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2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Lectures during the spring 2026 semester will take place on Wednesdays from 2 pm – 3:50 pm</a:t>
            </a:r>
          </a:p>
          <a:p>
            <a:pPr lvl="1"/>
            <a:r>
              <a:rPr lang="en-US" dirty="0"/>
              <a:t>Lectures will take place in Rm. 104</a:t>
            </a:r>
          </a:p>
          <a:p>
            <a:pPr lvl="1"/>
            <a:r>
              <a:rPr lang="en-US" dirty="0"/>
              <a:t>If we are forced to be remote at any point during the semester, for whatever reason, those lectures would take place via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If you scroll down on the course webpage, you will find a (tentative) schedule</a:t>
            </a:r>
          </a:p>
          <a:p>
            <a:pPr lvl="1"/>
            <a:r>
              <a:rPr lang="en-US" dirty="0"/>
              <a:t>Slides will be posted in the schedule before each lecture</a:t>
            </a:r>
          </a:p>
          <a:p>
            <a:pPr lvl="1"/>
            <a:r>
              <a:rPr lang="en-US" dirty="0"/>
              <a:t>Under today's entry in the schedule, you can find the syllabus as a single document</a:t>
            </a:r>
          </a:p>
          <a:p>
            <a:pPr lvl="1"/>
            <a:r>
              <a:rPr lang="en-US" dirty="0"/>
              <a:t>Programming projects will be posted on the course webpage when they are assigned</a:t>
            </a:r>
          </a:p>
          <a:p>
            <a:pPr lvl="1"/>
            <a:r>
              <a:rPr lang="en-US" dirty="0"/>
              <a:t>Some general course policies can be found using the "policies" link on my Cooper webpage (not the course webpage)</a:t>
            </a:r>
          </a:p>
          <a:p>
            <a:r>
              <a:rPr lang="en-US" dirty="0"/>
              <a:t>My email address: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Please get the 4</a:t>
            </a:r>
            <a:r>
              <a:rPr lang="en-US" baseline="30000" dirty="0"/>
              <a:t>th</a:t>
            </a:r>
            <a:r>
              <a:rPr lang="en-US" dirty="0"/>
              <a:t> Edition (updated for C++11)</a:t>
            </a:r>
          </a:p>
          <a:p>
            <a:pPr lvl="1"/>
            <a:r>
              <a:rPr lang="en-US" dirty="0"/>
              <a:t>The same book will be used for DSA II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and Workload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Three programs (accounting for 10%, 20%, and 25% of the grade, respectively)</a:t>
            </a:r>
          </a:p>
          <a:p>
            <a:pPr lvl="1"/>
            <a:r>
              <a:rPr lang="en-US" dirty="0"/>
              <a:t>Three problem sets (each accounting for 15% of the grade)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pPr lvl="1"/>
            <a:r>
              <a:rPr lang="en-US" dirty="0"/>
              <a:t>C++ is a superset of C</a:t>
            </a:r>
          </a:p>
          <a:p>
            <a:pPr lvl="1"/>
            <a:r>
              <a:rPr lang="en-US" dirty="0"/>
              <a:t>It is important to gain experience with an </a:t>
            </a:r>
            <a:r>
              <a:rPr lang="en-US" i="1" dirty="0"/>
              <a:t>object-oriented</a:t>
            </a:r>
            <a:r>
              <a:rPr lang="en-US" dirty="0"/>
              <a:t> language</a:t>
            </a:r>
          </a:p>
          <a:p>
            <a:pPr lvl="1"/>
            <a:r>
              <a:rPr lang="en-US" dirty="0"/>
              <a:t>C++ is one of the most widely used programming languages in industry</a:t>
            </a:r>
          </a:p>
          <a:p>
            <a:pPr lvl="1"/>
            <a:r>
              <a:rPr lang="en-US" dirty="0"/>
              <a:t>This course will include an overview of C++ before the first programming project is assigned</a:t>
            </a:r>
          </a:p>
          <a:p>
            <a:r>
              <a:rPr lang="en-US" dirty="0"/>
              <a:t>There are no tests or quizzes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Informal definitions: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If you take DSA 2 in the future, we will cover a formal definition of an algorithm near the end of that course</a:t>
            </a:r>
          </a:p>
          <a:p>
            <a:r>
              <a:rPr lang="en-US" dirty="0"/>
              <a:t>Data structures and algorithms are almost always taught together</a:t>
            </a:r>
          </a:p>
          <a:p>
            <a:r>
              <a:rPr lang="en-US" dirty="0"/>
              <a:t>The data structures and algorithms that we learn about in this class can be implemented in any modern programming language</a:t>
            </a:r>
          </a:p>
          <a:p>
            <a:r>
              <a:rPr lang="en-US" dirty="0"/>
              <a:t>Most of the time in class, I will use </a:t>
            </a:r>
            <a:r>
              <a:rPr lang="en-US" i="1" dirty="0"/>
              <a:t>pseudo-code</a:t>
            </a:r>
            <a:r>
              <a:rPr lang="en-US" dirty="0"/>
              <a:t>, which is informal</a:t>
            </a:r>
          </a:p>
        </p:txBody>
      </p:sp>
    </p:spTree>
    <p:extLst>
      <p:ext uri="{BB962C8B-B14F-4D97-AF65-F5344CB8AC3E}">
        <p14:creationId xmlns:p14="http://schemas.microsoft.com/office/powerpoint/2010/main" val="312958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65C1-6E0B-4515-B341-291A5353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Related to Software Engineering?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3CD14-88F5-474F-8781-B6FDDAA57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Software engineering </a:t>
            </a:r>
            <a:r>
              <a:rPr lang="en-US" dirty="0"/>
              <a:t>deals with the </a:t>
            </a:r>
            <a:r>
              <a:rPr lang="en-US" i="1" dirty="0"/>
              <a:t>planning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of </a:t>
            </a:r>
            <a:r>
              <a:rPr lang="en-US" i="1" dirty="0"/>
              <a:t>large</a:t>
            </a:r>
            <a:r>
              <a:rPr lang="en-US" dirty="0"/>
              <a:t>, </a:t>
            </a:r>
            <a:r>
              <a:rPr lang="en-US" i="1" dirty="0"/>
              <a:t>user-friendly</a:t>
            </a:r>
            <a:r>
              <a:rPr lang="en-US" dirty="0"/>
              <a:t>, </a:t>
            </a:r>
            <a:r>
              <a:rPr lang="en-US" i="1" dirty="0"/>
              <a:t>well-documented</a:t>
            </a:r>
            <a:r>
              <a:rPr lang="en-US" dirty="0"/>
              <a:t>, </a:t>
            </a:r>
            <a:r>
              <a:rPr lang="en-US" i="1" dirty="0"/>
              <a:t>robust</a:t>
            </a:r>
            <a:r>
              <a:rPr lang="en-US" dirty="0"/>
              <a:t>, </a:t>
            </a:r>
            <a:r>
              <a:rPr lang="en-US" i="1" dirty="0"/>
              <a:t>expandable</a:t>
            </a:r>
            <a:r>
              <a:rPr lang="en-US" dirty="0"/>
              <a:t> systems as part of a </a:t>
            </a:r>
            <a:r>
              <a:rPr lang="en-US" i="1" dirty="0"/>
              <a:t>team</a:t>
            </a:r>
          </a:p>
          <a:p>
            <a:pPr lvl="1"/>
            <a:r>
              <a:rPr lang="en-US" dirty="0"/>
              <a:t>Related tasks include formalizing requirements, designing the system, implementing the program, documenting the product, testing the system, maintaining the system, etc.</a:t>
            </a:r>
          </a:p>
          <a:p>
            <a:pPr lvl="1"/>
            <a:r>
              <a:rPr lang="en-US" dirty="0"/>
              <a:t>The process may be more traditional, involving a sequence of phases, or more modern, involving an agile method of development</a:t>
            </a:r>
          </a:p>
          <a:p>
            <a:pPr lvl="1"/>
            <a:r>
              <a:rPr lang="en-US" dirty="0"/>
              <a:t>For larger systems, various types of software engineers (e.g., programmers, program managers, testers, etc.) work together</a:t>
            </a:r>
          </a:p>
          <a:p>
            <a:r>
              <a:rPr lang="en-US" dirty="0"/>
              <a:t>The algorithms we cover in this class are used to implement small pieces of large systems</a:t>
            </a:r>
          </a:p>
          <a:p>
            <a:pPr lvl="1"/>
            <a:r>
              <a:rPr lang="en-US" dirty="0"/>
              <a:t>Although small in terms of code size, these parts may be extremely important</a:t>
            </a:r>
          </a:p>
          <a:p>
            <a:pPr lvl="1"/>
            <a:r>
              <a:rPr lang="en-US" dirty="0"/>
              <a:t>A large percentage a system's execution time may involve a small percentage of its code</a:t>
            </a:r>
          </a:p>
          <a:p>
            <a:r>
              <a:rPr lang="en-US" dirty="0"/>
              <a:t>If you become a professional programmer, you will use algorithms and data structures from this course very often, but you will implement them rarely</a:t>
            </a:r>
          </a:p>
        </p:txBody>
      </p:sp>
    </p:spTree>
    <p:extLst>
      <p:ext uri="{BB962C8B-B14F-4D97-AF65-F5344CB8AC3E}">
        <p14:creationId xmlns:p14="http://schemas.microsoft.com/office/powerpoint/2010/main" val="269295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2A1C-B26D-46FF-88C5-6D1D4714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Data Structure 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78AD-C5A9-4513-A125-19BF23CCE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Often, when you are given a programming task, there are many possible algorithms and data structures that you could use that would lead to a correct solution</a:t>
            </a:r>
          </a:p>
          <a:p>
            <a:r>
              <a:rPr lang="en-US" dirty="0"/>
              <a:t>Example of a task for which this is true: </a:t>
            </a:r>
            <a:r>
              <a:rPr lang="en-US" b="1" dirty="0"/>
              <a:t>sorting</a:t>
            </a:r>
            <a:r>
              <a:rPr lang="en-US" dirty="0"/>
              <a:t> (I'll explain what this task refers to in class, and we will cover this topic in detail later in the course)</a:t>
            </a:r>
            <a:endParaRPr lang="en-US" b="1" dirty="0"/>
          </a:p>
          <a:p>
            <a:r>
              <a:rPr lang="en-US" dirty="0"/>
              <a:t>In general, if we are dealing with small amounts of data, the choice of algorithm might not be too important</a:t>
            </a:r>
          </a:p>
          <a:p>
            <a:r>
              <a:rPr lang="en-US" dirty="0"/>
              <a:t>When dealing with huge amounts of data, however, it can be crucial</a:t>
            </a:r>
          </a:p>
          <a:p>
            <a:r>
              <a:rPr lang="en-US" dirty="0"/>
              <a:t>Choosing the best algorithm often relies on a deep understanding of how the algorithm works as well as the specific properties of the problem you are solving</a:t>
            </a:r>
          </a:p>
          <a:p>
            <a:r>
              <a:rPr lang="en-US" dirty="0"/>
              <a:t>There are problems for which no efficient solutions exist (e.g., </a:t>
            </a:r>
            <a:r>
              <a:rPr lang="en-US" i="1" dirty="0"/>
              <a:t>NP-complete problems</a:t>
            </a:r>
            <a:r>
              <a:rPr lang="en-US" dirty="0"/>
              <a:t>)</a:t>
            </a:r>
          </a:p>
          <a:p>
            <a:r>
              <a:rPr lang="en-US" dirty="0"/>
              <a:t>There are also well-defined problems for which no algorithm exists at all; these unsolvable problems are said to be </a:t>
            </a:r>
            <a:r>
              <a:rPr lang="en-US" i="1" dirty="0"/>
              <a:t>undecidable</a:t>
            </a:r>
            <a:endParaRPr lang="en-US" dirty="0"/>
          </a:p>
          <a:p>
            <a:r>
              <a:rPr lang="en-US" dirty="0"/>
              <a:t>If you take DSA 2, you will learn about some of these advanced topics</a:t>
            </a:r>
          </a:p>
          <a:p>
            <a:r>
              <a:rPr lang="en-US" dirty="0"/>
              <a:t>In DSA 1, we will typically be dealing with problems that do have efficient solutions</a:t>
            </a:r>
          </a:p>
        </p:txBody>
      </p:sp>
    </p:spTree>
    <p:extLst>
      <p:ext uri="{BB962C8B-B14F-4D97-AF65-F5344CB8AC3E}">
        <p14:creationId xmlns:p14="http://schemas.microsoft.com/office/powerpoint/2010/main" val="119503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73AA-3A9F-4B0A-BD4F-8C2CB67A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31CD-7C65-4686-BF03-125B579F0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Generally, when we analyze the efficiency of an algorithm, although we may say we are estimating the </a:t>
            </a:r>
            <a:r>
              <a:rPr lang="en-US" i="1" dirty="0"/>
              <a:t>running time</a:t>
            </a:r>
            <a:r>
              <a:rPr lang="en-US" dirty="0"/>
              <a:t>, we don't really estimate time</a:t>
            </a:r>
          </a:p>
          <a:p>
            <a:r>
              <a:rPr lang="en-US" dirty="0"/>
              <a:t>Instead, we estimate </a:t>
            </a:r>
            <a:r>
              <a:rPr lang="en-US" i="1" dirty="0"/>
              <a:t>the number of computational steps</a:t>
            </a:r>
          </a:p>
          <a:p>
            <a:r>
              <a:rPr lang="en-US" dirty="0"/>
              <a:t>The amount of actual time depends on the hardware, as well as various other factors</a:t>
            </a:r>
          </a:p>
          <a:p>
            <a:r>
              <a:rPr lang="en-US" dirty="0"/>
              <a:t>The number of computational steps depends on the algorithm and the input</a:t>
            </a:r>
          </a:p>
          <a:p>
            <a:r>
              <a:rPr lang="en-US" dirty="0"/>
              <a:t>Typically, only the worst-case scenario is considered (this is called </a:t>
            </a:r>
            <a:r>
              <a:rPr lang="en-US" i="1" dirty="0"/>
              <a:t>worst-case analysis</a:t>
            </a:r>
            <a:r>
              <a:rPr lang="en-US" dirty="0"/>
              <a:t>); sometimes </a:t>
            </a:r>
            <a:r>
              <a:rPr lang="en-US" i="1" dirty="0"/>
              <a:t>average-case analysis </a:t>
            </a:r>
            <a:r>
              <a:rPr lang="en-US" dirty="0"/>
              <a:t>is used instead</a:t>
            </a:r>
          </a:p>
          <a:p>
            <a:r>
              <a:rPr lang="en-US" dirty="0"/>
              <a:t>Often, </a:t>
            </a:r>
            <a:r>
              <a:rPr lang="en-US" b="1" dirty="0"/>
              <a:t>Big-O notation</a:t>
            </a:r>
            <a:r>
              <a:rPr lang="en-US" dirty="0"/>
              <a:t>, or one of a few other related notations, is used to analyze the efficiency of an algorithm</a:t>
            </a:r>
          </a:p>
          <a:p>
            <a:r>
              <a:rPr lang="en-US" dirty="0"/>
              <a:t>We will learn about these notations in our next topic</a:t>
            </a:r>
          </a:p>
        </p:txBody>
      </p:sp>
    </p:spTree>
    <p:extLst>
      <p:ext uri="{BB962C8B-B14F-4D97-AF65-F5344CB8AC3E}">
        <p14:creationId xmlns:p14="http://schemas.microsoft.com/office/powerpoint/2010/main" val="316993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27D8-BA56-4C6E-823F-652EEB0A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Selection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7F3D3-8A60-4445-A7B1-E9E29DF6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The selection problem</a:t>
            </a:r>
            <a:r>
              <a:rPr lang="en-US" dirty="0"/>
              <a:t>: Choose the k</a:t>
            </a:r>
            <a:r>
              <a:rPr lang="en-US" baseline="30000" dirty="0"/>
              <a:t>th</a:t>
            </a:r>
            <a:r>
              <a:rPr lang="en-US" dirty="0"/>
              <a:t> smallest or largest element out of N elements (as if the N elements were sorted)</a:t>
            </a:r>
          </a:p>
          <a:p>
            <a:r>
              <a:rPr lang="en-US" dirty="0"/>
              <a:t>Example: Determine the 250,000</a:t>
            </a:r>
            <a:r>
              <a:rPr lang="en-US" baseline="30000" dirty="0"/>
              <a:t>th</a:t>
            </a:r>
            <a:r>
              <a:rPr lang="en-US" dirty="0"/>
              <a:t> largest integer out of 1,000,000 integers</a:t>
            </a:r>
          </a:p>
          <a:p>
            <a:r>
              <a:rPr lang="en-US" dirty="0"/>
              <a:t>According to the textbook (page 1), if a "simple algorithm" is used on a modern machine for k=15 million and N=30 million, this would take days</a:t>
            </a:r>
          </a:p>
          <a:p>
            <a:r>
              <a:rPr lang="en-US" dirty="0"/>
              <a:t>I add: By "simple algorithm", they mean something such as a quadratic sort</a:t>
            </a:r>
          </a:p>
          <a:p>
            <a:r>
              <a:rPr lang="en-US" dirty="0"/>
              <a:t>I further add: Using an efficient sort might take only a few seconds</a:t>
            </a:r>
          </a:p>
          <a:p>
            <a:r>
              <a:rPr lang="en-US" dirty="0"/>
              <a:t>An implementation of an algorithm we will learn later in the course takes about one second</a:t>
            </a:r>
          </a:p>
        </p:txBody>
      </p:sp>
    </p:spTree>
    <p:extLst>
      <p:ext uri="{BB962C8B-B14F-4D97-AF65-F5344CB8AC3E}">
        <p14:creationId xmlns:p14="http://schemas.microsoft.com/office/powerpoint/2010/main" val="166440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92DFF-9F62-4F85-A70C-942840ED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vs.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5098-55DB-42F9-97BD-72B3440BE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decades, the speed of hardware improved exponentially over time according to </a:t>
            </a:r>
            <a:r>
              <a:rPr lang="en-US" b="1" dirty="0"/>
              <a:t>Moore’s law</a:t>
            </a:r>
          </a:p>
          <a:p>
            <a:r>
              <a:rPr lang="en-US" dirty="0"/>
              <a:t>Moore’s law has slowed down in recent years, but performance improvements still occur due to other hardware improvements</a:t>
            </a:r>
          </a:p>
          <a:p>
            <a:r>
              <a:rPr lang="en-US" dirty="0"/>
              <a:t>According to Moore’s law, if you wait 15 to 20 years, any given implementation of an algorithm might run 1000 times faster</a:t>
            </a:r>
          </a:p>
          <a:p>
            <a:r>
              <a:rPr lang="en-US" dirty="0"/>
              <a:t>If you spend more money today to obtain the fastest possible machine, an implementation might run 2 or 10 times faster</a:t>
            </a:r>
          </a:p>
          <a:p>
            <a:r>
              <a:rPr lang="en-US" dirty="0"/>
              <a:t>Sometimes, coming up with a better algorithm can lead to an implementation that runs millions of times faster!</a:t>
            </a:r>
          </a:p>
        </p:txBody>
      </p:sp>
    </p:spTree>
    <p:extLst>
      <p:ext uri="{BB962C8B-B14F-4D97-AF65-F5344CB8AC3E}">
        <p14:creationId xmlns:p14="http://schemas.microsoft.com/office/powerpoint/2010/main" val="291779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1189</Words>
  <Application>Microsoft Office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ECE264: Data Structures and Algorithms I (DSA 1)</vt:lpstr>
      <vt:lpstr>The Basics</vt:lpstr>
      <vt:lpstr>The Textbook</vt:lpstr>
      <vt:lpstr>Grading and Workload</vt:lpstr>
      <vt:lpstr>What are Data Structures and Algorithms?</vt:lpstr>
      <vt:lpstr>How is this Related to Software Engineering?</vt:lpstr>
      <vt:lpstr>Choosing a Data Structure or an Algorithm</vt:lpstr>
      <vt:lpstr>Evaluating Algorithms</vt:lpstr>
      <vt:lpstr>The Selection Problem</vt:lpstr>
      <vt:lpstr>Hardware vs. Software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36</cp:revision>
  <dcterms:created xsi:type="dcterms:W3CDTF">2020-08-29T03:38:10Z</dcterms:created>
  <dcterms:modified xsi:type="dcterms:W3CDTF">2026-01-12T18:24:48Z</dcterms:modified>
</cp:coreProperties>
</file>