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2/16/2026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</a:t>
            </a:r>
            <a:r>
              <a:rPr lang="en-US" i="1" dirty="0"/>
              <a:t>C++98</a:t>
            </a:r>
            <a:r>
              <a:rPr lang="en-US" dirty="0"/>
              <a:t>; </a:t>
            </a:r>
            <a:r>
              <a:rPr lang="en-US" i="1" dirty="0"/>
              <a:t>C++03</a:t>
            </a:r>
            <a:r>
              <a:rPr lang="en-US" dirty="0"/>
              <a:t>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</a:t>
            </a:r>
            <a:r>
              <a:rPr lang="en-US" i="1" dirty="0"/>
              <a:t>C++14</a:t>
            </a:r>
            <a:r>
              <a:rPr lang="en-US" dirty="0"/>
              <a:t> and </a:t>
            </a:r>
            <a:r>
              <a:rPr lang="en-US" i="1" dirty="0"/>
              <a:t>C++17</a:t>
            </a:r>
            <a:r>
              <a:rPr lang="en-US" dirty="0"/>
              <a:t> were relatively minor releases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New releases are now expected every three years; based on what I've read so far, it sounds like C++23 is a relatively minor release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supports most (possibly all) of the C++20 features; it also supports most (but probably not all) of the C++23 features</a:t>
            </a:r>
          </a:p>
          <a:p>
            <a:r>
              <a:rPr lang="en-US" dirty="0"/>
              <a:t>C++ was originally created by Bjarne Stroustrup, and the standard is currently maintained by the International Organization for Standardization (ISO)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"The C++ Programming Language, 4</a:t>
            </a:r>
            <a:r>
              <a:rPr lang="en-US" baseline="30000" dirty="0"/>
              <a:t>th</a:t>
            </a:r>
            <a:r>
              <a:rPr lang="en-US" dirty="0"/>
              <a:t> Edition" by Bjarne Stroustrup</a:t>
            </a:r>
          </a:p>
          <a:p>
            <a:pPr lvl="1"/>
            <a:r>
              <a:rPr lang="en-US" dirty="0"/>
              <a:t>This is the book that originally defined the language with its first edition</a:t>
            </a:r>
          </a:p>
          <a:p>
            <a:pPr lvl="1"/>
            <a:r>
              <a:rPr lang="en-US" dirty="0"/>
              <a:t>It has been updated for C++11</a:t>
            </a:r>
          </a:p>
          <a:p>
            <a:r>
              <a:rPr lang="en-US" dirty="0"/>
              <a:t>"Programming: Principles and Practice Using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is more for beginners</a:t>
            </a:r>
          </a:p>
          <a:p>
            <a:pPr lvl="1"/>
            <a:r>
              <a:rPr lang="en-US" dirty="0"/>
              <a:t>It has been updated for C++11 and C++14</a:t>
            </a:r>
          </a:p>
          <a:p>
            <a:pPr lvl="1"/>
            <a:r>
              <a:rPr lang="en-US" dirty="0"/>
              <a:t>A third edition was released in 2024; it has been updated through C++20 and even C++23, but I haven't checked out this edition yet</a:t>
            </a:r>
          </a:p>
          <a:p>
            <a:r>
              <a:rPr lang="en-US" dirty="0"/>
              <a:t>"A Tour of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provides a summary of major features</a:t>
            </a:r>
          </a:p>
          <a:p>
            <a:pPr lvl="1"/>
            <a:r>
              <a:rPr lang="en-US" dirty="0"/>
              <a:t>The second edition has been updated through C++17 and includes speculation about C++20</a:t>
            </a:r>
          </a:p>
          <a:p>
            <a:pPr lvl="1"/>
            <a:r>
              <a:rPr lang="en-US" dirty="0"/>
              <a:t>A third edition was released in 2022; it has been updated through C++20 and includes speculation about C++23, but I have not personally read through this edition out yet</a:t>
            </a:r>
          </a:p>
          <a:p>
            <a:pPr lvl="1"/>
            <a:r>
              <a:rPr lang="en-US" dirty="0"/>
              <a:t>IMO, this book is for more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ways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</a:t>
            </a:r>
            <a:r>
              <a:rPr lang="en-US" i="1" dirty="0"/>
              <a:t>gcc</a:t>
            </a:r>
            <a:r>
              <a:rPr lang="en-US" dirty="0"/>
              <a:t>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that are part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"c++20", "c++23") when compiling to support certain features</a:t>
            </a:r>
          </a:p>
          <a:p>
            <a:r>
              <a:rPr lang="en-US" dirty="0"/>
              <a:t>The next slide shows a "Hello World!" program in C++; various aspects of the program will be discussed on the following slides</a:t>
            </a:r>
          </a:p>
          <a:p>
            <a:r>
              <a:rPr lang="en-US" dirty="0"/>
              <a:t>Assuming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  <a:p>
            <a:r>
              <a:rPr lang="en-US" dirty="0"/>
              <a:t>Of course, you can also use an IDE, which is fine, but we will not discuss IDEs in class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in the "Hello World!" program,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"&gt;&gt;", which is 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endParaRPr lang="en-US" dirty="0"/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One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characters, the same as in standard C</a:t>
            </a:r>
          </a:p>
          <a:p>
            <a:pPr lvl="1"/>
            <a:r>
              <a:rPr lang="en-US" dirty="0"/>
              <a:t>To use the related, provided functions, include the "&lt;cstring&gt;" header file</a:t>
            </a:r>
          </a:p>
          <a:p>
            <a:r>
              <a:rPr lang="en-US" dirty="0"/>
              <a:t>The other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(this concept will be explained later when we cover classes)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as follows (the newline character is not included in the string):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important provided class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four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 value of any specified type</a:t>
            </a:r>
          </a:p>
          <a:p>
            <a:r>
              <a:rPr lang="en-US" dirty="0"/>
              <a:t>Here is an example declaration followed by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More generally, though, the two types are not typically the same</a:t>
            </a:r>
          </a:p>
          <a:p>
            <a:r>
              <a:rPr lang="en-US" dirty="0"/>
              <a:t>The key must be a type that can be ordered, and by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  <a:r>
              <a:rPr lang="en-US" dirty="0"/>
              <a:t>, one of several data structures we will learn about later in the course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This example is only intended for pedagogical reasons; we will see useful examples of references, showcasing their potential benefits,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; this is therefore called </a:t>
            </a:r>
            <a:r>
              <a:rPr lang="en-US" i="1" dirty="0"/>
              <a:t>exception handling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</a:t>
            </a:r>
            <a:r>
              <a:rPr lang="en-US" dirty="0"/>
              <a:t>, introduced in C++14,</a:t>
            </a:r>
            <a:r>
              <a:rPr lang="en-US" i="1" dirty="0"/>
              <a:t> </a:t>
            </a:r>
            <a:r>
              <a:rPr lang="en-US" dirty="0"/>
              <a:t>in this example; this is purely for formatting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include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"catch(…)"; the three dots are called an ellipsis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</a:t>
            </a:r>
            <a:r>
              <a:rPr lang="en-US" i="1" dirty="0"/>
              <a:t>prototype statements</a:t>
            </a:r>
            <a:r>
              <a:rPr lang="en-US" dirty="0"/>
              <a:t> (a.k.a. </a:t>
            </a:r>
            <a:r>
              <a:rPr lang="en-US" i="1" dirty="0"/>
              <a:t>function prototypes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  <a:p>
            <a:r>
              <a:rPr lang="en-US" dirty="0"/>
              <a:t>The next slide includes an example of overloaded functions with different numbers of parameters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notion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are two important features of object-oriented programming (we will mention others later)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(non-static)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 (i.e., constructors can be overloaded)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operator,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(which in these cases means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</a:t>
            </a:r>
          </a:p>
          <a:p>
            <a:r>
              <a:rPr lang="en-US" dirty="0">
                <a:cs typeface="Courier New" panose="02070309020205020404" pitchFamily="49" charset="0"/>
              </a:rPr>
              <a:t>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an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style; one might claim that it defeats the purpose of information hiding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purpose is to access a data member that has the same name as a parameter (e.g., we would need to use "this" if the parameter above was named "d")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  <a:p>
            <a:r>
              <a:rPr lang="en-US" noProof="1">
                <a:cs typeface="Courier New" panose="02070309020205020404" pitchFamily="49" charset="0"/>
              </a:rPr>
              <a:t>This is one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  <a:r>
              <a:rPr lang="en-US" dirty="0"/>
              <a:t> (I'll explain what this means in class)</a:t>
            </a:r>
            <a:endParaRPr lang="en-US" i="1" dirty="0"/>
          </a:p>
          <a:p>
            <a:r>
              <a:rPr lang="en-US" dirty="0"/>
              <a:t>You can also explicitly declare a function or member function to be inline (an example is on the next slide)</a:t>
            </a:r>
            <a:endParaRPr lang="en-US" i="1" dirty="0"/>
          </a:p>
          <a:p>
            <a:r>
              <a:rPr lang="en-US" dirty="0"/>
              <a:t>A rule of thumb says that we should only make short, commonly used member functions inline;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</a:t>
            </a:r>
            <a:r>
              <a:rPr lang="en-US" dirty="0"/>
              <a:t>, as has been done here,</a:t>
            </a:r>
            <a:r>
              <a:rPr lang="en-US" i="1" dirty="0"/>
              <a:t> </a:t>
            </a:r>
            <a:r>
              <a:rPr lang="en-US" dirty="0"/>
              <a:t>when possible, to avoid making unnecessary copies</a:t>
            </a:r>
          </a:p>
          <a:p>
            <a:r>
              <a:rPr lang="en-US" dirty="0"/>
              <a:t>This is another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the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for example,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this would lead to repeated code, and it would be difficult to include regular employees and managers in a single </a:t>
            </a:r>
            <a:r>
              <a:rPr lang="en-US" i="1" dirty="0"/>
              <a:t>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however, this would require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r>
              <a:rPr lang="en-US" dirty="0"/>
              <a:t>The next slide sketches out the employee, manager example, which we will continue to discuss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the current example, 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Hierarchies are often represented graphically with an arrow from the derived class (with its name inside a rectangle, or box)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type of diagram is sometimes called an </a:t>
            </a:r>
            <a:r>
              <a:rPr lang="en-US" i="1" dirty="0"/>
              <a:t>inheritance diagram</a:t>
            </a:r>
          </a:p>
          <a:p>
            <a:r>
              <a:rPr lang="en-US" dirty="0"/>
              <a:t>The relationship is sometimes called an IS-A relationship, because a manager "is a" employee</a:t>
            </a:r>
          </a:p>
          <a:p>
            <a:r>
              <a:rPr lang="en-US" dirty="0"/>
              <a:t>There are variations to the notation, and  the diagrams can get much more complicated, also depicting other types of relationships and many additional details of classes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65B6AF-720F-BE8C-B40B-23C787BBD381}"/>
              </a:ext>
            </a:extLst>
          </p:cNvPr>
          <p:cNvGrpSpPr/>
          <p:nvPr/>
        </p:nvGrpSpPr>
        <p:grpSpPr>
          <a:xfrm>
            <a:off x="5230837" y="2476671"/>
            <a:ext cx="1730326" cy="1904658"/>
            <a:chOff x="5500468" y="2611494"/>
            <a:chExt cx="1730326" cy="19046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985BC8-67CB-4B53-9D63-9B7E7A35B0B7}"/>
                </a:ext>
              </a:extLst>
            </p:cNvPr>
            <p:cNvSpPr/>
            <p:nvPr/>
          </p:nvSpPr>
          <p:spPr>
            <a:xfrm>
              <a:off x="5500468" y="2611494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Employee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0DF723-C1D1-466A-93D8-AA554DD09CEF}"/>
                </a:ext>
              </a:extLst>
            </p:cNvPr>
            <p:cNvSpPr/>
            <p:nvPr/>
          </p:nvSpPr>
          <p:spPr>
            <a:xfrm>
              <a:off x="5500468" y="3844420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Manager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71A3033-F814-48EB-AA68-2936D5ACAEAF}"/>
                </a:ext>
              </a:extLst>
            </p:cNvPr>
            <p:cNvCxnSpPr/>
            <p:nvPr/>
          </p:nvCxnSpPr>
          <p:spPr>
            <a:xfrm flipV="1">
              <a:off x="6365631" y="3283226"/>
              <a:ext cx="0" cy="572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"display" member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, meaning that they are directly accessible from derived classes, but private to the outside world</a:t>
            </a:r>
          </a:p>
          <a:p>
            <a:r>
              <a:rPr lang="en-US" dirty="0"/>
              <a:t>The three </a:t>
            </a:r>
            <a:r>
              <a:rPr lang="en-US" i="1" dirty="0"/>
              <a:t>access specifiers </a:t>
            </a:r>
            <a:r>
              <a:rPr lang="en-US" dirty="0"/>
              <a:t>in C++ are therefore private, protected, and public</a:t>
            </a:r>
          </a:p>
          <a:p>
            <a:r>
              <a:rPr lang="en-US" dirty="0"/>
              <a:t>There is also an access specifier for the derived class as a whole; in our current example, we made it public, which is probably the most common choice, but private is the default, and protected is allowed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using "public"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 (because not all employees are managers)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  <a:p>
            <a:r>
              <a:rPr lang="en-US" dirty="0">
                <a:cs typeface="Times New Roman" panose="02020603050405020304" pitchFamily="18" charset="0"/>
              </a:rPr>
              <a:t>The "elist" object above uses the provided "list" class, which implements a doubly linked list; we will learn more about this type of data structure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things currently stand, "pe2" from the previous example does not know that it points to a "Manager"</a:t>
            </a:r>
          </a:p>
          <a:p>
            <a:r>
              <a:rPr lang="en-US" dirty="0"/>
              <a:t>The way we have coded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member function is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version of the member function is called</a:t>
            </a:r>
          </a:p>
          <a:p>
            <a:r>
              <a:rPr lang="en-US" dirty="0"/>
              <a:t>That is, the actual destination of the call is not known until run time; the compiler is inserting appropriate code into the compiled executable to make the right thing happen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class with one or more virtual member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can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 (or types)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r>
              <a:rPr lang="en-US" sz="4400" dirty="0"/>
              <a:t>As with function templates, new code is generated when a class template is applied to a new type</a:t>
            </a:r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several important features of C++ that we have not covered; for example (I will briefly talk about each of these in class):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understand or use any of these features, but you may investigate and use them if you wish</a:t>
            </a:r>
          </a:p>
          <a:p>
            <a:r>
              <a:rPr lang="en-US" dirty="0"/>
              <a:t>Currently, g++ offers support for most (possibly all) of the C++20 features</a:t>
            </a:r>
          </a:p>
          <a:p>
            <a:r>
              <a:rPr lang="en-US" dirty="0"/>
              <a:t>There is also support for most (but not all) of the C++23 features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3960</TotalTime>
  <Words>7625</Words>
  <Application>Microsoft Office PowerPoint</Application>
  <PresentationFormat>Widescreen</PresentationFormat>
  <Paragraphs>561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184</cp:revision>
  <dcterms:created xsi:type="dcterms:W3CDTF">2020-09-20T15:26:01Z</dcterms:created>
  <dcterms:modified xsi:type="dcterms:W3CDTF">2026-02-16T22:44:07Z</dcterms:modified>
</cp:coreProperties>
</file>