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  <p:sldId id="267" r:id="rId13"/>
    <p:sldId id="270" r:id="rId14"/>
    <p:sldId id="269" r:id="rId15"/>
    <p:sldId id="271" r:id="rId16"/>
    <p:sldId id="273" r:id="rId17"/>
    <p:sldId id="272" r:id="rId18"/>
    <p:sldId id="277" r:id="rId19"/>
    <p:sldId id="274" r:id="rId20"/>
    <p:sldId id="275" r:id="rId21"/>
    <p:sldId id="276" r:id="rId22"/>
    <p:sldId id="278" r:id="rId23"/>
    <p:sldId id="279" r:id="rId24"/>
    <p:sldId id="280" r:id="rId25"/>
    <p:sldId id="281" r:id="rId26"/>
    <p:sldId id="282" r:id="rId27"/>
    <p:sldId id="283" r:id="rId28"/>
    <p:sldId id="284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95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32BE1-F75E-42AD-BC9C-28D4F80CC2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E3644E-DDDC-4C35-8616-CA6AA4BCAE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581DF1-D073-4E1C-978F-713B52FA5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1/19/2026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7E99BC-76A2-4E55-883C-0A96A4A58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73F96-D5D0-415A-8362-FD886318C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38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F0A9D-89D3-4D71-9B90-339E3CAFE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62A322-5B4B-4CC9-B1FE-41C900D920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CC27F1-129B-45EF-BE0C-5E3B55E0B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1/19/2026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242029-7392-4EFA-9C8A-48F414564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11428B-0B08-4D91-A1CC-E2E8B487A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946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E8F3A-CFAC-4AB4-8A48-1D84023C4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848EC9-A423-460F-8C93-EFC71A64B0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935278-CCFD-4009-8FB5-8DABFC0FA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1/19/2026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BA3688-9F2C-4095-9B05-FB55F7C4A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312973-2F59-4FE4-A488-2E2DEF436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503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373A8-8959-4BE9-A023-05D56D27D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2477BF-9311-420B-82E6-CA5C550752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2EFDED-97B4-40AF-9294-A2D40B8432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E1A1A8-0D18-4638-B570-EFA4695E3F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1/19/2026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D3CEB5-F833-4F08-9E4B-6E3ACC344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4A1EDE-3377-4B75-A0B2-2369952B2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19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6A926-0DC0-4B7A-A4A4-B02EE9B25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B4E5BD-8C6A-4997-BCDF-F4A3A55944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81AA23-1037-4050-969D-877B07B659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5521DF-2CB5-4658-AB02-B2948D8D34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DA5591-5E63-4450-B9D2-B64CC3134E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7D4506-A39D-4DDF-865A-C93CC67E61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1/19/2026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2DE77B-540D-4F01-BFC8-D66729092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5AFD4F-BBE0-486B-BA9D-CDC87AEF5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95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E579F-571F-43BF-A9C2-94E2BE44B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F6A546-B238-462F-887B-3559B4CC0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1/19/2026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3BFA42-F247-4060-AADF-5679CE8A2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915AE6-D5FF-4213-8610-5190C0379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823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A5DB63A-85EE-44E1-B750-298DAB212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1/19/2026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575525-7B92-4E78-9B46-90C418FB4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C9BD71-CDFA-40AF-9E7A-08101033B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513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EF069-92A1-4FF0-9BAE-89BF45162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16341E-59E3-43B9-B2E3-2592B009EF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567E9D-2381-4BD9-9A05-65B140F7FC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4D3FAE-D2B5-468D-BD28-CAF123D6C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1/19/2026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487E8D-CA4F-4534-A9D7-F75ED996A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C681C0-ACBF-43F8-944F-98D170E84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339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14BD0-DC24-476D-97CD-ABF7C41C8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1004B0-9D15-481F-973A-A96EE8BCC7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C3C491-0532-40E7-9D44-A5B877F678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10885B-900F-4C63-9DA9-341FDE8E4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1/19/2026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6660F4-EDB1-45D2-9E86-865352246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CF4E44-FF28-4779-941B-4C88EA1A9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501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CD2F5-7977-4CF6-AC68-0F9025800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AFA7C2-CE8F-44BD-A0ED-BF1A249750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B74B0D-C00D-4C41-A91E-01403FF4D1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1/19/2026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744600-5A91-4364-9017-F27AAACEE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1710FE-151E-4276-A3B2-235116E59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437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FCD4A4D-B712-47F3-987E-AADFBFFD73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4E1397-FE1F-4B43-9BBF-8CD17C8F84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8F6C4F-7F78-4EC4-863A-AA823AC681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1/19/2026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EB64B4-9FA7-42BE-B1F4-3C5991AF5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FC6C29-D355-419A-9829-6F5FD7D92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608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CFB6A1-754E-4ABA-9B21-7B8FB5E93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BFF1EB-5B85-4A2F-B5D2-2E51523A25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576018-8534-494E-9D0B-FF674BB613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14454B-C15D-4E45-A30A-AFA2448375FA}" type="datetimeFigureOut">
              <a:rPr lang="en-US" smtClean="0"/>
              <a:t>1/19/2026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C973A7-EE5D-448E-B065-DA8B7583C2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C4CAFA-BEEE-4787-91EA-BDDF3815D0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274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DF6CA-ABFF-4035-BC7E-0C6E4BD4B6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9408" y="1161789"/>
            <a:ext cx="9553184" cy="4534422"/>
          </a:xfrm>
        </p:spPr>
        <p:txBody>
          <a:bodyPr>
            <a:normAutofit/>
          </a:bodyPr>
          <a:lstStyle/>
          <a:p>
            <a:r>
              <a:rPr lang="en-US" sz="4800" b="1" dirty="0"/>
              <a:t>CS 160: Introduction to</a:t>
            </a:r>
            <a:br>
              <a:rPr lang="en-US" sz="4800" b="1" dirty="0"/>
            </a:br>
            <a:r>
              <a:rPr lang="en-US" sz="4800" b="1" dirty="0"/>
              <a:t>Procedural Programming</a:t>
            </a:r>
            <a:br>
              <a:rPr lang="en-US" sz="4800" dirty="0"/>
            </a:br>
            <a:r>
              <a:rPr lang="en-US" sz="2400" dirty="0"/>
              <a:t>and</a:t>
            </a:r>
            <a:br>
              <a:rPr lang="en-US" sz="4800" dirty="0"/>
            </a:br>
            <a:r>
              <a:rPr lang="en-US" sz="4800" b="1" dirty="0"/>
              <a:t>ECE 160: Introduction to Programming for Electrical Engineers</a:t>
            </a:r>
            <a:br>
              <a:rPr lang="en-US" sz="4800" dirty="0"/>
            </a:br>
            <a:br>
              <a:rPr lang="en-US" sz="4800" dirty="0"/>
            </a:br>
            <a:r>
              <a:rPr lang="en-US" sz="4800" dirty="0"/>
              <a:t>Topic: </a:t>
            </a:r>
            <a:r>
              <a:rPr lang="en-US" sz="4800" i="1" dirty="0"/>
              <a:t>Variables and Expressions</a:t>
            </a:r>
          </a:p>
        </p:txBody>
      </p:sp>
    </p:spTree>
    <p:extLst>
      <p:ext uri="{BB962C8B-B14F-4D97-AF65-F5344CB8AC3E}">
        <p14:creationId xmlns:p14="http://schemas.microsoft.com/office/powerpoint/2010/main" val="3096131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CEBAD-3973-CC19-47A6-03DA9CA727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8C104F-EA06-0EC7-F510-6EFB3B15E7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A </a:t>
            </a:r>
            <a:r>
              <a:rPr lang="en-US" b="1" dirty="0"/>
              <a:t>variable</a:t>
            </a:r>
            <a:r>
              <a:rPr lang="en-US" dirty="0"/>
              <a:t> in a programming language such as C is a named memory location</a:t>
            </a:r>
          </a:p>
          <a:p>
            <a:pPr lvl="1"/>
            <a:r>
              <a:rPr lang="en-US" dirty="0"/>
              <a:t>Every variable has a </a:t>
            </a:r>
            <a:r>
              <a:rPr lang="en-US" i="1" dirty="0"/>
              <a:t>type</a:t>
            </a:r>
            <a:r>
              <a:rPr lang="en-US" dirty="0"/>
              <a:t>, which determines the domain of possible values it can store, and the operations that can be applied to it</a:t>
            </a:r>
          </a:p>
          <a:p>
            <a:pPr lvl="1"/>
            <a:r>
              <a:rPr lang="en-US" dirty="0"/>
              <a:t>Every variable has an </a:t>
            </a:r>
            <a:r>
              <a:rPr lang="en-US" i="1" dirty="0"/>
              <a:t>identifier</a:t>
            </a:r>
            <a:r>
              <a:rPr lang="en-US" dirty="0"/>
              <a:t>, which is the name of the variable</a:t>
            </a:r>
          </a:p>
          <a:p>
            <a:pPr lvl="1"/>
            <a:r>
              <a:rPr lang="en-US" dirty="0"/>
              <a:t>Every variable has a </a:t>
            </a:r>
            <a:r>
              <a:rPr lang="en-US" i="1" dirty="0"/>
              <a:t>scope</a:t>
            </a:r>
            <a:r>
              <a:rPr lang="en-US" dirty="0"/>
              <a:t>, which is the portion of a program in which the variable is accessible (we'll learn more about this concept in future concepts)</a:t>
            </a:r>
          </a:p>
          <a:p>
            <a:r>
              <a:rPr lang="en-US" dirty="0"/>
              <a:t>Variables are extremely important; you will likely use variables in every program you ever write </a:t>
            </a:r>
          </a:p>
          <a:p>
            <a:r>
              <a:rPr lang="en-US" dirty="0"/>
              <a:t>The next slide shows a simple program using a variable (I will run the program in class)</a:t>
            </a:r>
          </a:p>
          <a:p>
            <a:pPr lvl="1"/>
            <a:r>
              <a:rPr lang="en-US" dirty="0"/>
              <a:t>The </a:t>
            </a:r>
            <a:r>
              <a:rPr lang="en-US" b="1" dirty="0"/>
              <a:t>declaration</a:t>
            </a:r>
            <a:r>
              <a:rPr lang="en-US" dirty="0"/>
              <a:t> of the variable causes specifies its type and identifier and determines the variable's scope</a:t>
            </a:r>
          </a:p>
          <a:p>
            <a:pPr lvl="1"/>
            <a:r>
              <a:rPr lang="en-US" dirty="0"/>
              <a:t>In this case, we are declaring a variable named "x", and the type is "int", which represents an integer (we'll discuss what this means in more detail soon)</a:t>
            </a:r>
          </a:p>
          <a:p>
            <a:pPr lvl="1"/>
            <a:r>
              <a:rPr lang="en-US" dirty="0"/>
              <a:t>The "%d" in the printf statement indicates that this portion of the message being displayed will be replaced by an integer value</a:t>
            </a:r>
          </a:p>
          <a:p>
            <a:pPr lvl="1"/>
            <a:r>
              <a:rPr lang="en-US" dirty="0"/>
              <a:t>This value is passed as a separate </a:t>
            </a:r>
            <a:r>
              <a:rPr lang="en-US" i="1" dirty="0"/>
              <a:t>argument</a:t>
            </a:r>
            <a:r>
              <a:rPr lang="en-US" dirty="0"/>
              <a:t> to the printf function (we'll learn more about arguments when we discuss how to create functions)</a:t>
            </a:r>
          </a:p>
          <a:p>
            <a:pPr lvl="1"/>
            <a:r>
              <a:rPr lang="en-US" dirty="0"/>
              <a:t>The equal sign in the program is the </a:t>
            </a:r>
            <a:r>
              <a:rPr lang="en-US" b="1" dirty="0"/>
              <a:t>assignment operator</a:t>
            </a:r>
            <a:r>
              <a:rPr lang="en-US" dirty="0"/>
              <a:t>, which evaluates the expression to the right and assigns it to the variable on the left; in this case, we are assigning the value of 5 to the variable named x</a:t>
            </a:r>
          </a:p>
          <a:p>
            <a:r>
              <a:rPr lang="en-US" dirty="0"/>
              <a:t>Note that variables in a programming language are different than variables in algebra (I'll discuss what I mean by this in class)</a:t>
            </a:r>
          </a:p>
        </p:txBody>
      </p:sp>
    </p:spTree>
    <p:extLst>
      <p:ext uri="{BB962C8B-B14F-4D97-AF65-F5344CB8AC3E}">
        <p14:creationId xmlns:p14="http://schemas.microsoft.com/office/powerpoint/2010/main" val="19983646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450505-A81C-AABF-9121-8D9B04C23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"int" Variable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22E22B-F612-6522-BE42-352192551A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#include &lt;stdio.h&gt;</a:t>
            </a:r>
          </a:p>
          <a:p>
            <a:pPr marL="0" indent="0">
              <a:buNone/>
            </a:pP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main(void)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int x;</a:t>
            </a:r>
          </a:p>
          <a:p>
            <a:pPr marL="0" indent="0">
              <a:buNone/>
            </a:pP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x = 5;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printf("The value of x is %d.\n", x);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return 0;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0594835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210B18-BD4B-2A13-AA44-148CE8E4B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Rules for Identifiers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6013A0-589C-7932-D4A2-D69D93EE74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 following rules dictate what is allowed for names of identifiers in C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All characters must be alphabetic characters (i.e., letters), digits, or underscores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The first character must be an alphabetic letter (i.e., a lower-case or capital letter) or an underscore (i.e., '_')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An identifier cannot duplicate a reserved keyword (i.e., a word that has a special meaning in C)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The first 31 characters of the identifier are significant</a:t>
            </a:r>
          </a:p>
          <a:p>
            <a:r>
              <a:rPr lang="en-US" dirty="0"/>
              <a:t>Identifier names in C are case sensitive</a:t>
            </a:r>
          </a:p>
          <a:p>
            <a:r>
              <a:rPr lang="en-US" dirty="0"/>
              <a:t>Identifiers that share the same first 31 characters may be indistinguishable from each other (the exact number may be compiler-dependent)</a:t>
            </a:r>
          </a:p>
          <a:p>
            <a:r>
              <a:rPr lang="en-US" dirty="0"/>
              <a:t>Not all identifiers are names of variables; they can also be the names of functions, structures, etc. (we will learn about these concepts later)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22921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50FD52-34FF-934B-9C19-2968106D4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Identifier Examples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23C622-32A0-0AEF-D561-7312BD7EF8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2828925" cy="4351338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en-US" sz="2400" dirty="0"/>
              <a:t>Examples of valid identifiers include:</a:t>
            </a:r>
          </a:p>
          <a:p>
            <a:pPr marL="457200" lvl="1" indent="0">
              <a:buNone/>
            </a:pP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57200" lvl="1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</a:p>
          <a:p>
            <a:pPr marL="457200" lvl="1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Name</a:t>
            </a:r>
          </a:p>
          <a:p>
            <a:pPr marL="457200" lvl="1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first_name</a:t>
            </a:r>
          </a:p>
          <a:p>
            <a:pPr marL="457200" lvl="1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name2</a:t>
            </a:r>
          </a:p>
          <a:p>
            <a:pPr marL="457200" lvl="1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_maxInt</a:t>
            </a:r>
          </a:p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97BEE28-872E-9B84-2389-46936FCE5C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71375" y="1825625"/>
            <a:ext cx="7082425" cy="4351338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en-US" sz="2400" dirty="0"/>
              <a:t>Examples of invalid</a:t>
            </a:r>
            <a:br>
              <a:rPr lang="en-US" sz="2400" dirty="0"/>
            </a:br>
            <a:r>
              <a:rPr lang="en-US" sz="2400" dirty="0"/>
              <a:t>identifiers include:</a:t>
            </a:r>
          </a:p>
          <a:p>
            <a:pPr marL="457200" lvl="1" indent="0">
              <a:buNone/>
            </a:pP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57200" lvl="1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2name		// Can’t start with number</a:t>
            </a:r>
          </a:p>
          <a:p>
            <a:pPr marL="457200" lvl="1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first name	// Can’t use ' ' (space)</a:t>
            </a:r>
          </a:p>
          <a:p>
            <a:pPr marL="457200" lvl="1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first-name	// Can’t use '-'</a:t>
            </a:r>
          </a:p>
          <a:p>
            <a:pPr marL="457200" lvl="1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int		// Can’t use reserved word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0820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2042B51-6531-6BC9-16FB-F3036ED27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Types in C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897729-8D6E-699B-50C1-1F394A2447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</a:t>
            </a:r>
            <a:r>
              <a:rPr lang="en-US" b="1" dirty="0"/>
              <a:t>type</a:t>
            </a:r>
            <a:r>
              <a:rPr lang="en-US" dirty="0"/>
              <a:t>, or </a:t>
            </a:r>
            <a:r>
              <a:rPr lang="en-US" b="1" dirty="0"/>
              <a:t>data type</a:t>
            </a:r>
            <a:r>
              <a:rPr lang="en-US" dirty="0"/>
              <a:t>, of a variable determines a set of values that the variable might take and a set of operations that can be applied to those values.</a:t>
            </a:r>
          </a:p>
          <a:p>
            <a:r>
              <a:rPr lang="en-US" dirty="0"/>
              <a:t>Five standard data types provided for by C are:</a:t>
            </a:r>
          </a:p>
          <a:p>
            <a:pPr lvl="1"/>
            <a:r>
              <a:rPr lang="en-US" i="1" dirty="0"/>
              <a:t>int</a:t>
            </a:r>
            <a:r>
              <a:rPr lang="en-US" dirty="0"/>
              <a:t> – used for variables that can take on numeric integer values</a:t>
            </a:r>
          </a:p>
          <a:p>
            <a:pPr lvl="1"/>
            <a:r>
              <a:rPr lang="en-US" i="1" dirty="0"/>
              <a:t>char</a:t>
            </a:r>
            <a:r>
              <a:rPr lang="en-US" dirty="0"/>
              <a:t> – used for variables that can take one character from the computer’s "alphabet" as a value (we'll discuss this in more detail soon)</a:t>
            </a:r>
          </a:p>
          <a:p>
            <a:pPr lvl="1"/>
            <a:r>
              <a:rPr lang="en-US" i="1" dirty="0"/>
              <a:t>float</a:t>
            </a:r>
            <a:r>
              <a:rPr lang="en-US" dirty="0"/>
              <a:t> – used for variables that can take on numeric values with a fractional part</a:t>
            </a:r>
          </a:p>
          <a:p>
            <a:pPr lvl="1"/>
            <a:r>
              <a:rPr lang="en-US" i="1" dirty="0"/>
              <a:t>double</a:t>
            </a:r>
            <a:r>
              <a:rPr lang="en-US" dirty="0"/>
              <a:t> – similar to "float", but allowing greater precision</a:t>
            </a:r>
          </a:p>
          <a:p>
            <a:pPr lvl="1"/>
            <a:r>
              <a:rPr lang="en-US" i="1" dirty="0"/>
              <a:t>void</a:t>
            </a:r>
            <a:r>
              <a:rPr lang="en-US" dirty="0"/>
              <a:t> – used mainly for functions that return a value, and optionally for functions that do not accept parameters (also for void pointers, discussed in a future topic)</a:t>
            </a:r>
          </a:p>
          <a:p>
            <a:r>
              <a:rPr lang="en-US" dirty="0"/>
              <a:t>Recent versions of C also support a Boolean data type called _Bool (with alias "bool" if you include the appropriate header file)</a:t>
            </a:r>
          </a:p>
        </p:txBody>
      </p:sp>
    </p:spTree>
    <p:extLst>
      <p:ext uri="{BB962C8B-B14F-4D97-AF65-F5344CB8AC3E}">
        <p14:creationId xmlns:p14="http://schemas.microsoft.com/office/powerpoint/2010/main" val="17020366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16AD94-2B7B-3BF3-8A20-A3FD803FC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Modifiers for "int"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CA199-2C85-3A82-B73D-93BF0E0685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In addition to these basic types, there are </a:t>
            </a:r>
            <a:r>
              <a:rPr lang="en-US" b="1" dirty="0"/>
              <a:t>modifiers</a:t>
            </a:r>
            <a:r>
              <a:rPr lang="en-US" dirty="0"/>
              <a:t> that you can apply when you declare variables</a:t>
            </a:r>
          </a:p>
          <a:p>
            <a:r>
              <a:rPr lang="en-US" dirty="0"/>
              <a:t>Examples for "int" include:</a:t>
            </a:r>
          </a:p>
          <a:p>
            <a:pPr lvl="1"/>
            <a:r>
              <a:rPr lang="en-US" dirty="0"/>
              <a:t>A "signed int" can take both positive and negative values (this is the default)</a:t>
            </a:r>
          </a:p>
          <a:p>
            <a:pPr lvl="1"/>
            <a:r>
              <a:rPr lang="en-US" dirty="0"/>
              <a:t>An "unsigned int" can only take positive values</a:t>
            </a:r>
          </a:p>
          <a:p>
            <a:pPr lvl="1"/>
            <a:r>
              <a:rPr lang="en-US" dirty="0"/>
              <a:t>A "short int" occupies 16 bits (two bytes) of memory</a:t>
            </a:r>
          </a:p>
          <a:p>
            <a:pPr lvl="1"/>
            <a:r>
              <a:rPr lang="en-US" dirty="0"/>
              <a:t>A "long int" occupies 32 bits (four bytes) of memory</a:t>
            </a:r>
          </a:p>
          <a:p>
            <a:pPr lvl="1"/>
            <a:r>
              <a:rPr lang="en-US" dirty="0"/>
              <a:t>On most modern systems, the default for "int" is 32-bits, but on older machines and some embedded architectures it is 16-bits</a:t>
            </a:r>
          </a:p>
          <a:p>
            <a:pPr lvl="1"/>
            <a:r>
              <a:rPr lang="en-US" dirty="0"/>
              <a:t>Modern versions of C++ allow a "long long int" which occupies 64 bits (eight bytes) of memory</a:t>
            </a:r>
          </a:p>
          <a:p>
            <a:r>
              <a:rPr lang="en-US" dirty="0"/>
              <a:t>Negative integers in C are typically represented using </a:t>
            </a:r>
            <a:r>
              <a:rPr lang="en-US" i="1" dirty="0"/>
              <a:t>two's complement</a:t>
            </a:r>
            <a:r>
              <a:rPr lang="en-US" dirty="0"/>
              <a:t>; I believe recent C standards guarantee this</a:t>
            </a:r>
          </a:p>
          <a:p>
            <a:pPr lvl="1"/>
            <a:r>
              <a:rPr lang="en-US" dirty="0"/>
              <a:t>I'll discuss what this means in class</a:t>
            </a:r>
          </a:p>
          <a:p>
            <a:pPr lvl="1"/>
            <a:r>
              <a:rPr lang="en-US" dirty="0"/>
              <a:t>I'll also run a couple of related programs and explain the output (including one with a weird result)</a:t>
            </a:r>
          </a:p>
        </p:txBody>
      </p:sp>
    </p:spTree>
    <p:extLst>
      <p:ext uri="{BB962C8B-B14F-4D97-AF65-F5344CB8AC3E}">
        <p14:creationId xmlns:p14="http://schemas.microsoft.com/office/powerpoint/2010/main" val="647970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3096F-8900-6C5E-0DE3-EF5A2AB8A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Ranges of "int"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144ED5-C1F7-B669-64DE-594771AF46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 memory of a computer is divided into </a:t>
            </a:r>
            <a:r>
              <a:rPr lang="en-US" i="1" dirty="0"/>
              <a:t>bytes</a:t>
            </a:r>
          </a:p>
          <a:p>
            <a:pPr lvl="1"/>
            <a:r>
              <a:rPr lang="en-US" dirty="0"/>
              <a:t>One byte is a sequence of 8 </a:t>
            </a:r>
            <a:r>
              <a:rPr lang="en-US" i="1" dirty="0"/>
              <a:t>bits</a:t>
            </a:r>
          </a:p>
          <a:p>
            <a:pPr lvl="1"/>
            <a:r>
              <a:rPr lang="en-US" dirty="0"/>
              <a:t>Each bit is a 0 or a 1</a:t>
            </a:r>
          </a:p>
          <a:p>
            <a:r>
              <a:rPr lang="en-US" dirty="0"/>
              <a:t>The number of bytes that a variable occupies in memory determines the number of possible values that it can take</a:t>
            </a:r>
          </a:p>
          <a:p>
            <a:r>
              <a:rPr lang="en-US" dirty="0"/>
              <a:t>This leads to the following facts:</a:t>
            </a:r>
          </a:p>
          <a:p>
            <a:pPr lvl="1"/>
            <a:r>
              <a:rPr lang="en-US" dirty="0"/>
              <a:t>A short int can have 2</a:t>
            </a:r>
            <a:r>
              <a:rPr lang="en-US" baseline="30000" dirty="0"/>
              <a:t>16</a:t>
            </a:r>
            <a:r>
              <a:rPr lang="en-US" dirty="0"/>
              <a:t> = 65,536 possible values</a:t>
            </a:r>
          </a:p>
          <a:p>
            <a:pPr lvl="2"/>
            <a:r>
              <a:rPr lang="en-US" dirty="0"/>
              <a:t>A signed short int can have values ranging from –32,768 to 32,767</a:t>
            </a:r>
          </a:p>
          <a:p>
            <a:pPr lvl="2"/>
            <a:r>
              <a:rPr lang="en-US" dirty="0"/>
              <a:t>An unsigned short int can have values ranging from 0 to 65,535</a:t>
            </a:r>
          </a:p>
          <a:p>
            <a:pPr lvl="1"/>
            <a:r>
              <a:rPr lang="en-US" dirty="0"/>
              <a:t>A long int can have 2</a:t>
            </a:r>
            <a:r>
              <a:rPr lang="en-US" baseline="30000" dirty="0"/>
              <a:t>32</a:t>
            </a:r>
            <a:r>
              <a:rPr lang="en-US" dirty="0"/>
              <a:t> = 4,294,967,296 possible values</a:t>
            </a:r>
          </a:p>
          <a:p>
            <a:pPr lvl="2"/>
            <a:r>
              <a:rPr lang="en-US" dirty="0"/>
              <a:t>A signed long int can have values ranging from –2,147,483,648 to 2,147,483,647</a:t>
            </a:r>
          </a:p>
          <a:p>
            <a:pPr lvl="2"/>
            <a:r>
              <a:rPr lang="en-US" dirty="0"/>
              <a:t>An unsigned long int can have values ranging from 0 to 4,294,967,295</a:t>
            </a:r>
          </a:p>
        </p:txBody>
      </p:sp>
    </p:spTree>
    <p:extLst>
      <p:ext uri="{BB962C8B-B14F-4D97-AF65-F5344CB8AC3E}">
        <p14:creationId xmlns:p14="http://schemas.microsoft.com/office/powerpoint/2010/main" val="27847354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0DC55-F8A7-6D15-B02D-31ACFD68B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ASCII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1D2A96-A529-7B8E-2627-597A341745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A character, or "char", occupies just one byte of memory</a:t>
            </a:r>
          </a:p>
          <a:p>
            <a:r>
              <a:rPr lang="en-US" dirty="0"/>
              <a:t>Remember 1 byte = 8 bits, so there are only 2^8 = 256 possible characters</a:t>
            </a:r>
          </a:p>
          <a:p>
            <a:r>
              <a:rPr lang="en-US" dirty="0"/>
              <a:t>The "alphabet" used by most C implementations (not guaranteed) is the </a:t>
            </a:r>
            <a:r>
              <a:rPr lang="en-US" i="1" dirty="0"/>
              <a:t>American Standard Code for Information Interchange</a:t>
            </a:r>
            <a:r>
              <a:rPr lang="en-US" dirty="0"/>
              <a:t> (</a:t>
            </a:r>
            <a:r>
              <a:rPr lang="en-US" b="1" dirty="0"/>
              <a:t>ASCII</a:t>
            </a:r>
            <a:r>
              <a:rPr lang="en-US" dirty="0"/>
              <a:t>) encoding scheme</a:t>
            </a:r>
          </a:p>
          <a:p>
            <a:r>
              <a:rPr lang="en-US" dirty="0"/>
              <a:t>There are actually only 128 characters defined in standard ASCII, corresponding to the numbers from 0 to 127</a:t>
            </a:r>
          </a:p>
          <a:p>
            <a:r>
              <a:rPr lang="en-US" dirty="0"/>
              <a:t>Therefore, characters with values between 128 and 255 won’t be consistent between C implementations (but some share an extension called extended ASCII)</a:t>
            </a:r>
          </a:p>
          <a:p>
            <a:r>
              <a:rPr lang="en-US" dirty="0"/>
              <a:t>Here are some of the important ranges within the ASCII encoding scheme:</a:t>
            </a:r>
          </a:p>
          <a:p>
            <a:pPr lvl="1"/>
            <a:r>
              <a:rPr lang="en-US" dirty="0"/>
              <a:t>48 – 57: the digits '0' through '9'</a:t>
            </a:r>
          </a:p>
          <a:p>
            <a:pPr lvl="1"/>
            <a:r>
              <a:rPr lang="en-US" dirty="0"/>
              <a:t>65 – 90: the capital letters 'A' through 'Z'</a:t>
            </a:r>
          </a:p>
          <a:p>
            <a:pPr lvl="1"/>
            <a:r>
              <a:rPr lang="en-US" dirty="0"/>
              <a:t>97 – 122: the lowercase letters 'a' through 'z'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14034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3F610-5920-883F-6BE1-883CEDBC1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a "char" Variable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458A4F-890D-C131-BEBB-B01B8ED41D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 next slide shows a simple program using a "char" variable (I will run the program in class)</a:t>
            </a:r>
          </a:p>
          <a:p>
            <a:pPr lvl="1"/>
            <a:r>
              <a:rPr lang="en-US" dirty="0"/>
              <a:t>A simple character that appears on the keyboard can usually be specified by just typing the character within single quotes, like in this example</a:t>
            </a:r>
          </a:p>
          <a:p>
            <a:pPr lvl="1"/>
            <a:r>
              <a:rPr lang="en-US" dirty="0"/>
              <a:t>The other way is to specify a character with a number</a:t>
            </a:r>
          </a:p>
          <a:p>
            <a:pPr lvl="1"/>
            <a:r>
              <a:rPr lang="en-US" dirty="0"/>
              <a:t>Assuming the system uses ASCII, 81 represents 'Q', so we could have assigned 81 to x instead of 'Q' (that would be equivalent)</a:t>
            </a:r>
          </a:p>
          <a:p>
            <a:pPr lvl="1"/>
            <a:r>
              <a:rPr lang="en-US" dirty="0"/>
              <a:t>The "%c" in the printf statement indicates that this portion of the message being displayed will be replaced by a character</a:t>
            </a:r>
          </a:p>
          <a:p>
            <a:pPr lvl="1"/>
            <a:r>
              <a:rPr lang="en-US" dirty="0"/>
              <a:t>This is so that printf, which is passed a value (81 if ASCII is being used) knows how to interpret the value when displaying it</a:t>
            </a:r>
          </a:p>
          <a:p>
            <a:r>
              <a:rPr lang="en-US" dirty="0"/>
              <a:t>Note that if we replace the "%c" with "%d" (as in our previous program), the integer value would be displayed (I'll run it both ways in class)</a:t>
            </a:r>
          </a:p>
        </p:txBody>
      </p:sp>
    </p:spTree>
    <p:extLst>
      <p:ext uri="{BB962C8B-B14F-4D97-AF65-F5344CB8AC3E}">
        <p14:creationId xmlns:p14="http://schemas.microsoft.com/office/powerpoint/2010/main" val="3635892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8699A4-AFF1-EC7D-65A1-C2A17151A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"char" Variable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A27720-9DB4-3D20-C954-608172B9E5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#include &lt;stdio.h&gt;</a:t>
            </a:r>
          </a:p>
          <a:p>
            <a:pPr marL="0" indent="0">
              <a:buNone/>
            </a:pP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main(void)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char x;</a:t>
            </a:r>
          </a:p>
          <a:p>
            <a:pPr marL="0" indent="0">
              <a:buNone/>
            </a:pP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x = 'Q';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printf("The value of x is %c.\n", x);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return 0;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0159277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B57FA-C6CA-8852-46CD-1C9BA6AC6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Expressions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357D70-891A-47CC-950C-0C253313E0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As previously discussed, the '=' as used in our programs so far is the assignment operator</a:t>
            </a:r>
          </a:p>
          <a:p>
            <a:r>
              <a:rPr lang="en-US" dirty="0"/>
              <a:t>The expression to the right of the '=' doesn’t have to be a single constant</a:t>
            </a:r>
          </a:p>
          <a:p>
            <a:r>
              <a:rPr lang="en-US" dirty="0"/>
              <a:t>It can be a mathematical expression, possibly containing variables and/or constants, as well as arithmetic operators</a:t>
            </a:r>
          </a:p>
          <a:p>
            <a:r>
              <a:rPr lang="en-US" dirty="0"/>
              <a:t>In the following examples, we’re going to assume that x and y are integer variables: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x = 2 * (3 + 99) / 20;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x = y + 5;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x = x + 1;</a:t>
            </a:r>
          </a:p>
          <a:p>
            <a:r>
              <a:rPr lang="en-US" dirty="0"/>
              <a:t>Note that in the first example, the expression to the right of ‘=’ evaluates to 204 / 20 which is 10.2</a:t>
            </a:r>
          </a:p>
          <a:p>
            <a:r>
              <a:rPr lang="en-US" dirty="0"/>
              <a:t>However, since x is declared as an "int", the final value of x will be 10; the fractional part of the expression is truncated (not rounded down) when performing integer division</a:t>
            </a:r>
          </a:p>
          <a:p>
            <a:r>
              <a:rPr lang="en-US" dirty="0"/>
              <a:t>In this second example, the value of x will be 5 more than the value of y</a:t>
            </a:r>
          </a:p>
          <a:p>
            <a:r>
              <a:rPr lang="en-US" dirty="0"/>
              <a:t>In the third example, the value of x is increased by 1 (this would be an invalid expression in algebra)</a:t>
            </a:r>
          </a:p>
          <a:p>
            <a:r>
              <a:rPr lang="en-US" dirty="0"/>
              <a:t>Here is an example of an invalid statement in C that would be valid in algebra: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x + 1 = 10;</a:t>
            </a:r>
          </a:p>
          <a:p>
            <a:r>
              <a:rPr lang="en-US" dirty="0"/>
              <a:t>The value to the left of the assignment operator must be an "l-value" (meaning you can assign a value to it)</a:t>
            </a:r>
          </a:p>
        </p:txBody>
      </p:sp>
    </p:spTree>
    <p:extLst>
      <p:ext uri="{BB962C8B-B14F-4D97-AF65-F5344CB8AC3E}">
        <p14:creationId xmlns:p14="http://schemas.microsoft.com/office/powerpoint/2010/main" val="946660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459E7-D669-B11C-8807-B6F02A238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Character Arithmetic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806132-FE4E-5177-13F8-E71BA9EE77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Expressions in C can also involve characters</a:t>
            </a:r>
          </a:p>
          <a:p>
            <a:r>
              <a:rPr lang="en-US" dirty="0"/>
              <a:t>The program on the next slide shows a simple example (I will run it in class)</a:t>
            </a:r>
          </a:p>
          <a:p>
            <a:pPr lvl="1"/>
            <a:r>
              <a:rPr lang="en-US" dirty="0"/>
              <a:t>In this example, since "x" is a character, the value of x, at first, is 81 (assuming the system uses ASCII)</a:t>
            </a:r>
          </a:p>
          <a:p>
            <a:pPr lvl="1"/>
            <a:r>
              <a:rPr lang="en-US" dirty="0"/>
              <a:t>The new value of x after 9 is added will be 90, which is the ASCII code for a capital Z</a:t>
            </a:r>
          </a:p>
          <a:p>
            <a:pPr lvl="1"/>
            <a:r>
              <a:rPr lang="en-US" dirty="0"/>
              <a:t>So, this program displays "The value of x is Z." to the screen on its own line.</a:t>
            </a:r>
          </a:p>
        </p:txBody>
      </p:sp>
    </p:spTree>
    <p:extLst>
      <p:ext uri="{BB962C8B-B14F-4D97-AF65-F5344CB8AC3E}">
        <p14:creationId xmlns:p14="http://schemas.microsoft.com/office/powerpoint/2010/main" val="22837036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49850-E4EB-7950-E670-62D683EAB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Character Arithmetic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51C4DA-3C37-B138-AE43-49CBE92F00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#include &lt;stdio.h&gt;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main(void)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char x;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x = 'Q';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x = x + 9;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printf("The value of x is %c.\n", x);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return 0;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8484750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9F683-D601-7860-CC90-84972FACC9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Special characters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8E9DBE-DC1C-884A-465B-47E3B50219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There are some special characters that have special symbolic sequences to represent them</a:t>
            </a:r>
          </a:p>
          <a:p>
            <a:r>
              <a:rPr lang="en-US" dirty="0"/>
              <a:t>We've already seen one case of this:</a:t>
            </a:r>
          </a:p>
          <a:p>
            <a:pPr lvl="1"/>
            <a:r>
              <a:rPr lang="en-US" dirty="0"/>
              <a:t>The newline character is represented by '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\n</a:t>
            </a:r>
            <a:r>
              <a:rPr lang="en-US" dirty="0"/>
              <a:t>'</a:t>
            </a:r>
          </a:p>
          <a:p>
            <a:pPr lvl="1"/>
            <a:r>
              <a:rPr lang="en-US" dirty="0"/>
              <a:t>It is also number 10 in the ASCII chart</a:t>
            </a:r>
          </a:p>
          <a:p>
            <a:pPr lvl="1"/>
            <a:r>
              <a:rPr lang="en-US" dirty="0"/>
              <a:t>So, if x is a character, then the lines "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x = '\n';</a:t>
            </a:r>
            <a:r>
              <a:rPr lang="en-US" dirty="0"/>
              <a:t>" and "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x = 10;</a:t>
            </a:r>
            <a:r>
              <a:rPr lang="en-US" dirty="0"/>
              <a:t>" are equivalent</a:t>
            </a:r>
          </a:p>
          <a:p>
            <a:r>
              <a:rPr lang="en-US" dirty="0"/>
              <a:t>Some other special characters are (I'll run a couple of examples in class):</a:t>
            </a:r>
          </a:p>
          <a:p>
            <a:pPr lvl="1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'\t'</a:t>
            </a:r>
            <a:r>
              <a:rPr lang="en-US" dirty="0">
                <a:cs typeface="Courier New" panose="02070309020205020404" pitchFamily="49" charset="0"/>
              </a:rPr>
              <a:t> </a:t>
            </a:r>
            <a:r>
              <a:rPr lang="en-US" dirty="0"/>
              <a:t>is tab</a:t>
            </a:r>
          </a:p>
          <a:p>
            <a:pPr lvl="1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'\b'</a:t>
            </a:r>
            <a:r>
              <a:rPr lang="en-US" dirty="0"/>
              <a:t> is backspace</a:t>
            </a:r>
          </a:p>
          <a:p>
            <a:pPr lvl="1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'\a'</a:t>
            </a:r>
            <a:r>
              <a:rPr lang="en-US" dirty="0"/>
              <a:t> is bell</a:t>
            </a:r>
          </a:p>
          <a:p>
            <a:pPr lvl="1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'\’'</a:t>
            </a:r>
            <a:r>
              <a:rPr lang="en-US" dirty="0"/>
              <a:t> is a single quote</a:t>
            </a:r>
          </a:p>
          <a:p>
            <a:pPr lvl="1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'\"'</a:t>
            </a:r>
            <a:r>
              <a:rPr lang="en-US" dirty="0"/>
              <a:t> is a double quote</a:t>
            </a:r>
          </a:p>
          <a:p>
            <a:pPr lvl="1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'\\'</a:t>
            </a:r>
            <a:r>
              <a:rPr lang="en-US" dirty="0"/>
              <a:t> is a backslash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23293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1BFC25-EAF9-C0B8-5808-7E5F7B1A1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a "float" variable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CDCEA9-E96A-BB40-A4A5-E72C56E3A5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next slide shows a simple program using a "float" variable (I will run the program in class)</a:t>
            </a:r>
          </a:p>
          <a:p>
            <a:pPr lvl="1"/>
            <a:r>
              <a:rPr lang="en-US" dirty="0"/>
              <a:t>In this program, we are declaring "x" to be a float (4-byte floating point value)</a:t>
            </a:r>
          </a:p>
          <a:p>
            <a:pPr lvl="1"/>
            <a:r>
              <a:rPr lang="en-US" dirty="0"/>
              <a:t>The "%f" in the printf statement indicates that this portion of the message being displayed will be replaced by a float</a:t>
            </a:r>
          </a:p>
          <a:p>
            <a:pPr lvl="1"/>
            <a:r>
              <a:rPr lang="en-US" dirty="0"/>
              <a:t>This program may not print exactly what you expect, if you are seeing this for the first time</a:t>
            </a:r>
          </a:p>
          <a:p>
            <a:pPr lvl="1"/>
            <a:r>
              <a:rPr lang="en-US" dirty="0"/>
              <a:t>This program will print the string "The value of x is 7.500000." on its own line</a:t>
            </a:r>
          </a:p>
          <a:p>
            <a:pPr lvl="1"/>
            <a:r>
              <a:rPr lang="en-US" dirty="0"/>
              <a:t>This is because "printf" displays six digits after the decimal point, by default, when displaying a float</a:t>
            </a:r>
          </a:p>
          <a:p>
            <a:r>
              <a:rPr lang="en-US" dirty="0"/>
              <a:t>It is possible to control the format of how floats get displayed when using "printf", but we will cover that as part of a later topic</a:t>
            </a:r>
          </a:p>
        </p:txBody>
      </p:sp>
    </p:spTree>
    <p:extLst>
      <p:ext uri="{BB962C8B-B14F-4D97-AF65-F5344CB8AC3E}">
        <p14:creationId xmlns:p14="http://schemas.microsoft.com/office/powerpoint/2010/main" val="26251873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66D825-8F85-2287-8789-7577E8E022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"float" Variable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BEEA50-86BF-27B8-2409-01569770CB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#include &lt;stdio.h&gt;</a:t>
            </a:r>
          </a:p>
          <a:p>
            <a:pPr marL="0" indent="0">
              <a:buNone/>
            </a:pP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main(void)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float x;</a:t>
            </a:r>
          </a:p>
          <a:p>
            <a:pPr marL="0" indent="0">
              <a:buNone/>
            </a:pP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x = 2.5;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x = x * 3;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printf("The value of x is %f.\n", x);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return 0;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3984058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CB0C0-1D7B-5536-DF77-C2CDE84937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IEEE Floating-Point Standard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4BB557-5DD2-1CCD-A792-D3A8B96359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I don't think the C Standard guarantees it, but most (if not all) C implementations use the IEEE 754 standard for float and double variables</a:t>
            </a:r>
          </a:p>
          <a:p>
            <a:r>
              <a:rPr lang="en-US" dirty="0"/>
              <a:t>For 32-bit floating point values (single-precision), the following diagram helps to explain the standard: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The diagram above was taken from https://www.geeksforgeeks.org/computer-organization-architecture/ieee-standard-754-floating-point-numbers/</a:t>
            </a:r>
          </a:p>
          <a:p>
            <a:r>
              <a:rPr lang="en-US" dirty="0"/>
              <a:t>The way that the actual value is calculated is as follows: </a:t>
            </a:r>
            <a:r>
              <a:rPr lang="pt-BR" dirty="0"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(-1)</a:t>
            </a:r>
            <a:r>
              <a:rPr lang="pt-BR" baseline="30000" dirty="0"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sign</a:t>
            </a:r>
            <a:r>
              <a:rPr lang="pt-BR" dirty="0"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 * 2</a:t>
            </a:r>
            <a:r>
              <a:rPr lang="pt-BR" baseline="30000" dirty="0"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exponet-127</a:t>
            </a:r>
            <a:r>
              <a:rPr lang="pt-BR" dirty="0"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 * (1.mantissa)</a:t>
            </a:r>
            <a:r>
              <a:rPr lang="pt-BR" baseline="-25000" dirty="0"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2</a:t>
            </a:r>
            <a:endParaRPr lang="pt-BR" dirty="0">
              <a:latin typeface="Cambria Math" panose="02040503050406030204" pitchFamily="18" charset="0"/>
              <a:ea typeface="Cambria Math" panose="02040503050406030204" pitchFamily="18" charset="0"/>
              <a:cs typeface="Courier New" panose="02070309020205020404" pitchFamily="49" charset="0"/>
            </a:endParaRPr>
          </a:p>
          <a:p>
            <a:r>
              <a:rPr lang="en-US" dirty="0"/>
              <a:t>For 64-bit floating-point values (double-precision), 1 bit is used for the sign bit, 11 bits are used for the exponent, and 52 bits are used for the mantissa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777BDBA-DA68-4537-FE62-BCE5D0D76A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9390" y="3009803"/>
            <a:ext cx="6773220" cy="1390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0932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1189D-3677-2439-6A2C-2A428C078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Multiple variables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EE4097-8497-C532-C035-E333630379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When you have multiple variables of the same type, you can declare them separately or together</a:t>
            </a:r>
          </a:p>
          <a:p>
            <a:r>
              <a:rPr lang="en-US" dirty="0"/>
              <a:t>Consider the following three declarations: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first;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second;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third;</a:t>
            </a:r>
            <a:endParaRPr lang="en-US" dirty="0"/>
          </a:p>
          <a:p>
            <a:r>
              <a:rPr lang="en-US" dirty="0"/>
              <a:t>The following declaration (single line) is equivalent: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first, second, third;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16560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03F09-20E6-DF4B-871A-B669DC6CD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Uninitialized Variables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3F272B-35EC-BBF8-ED71-C8D07E66A3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 variable declared within a function is a </a:t>
            </a:r>
            <a:r>
              <a:rPr lang="en-US" i="1" dirty="0"/>
              <a:t>local variable</a:t>
            </a:r>
          </a:p>
          <a:p>
            <a:r>
              <a:rPr lang="en-US" dirty="0"/>
              <a:t>This is as opposed to a </a:t>
            </a:r>
            <a:r>
              <a:rPr lang="en-US" i="1" dirty="0"/>
              <a:t>global variable</a:t>
            </a:r>
            <a:r>
              <a:rPr lang="en-US" dirty="0"/>
              <a:t>, which can be accessed across multiple functions</a:t>
            </a:r>
          </a:p>
          <a:p>
            <a:r>
              <a:rPr lang="en-US" dirty="0"/>
              <a:t>We will talk more about these concepts during a later topic</a:t>
            </a:r>
          </a:p>
          <a:p>
            <a:r>
              <a:rPr lang="en-US" dirty="0"/>
              <a:t>In C, local variables are not automatically initialized when declared, unless you explicitly initialize them</a:t>
            </a:r>
          </a:p>
          <a:p>
            <a:r>
              <a:rPr lang="en-US" dirty="0"/>
              <a:t>Consider the program on the following slide (I'll run it in class)</a:t>
            </a:r>
          </a:p>
          <a:p>
            <a:r>
              <a:rPr lang="en-US" dirty="0"/>
              <a:t>The output of this program is not predictable</a:t>
            </a:r>
          </a:p>
          <a:p>
            <a:pPr lvl="1"/>
            <a:r>
              <a:rPr lang="en-US" dirty="0"/>
              <a:t>We might see a zero, because some compilers initialize integers to 0 automatically, and zero is a fairly common value in memory</a:t>
            </a:r>
          </a:p>
          <a:p>
            <a:pPr lvl="1"/>
            <a:r>
              <a:rPr lang="en-US" dirty="0"/>
              <a:t>However, this is not guaranteed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16688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71411-6002-FBAE-4E56-40AAE3F0A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Uninitialized Variable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D24D1E-10DB-B474-4C2C-B08819923C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#include &lt;stdio.h&gt;</a:t>
            </a:r>
          </a:p>
          <a:p>
            <a:pPr marL="0" indent="0">
              <a:buNone/>
            </a:pPr>
            <a:endParaRPr lang="en-US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int main(void)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int x;</a:t>
            </a:r>
          </a:p>
          <a:p>
            <a:pPr marL="0" indent="0">
              <a:buNone/>
            </a:pPr>
            <a:endParaRPr lang="en-US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/* x is not initialized, its value is not predictable */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printf("The value of x is %d.\n", x);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return 0;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6239493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28C47-695F-18C4-9D21-B04F9ECD8F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Initializing Variables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053F46-C52A-6F2F-A18E-60FF580DDB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Variables can be initialized while they are declared, or later</a:t>
            </a:r>
          </a:p>
          <a:p>
            <a:r>
              <a:rPr lang="en-US" dirty="0"/>
              <a:t>For example, consider the following two lines of code: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x;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x = 5;</a:t>
            </a:r>
          </a:p>
          <a:p>
            <a:r>
              <a:rPr lang="en-US" dirty="0"/>
              <a:t>This has the same ultimate effect as: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x = 5;</a:t>
            </a:r>
          </a:p>
          <a:p>
            <a:r>
              <a:rPr lang="en-US" dirty="0"/>
              <a:t>If you declare multiple variables at the same time and you want to initialize all of them, you must specify all their values.; or example: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x = 0, y = 0, z = 0;</a:t>
            </a:r>
          </a:p>
          <a:p>
            <a:r>
              <a:rPr lang="en-US" dirty="0"/>
              <a:t>Note that the above line is different than: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x, y, z = 0; // Only z is initialized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42010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EB93BE-69A9-9FC7-0083-4349CA2C2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Modulus Operator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3A9EF-B70D-04C9-01C9-A20D95BA02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The </a:t>
            </a:r>
            <a:r>
              <a:rPr lang="en-US" i="1" dirty="0"/>
              <a:t>modulus operator</a:t>
            </a:r>
            <a:r>
              <a:rPr lang="en-US" dirty="0"/>
              <a:t> (some sources call it the </a:t>
            </a:r>
            <a:r>
              <a:rPr lang="en-US" i="1" dirty="0"/>
              <a:t>modulo operator</a:t>
            </a:r>
            <a:r>
              <a:rPr lang="en-US" dirty="0"/>
              <a:t>) computes the remainder when the first operand is divided by the second</a:t>
            </a:r>
          </a:p>
          <a:p>
            <a:r>
              <a:rPr lang="en-US" dirty="0"/>
              <a:t>This program on the next slide uses the modulus operator; I'll run it in class</a:t>
            </a:r>
          </a:p>
          <a:p>
            <a:pPr lvl="1"/>
            <a:r>
              <a:rPr lang="en-US" dirty="0"/>
              <a:t>The program displays the string "When 22 is divided by 5 the quotient is 4 and the remainder is 2." to the screen (or standard output) on its own line.</a:t>
            </a:r>
          </a:p>
          <a:p>
            <a:pPr lvl="1"/>
            <a:r>
              <a:rPr lang="en-US" dirty="0"/>
              <a:t>This is the first example in which the "printf" string includes more than one variable</a:t>
            </a:r>
          </a:p>
          <a:p>
            <a:pPr lvl="2"/>
            <a:r>
              <a:rPr lang="en-US" dirty="0"/>
              <a:t>All instances of special symbols in the string get replaced with values given by the corresponding expressions appearing after the string, in order</a:t>
            </a:r>
          </a:p>
          <a:p>
            <a:pPr lvl="2"/>
            <a:r>
              <a:rPr lang="en-US" dirty="0"/>
              <a:t>Note that this might seem straight-forward, but it involves a concept that we likely won't cover tin this course</a:t>
            </a:r>
          </a:p>
          <a:p>
            <a:pPr lvl="2"/>
            <a:r>
              <a:rPr lang="en-US" dirty="0"/>
              <a:t>The "printf" function is an example of a </a:t>
            </a:r>
            <a:r>
              <a:rPr lang="en-US" i="1" dirty="0"/>
              <a:t>variadic function</a:t>
            </a:r>
            <a:r>
              <a:rPr lang="en-US" dirty="0"/>
              <a:t>, meaning that it takes a variable number of arguments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71799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B9AE6-0616-EA84-A612-078CD82AC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Modulus Operator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690BDA-9299-074C-EC38-1065A8BF51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#include &lt;stdio.h&gt;</a:t>
            </a:r>
          </a:p>
          <a:p>
            <a:pPr marL="0" indent="0">
              <a:buNone/>
            </a:pP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main(void)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int operand1 = 22, operand2 = 5, quotient, remainder;</a:t>
            </a:r>
          </a:p>
          <a:p>
            <a:pPr marL="0" indent="0">
              <a:buNone/>
            </a:pP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quotient = operand1 / operand2;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remainder = operand1 % operand2;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printf("When %d is divided by %d the quotient is %d and the remainder is %d.\n", operand1, operand2, quotient, remainder);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return 0;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5868608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77060-07D8-4E22-10CC-B25D9FA0D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Increment and Decrement Operators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9639C-DDC0-0FC0-F06F-06A278EFA8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Two other common operators are the </a:t>
            </a:r>
            <a:r>
              <a:rPr lang="en-US" i="1" dirty="0"/>
              <a:t>increment operator</a:t>
            </a:r>
            <a:r>
              <a:rPr lang="en-US" dirty="0"/>
              <a:t> (++) and </a:t>
            </a:r>
            <a:r>
              <a:rPr lang="en-US" i="1" dirty="0"/>
              <a:t>the decrement operator</a:t>
            </a:r>
            <a:r>
              <a:rPr lang="en-US" dirty="0"/>
              <a:t> (--)</a:t>
            </a:r>
          </a:p>
          <a:p>
            <a:r>
              <a:rPr lang="en-US" dirty="0"/>
              <a:t>The following statements all increment x by 1 (assuming that "x" is an int):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++x;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x++;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x = x + 1;</a:t>
            </a:r>
          </a:p>
          <a:p>
            <a:r>
              <a:rPr lang="en-US" dirty="0"/>
              <a:t>We could similarly look at three ways to decrement an int, x, by 1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/>
              <a:t>You will often see these operators used to increment or decrement a variable that is also being used as part of an expression</a:t>
            </a:r>
          </a:p>
          <a:p>
            <a:r>
              <a:rPr lang="en-US" dirty="0"/>
              <a:t>If the operator appears before the variable, the variable’s final value is used in the expression; if the operator appears after the variable, the variable’s original value is used in the expression</a:t>
            </a:r>
          </a:p>
          <a:p>
            <a:pPr lvl="1"/>
            <a:r>
              <a:rPr lang="en-US" dirty="0"/>
              <a:t>For example, after the following two statements, x will equal 6 and y will equal 5:</a:t>
            </a:r>
          </a:p>
          <a:p>
            <a:pPr marL="914400" lvl="2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x = 5;</a:t>
            </a:r>
          </a:p>
          <a:p>
            <a:pPr marL="914400" lvl="2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y = x++;</a:t>
            </a:r>
          </a:p>
          <a:p>
            <a:pPr lvl="1"/>
            <a:r>
              <a:rPr lang="en-US" dirty="0"/>
              <a:t>However, after the following two statements, both x and y will equal 6:</a:t>
            </a:r>
          </a:p>
          <a:p>
            <a:pPr marL="914400" lvl="2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x = 5;</a:t>
            </a:r>
          </a:p>
          <a:p>
            <a:pPr marL="914400" lvl="2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y = ++x;</a:t>
            </a:r>
          </a:p>
          <a:p>
            <a:r>
              <a:rPr lang="en-US" dirty="0">
                <a:cs typeface="Courier New" panose="02070309020205020404" pitchFamily="49" charset="0"/>
              </a:rPr>
              <a:t>You need to be careful when using these operators; there are cases when the behavior is ambiguous!</a:t>
            </a:r>
          </a:p>
          <a:p>
            <a:pPr marL="457200" lvl="1" indent="0">
              <a:buNone/>
            </a:pP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03493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9666B-1359-FED2-C3E0-81117B668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Constants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A0D410-513F-40B2-F513-00E5CA25B5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Notice that some of the expressions have been mixing variables with constants</a:t>
            </a:r>
          </a:p>
          <a:p>
            <a:r>
              <a:rPr lang="en-US" dirty="0"/>
              <a:t>So far, when we’ve used numerical constants, we just specified the number outright</a:t>
            </a:r>
          </a:p>
          <a:p>
            <a:r>
              <a:rPr lang="en-US" dirty="0"/>
              <a:t>Sometimes, you may want to code common constants, such as pi, so that you don't have to type in the value multiple times</a:t>
            </a:r>
          </a:p>
          <a:p>
            <a:r>
              <a:rPr lang="en-US" dirty="0"/>
              <a:t>There are at least two ways to do this (</a:t>
            </a:r>
            <a:r>
              <a:rPr lang="en-US"/>
              <a:t>I will </a:t>
            </a:r>
            <a:r>
              <a:rPr lang="en-US" dirty="0"/>
              <a:t>show programs using both styles in class)</a:t>
            </a:r>
          </a:p>
          <a:p>
            <a:r>
              <a:rPr lang="en-US" dirty="0"/>
              <a:t>One is to use the "const" qualifier in the declaration of a variable</a:t>
            </a:r>
          </a:p>
          <a:p>
            <a:pPr lvl="1"/>
            <a:r>
              <a:rPr lang="en-US" dirty="0"/>
              <a:t>For example: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const double pi = 3.14159;</a:t>
            </a:r>
          </a:p>
          <a:p>
            <a:pPr lvl="1"/>
            <a:r>
              <a:rPr lang="en-US" dirty="0"/>
              <a:t>Of course, this is not the exact value of pi, but an approximation!</a:t>
            </a:r>
          </a:p>
          <a:p>
            <a:pPr lvl="1"/>
            <a:r>
              <a:rPr lang="en-US" dirty="0"/>
              <a:t>The variable "pi" can now be used in expressions like any other float variable, but the value can never be changed</a:t>
            </a:r>
          </a:p>
          <a:p>
            <a:pPr lvl="1"/>
            <a:r>
              <a:rPr lang="en-US" dirty="0"/>
              <a:t>If your program tries to change it, the compiler will notice and give you an error</a:t>
            </a:r>
          </a:p>
          <a:p>
            <a:r>
              <a:rPr lang="en-US" dirty="0"/>
              <a:t>Another way to do it is to use the preprocessor directive "#define"</a:t>
            </a:r>
          </a:p>
          <a:p>
            <a:pPr lvl="1"/>
            <a:r>
              <a:rPr lang="en-US" dirty="0"/>
              <a:t>The "#define" preprocessor directive causes the compiler to replace all instances of specific text with other text</a:t>
            </a:r>
          </a:p>
          <a:p>
            <a:pPr lvl="1"/>
            <a:r>
              <a:rPr lang="en-US" dirty="0"/>
              <a:t>For example, at the top of the code, you can specify: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#define PI 3.14159</a:t>
            </a:r>
          </a:p>
          <a:p>
            <a:pPr lvl="1"/>
            <a:r>
              <a:rPr lang="en-US" dirty="0"/>
              <a:t>Note that there is no semicolon at the end of the "#define" line; if there were, the semicolon would get added along with the 3.14159 wherever you see PI in the code, and this would cause an error</a:t>
            </a:r>
          </a:p>
          <a:p>
            <a:pPr lvl="1"/>
            <a:r>
              <a:rPr lang="en-US" dirty="0"/>
              <a:t>Also using "#define" can lead to some weird errors; for example, if suppose you define "PI" like here, and then later you try to name a variable "SPICE"; the PI would be replaced with 3.14159 by the compiler, and this would lead to an error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82813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5ABE7-0DD2-8265-2A0A-0DD019540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Precedence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BD93E9-013C-FD7A-BDE1-3616520766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Two other topics related to expressions are those of </a:t>
            </a:r>
            <a:r>
              <a:rPr lang="en-US" b="1" dirty="0"/>
              <a:t>precedence</a:t>
            </a:r>
            <a:r>
              <a:rPr lang="en-US" dirty="0"/>
              <a:t> and </a:t>
            </a:r>
            <a:r>
              <a:rPr lang="en-US" i="1" dirty="0"/>
              <a:t>associativity</a:t>
            </a:r>
          </a:p>
          <a:p>
            <a:r>
              <a:rPr lang="en-US" dirty="0"/>
              <a:t>The precedence of operators determines the order in which order different operators are evaluated when they occur in the same expression</a:t>
            </a:r>
          </a:p>
          <a:p>
            <a:r>
              <a:rPr lang="en-US" dirty="0"/>
              <a:t>Operators of higher precedence are applied before operators of lower precedence.</a:t>
            </a:r>
          </a:p>
          <a:p>
            <a:r>
              <a:rPr lang="en-US" dirty="0"/>
              <a:t>Let us reconsider the statement we saw earlier (where "x" is an integer variable):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x = 2 * (3 + 99) / 20;</a:t>
            </a:r>
          </a:p>
          <a:p>
            <a:r>
              <a:rPr lang="en-US" dirty="0"/>
              <a:t>The precedence of multiplication and division are higher than the precedence of addition, but the precedence of parentheses is highest of all</a:t>
            </a:r>
          </a:p>
          <a:p>
            <a:r>
              <a:rPr lang="en-US" dirty="0"/>
              <a:t>So, the value of "x" in this case will be 10</a:t>
            </a:r>
          </a:p>
          <a:p>
            <a:r>
              <a:rPr lang="en-US" dirty="0"/>
              <a:t>Now consider the statement written without the parentheses: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x = 2 * 3 + 99 / 20;</a:t>
            </a:r>
          </a:p>
          <a:p>
            <a:r>
              <a:rPr lang="en-US" dirty="0"/>
              <a:t>Then the value of "x" here will be 10 (remember that integer division truncates)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9849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6F4D8F-28E2-8DFD-5908-5FBAE6A2B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Associativity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39279F-264B-0E29-A9D5-A665FD439D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The </a:t>
            </a:r>
            <a:r>
              <a:rPr lang="en-US" b="1" dirty="0"/>
              <a:t>associativity</a:t>
            </a:r>
            <a:r>
              <a:rPr lang="en-US" dirty="0"/>
              <a:t> of operators determines the order in which operators of equal precedence are evaluated when they occur in the same expression</a:t>
            </a:r>
          </a:p>
          <a:p>
            <a:r>
              <a:rPr lang="en-US" dirty="0"/>
              <a:t>Most operators have a left-to-right associativity, but some have right-to-left associativity</a:t>
            </a:r>
          </a:p>
          <a:p>
            <a:r>
              <a:rPr lang="en-US" dirty="0"/>
              <a:t>For example, assuming that "x" is an int, consider the statement: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x = 5 - 2 * 7 - 9;</a:t>
            </a:r>
          </a:p>
          <a:p>
            <a:pPr lvl="1"/>
            <a:r>
              <a:rPr lang="en-US" dirty="0"/>
              <a:t>The '*' has a higher precedence than '-' so it is evaluated first, and the statement is equivalent to: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x = 5 – 14 – 9;</a:t>
            </a:r>
          </a:p>
          <a:p>
            <a:pPr lvl="1"/>
            <a:r>
              <a:rPr lang="en-US" dirty="0"/>
              <a:t>The minus has left-to-right associativity, so the statement is equivalent to: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x = -18;</a:t>
            </a:r>
          </a:p>
          <a:p>
            <a:r>
              <a:rPr lang="en-US" dirty="0"/>
              <a:t>Also, the assignment operator has lower precedence than either addition or multiplication or any other mathematical operator</a:t>
            </a:r>
          </a:p>
          <a:p>
            <a:r>
              <a:rPr lang="en-US" dirty="0"/>
              <a:t>This is how C enforces the rule that the expression to the right of the '=' gets evaluated first and then the resulting value gets assigned to the variable to the left of the '='</a:t>
            </a:r>
          </a:p>
          <a:p>
            <a:r>
              <a:rPr lang="en-US" dirty="0"/>
              <a:t>The '=' itself is one of the few operators that has right-to-left associativity</a:t>
            </a:r>
          </a:p>
          <a:p>
            <a:r>
              <a:rPr lang="en-US" dirty="0"/>
              <a:t>The following is a valid C statement, assuming that "x", "y", and "z" are integers: x = y = z = 7;</a:t>
            </a:r>
          </a:p>
          <a:p>
            <a:pPr lvl="1"/>
            <a:r>
              <a:rPr lang="en-US" dirty="0"/>
              <a:t>This statement assigns the value of 7 to "z" first, then to "y", and then to "x".</a:t>
            </a:r>
          </a:p>
          <a:p>
            <a:pPr lvl="1"/>
            <a:r>
              <a:rPr lang="en-US" dirty="0"/>
              <a:t>If '=' was given left-to-right associativity, the old value of "y" would be assigned to "x", then the old value of "z" would be assigned to "y", and then the value of 7 would be assigned to "z"</a:t>
            </a:r>
          </a:p>
          <a:p>
            <a:pPr lvl="1"/>
            <a:r>
              <a:rPr lang="en-US" dirty="0"/>
              <a:t>This is pretty counter-intuitive, and that’s why '=' was given right-to-left associativity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64057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1363</TotalTime>
  <Words>3762</Words>
  <Application>Microsoft Office PowerPoint</Application>
  <PresentationFormat>Widescreen</PresentationFormat>
  <Paragraphs>300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Arial</vt:lpstr>
      <vt:lpstr>Calibri</vt:lpstr>
      <vt:lpstr>Calibri Light</vt:lpstr>
      <vt:lpstr>Cambria Math</vt:lpstr>
      <vt:lpstr>Courier New</vt:lpstr>
      <vt:lpstr>Office Theme</vt:lpstr>
      <vt:lpstr>CS 160: Introduction to Procedural Programming and ECE 160: Introduction to Programming for Electrical Engineers  Topic: Variables and Expressions</vt:lpstr>
      <vt:lpstr>Variables</vt:lpstr>
      <vt:lpstr>Simple "int" Variable Example</vt:lpstr>
      <vt:lpstr>Rules for Identifiers</vt:lpstr>
      <vt:lpstr>Identifier Examples</vt:lpstr>
      <vt:lpstr>Data Types in C</vt:lpstr>
      <vt:lpstr>Modifiers for "int"</vt:lpstr>
      <vt:lpstr>Ranges of "int"</vt:lpstr>
      <vt:lpstr>ASCII</vt:lpstr>
      <vt:lpstr>Using a "char" Variable</vt:lpstr>
      <vt:lpstr>Simple "char" Variable Example</vt:lpstr>
      <vt:lpstr>Expressions</vt:lpstr>
      <vt:lpstr>Character Arithmetic</vt:lpstr>
      <vt:lpstr>Character Arithmetic Example</vt:lpstr>
      <vt:lpstr>Special characters</vt:lpstr>
      <vt:lpstr>Using a "float" variable</vt:lpstr>
      <vt:lpstr>Simple "float" Variable Example</vt:lpstr>
      <vt:lpstr>IEEE Floating-Point Standard</vt:lpstr>
      <vt:lpstr>Multiple variables</vt:lpstr>
      <vt:lpstr>Uninitialized Variables</vt:lpstr>
      <vt:lpstr>Uninitialized Variable Example</vt:lpstr>
      <vt:lpstr>Initializing Variables</vt:lpstr>
      <vt:lpstr>The Modulus Operator</vt:lpstr>
      <vt:lpstr>Modulus Operator Example</vt:lpstr>
      <vt:lpstr>The Increment and Decrement Operators</vt:lpstr>
      <vt:lpstr>Constants</vt:lpstr>
      <vt:lpstr>Precedence</vt:lpstr>
      <vt:lpstr>Associativity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ECE264: Data Structures and Algorithms I</dc:title>
  <dc:creator>Carl</dc:creator>
  <cp:lastModifiedBy>Carl Sable</cp:lastModifiedBy>
  <cp:revision>90</cp:revision>
  <dcterms:created xsi:type="dcterms:W3CDTF">2020-08-29T03:38:10Z</dcterms:created>
  <dcterms:modified xsi:type="dcterms:W3CDTF">2026-01-20T03:44:17Z</dcterms:modified>
</cp:coreProperties>
</file>