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9408" y="1161789"/>
            <a:ext cx="9553184" cy="4534422"/>
          </a:xfrm>
        </p:spPr>
        <p:txBody>
          <a:bodyPr>
            <a:normAutofit/>
          </a:bodyPr>
          <a:lstStyle/>
          <a:p>
            <a:r>
              <a:rPr lang="en-US" sz="4800" b="1" dirty="0"/>
              <a:t>CS 160: Introduction to</a:t>
            </a:r>
            <a:br>
              <a:rPr lang="en-US" sz="4800" b="1" dirty="0"/>
            </a:br>
            <a:r>
              <a:rPr lang="en-US" sz="4800" b="1" dirty="0"/>
              <a:t>Procedural Programming</a:t>
            </a:r>
            <a:br>
              <a:rPr lang="en-US" sz="4800" dirty="0"/>
            </a:br>
            <a:r>
              <a:rPr lang="en-US" sz="2400" dirty="0"/>
              <a:t>and</a:t>
            </a:r>
            <a:br>
              <a:rPr lang="en-US" sz="4800" dirty="0"/>
            </a:br>
            <a:r>
              <a:rPr lang="en-US" sz="4800" b="1" dirty="0"/>
              <a:t>ECE 160: Introduction to Programming for Electrical Engineers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Topic: </a:t>
            </a:r>
            <a:r>
              <a:rPr lang="en-US" sz="4800" i="1" dirty="0"/>
              <a:t>Tic-Tac-Toe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7EABB-E518-02B0-A546-AB23811DA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Tic-Tac-Toe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3B145-3776-F0E5-515E-F1065CB69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 suppose it is likely that all students already know the rules to </a:t>
            </a:r>
            <a:r>
              <a:rPr lang="en-US" b="1" dirty="0"/>
              <a:t>tic-tac-toe</a:t>
            </a:r>
            <a:r>
              <a:rPr lang="en-US" dirty="0"/>
              <a:t>, but just in case (this is my own wording):</a:t>
            </a:r>
          </a:p>
          <a:p>
            <a:pPr lvl="1"/>
            <a:r>
              <a:rPr lang="en-US" dirty="0"/>
              <a:t>Tic-tac-toe is a </a:t>
            </a:r>
            <a:r>
              <a:rPr lang="en-US" i="1" dirty="0"/>
              <a:t>two-player</a:t>
            </a:r>
            <a:r>
              <a:rPr lang="en-US" dirty="0"/>
              <a:t>, </a:t>
            </a:r>
            <a:r>
              <a:rPr lang="en-US" i="1" dirty="0"/>
              <a:t>turn-taking</a:t>
            </a:r>
            <a:r>
              <a:rPr lang="en-US" dirty="0"/>
              <a:t>, </a:t>
            </a:r>
            <a:r>
              <a:rPr lang="en-US" i="1" dirty="0"/>
              <a:t>zero-sum game</a:t>
            </a:r>
            <a:r>
              <a:rPr lang="en-US" dirty="0"/>
              <a:t> of </a:t>
            </a:r>
            <a:r>
              <a:rPr lang="en-US" i="1" dirty="0"/>
              <a:t>perfect information</a:t>
            </a:r>
            <a:r>
              <a:rPr lang="en-US" dirty="0"/>
              <a:t> (I'll explain each of these terms in class)</a:t>
            </a:r>
          </a:p>
          <a:p>
            <a:pPr lvl="1"/>
            <a:r>
              <a:rPr lang="en-US" dirty="0"/>
              <a:t>A tic-tac-toe board is a three-by-three grid (typically depicted without the outer border)</a:t>
            </a:r>
          </a:p>
          <a:p>
            <a:pPr lvl="1"/>
            <a:r>
              <a:rPr lang="en-US" dirty="0"/>
              <a:t>One player is X, and the other player is O; the X player moves first</a:t>
            </a:r>
          </a:p>
          <a:p>
            <a:pPr lvl="1"/>
            <a:r>
              <a:rPr lang="en-US" dirty="0"/>
              <a:t>On each player's turn, the player fills in any currently unoccupied cell (or square) of the grid with their symbol</a:t>
            </a:r>
          </a:p>
          <a:p>
            <a:pPr lvl="1"/>
            <a:r>
              <a:rPr lang="en-US" dirty="0"/>
              <a:t>If, after any move, either player occupies a full row, full column, or full main diagonal, that player wins the game (the other player loses), and the game ends</a:t>
            </a:r>
          </a:p>
          <a:p>
            <a:pPr lvl="1"/>
            <a:r>
              <a:rPr lang="en-US" dirty="0"/>
              <a:t>If all nine cells of the grid get filled in without any player winning, the game is a draw</a:t>
            </a:r>
          </a:p>
          <a:p>
            <a:r>
              <a:rPr lang="en-US" dirty="0"/>
              <a:t>Here is what a tic-tac-toe game might look like after four moves: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AB15AF-3DD5-D17E-76A2-336AFAA32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8771" y="4546112"/>
            <a:ext cx="2434458" cy="163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44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937D0-298F-825B-2FA4-E524965B7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What's the point?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2DBCB-676E-EC39-08B6-D3A0BB9DF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For this topic, we will examine a single program that plays tic-tac-toe imperfectly against the user</a:t>
            </a:r>
          </a:p>
          <a:p>
            <a:pPr lvl="1"/>
            <a:r>
              <a:rPr lang="en-US" dirty="0"/>
              <a:t>Tic-tac-toe is a </a:t>
            </a:r>
            <a:r>
              <a:rPr lang="en-US" i="1" dirty="0"/>
              <a:t>solved game; </a:t>
            </a:r>
            <a:r>
              <a:rPr lang="en-US" dirty="0"/>
              <a:t>it is known that if both players play perfectly, the game will end in a draw</a:t>
            </a:r>
          </a:p>
          <a:p>
            <a:pPr lvl="1"/>
            <a:r>
              <a:rPr lang="en-US" dirty="0"/>
              <a:t>However, the program we will examine is beatable (we will discuss its strategy soon)</a:t>
            </a:r>
          </a:p>
          <a:p>
            <a:r>
              <a:rPr lang="en-US" dirty="0"/>
              <a:t>The purpose is to showcase the benefits of </a:t>
            </a:r>
            <a:r>
              <a:rPr lang="en-US" b="1" dirty="0"/>
              <a:t>top-down design</a:t>
            </a:r>
            <a:r>
              <a:rPr lang="en-US" dirty="0"/>
              <a:t> and </a:t>
            </a:r>
            <a:r>
              <a:rPr lang="en-US" b="1" dirty="0"/>
              <a:t>structured programming</a:t>
            </a:r>
          </a:p>
          <a:p>
            <a:r>
              <a:rPr lang="en-US" dirty="0"/>
              <a:t>Here are my casual definitions of these concepts (other sources may define them differently):</a:t>
            </a:r>
            <a:endParaRPr lang="en-US" b="1" dirty="0"/>
          </a:p>
          <a:p>
            <a:pPr lvl="1"/>
            <a:r>
              <a:rPr lang="en-US" i="1" dirty="0"/>
              <a:t>Top-down design</a:t>
            </a:r>
            <a:r>
              <a:rPr lang="en-US" dirty="0"/>
              <a:t> is the process of breaking down a programming task into manageable parts such that each part is relatively simple, and the parts can be combined without much difficulty to achieve the desired task</a:t>
            </a:r>
          </a:p>
          <a:p>
            <a:pPr lvl="1"/>
            <a:r>
              <a:rPr lang="en-US" i="1" dirty="0"/>
              <a:t>Structured programming</a:t>
            </a:r>
            <a:r>
              <a:rPr lang="en-US" dirty="0"/>
              <a:t> is one way to implement top-down design, using procedures (e.g., functions in C) that call each other</a:t>
            </a:r>
          </a:p>
          <a:p>
            <a:r>
              <a:rPr lang="en-US" dirty="0"/>
              <a:t>First, we will discuss the </a:t>
            </a:r>
            <a:r>
              <a:rPr lang="en-US" i="1" dirty="0"/>
              <a:t>global variables</a:t>
            </a:r>
            <a:r>
              <a:rPr lang="en-US" dirty="0"/>
              <a:t> in my program, representing the board and the symbol of each player (the computer and the user)</a:t>
            </a:r>
          </a:p>
          <a:p>
            <a:r>
              <a:rPr lang="en-US" dirty="0"/>
              <a:t>Then, we will examine the </a:t>
            </a:r>
            <a:r>
              <a:rPr lang="en-US" i="1" dirty="0"/>
              <a:t>user-defined functions</a:t>
            </a:r>
            <a:r>
              <a:rPr lang="en-US" dirty="0"/>
              <a:t> of my program, one-by-one</a:t>
            </a:r>
          </a:p>
          <a:p>
            <a:pPr lvl="1"/>
            <a:r>
              <a:rPr lang="en-US" dirty="0"/>
              <a:t>We will start with "main", but we will look at "main" again at the end</a:t>
            </a:r>
          </a:p>
          <a:p>
            <a:pPr lvl="1"/>
            <a:r>
              <a:rPr lang="en-US" dirty="0"/>
              <a:t>We will examine the other functions in an order such that each function only depends on other functions which we have already discussed</a:t>
            </a:r>
          </a:p>
          <a:p>
            <a:pPr lvl="1"/>
            <a:r>
              <a:rPr lang="en-US" dirty="0"/>
              <a:t>Hopefully, you will agree that with proper planning, each individual function is not too complicated</a:t>
            </a:r>
          </a:p>
        </p:txBody>
      </p:sp>
    </p:spTree>
    <p:extLst>
      <p:ext uri="{BB962C8B-B14F-4D97-AF65-F5344CB8AC3E}">
        <p14:creationId xmlns:p14="http://schemas.microsoft.com/office/powerpoint/2010/main" val="3648551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75B19-AA53-94C2-8B83-034A0CF50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ttt.c (available on the course website)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C1943-BCFC-3E98-FE8A-228EB1D97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 wrote this program decades ago, using only simple C programming constructs</a:t>
            </a:r>
          </a:p>
          <a:p>
            <a:r>
              <a:rPr lang="en-US" dirty="0"/>
              <a:t>Features of the program (I will demo it in class) include:</a:t>
            </a:r>
          </a:p>
          <a:p>
            <a:pPr lvl="1"/>
            <a:r>
              <a:rPr lang="en-US" dirty="0"/>
              <a:t>The program prompts the user to determine who moves first (i.e., which player is X)</a:t>
            </a:r>
          </a:p>
          <a:p>
            <a:pPr lvl="1"/>
            <a:r>
              <a:rPr lang="en-US" dirty="0"/>
              <a:t>At the end of each game, the program prompts the user, asking if they want to play again</a:t>
            </a:r>
          </a:p>
          <a:p>
            <a:pPr lvl="1"/>
            <a:r>
              <a:rPr lang="en-US" dirty="0"/>
              <a:t>For the sake of a textual interface, the program considers the squares of the board to be numbered from 1 (top-left) through 9 (bottom-right); I'll discuss this more in class</a:t>
            </a:r>
          </a:p>
          <a:p>
            <a:pPr lvl="1"/>
            <a:r>
              <a:rPr lang="en-US" dirty="0"/>
              <a:t>On each of the program's turns, it employs the following strategy to make its move</a:t>
            </a:r>
          </a:p>
          <a:p>
            <a:pPr lvl="2"/>
            <a:r>
              <a:rPr lang="en-US" sz="2100" dirty="0"/>
              <a:t>If the program can win, it will take the win</a:t>
            </a:r>
          </a:p>
          <a:p>
            <a:pPr lvl="2"/>
            <a:r>
              <a:rPr lang="en-US" sz="2100" dirty="0"/>
              <a:t>Otherwise, if the user can win, the program will block the user</a:t>
            </a:r>
          </a:p>
          <a:p>
            <a:pPr lvl="2"/>
            <a:r>
              <a:rPr lang="en-US" sz="2100" dirty="0"/>
              <a:t>Otherwise, if the middle square is available, the program will move there</a:t>
            </a:r>
          </a:p>
          <a:p>
            <a:pPr lvl="2"/>
            <a:r>
              <a:rPr lang="en-US" sz="2100" dirty="0"/>
              <a:t>Otherwise, if there is an available corner, the program will take it</a:t>
            </a:r>
          </a:p>
          <a:p>
            <a:pPr lvl="2"/>
            <a:r>
              <a:rPr lang="en-US" sz="2100" dirty="0"/>
              <a:t>Otherwise, the program will play an available side square</a:t>
            </a:r>
          </a:p>
          <a:p>
            <a:pPr lvl="1"/>
            <a:r>
              <a:rPr lang="en-US" dirty="0"/>
              <a:t>On each of the user's turns, the user is prompted to choose an available square (and re-prompted until they enter a valid move)</a:t>
            </a:r>
          </a:p>
          <a:p>
            <a:pPr lvl="1"/>
            <a:r>
              <a:rPr lang="en-US" dirty="0"/>
              <a:t>After each move, the program displays the updated board to standard output, using ASCII characters</a:t>
            </a:r>
          </a:p>
          <a:p>
            <a:pPr lvl="1"/>
            <a:r>
              <a:rPr lang="en-US" dirty="0"/>
              <a:t>At the end of the game, the program announces who has won or declares the game to be a draw</a:t>
            </a:r>
          </a:p>
        </p:txBody>
      </p:sp>
    </p:spTree>
    <p:extLst>
      <p:ext uri="{BB962C8B-B14F-4D97-AF65-F5344CB8AC3E}">
        <p14:creationId xmlns:p14="http://schemas.microsoft.com/office/powerpoint/2010/main" val="918863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74208-00E3-804E-4486-189A23AE8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Global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3309B-9A74-4952-F484-A636169AC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are the declarations of the </a:t>
            </a:r>
            <a:r>
              <a:rPr lang="en-US" i="1" dirty="0"/>
              <a:t>global variables</a:t>
            </a:r>
            <a:r>
              <a:rPr lang="en-US" dirty="0"/>
              <a:t> (globals) in ttt.c: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char board[3][3];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char computer, user;</a:t>
            </a:r>
          </a:p>
          <a:p>
            <a:r>
              <a:rPr lang="en-US" dirty="0"/>
              <a:t>The board is represented as a </a:t>
            </a:r>
            <a:r>
              <a:rPr lang="en-US" i="1" dirty="0"/>
              <a:t>two-dimensional (2D) array of characters</a:t>
            </a:r>
          </a:p>
          <a:p>
            <a:pPr lvl="1"/>
            <a:r>
              <a:rPr lang="en-US" dirty="0"/>
              <a:t>Each occupied slot in the array will be either 'X' or 'O', representing the player who occupies that square of the board</a:t>
            </a:r>
          </a:p>
          <a:p>
            <a:pPr lvl="1"/>
            <a:r>
              <a:rPr lang="en-US" dirty="0"/>
              <a:t>Each unoccupied slot will be a space (' ')</a:t>
            </a:r>
          </a:p>
          <a:p>
            <a:pPr lvl="1"/>
            <a:r>
              <a:rPr lang="en-US" dirty="0"/>
              <a:t>This will make it simpler to implement the function that displays the board</a:t>
            </a:r>
          </a:p>
          <a:p>
            <a:r>
              <a:rPr lang="en-US" dirty="0"/>
              <a:t>One of the "computer" and "user" globals will have the value 'X', and the other will have the value 'O', depending on which player goes first</a:t>
            </a:r>
          </a:p>
          <a:p>
            <a:r>
              <a:rPr lang="en-US" dirty="0"/>
              <a:t>Note that when the user enters a number from 1 through 9 to choose a move, the program will have to convert it to a row and column in the 2D array</a:t>
            </a:r>
          </a:p>
          <a:p>
            <a:r>
              <a:rPr lang="en-US" dirty="0"/>
              <a:t>It can be argued that global variables are not appropriate for this program</a:t>
            </a:r>
          </a:p>
          <a:p>
            <a:pPr lvl="1"/>
            <a:r>
              <a:rPr lang="en-US" dirty="0"/>
              <a:t>However, I wanted to include a few globals for pedagogical reasons (e.g., to showcase the concept of </a:t>
            </a:r>
            <a:r>
              <a:rPr lang="en-US" i="1" dirty="0"/>
              <a:t>scope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 think these globals are reasonable, given that they are used across several functions, and we are not intending to keep track of more than one game of tic-tac-toe at a time</a:t>
            </a:r>
          </a:p>
        </p:txBody>
      </p:sp>
    </p:spTree>
    <p:extLst>
      <p:ext uri="{BB962C8B-B14F-4D97-AF65-F5344CB8AC3E}">
        <p14:creationId xmlns:p14="http://schemas.microsoft.com/office/powerpoint/2010/main" val="3458031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9239A-1403-0A98-66A1-9931C5B1E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E5955-3D6A-EFEB-582E-D50DCE6B4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Of course, every C program starts in a function called "main"; we will examine this first and last</a:t>
            </a:r>
          </a:p>
          <a:p>
            <a:r>
              <a:rPr lang="en-US" dirty="0"/>
              <a:t>We will examine the other functions in this order:</a:t>
            </a:r>
          </a:p>
          <a:p>
            <a:pPr lvl="1"/>
            <a:r>
              <a:rPr lang="en-US" dirty="0"/>
              <a:t>init_board – initializes the board appropriately before each game</a:t>
            </a:r>
          </a:p>
          <a:p>
            <a:pPr lvl="1"/>
            <a:r>
              <a:rPr lang="en-US" dirty="0"/>
              <a:t>draw_board – displays the updated board to standard output</a:t>
            </a:r>
          </a:p>
          <a:p>
            <a:pPr lvl="1"/>
            <a:r>
              <a:rPr lang="en-US" dirty="0"/>
              <a:t>user_first – prompts the user to determine if they want to move first</a:t>
            </a:r>
          </a:p>
          <a:p>
            <a:pPr lvl="1"/>
            <a:r>
              <a:rPr lang="en-US" dirty="0"/>
              <a:t>play_again – prompts the user to determine if they want to play another game</a:t>
            </a:r>
          </a:p>
          <a:p>
            <a:pPr lvl="1"/>
            <a:r>
              <a:rPr lang="en-US" dirty="0"/>
              <a:t>middle_open – determines if the middle square is empty</a:t>
            </a:r>
          </a:p>
          <a:p>
            <a:pPr lvl="1"/>
            <a:r>
              <a:rPr lang="en-US" dirty="0"/>
              <a:t>find_corner – finds an empty corner, if any</a:t>
            </a:r>
          </a:p>
          <a:p>
            <a:pPr lvl="1"/>
            <a:r>
              <a:rPr lang="en-US" dirty="0"/>
              <a:t>find_side – finds an empty side square, if any</a:t>
            </a:r>
          </a:p>
          <a:p>
            <a:pPr lvl="1"/>
            <a:r>
              <a:rPr lang="en-US" dirty="0"/>
              <a:t>square_valid – determines if a specified square represents a valid move</a:t>
            </a:r>
          </a:p>
          <a:p>
            <a:pPr lvl="1"/>
            <a:r>
              <a:rPr lang="en-US" dirty="0"/>
              <a:t>symbol_won – determines if a specified player (X or O) has already won the game</a:t>
            </a:r>
          </a:p>
          <a:p>
            <a:pPr lvl="1"/>
            <a:r>
              <a:rPr lang="en-US" dirty="0"/>
              <a:t>find_win – determines if a specified player can win the game in one move (I may show two versions of this)</a:t>
            </a:r>
          </a:p>
          <a:p>
            <a:pPr lvl="1"/>
            <a:r>
              <a:rPr lang="en-US" dirty="0"/>
              <a:t>computer_move – makes a move for the computer</a:t>
            </a:r>
          </a:p>
          <a:p>
            <a:pPr lvl="1"/>
            <a:r>
              <a:rPr lang="en-US" dirty="0"/>
              <a:t>player_move – prompts the user to make their next move</a:t>
            </a:r>
          </a:p>
          <a:p>
            <a:pPr lvl="1"/>
            <a:r>
              <a:rPr lang="en-US" dirty="0"/>
              <a:t>play_game – responsible for executing one game of tic-tac-toe</a:t>
            </a:r>
          </a:p>
          <a:p>
            <a:r>
              <a:rPr lang="en-US" dirty="0"/>
              <a:t>In the code, a brief comment above each function describes what it does in a bit more detail</a:t>
            </a:r>
          </a:p>
        </p:txBody>
      </p:sp>
    </p:spTree>
    <p:extLst>
      <p:ext uri="{BB962C8B-B14F-4D97-AF65-F5344CB8AC3E}">
        <p14:creationId xmlns:p14="http://schemas.microsoft.com/office/powerpoint/2010/main" val="1755966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70896-F5AF-317C-DEA9-A03420C19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Using Functions (Revisited)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F4F69-AC2C-F4C3-5000-36D69D25D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Implementing functions allows </a:t>
            </a:r>
            <a:r>
              <a:rPr lang="en-US" i="1" dirty="0"/>
              <a:t>code reuse</a:t>
            </a:r>
            <a:r>
              <a:rPr lang="en-US" dirty="0"/>
              <a:t>, avoiding repeated code</a:t>
            </a:r>
            <a:endParaRPr lang="en-US" i="1" dirty="0"/>
          </a:p>
          <a:p>
            <a:pPr lvl="1"/>
            <a:r>
              <a:rPr lang="en-US" dirty="0"/>
              <a:t>You can write a function once, and then use it throughout your program</a:t>
            </a:r>
          </a:p>
          <a:p>
            <a:pPr lvl="1"/>
            <a:r>
              <a:rPr lang="en-US" dirty="0"/>
              <a:t>For example, in the tic-tac-toe program, the "symbol_won" function is called from multiple locations; in some programs, very important functions are written once and called from many locations</a:t>
            </a:r>
          </a:p>
          <a:p>
            <a:pPr lvl="1"/>
            <a:r>
              <a:rPr lang="en-US" dirty="0"/>
              <a:t>There is less code overall, and the code is easier to read, debug, and expand</a:t>
            </a:r>
          </a:p>
          <a:p>
            <a:r>
              <a:rPr lang="en-US" i="1" dirty="0"/>
              <a:t>Code sharing</a:t>
            </a:r>
            <a:r>
              <a:rPr lang="en-US" dirty="0"/>
              <a:t>, a type of code reuse, allows functions to be shared between programs (e.g., as components of libraries)</a:t>
            </a:r>
          </a:p>
          <a:p>
            <a:r>
              <a:rPr lang="en-US" dirty="0"/>
              <a:t>Functions allow more readable </a:t>
            </a:r>
            <a:r>
              <a:rPr lang="en-US" i="1" dirty="0"/>
              <a:t>formatting</a:t>
            </a:r>
            <a:r>
              <a:rPr lang="en-US" dirty="0"/>
              <a:t> of the code; for example, without functions, proper indentation would push a lot of the code code far to the right</a:t>
            </a:r>
          </a:p>
          <a:p>
            <a:r>
              <a:rPr lang="en-US" dirty="0"/>
              <a:t>Functions allow easier </a:t>
            </a:r>
            <a:r>
              <a:rPr lang="en-US" i="1" dirty="0"/>
              <a:t>data management</a:t>
            </a:r>
          </a:p>
          <a:p>
            <a:pPr lvl="1"/>
            <a:r>
              <a:rPr lang="en-US" dirty="0"/>
              <a:t>Each function only has access to the few global variables and its own local variables</a:t>
            </a:r>
          </a:p>
          <a:p>
            <a:pPr lvl="1"/>
            <a:r>
              <a:rPr lang="en-US" dirty="0"/>
              <a:t>Without functions, it would be difficult to keep track of all the variables</a:t>
            </a:r>
          </a:p>
          <a:p>
            <a:r>
              <a:rPr lang="en-US" dirty="0"/>
              <a:t>Imagine trying to write the tic-tac-toe program, putting all the code in "main"</a:t>
            </a:r>
          </a:p>
          <a:p>
            <a:pPr lvl="1"/>
            <a:r>
              <a:rPr lang="en-US" dirty="0"/>
              <a:t>This is theoretically possible, without sacrificing efficiency</a:t>
            </a:r>
          </a:p>
          <a:p>
            <a:pPr lvl="1"/>
            <a:r>
              <a:rPr lang="en-US" dirty="0"/>
              <a:t>However, this would be a coding nightmare, and the code would be very hard to write, read, and debug</a:t>
            </a:r>
          </a:p>
          <a:p>
            <a:pPr lvl="1"/>
            <a:r>
              <a:rPr lang="en-US" dirty="0"/>
              <a:t>Imagine writing a C program consisting of hundreds of thousands or more lines of code without functions!</a:t>
            </a:r>
          </a:p>
        </p:txBody>
      </p:sp>
    </p:spTree>
    <p:extLst>
      <p:ext uri="{BB962C8B-B14F-4D97-AF65-F5344CB8AC3E}">
        <p14:creationId xmlns:p14="http://schemas.microsoft.com/office/powerpoint/2010/main" val="4176498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4550</TotalTime>
  <Words>1398</Words>
  <Application>Microsoft Office PowerPoint</Application>
  <PresentationFormat>Widescreen</PresentationFormat>
  <Paragraphs>86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Office Theme</vt:lpstr>
      <vt:lpstr>CS 160: Introduction to Procedural Programming and ECE 160: Introduction to Programming for Electrical Engineers  Topic: Tic-Tac-Toe</vt:lpstr>
      <vt:lpstr>Tic-Tac-Toe</vt:lpstr>
      <vt:lpstr>What's the point?</vt:lpstr>
      <vt:lpstr>ttt.c (available on the course website)</vt:lpstr>
      <vt:lpstr>The Global Variables</vt:lpstr>
      <vt:lpstr>The Functions</vt:lpstr>
      <vt:lpstr>Benefits of Using Functions (Revisited)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250</cp:revision>
  <dcterms:created xsi:type="dcterms:W3CDTF">2020-08-29T03:38:10Z</dcterms:created>
  <dcterms:modified xsi:type="dcterms:W3CDTF">2026-02-26T00:16:29Z</dcterms:modified>
</cp:coreProperties>
</file>