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85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9408" y="1161789"/>
            <a:ext cx="9553184" cy="4534422"/>
          </a:xfrm>
        </p:spPr>
        <p:txBody>
          <a:bodyPr>
            <a:normAutofit/>
          </a:bodyPr>
          <a:lstStyle/>
          <a:p>
            <a:r>
              <a:rPr lang="en-US" sz="4800" b="1" dirty="0"/>
              <a:t>CS 160: Introduction to</a:t>
            </a:r>
            <a:br>
              <a:rPr lang="en-US" sz="4800" b="1" dirty="0"/>
            </a:br>
            <a:r>
              <a:rPr lang="en-US" sz="4800" b="1" dirty="0"/>
              <a:t>Procedural Programming</a:t>
            </a:r>
            <a:br>
              <a:rPr lang="en-US" sz="4800" dirty="0"/>
            </a:br>
            <a:r>
              <a:rPr lang="en-US" sz="2400" dirty="0"/>
              <a:t>and</a:t>
            </a:r>
            <a:br>
              <a:rPr lang="en-US" sz="4800" dirty="0"/>
            </a:br>
            <a:r>
              <a:rPr lang="en-US" sz="4800" b="1" dirty="0"/>
              <a:t>ECE 160: Introduction to Programming for Electrical Engineers</a:t>
            </a: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Topic: </a:t>
            </a:r>
            <a:r>
              <a:rPr lang="en-US" sz="4800" i="1" dirty="0"/>
              <a:t>Structures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46B27-CA70-5A7F-9B7B-16391597B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Structures in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029ED-561E-1B72-48BB-0F8F61B55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C, a </a:t>
            </a:r>
            <a:r>
              <a:rPr lang="en-US" b="1" dirty="0"/>
              <a:t>structure</a:t>
            </a:r>
            <a:r>
              <a:rPr lang="en-US" dirty="0"/>
              <a:t> is a </a:t>
            </a:r>
            <a:r>
              <a:rPr lang="en-US" i="1" dirty="0"/>
              <a:t>defined data type</a:t>
            </a:r>
            <a:r>
              <a:rPr lang="en-US" dirty="0"/>
              <a:t> that can store multiple, related values using a single variable</a:t>
            </a:r>
          </a:p>
          <a:p>
            <a:r>
              <a:rPr lang="en-US" dirty="0"/>
              <a:t>When we covered text files, we learned that "FILE" is an example of a structure that is provided as part of the C standard library</a:t>
            </a:r>
          </a:p>
          <a:p>
            <a:r>
              <a:rPr lang="en-US" dirty="0"/>
              <a:t>When a programmer defines their own structures, that is an example of a </a:t>
            </a:r>
            <a:r>
              <a:rPr lang="en-US" i="1" dirty="0"/>
              <a:t>user-defined data type</a:t>
            </a:r>
          </a:p>
          <a:p>
            <a:r>
              <a:rPr lang="en-US" dirty="0"/>
              <a:t>They keyword used to define a structure in C is "struct", and sometimes a structure is simply referred to as a </a:t>
            </a:r>
            <a:r>
              <a:rPr lang="en-US" i="1" dirty="0"/>
              <a:t>struct</a:t>
            </a:r>
          </a:p>
          <a:p>
            <a:r>
              <a:rPr lang="en-US" dirty="0"/>
              <a:t>Each part of a structure that stores a separate value is called a </a:t>
            </a:r>
            <a:r>
              <a:rPr lang="en-US" b="1" dirty="0"/>
              <a:t>member</a:t>
            </a:r>
            <a:r>
              <a:rPr lang="en-US" dirty="0"/>
              <a:t> (a.k.a. </a:t>
            </a:r>
            <a:r>
              <a:rPr lang="en-US" i="1" dirty="0"/>
              <a:t>field</a:t>
            </a:r>
            <a:r>
              <a:rPr lang="en-US" dirty="0"/>
              <a:t> or </a:t>
            </a:r>
            <a:r>
              <a:rPr lang="en-US" i="1" dirty="0"/>
              <a:t>element</a:t>
            </a:r>
            <a:r>
              <a:rPr lang="en-US" dirty="0"/>
              <a:t>) of the structure</a:t>
            </a:r>
          </a:p>
          <a:p>
            <a:r>
              <a:rPr lang="en-US" dirty="0"/>
              <a:t>Each member of a structure has a </a:t>
            </a:r>
            <a:r>
              <a:rPr lang="en-US" i="1" dirty="0"/>
              <a:t>type</a:t>
            </a:r>
            <a:r>
              <a:rPr lang="en-US" dirty="0"/>
              <a:t> (which could be another structure)</a:t>
            </a:r>
          </a:p>
        </p:txBody>
      </p:sp>
    </p:spTree>
    <p:extLst>
      <p:ext uri="{BB962C8B-B14F-4D97-AF65-F5344CB8AC3E}">
        <p14:creationId xmlns:p14="http://schemas.microsoft.com/office/powerpoint/2010/main" val="3045615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803DA-4080-9D7E-5158-EC9F00079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A846B-4884-7EA5-E033-0B19BA7E4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Suppose we are creating a program that keeps track of points with integer x and y coordinates in a Cartesian plane</a:t>
            </a:r>
          </a:p>
          <a:p>
            <a:r>
              <a:rPr lang="en-US" dirty="0"/>
              <a:t>Clearly, it would be annoying if we had to keep track of each x coordinate and the corresponding y coordinate in separate variables</a:t>
            </a:r>
          </a:p>
          <a:p>
            <a:r>
              <a:rPr lang="en-US" dirty="0"/>
              <a:t>We could define a C structure for this as follows: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struct point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x;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y;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This creates a new, user-defined data type called "point"</a:t>
            </a:r>
          </a:p>
          <a:p>
            <a:r>
              <a:rPr lang="en-US" dirty="0"/>
              <a:t>Each variable of this type will have two members of type "int" named "x" and "y"</a:t>
            </a:r>
          </a:p>
          <a:p>
            <a:r>
              <a:rPr lang="en-US" dirty="0"/>
              <a:t>Note that we could have used "float" or "double" instead of "int" for the members if we wanted to allow floating-point coordinates</a:t>
            </a:r>
          </a:p>
          <a:p>
            <a:r>
              <a:rPr lang="en-US" dirty="0"/>
              <a:t>We can also define structures that mix members of different types (we'll see an example later)</a:t>
            </a:r>
          </a:p>
        </p:txBody>
      </p:sp>
    </p:spTree>
    <p:extLst>
      <p:ext uri="{BB962C8B-B14F-4D97-AF65-F5344CB8AC3E}">
        <p14:creationId xmlns:p14="http://schemas.microsoft.com/office/powerpoint/2010/main" val="1043014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62819-E912-45B5-977D-BBEAA4644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Declaring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64D9F-DD65-66F1-4CB1-214562F17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 can declare variables whose types are structures as follows: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struct point point1;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struct point point2;</a:t>
            </a:r>
          </a:p>
          <a:p>
            <a:r>
              <a:rPr lang="en-US" dirty="0"/>
              <a:t>Or, as with other types, we can declare multiple variables on a single line: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struct point point1, point2;</a:t>
            </a:r>
          </a:p>
          <a:p>
            <a:r>
              <a:rPr lang="en-US" dirty="0"/>
              <a:t>You can initialize the members of a structure when you declare it using an </a:t>
            </a:r>
            <a:r>
              <a:rPr lang="en-US" i="1" dirty="0"/>
              <a:t>initializer list</a:t>
            </a:r>
          </a:p>
          <a:p>
            <a:r>
              <a:rPr lang="en-US" dirty="0"/>
              <a:t>That is, the values of the members can be specified as a comma-separated list, in order, inside curly braces;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struct point point1 = {2, 5};</a:t>
            </a:r>
          </a:p>
          <a:p>
            <a:r>
              <a:rPr lang="en-US" dirty="0">
                <a:cs typeface="Courier New" panose="02070309020205020404" pitchFamily="49" charset="0"/>
              </a:rPr>
              <a:t>Recall that we have seen a similar use of initializer lists to initialize arrays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990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CBE49-3878-24BA-1E3C-B3F016A77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D50EE-8BF7-A994-D46C-69784BABF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can access the members of a structure using the </a:t>
            </a:r>
            <a:r>
              <a:rPr lang="en-US" b="1" dirty="0"/>
              <a:t>dot operator</a:t>
            </a:r>
          </a:p>
          <a:p>
            <a:r>
              <a:rPr lang="en-US" dirty="0"/>
              <a:t>The dot operator is also sometimes called the </a:t>
            </a:r>
            <a:r>
              <a:rPr lang="en-US" i="1" dirty="0"/>
              <a:t>member operator</a:t>
            </a:r>
            <a:r>
              <a:rPr lang="en-US" dirty="0"/>
              <a:t>, </a:t>
            </a:r>
            <a:r>
              <a:rPr lang="en-US" i="1" dirty="0"/>
              <a:t>member-of operator</a:t>
            </a:r>
            <a:r>
              <a:rPr lang="en-US" dirty="0"/>
              <a:t>, or </a:t>
            </a:r>
            <a:r>
              <a:rPr lang="en-US" i="1" dirty="0"/>
              <a:t>direct member access operator</a:t>
            </a:r>
          </a:p>
          <a:p>
            <a:r>
              <a:rPr lang="en-US" dirty="0"/>
              <a:t>Here are some examples of valid C statements, assuming that "point1" and "point2" are structure variables of type "point":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point1.x = 5;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point1.y = point2.x * 7;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printf("point1 is: (%d, %d).\n", point1.x, point1.y);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scanf("%d", &amp;point2.y);</a:t>
            </a:r>
          </a:p>
        </p:txBody>
      </p:sp>
    </p:spTree>
    <p:extLst>
      <p:ext uri="{BB962C8B-B14F-4D97-AF65-F5344CB8AC3E}">
        <p14:creationId xmlns:p14="http://schemas.microsoft.com/office/powerpoint/2010/main" val="885539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B75BF-3BCF-6D79-26A7-A17101BAB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"typedef" Keyword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752A8-18A0-23C8-25C1-380CFA871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i="1" dirty="0"/>
              <a:t>The "typedef" keyword</a:t>
            </a:r>
            <a:r>
              <a:rPr lang="en-US" dirty="0"/>
              <a:t> in C can be used to assign a second name, or an </a:t>
            </a:r>
            <a:r>
              <a:rPr lang="en-US" i="1" dirty="0"/>
              <a:t>alias</a:t>
            </a:r>
            <a:r>
              <a:rPr lang="en-US" dirty="0"/>
              <a:t>, to a type</a:t>
            </a:r>
          </a:p>
          <a:p>
            <a:r>
              <a:rPr lang="en-US" dirty="0"/>
              <a:t>For example, if we wanted, we could do this (although I am not claiming that this would be useful):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typedef int INTEGER;</a:t>
            </a:r>
          </a:p>
          <a:p>
            <a:r>
              <a:rPr lang="en-US" dirty="0"/>
              <a:t>The above statement declares "INTEGER" to be a second name, or alias, for the type "int"</a:t>
            </a:r>
          </a:p>
          <a:p>
            <a:r>
              <a:rPr lang="en-US" dirty="0"/>
              <a:t>After doing this, the following two declarations would be equivalent: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INTEGER x, y, z;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x, y, z;</a:t>
            </a:r>
          </a:p>
          <a:p>
            <a:r>
              <a:rPr lang="en-US" dirty="0"/>
              <a:t>The "typedef" keyword is often used in C to supply second names to defined types such as structures;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typedef struct point POINT;</a:t>
            </a:r>
          </a:p>
          <a:p>
            <a:r>
              <a:rPr lang="en-US" dirty="0"/>
              <a:t>After doing this, we can declare "point" structures as follows: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POINT point1, point2;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79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95BD4-308F-822B-CA9B-D857E553A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Combing "typedef" with Structure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CCE6D-B8FD-05D5-BD5B-E7F3666D5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It is possible to combine the definition of a structure with the declaration of its alias; for example: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typedef struct point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int x;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int y;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 POINT;</a:t>
            </a:r>
          </a:p>
          <a:p>
            <a:r>
              <a:rPr lang="en-US" dirty="0"/>
              <a:t>If you know that all variables will be declared using the alias, you may leave out the first structure name; for example, the following is valid: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typedef struct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int x;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int y;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 POINT;</a:t>
            </a:r>
          </a:p>
          <a:p>
            <a:r>
              <a:rPr lang="en-US" dirty="0"/>
              <a:t>In the second case, you can declare structures using "POINT", but there is no other way to declare such structures</a:t>
            </a:r>
          </a:p>
        </p:txBody>
      </p:sp>
    </p:spTree>
    <p:extLst>
      <p:ext uri="{BB962C8B-B14F-4D97-AF65-F5344CB8AC3E}">
        <p14:creationId xmlns:p14="http://schemas.microsoft.com/office/powerpoint/2010/main" val="2237845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5C987-16F4-6BB9-2BDA-A25CF56ED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A371F-EC15-F2BE-1D57-B5F67F51C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If "point1" and "point2" are both structures, you can copy one to the other using the assignment operator;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point2 = point1;</a:t>
            </a:r>
          </a:p>
          <a:p>
            <a:r>
              <a:rPr lang="en-US" dirty="0"/>
              <a:t>Interestingly, this works even if there are arrays inside the structure</a:t>
            </a:r>
          </a:p>
          <a:p>
            <a:r>
              <a:rPr lang="en-US" dirty="0"/>
              <a:t>That is, even though you generally can't copy one array to another, you can copy one structure containing an array to another</a:t>
            </a:r>
          </a:p>
          <a:p>
            <a:r>
              <a:rPr lang="en-US" dirty="0"/>
              <a:t>This is because the assignment operator applied to structures actually does a byte-by-byte copy, as opposed to a member-by-member copy</a:t>
            </a:r>
          </a:p>
          <a:p>
            <a:r>
              <a:rPr lang="en-US" dirty="0"/>
              <a:t>However, if there are pointers inside the structure, only the value of the pointers (i.e., the memory addresses they contain) get copied</a:t>
            </a:r>
          </a:p>
          <a:p>
            <a:r>
              <a:rPr lang="en-US" dirty="0"/>
              <a:t>Therefore, this is an example of a </a:t>
            </a:r>
            <a:r>
              <a:rPr lang="en-US" i="1" dirty="0"/>
              <a:t>shallow copy</a:t>
            </a:r>
            <a:r>
              <a:rPr lang="en-US" dirty="0"/>
              <a:t>, not a </a:t>
            </a:r>
            <a:r>
              <a:rPr lang="en-US" i="1" dirty="0"/>
              <a:t>deep copy</a:t>
            </a:r>
            <a:r>
              <a:rPr lang="en-US" dirty="0"/>
              <a:t> (I'll explain these terms in more detail in class)</a:t>
            </a:r>
            <a:endParaRPr lang="en-US" i="1" dirty="0"/>
          </a:p>
          <a:p>
            <a:r>
              <a:rPr lang="en-US" dirty="0"/>
              <a:t>If you want to implement a deep copy of a structure, you need to create your own function to do that</a:t>
            </a:r>
          </a:p>
        </p:txBody>
      </p:sp>
    </p:spTree>
    <p:extLst>
      <p:ext uri="{BB962C8B-B14F-4D97-AF65-F5344CB8AC3E}">
        <p14:creationId xmlns:p14="http://schemas.microsoft.com/office/powerpoint/2010/main" val="2133131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E1042-379D-A88F-F76C-703C84D60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Structures are Stored in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410C0-8CA5-E838-2C4D-2C95C6CCF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It is guaranteed that each structure will occupy a continuous block of memory</a:t>
            </a:r>
          </a:p>
          <a:p>
            <a:r>
              <a:rPr lang="en-US" dirty="0"/>
              <a:t>It is also guaranteed that the members in a structure will be stored in the same order that they are declared</a:t>
            </a:r>
          </a:p>
          <a:p>
            <a:r>
              <a:rPr lang="en-US" dirty="0"/>
              <a:t>However, there can be gaps between the members that are filled with </a:t>
            </a:r>
            <a:r>
              <a:rPr lang="en-US" i="1" dirty="0"/>
              <a:t>padding</a:t>
            </a:r>
            <a:r>
              <a:rPr lang="en-US" dirty="0"/>
              <a:t> (empty bytes)</a:t>
            </a:r>
          </a:p>
          <a:p>
            <a:pPr lvl="1"/>
            <a:r>
              <a:rPr lang="en-US" dirty="0"/>
              <a:t>Some compilers ensure that certain members (depending on the type) start at memory addresses which are multiples of four or eight, to make sure they are </a:t>
            </a:r>
            <a:r>
              <a:rPr lang="en-US" i="1" dirty="0"/>
              <a:t>aligned</a:t>
            </a:r>
            <a:r>
              <a:rPr lang="en-US" dirty="0"/>
              <a:t> in memory</a:t>
            </a:r>
          </a:p>
          <a:p>
            <a:pPr lvl="1"/>
            <a:r>
              <a:rPr lang="en-US" dirty="0"/>
              <a:t>This can make it more efficient to access members</a:t>
            </a:r>
          </a:p>
          <a:p>
            <a:pPr lvl="1"/>
            <a:r>
              <a:rPr lang="en-US" dirty="0"/>
              <a:t>Note that compilers are written for specific computer architectures</a:t>
            </a:r>
          </a:p>
          <a:p>
            <a:r>
              <a:rPr lang="en-US" dirty="0"/>
              <a:t>We will look at an example program to demonstrate this (I will run it in class)</a:t>
            </a:r>
          </a:p>
          <a:p>
            <a:pPr lvl="1"/>
            <a:r>
              <a:rPr lang="en-US" dirty="0"/>
              <a:t>This program defines a structure with four different types of members (a "char", an "int", an array of six "char", and a "double")</a:t>
            </a:r>
          </a:p>
          <a:p>
            <a:pPr lvl="1"/>
            <a:r>
              <a:rPr lang="en-US" dirty="0"/>
              <a:t>The program displays the sizes of each field as well as the overall struct</a:t>
            </a:r>
          </a:p>
          <a:p>
            <a:pPr lvl="1"/>
            <a:r>
              <a:rPr lang="en-US" dirty="0"/>
              <a:t>It also displays the memory addresses of members</a:t>
            </a:r>
          </a:p>
          <a:p>
            <a:pPr lvl="1"/>
            <a:r>
              <a:rPr lang="en-US" dirty="0"/>
              <a:t>The exact output will differ between systems</a:t>
            </a:r>
          </a:p>
          <a:p>
            <a:r>
              <a:rPr lang="en-US" dirty="0"/>
              <a:t>Because of this, the order in which members are defined can affect the size of a structure</a:t>
            </a:r>
          </a:p>
          <a:p>
            <a:r>
              <a:rPr lang="en-US" dirty="0"/>
              <a:t>We will look at a second example program to demonstrate this (I will run it and discuss it in class)</a:t>
            </a:r>
          </a:p>
        </p:txBody>
      </p:sp>
    </p:spTree>
    <p:extLst>
      <p:ext uri="{BB962C8B-B14F-4D97-AF65-F5344CB8AC3E}">
        <p14:creationId xmlns:p14="http://schemas.microsoft.com/office/powerpoint/2010/main" val="1429240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66311-922B-CBAE-4370-CA618EA01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Nested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413AF-7425-957B-2A41-25487CB12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When a member in one structure is another structure, this is known as a </a:t>
            </a:r>
            <a:r>
              <a:rPr lang="en-US" b="1" dirty="0"/>
              <a:t>nested structure</a:t>
            </a:r>
          </a:p>
          <a:p>
            <a:r>
              <a:rPr lang="en-US" dirty="0"/>
              <a:t>For example, let's say we already defined a "struct" called "point", as examined previously, and know we want to define a structure to keep track of rectangles</a:t>
            </a:r>
          </a:p>
          <a:p>
            <a:r>
              <a:rPr lang="en-US" dirty="0"/>
              <a:t>One way we can do this is as follows: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struct rectangle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struct point top_left;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struct point bottom_right;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With the above declaration, we can declare "rectangle" variables as follows: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struct rectangle rectangle1, rectangle2;</a:t>
            </a:r>
          </a:p>
          <a:p>
            <a:r>
              <a:rPr lang="en-US" dirty="0"/>
              <a:t>If desired, we can use "typedef" if desired to give this structure a second name: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typedef struct rectangle RECTANGLE;</a:t>
            </a:r>
          </a:p>
        </p:txBody>
      </p:sp>
    </p:spTree>
    <p:extLst>
      <p:ext uri="{BB962C8B-B14F-4D97-AF65-F5344CB8AC3E}">
        <p14:creationId xmlns:p14="http://schemas.microsoft.com/office/powerpoint/2010/main" val="3897790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21196-A712-2B95-0C31-7C0F282B1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Nested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4E484-7030-2B0E-5ABC-5BA3055F2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initialize a structure containing nested structures using initializer lists;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struct rectangle rectangle1 = {{2, 5}, {7, 1}};</a:t>
            </a:r>
          </a:p>
          <a:p>
            <a:r>
              <a:rPr lang="en-US" dirty="0"/>
              <a:t>Examples of other valid statements, assuming that "point1" is a "point" structure, are: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rectangle1.top_left.x = point1.x;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point1.y = rectangle1.bottom_right.y;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rectangle1.top_left = point1;</a:t>
            </a:r>
          </a:p>
        </p:txBody>
      </p:sp>
    </p:spTree>
    <p:extLst>
      <p:ext uri="{BB962C8B-B14F-4D97-AF65-F5344CB8AC3E}">
        <p14:creationId xmlns:p14="http://schemas.microsoft.com/office/powerpoint/2010/main" val="502700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B3805-16CF-0B10-E1C2-95DA6D557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Structures to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D1294-ED02-72DB-8635-05FA92C7D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When functions accept structures as parameters, as with other types, they are passed by value</a:t>
            </a:r>
          </a:p>
          <a:p>
            <a:r>
              <a:rPr lang="en-US" dirty="0"/>
              <a:t>Therefore, copies of structure arguments are passed to structure parameters</a:t>
            </a:r>
          </a:p>
          <a:p>
            <a:r>
              <a:rPr lang="en-US" dirty="0"/>
              <a:t>To avoid making copies of large structures, it is therefore sometimes advisable to have functions accept pointers to structures as parameters (we'll discuss this more soon)</a:t>
            </a:r>
          </a:p>
          <a:p>
            <a:r>
              <a:rPr lang="en-US" dirty="0"/>
              <a:t>In class, we will look at a program that puts together various concepts from the slides so far:</a:t>
            </a:r>
          </a:p>
          <a:p>
            <a:pPr lvl="1"/>
            <a:r>
              <a:rPr lang="en-US" dirty="0"/>
              <a:t>The program defines the "point" and "rectangle" structures that we have discussed</a:t>
            </a:r>
          </a:p>
          <a:p>
            <a:pPr lvl="1"/>
            <a:r>
              <a:rPr lang="en-US" dirty="0"/>
              <a:t>The program uses typedef to give them second names (aliases)</a:t>
            </a:r>
          </a:p>
          <a:p>
            <a:pPr lvl="1"/>
            <a:r>
              <a:rPr lang="en-US" dirty="0"/>
              <a:t>The program includes a function that accepts a rectangle structure as a parameter (accepting a copy of it, for now)</a:t>
            </a:r>
          </a:p>
          <a:p>
            <a:pPr lvl="1"/>
            <a:r>
              <a:rPr lang="en-US" dirty="0"/>
              <a:t>The function computes the area of the rectangle and returns it</a:t>
            </a:r>
          </a:p>
          <a:p>
            <a:pPr lvl="1"/>
            <a:r>
              <a:rPr lang="en-US" dirty="0"/>
              <a:t>The "main" function declares and initializes a couple of rectangles in different ways, calls the function to obtain their areas, and displays the results</a:t>
            </a:r>
          </a:p>
          <a:p>
            <a:pPr lvl="1"/>
            <a:r>
              <a:rPr lang="en-US" dirty="0"/>
              <a:t>I've coded this inconsistently to showcase various ways of doing things</a:t>
            </a:r>
          </a:p>
        </p:txBody>
      </p:sp>
    </p:spTree>
    <p:extLst>
      <p:ext uri="{BB962C8B-B14F-4D97-AF65-F5344CB8AC3E}">
        <p14:creationId xmlns:p14="http://schemas.microsoft.com/office/powerpoint/2010/main" val="394300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A495F-40C7-5E27-2209-D8D3E345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to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A0AEC-59DB-874B-20C9-2D50AC555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As with other types, pointers can point to structures</a:t>
            </a:r>
          </a:p>
          <a:p>
            <a:r>
              <a:rPr lang="en-US" dirty="0"/>
              <a:t>In memory, this means that the value of the pointer is the memory address of the first byte of the structure</a:t>
            </a:r>
          </a:p>
          <a:p>
            <a:r>
              <a:rPr lang="en-US" dirty="0"/>
              <a:t>One use of pointers to structures is to write functions that can accept structures without requiring a copy of the structure to be created</a:t>
            </a:r>
          </a:p>
          <a:p>
            <a:r>
              <a:rPr lang="en-US" dirty="0"/>
              <a:t>This can save time and memory when structures are large</a:t>
            </a:r>
          </a:p>
          <a:p>
            <a:r>
              <a:rPr lang="en-US" dirty="0"/>
              <a:t>To demonstrate this, we will look at a second version of the program that computes the areas of rectangles</a:t>
            </a:r>
          </a:p>
          <a:p>
            <a:pPr lvl="1"/>
            <a:r>
              <a:rPr lang="en-US" dirty="0"/>
              <a:t>This time, the function accepts a pointer to a "rectangle" structure</a:t>
            </a:r>
          </a:p>
          <a:p>
            <a:pPr lvl="1"/>
            <a:r>
              <a:rPr lang="en-US" dirty="0"/>
              <a:t>For this reason, the "address-of" operator (&amp;) is used when calling the function</a:t>
            </a:r>
          </a:p>
          <a:p>
            <a:pPr lvl="1"/>
            <a:r>
              <a:rPr lang="en-US" dirty="0"/>
              <a:t>Note that when accessing a member of a structure through a pointer to a structure, it is conventional to use the </a:t>
            </a:r>
            <a:r>
              <a:rPr lang="en-US" b="1" dirty="0"/>
              <a:t>arrow operator</a:t>
            </a:r>
            <a:r>
              <a:rPr lang="en-US" dirty="0"/>
              <a:t>, a.k.a. the </a:t>
            </a:r>
            <a:r>
              <a:rPr lang="en-US" i="1" dirty="0"/>
              <a:t>selection operator</a:t>
            </a:r>
          </a:p>
          <a:p>
            <a:pPr lvl="1"/>
            <a:r>
              <a:rPr lang="en-US" dirty="0"/>
              <a:t>So, in this case, for example, "pr-&gt;bottom_right.x" is equivalent "(*pr).bottom_right.x"</a:t>
            </a:r>
          </a:p>
        </p:txBody>
      </p:sp>
    </p:spTree>
    <p:extLst>
      <p:ext uri="{BB962C8B-B14F-4D97-AF65-F5344CB8AC3E}">
        <p14:creationId xmlns:p14="http://schemas.microsoft.com/office/powerpoint/2010/main" val="4006323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83288-8EBC-C6C5-609A-331C734D8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Structure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CC042-C9CE-E6FA-D952-F82DB5C72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class, we will examine a program called "students.c" that manipulates structures storing information about hypothetical students</a:t>
            </a:r>
          </a:p>
          <a:p>
            <a:r>
              <a:rPr lang="en-US" dirty="0"/>
              <a:t>Each structure stores a student's first and last name, homework scores, a test score, and a final average; t</a:t>
            </a:r>
            <a:r>
              <a:rPr lang="en-US" dirty="0">
                <a:cs typeface="Courier New" panose="02070309020205020404" pitchFamily="49" charset="0"/>
              </a:rPr>
              <a:t>he code to define the structure (and give it an alias) is: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struct student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char lastname[50];        // student's lat name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char firstname[50];       // student's first name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homeworks[NUM_HW];    // scores on homeworks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test;                 // score on test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float ave;                // final average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typedef struct student STUDENT;</a:t>
            </a:r>
          </a:p>
          <a:p>
            <a:r>
              <a:rPr lang="en-US" dirty="0"/>
              <a:t>The program stores info about all students in a dynamically allocated array of student structures</a:t>
            </a:r>
          </a:p>
          <a:p>
            <a:r>
              <a:rPr lang="en-US" dirty="0"/>
              <a:t>The "main" function calls three other functions:</a:t>
            </a:r>
          </a:p>
          <a:p>
            <a:pPr lvl="1"/>
            <a:r>
              <a:rPr lang="en-US" dirty="0"/>
              <a:t>One function reads all student info except the final averages from an input file specified by the user</a:t>
            </a:r>
          </a:p>
          <a:p>
            <a:pPr lvl="1"/>
            <a:r>
              <a:rPr lang="en-US" dirty="0"/>
              <a:t>A second function calculates the final averages</a:t>
            </a:r>
          </a:p>
          <a:p>
            <a:pPr lvl="1"/>
            <a:r>
              <a:rPr lang="en-US" dirty="0"/>
              <a:t>A third function writes the student names and final average to a specified output file</a:t>
            </a:r>
          </a:p>
          <a:p>
            <a:r>
              <a:rPr lang="en-US" dirty="0"/>
              <a:t>I will demo the program in class, and we will discuss the code</a:t>
            </a:r>
          </a:p>
        </p:txBody>
      </p:sp>
    </p:spTree>
    <p:extLst>
      <p:ext uri="{BB962C8B-B14F-4D97-AF65-F5344CB8AC3E}">
        <p14:creationId xmlns:p14="http://schemas.microsoft.com/office/powerpoint/2010/main" val="1602029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11843</TotalTime>
  <Words>1949</Words>
  <Application>Microsoft Office PowerPoint</Application>
  <PresentationFormat>Widescreen</PresentationFormat>
  <Paragraphs>148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Office Theme</vt:lpstr>
      <vt:lpstr>CS 160: Introduction to Procedural Programming and ECE 160: Introduction to Programming for Electrical Engineers  Topic: Structures</vt:lpstr>
      <vt:lpstr>Structures in C</vt:lpstr>
      <vt:lpstr>Structure Example</vt:lpstr>
      <vt:lpstr>Declaring Structures</vt:lpstr>
      <vt:lpstr>Accessing Members</vt:lpstr>
      <vt:lpstr>The "typedef" Keyword</vt:lpstr>
      <vt:lpstr>Combing "typedef" with Structure Definitions</vt:lpstr>
      <vt:lpstr>Copying Structures</vt:lpstr>
      <vt:lpstr>How Structures are Stored in Memory</vt:lpstr>
      <vt:lpstr>Nested Structures</vt:lpstr>
      <vt:lpstr>Using Nested Structures</vt:lpstr>
      <vt:lpstr>Passing Structures to Functions</vt:lpstr>
      <vt:lpstr>Pointers to Structures</vt:lpstr>
      <vt:lpstr>Student Structure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436</cp:revision>
  <dcterms:created xsi:type="dcterms:W3CDTF">2020-08-29T03:38:10Z</dcterms:created>
  <dcterms:modified xsi:type="dcterms:W3CDTF">2026-04-06T19:14:08Z</dcterms:modified>
</cp:coreProperties>
</file>