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 id="260" r:id="rId6"/>
    <p:sldId id="261" r:id="rId7"/>
    <p:sldId id="262" r:id="rId8"/>
    <p:sldId id="263" r:id="rId9"/>
    <p:sldId id="264" r:id="rId10"/>
    <p:sldId id="275" r:id="rId11"/>
    <p:sldId id="265" r:id="rId12"/>
    <p:sldId id="266" r:id="rId13"/>
    <p:sldId id="267" r:id="rId14"/>
    <p:sldId id="268" r:id="rId15"/>
    <p:sldId id="269" r:id="rId16"/>
    <p:sldId id="270" r:id="rId17"/>
    <p:sldId id="271" r:id="rId18"/>
    <p:sldId id="272" r:id="rId19"/>
    <p:sldId id="273" r:id="rId20"/>
    <p:sldId id="274" r:id="rId21"/>
    <p:sldId id="276" r:id="rId22"/>
    <p:sldId id="277" r:id="rId23"/>
    <p:sldId id="278"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193" autoAdjust="0"/>
    <p:restoredTop sz="94660"/>
  </p:normalViewPr>
  <p:slideViewPr>
    <p:cSldViewPr snapToGrid="0">
      <p:cViewPr varScale="1">
        <p:scale>
          <a:sx n="72" d="100"/>
          <a:sy n="72" d="100"/>
        </p:scale>
        <p:origin x="90"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32BE1-F75E-42AD-BC9C-28D4F80CC28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1E3644E-DDDC-4C35-8616-CA6AA4BCAE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7581DF1-D073-4E1C-978F-713B52FA54CC}"/>
              </a:ext>
            </a:extLst>
          </p:cNvPr>
          <p:cNvSpPr>
            <a:spLocks noGrp="1"/>
          </p:cNvSpPr>
          <p:nvPr>
            <p:ph type="dt" sz="half" idx="10"/>
          </p:nvPr>
        </p:nvSpPr>
        <p:spPr/>
        <p:txBody>
          <a:bodyPr/>
          <a:lstStyle/>
          <a:p>
            <a:fld id="{4714454B-C15D-4E45-A30A-AFA2448375FA}" type="datetimeFigureOut">
              <a:rPr lang="en-US" smtClean="0"/>
              <a:t>3/17/2026</a:t>
            </a:fld>
            <a:endParaRPr lang="en-US"/>
          </a:p>
        </p:txBody>
      </p:sp>
      <p:sp>
        <p:nvSpPr>
          <p:cNvPr id="5" name="Footer Placeholder 4">
            <a:extLst>
              <a:ext uri="{FF2B5EF4-FFF2-40B4-BE49-F238E27FC236}">
                <a16:creationId xmlns:a16="http://schemas.microsoft.com/office/drawing/2014/main" id="{297E99BC-76A2-4E55-883C-0A96A4A581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473F96-D5D0-415A-8362-FD886318CB1E}"/>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115038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F0A9D-89D3-4D71-9B90-339E3CAFEF5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62A322-5B4B-4CC9-B1FE-41C900D9205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CC27F1-129B-45EF-BE0C-5E3B55E0B306}"/>
              </a:ext>
            </a:extLst>
          </p:cNvPr>
          <p:cNvSpPr>
            <a:spLocks noGrp="1"/>
          </p:cNvSpPr>
          <p:nvPr>
            <p:ph type="dt" sz="half" idx="10"/>
          </p:nvPr>
        </p:nvSpPr>
        <p:spPr/>
        <p:txBody>
          <a:bodyPr/>
          <a:lstStyle/>
          <a:p>
            <a:fld id="{4714454B-C15D-4E45-A30A-AFA2448375FA}" type="datetimeFigureOut">
              <a:rPr lang="en-US" smtClean="0"/>
              <a:t>3/17/2026</a:t>
            </a:fld>
            <a:endParaRPr lang="en-US"/>
          </a:p>
        </p:txBody>
      </p:sp>
      <p:sp>
        <p:nvSpPr>
          <p:cNvPr id="5" name="Footer Placeholder 4">
            <a:extLst>
              <a:ext uri="{FF2B5EF4-FFF2-40B4-BE49-F238E27FC236}">
                <a16:creationId xmlns:a16="http://schemas.microsoft.com/office/drawing/2014/main" id="{09242029-7392-4EFA-9C8A-48F4145640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11428B-0B08-4D91-A1CC-E2E8B487ABE4}"/>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1833946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E8F3A-CFAC-4AB4-8A48-1D84023C47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0848EC9-A423-460F-8C93-EFC71A64B0A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1935278-CCFD-4009-8FB5-8DABFC0FADEC}"/>
              </a:ext>
            </a:extLst>
          </p:cNvPr>
          <p:cNvSpPr>
            <a:spLocks noGrp="1"/>
          </p:cNvSpPr>
          <p:nvPr>
            <p:ph type="dt" sz="half" idx="10"/>
          </p:nvPr>
        </p:nvSpPr>
        <p:spPr/>
        <p:txBody>
          <a:bodyPr/>
          <a:lstStyle/>
          <a:p>
            <a:fld id="{4714454B-C15D-4E45-A30A-AFA2448375FA}" type="datetimeFigureOut">
              <a:rPr lang="en-US" smtClean="0"/>
              <a:t>3/17/2026</a:t>
            </a:fld>
            <a:endParaRPr lang="en-US"/>
          </a:p>
        </p:txBody>
      </p:sp>
      <p:sp>
        <p:nvSpPr>
          <p:cNvPr id="5" name="Footer Placeholder 4">
            <a:extLst>
              <a:ext uri="{FF2B5EF4-FFF2-40B4-BE49-F238E27FC236}">
                <a16:creationId xmlns:a16="http://schemas.microsoft.com/office/drawing/2014/main" id="{3EBA3688-9F2C-4095-9B05-FB55F7C4AE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312973-2F59-4FE4-A488-2E2DEF4365D1}"/>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1629503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373A8-8959-4BE9-A023-05D56D27DF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A2477BF-9311-420B-82E6-CA5C550752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22EFDED-97B4-40AF-9294-A2D40B8432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E1A1A8-0D18-4638-B570-EFA4695E3F16}"/>
              </a:ext>
            </a:extLst>
          </p:cNvPr>
          <p:cNvSpPr>
            <a:spLocks noGrp="1"/>
          </p:cNvSpPr>
          <p:nvPr>
            <p:ph type="dt" sz="half" idx="10"/>
          </p:nvPr>
        </p:nvSpPr>
        <p:spPr/>
        <p:txBody>
          <a:bodyPr/>
          <a:lstStyle/>
          <a:p>
            <a:fld id="{4714454B-C15D-4E45-A30A-AFA2448375FA}" type="datetimeFigureOut">
              <a:rPr lang="en-US" smtClean="0"/>
              <a:t>3/17/2026</a:t>
            </a:fld>
            <a:endParaRPr lang="en-US"/>
          </a:p>
        </p:txBody>
      </p:sp>
      <p:sp>
        <p:nvSpPr>
          <p:cNvPr id="6" name="Footer Placeholder 5">
            <a:extLst>
              <a:ext uri="{FF2B5EF4-FFF2-40B4-BE49-F238E27FC236}">
                <a16:creationId xmlns:a16="http://schemas.microsoft.com/office/drawing/2014/main" id="{0AD3CEB5-F833-4F08-9E4B-6E3ACC3447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4A1EDE-3377-4B75-A0B2-2369952B22E8}"/>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64819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6A926-0DC0-4B7A-A4A4-B02EE9B255E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0B4E5BD-8C6A-4997-BCDF-F4A3A55944E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681AA23-1037-4050-969D-877B07B6592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85521DF-2CB5-4658-AB02-B2948D8D34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BDA5591-5E63-4450-B9D2-B64CC3134E6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77D4506-A39D-4DDF-865A-C93CC67E6108}"/>
              </a:ext>
            </a:extLst>
          </p:cNvPr>
          <p:cNvSpPr>
            <a:spLocks noGrp="1"/>
          </p:cNvSpPr>
          <p:nvPr>
            <p:ph type="dt" sz="half" idx="10"/>
          </p:nvPr>
        </p:nvSpPr>
        <p:spPr/>
        <p:txBody>
          <a:bodyPr/>
          <a:lstStyle/>
          <a:p>
            <a:fld id="{4714454B-C15D-4E45-A30A-AFA2448375FA}" type="datetimeFigureOut">
              <a:rPr lang="en-US" smtClean="0"/>
              <a:t>3/17/2026</a:t>
            </a:fld>
            <a:endParaRPr lang="en-US"/>
          </a:p>
        </p:txBody>
      </p:sp>
      <p:sp>
        <p:nvSpPr>
          <p:cNvPr id="8" name="Footer Placeholder 7">
            <a:extLst>
              <a:ext uri="{FF2B5EF4-FFF2-40B4-BE49-F238E27FC236}">
                <a16:creationId xmlns:a16="http://schemas.microsoft.com/office/drawing/2014/main" id="{992DE77B-540D-4F01-BFC8-D667290927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35AFD4F-BBE0-486B-BA9D-CDC87AEF50CB}"/>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2918957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E579F-571F-43BF-A9C2-94E2BE44BA0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0F6A546-B238-462F-887B-3559B4CC0FBE}"/>
              </a:ext>
            </a:extLst>
          </p:cNvPr>
          <p:cNvSpPr>
            <a:spLocks noGrp="1"/>
          </p:cNvSpPr>
          <p:nvPr>
            <p:ph type="dt" sz="half" idx="10"/>
          </p:nvPr>
        </p:nvSpPr>
        <p:spPr/>
        <p:txBody>
          <a:bodyPr/>
          <a:lstStyle/>
          <a:p>
            <a:fld id="{4714454B-C15D-4E45-A30A-AFA2448375FA}" type="datetimeFigureOut">
              <a:rPr lang="en-US" smtClean="0"/>
              <a:t>3/17/2026</a:t>
            </a:fld>
            <a:endParaRPr lang="en-US"/>
          </a:p>
        </p:txBody>
      </p:sp>
      <p:sp>
        <p:nvSpPr>
          <p:cNvPr id="4" name="Footer Placeholder 3">
            <a:extLst>
              <a:ext uri="{FF2B5EF4-FFF2-40B4-BE49-F238E27FC236}">
                <a16:creationId xmlns:a16="http://schemas.microsoft.com/office/drawing/2014/main" id="{C03BFA42-F247-4060-AADF-5679CE8A24D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B915AE6-D5FF-4213-8610-5190C0379BBD}"/>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4688238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5DB63A-85EE-44E1-B750-298DAB212929}"/>
              </a:ext>
            </a:extLst>
          </p:cNvPr>
          <p:cNvSpPr>
            <a:spLocks noGrp="1"/>
          </p:cNvSpPr>
          <p:nvPr>
            <p:ph type="dt" sz="half" idx="10"/>
          </p:nvPr>
        </p:nvSpPr>
        <p:spPr/>
        <p:txBody>
          <a:bodyPr/>
          <a:lstStyle/>
          <a:p>
            <a:fld id="{4714454B-C15D-4E45-A30A-AFA2448375FA}" type="datetimeFigureOut">
              <a:rPr lang="en-US" smtClean="0"/>
              <a:t>3/17/2026</a:t>
            </a:fld>
            <a:endParaRPr lang="en-US"/>
          </a:p>
        </p:txBody>
      </p:sp>
      <p:sp>
        <p:nvSpPr>
          <p:cNvPr id="3" name="Footer Placeholder 2">
            <a:extLst>
              <a:ext uri="{FF2B5EF4-FFF2-40B4-BE49-F238E27FC236}">
                <a16:creationId xmlns:a16="http://schemas.microsoft.com/office/drawing/2014/main" id="{F1575525-7B92-4E78-9B46-90C418FB4AA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5C9BD71-CDFA-40AF-9E7A-08101033BB4D}"/>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1882513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EF069-92A1-4FF0-9BAE-89BF45162A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A16341E-59E3-43B9-B2E3-2592B009EF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1567E9D-2381-4BD9-9A05-65B140F7FC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4D3FAE-D2B5-468D-BD28-CAF123D6C461}"/>
              </a:ext>
            </a:extLst>
          </p:cNvPr>
          <p:cNvSpPr>
            <a:spLocks noGrp="1"/>
          </p:cNvSpPr>
          <p:nvPr>
            <p:ph type="dt" sz="half" idx="10"/>
          </p:nvPr>
        </p:nvSpPr>
        <p:spPr/>
        <p:txBody>
          <a:bodyPr/>
          <a:lstStyle/>
          <a:p>
            <a:fld id="{4714454B-C15D-4E45-A30A-AFA2448375FA}" type="datetimeFigureOut">
              <a:rPr lang="en-US" smtClean="0"/>
              <a:t>3/17/2026</a:t>
            </a:fld>
            <a:endParaRPr lang="en-US"/>
          </a:p>
        </p:txBody>
      </p:sp>
      <p:sp>
        <p:nvSpPr>
          <p:cNvPr id="6" name="Footer Placeholder 5">
            <a:extLst>
              <a:ext uri="{FF2B5EF4-FFF2-40B4-BE49-F238E27FC236}">
                <a16:creationId xmlns:a16="http://schemas.microsoft.com/office/drawing/2014/main" id="{8A487E8D-CA4F-4534-A9D7-F75ED996A9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C681C0-ACBF-43F8-944F-98D170E84F91}"/>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3816339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14BD0-DC24-476D-97CD-ABF7C41C8F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E1004B0-9D15-481F-973A-A96EE8BCC7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FC3C491-0532-40E7-9D44-A5B877F678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10885B-900F-4C63-9DA9-341FDE8E4B4A}"/>
              </a:ext>
            </a:extLst>
          </p:cNvPr>
          <p:cNvSpPr>
            <a:spLocks noGrp="1"/>
          </p:cNvSpPr>
          <p:nvPr>
            <p:ph type="dt" sz="half" idx="10"/>
          </p:nvPr>
        </p:nvSpPr>
        <p:spPr/>
        <p:txBody>
          <a:bodyPr/>
          <a:lstStyle/>
          <a:p>
            <a:fld id="{4714454B-C15D-4E45-A30A-AFA2448375FA}" type="datetimeFigureOut">
              <a:rPr lang="en-US" smtClean="0"/>
              <a:t>3/17/2026</a:t>
            </a:fld>
            <a:endParaRPr lang="en-US"/>
          </a:p>
        </p:txBody>
      </p:sp>
      <p:sp>
        <p:nvSpPr>
          <p:cNvPr id="6" name="Footer Placeholder 5">
            <a:extLst>
              <a:ext uri="{FF2B5EF4-FFF2-40B4-BE49-F238E27FC236}">
                <a16:creationId xmlns:a16="http://schemas.microsoft.com/office/drawing/2014/main" id="{E76660F4-EDB1-45D2-9E86-8653522467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CF4E44-FF28-4779-941B-4C88EA1A9A46}"/>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2909501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CD2F5-7977-4CF6-AC68-0F90258001F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4AFA7C2-CE8F-44BD-A0ED-BF1A2497501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B74B0D-C00D-4C41-A91E-01403FF4D16A}"/>
              </a:ext>
            </a:extLst>
          </p:cNvPr>
          <p:cNvSpPr>
            <a:spLocks noGrp="1"/>
          </p:cNvSpPr>
          <p:nvPr>
            <p:ph type="dt" sz="half" idx="10"/>
          </p:nvPr>
        </p:nvSpPr>
        <p:spPr/>
        <p:txBody>
          <a:bodyPr/>
          <a:lstStyle/>
          <a:p>
            <a:fld id="{4714454B-C15D-4E45-A30A-AFA2448375FA}" type="datetimeFigureOut">
              <a:rPr lang="en-US" smtClean="0"/>
              <a:t>3/17/2026</a:t>
            </a:fld>
            <a:endParaRPr lang="en-US"/>
          </a:p>
        </p:txBody>
      </p:sp>
      <p:sp>
        <p:nvSpPr>
          <p:cNvPr id="5" name="Footer Placeholder 4">
            <a:extLst>
              <a:ext uri="{FF2B5EF4-FFF2-40B4-BE49-F238E27FC236}">
                <a16:creationId xmlns:a16="http://schemas.microsoft.com/office/drawing/2014/main" id="{4C744600-5A91-4364-9017-F27AAACEEE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1710FE-151E-4276-A3B2-235116E59C71}"/>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9194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FCD4A4D-B712-47F3-987E-AADFBFFD731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94E1397-FE1F-4B43-9BBF-8CD17C8F848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8F6C4F-7F78-4EC4-863A-AA823AC68111}"/>
              </a:ext>
            </a:extLst>
          </p:cNvPr>
          <p:cNvSpPr>
            <a:spLocks noGrp="1"/>
          </p:cNvSpPr>
          <p:nvPr>
            <p:ph type="dt" sz="half" idx="10"/>
          </p:nvPr>
        </p:nvSpPr>
        <p:spPr/>
        <p:txBody>
          <a:bodyPr/>
          <a:lstStyle/>
          <a:p>
            <a:fld id="{4714454B-C15D-4E45-A30A-AFA2448375FA}" type="datetimeFigureOut">
              <a:rPr lang="en-US" smtClean="0"/>
              <a:t>3/17/2026</a:t>
            </a:fld>
            <a:endParaRPr lang="en-US"/>
          </a:p>
        </p:txBody>
      </p:sp>
      <p:sp>
        <p:nvSpPr>
          <p:cNvPr id="5" name="Footer Placeholder 4">
            <a:extLst>
              <a:ext uri="{FF2B5EF4-FFF2-40B4-BE49-F238E27FC236}">
                <a16:creationId xmlns:a16="http://schemas.microsoft.com/office/drawing/2014/main" id="{39EB64B4-9FA7-42BE-B1F4-3C5991AF51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FC6C29-D355-419A-9829-6F5FD7D92F98}"/>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32796085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CFB6A1-754E-4ABA-9B21-7B8FB5E93F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3BFF1EB-5B85-4A2F-B5D2-2E51523A25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576018-8534-494E-9D0B-FF674BB6138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14454B-C15D-4E45-A30A-AFA2448375FA}" type="datetimeFigureOut">
              <a:rPr lang="en-US" smtClean="0"/>
              <a:t>3/17/2026</a:t>
            </a:fld>
            <a:endParaRPr lang="en-US"/>
          </a:p>
        </p:txBody>
      </p:sp>
      <p:sp>
        <p:nvSpPr>
          <p:cNvPr id="5" name="Footer Placeholder 4">
            <a:extLst>
              <a:ext uri="{FF2B5EF4-FFF2-40B4-BE49-F238E27FC236}">
                <a16:creationId xmlns:a16="http://schemas.microsoft.com/office/drawing/2014/main" id="{67C973A7-EE5D-448E-B065-DA8B7583C21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DC4CAFA-BEEE-4787-91EA-BDDF3815D0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D2CF49-8A54-40CF-ABD5-E8197E257D31}" type="slidenum">
              <a:rPr lang="en-US" smtClean="0"/>
              <a:t>‹#›</a:t>
            </a:fld>
            <a:endParaRPr lang="en-US"/>
          </a:p>
        </p:txBody>
      </p:sp>
    </p:spTree>
    <p:extLst>
      <p:ext uri="{BB962C8B-B14F-4D97-AF65-F5344CB8AC3E}">
        <p14:creationId xmlns:p14="http://schemas.microsoft.com/office/powerpoint/2010/main" val="29212749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F6CA-ABFF-4035-BC7E-0C6E4BD4B6A0}"/>
              </a:ext>
            </a:extLst>
          </p:cNvPr>
          <p:cNvSpPr>
            <a:spLocks noGrp="1"/>
          </p:cNvSpPr>
          <p:nvPr>
            <p:ph type="ctrTitle"/>
          </p:nvPr>
        </p:nvSpPr>
        <p:spPr>
          <a:xfrm>
            <a:off x="1319408" y="1161789"/>
            <a:ext cx="9553184" cy="4534422"/>
          </a:xfrm>
        </p:spPr>
        <p:txBody>
          <a:bodyPr>
            <a:normAutofit/>
          </a:bodyPr>
          <a:lstStyle/>
          <a:p>
            <a:r>
              <a:rPr lang="en-US" sz="4800" b="1" dirty="0"/>
              <a:t>CS 160: Introduction to</a:t>
            </a:r>
            <a:br>
              <a:rPr lang="en-US" sz="4800" b="1" dirty="0"/>
            </a:br>
            <a:r>
              <a:rPr lang="en-US" sz="4800" b="1" dirty="0"/>
              <a:t>Procedural Programming</a:t>
            </a:r>
            <a:br>
              <a:rPr lang="en-US" sz="4800" dirty="0"/>
            </a:br>
            <a:r>
              <a:rPr lang="en-US" sz="2400" dirty="0"/>
              <a:t>and</a:t>
            </a:r>
            <a:br>
              <a:rPr lang="en-US" sz="4800" dirty="0"/>
            </a:br>
            <a:r>
              <a:rPr lang="en-US" sz="4800" b="1" dirty="0"/>
              <a:t>ECE 160: Introduction to Programming for Electrical Engineers</a:t>
            </a:r>
            <a:br>
              <a:rPr lang="en-US" sz="4800" dirty="0"/>
            </a:br>
            <a:br>
              <a:rPr lang="en-US" sz="4800" dirty="0"/>
            </a:br>
            <a:r>
              <a:rPr lang="en-US" sz="4800" dirty="0"/>
              <a:t>Topic: </a:t>
            </a:r>
            <a:r>
              <a:rPr lang="en-US" sz="4800" i="1" dirty="0"/>
              <a:t>Strings</a:t>
            </a:r>
          </a:p>
        </p:txBody>
      </p:sp>
    </p:spTree>
    <p:extLst>
      <p:ext uri="{BB962C8B-B14F-4D97-AF65-F5344CB8AC3E}">
        <p14:creationId xmlns:p14="http://schemas.microsoft.com/office/powerpoint/2010/main" val="3096131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AD945-AC86-C71D-F720-12752241EE28}"/>
              </a:ext>
            </a:extLst>
          </p:cNvPr>
          <p:cNvSpPr>
            <a:spLocks noGrp="1"/>
          </p:cNvSpPr>
          <p:nvPr>
            <p:ph type="title"/>
          </p:nvPr>
        </p:nvSpPr>
        <p:spPr/>
        <p:txBody>
          <a:bodyPr/>
          <a:lstStyle/>
          <a:p>
            <a:r>
              <a:rPr lang="en-US" dirty="0"/>
              <a:t>Strings</a:t>
            </a:r>
          </a:p>
        </p:txBody>
      </p:sp>
      <p:sp>
        <p:nvSpPr>
          <p:cNvPr id="3" name="Content Placeholder 2">
            <a:extLst>
              <a:ext uri="{FF2B5EF4-FFF2-40B4-BE49-F238E27FC236}">
                <a16:creationId xmlns:a16="http://schemas.microsoft.com/office/drawing/2014/main" id="{863D1824-F655-C12F-0DEB-776262DF870D}"/>
              </a:ext>
            </a:extLst>
          </p:cNvPr>
          <p:cNvSpPr>
            <a:spLocks noGrp="1"/>
          </p:cNvSpPr>
          <p:nvPr>
            <p:ph idx="1"/>
          </p:nvPr>
        </p:nvSpPr>
        <p:spPr/>
        <p:txBody>
          <a:bodyPr>
            <a:normAutofit fontScale="85000" lnSpcReduction="20000"/>
          </a:bodyPr>
          <a:lstStyle/>
          <a:p>
            <a:r>
              <a:rPr lang="en-US" dirty="0"/>
              <a:t>Using computer science terminology, a </a:t>
            </a:r>
            <a:r>
              <a:rPr lang="en-US" b="1" dirty="0"/>
              <a:t>string</a:t>
            </a:r>
            <a:r>
              <a:rPr lang="en-US" dirty="0"/>
              <a:t> is a </a:t>
            </a:r>
            <a:r>
              <a:rPr lang="en-US" i="1" dirty="0"/>
              <a:t>sequence of characters</a:t>
            </a:r>
          </a:p>
          <a:p>
            <a:r>
              <a:rPr lang="en-US" dirty="0"/>
              <a:t>The </a:t>
            </a:r>
            <a:r>
              <a:rPr lang="en-US" b="1" dirty="0"/>
              <a:t>length</a:t>
            </a:r>
            <a:r>
              <a:rPr lang="en-US" dirty="0"/>
              <a:t> of a string is the number of characters in the string; in general, strings can have varying lengths</a:t>
            </a:r>
            <a:endParaRPr lang="en-US" i="1" dirty="0"/>
          </a:p>
          <a:p>
            <a:r>
              <a:rPr lang="en-US" dirty="0"/>
              <a:t>There are at least four different ways to deal with the lengths of strings, hypothetically (in C, we almost always use the last method):</a:t>
            </a:r>
          </a:p>
          <a:p>
            <a:pPr lvl="1"/>
            <a:r>
              <a:rPr lang="en-US" dirty="0"/>
              <a:t>We can require all strings to have a fixed-length, which might make sense for certain concepts (e.g., all social security numbers have the form ###-##-####)</a:t>
            </a:r>
          </a:p>
          <a:p>
            <a:pPr lvl="1"/>
            <a:r>
              <a:rPr lang="en-US" dirty="0"/>
              <a:t>We can use the first character of a string to store its length (but this is limiting, and C does not include built-in functions to support this)</a:t>
            </a:r>
          </a:p>
          <a:p>
            <a:pPr lvl="1"/>
            <a:r>
              <a:rPr lang="en-US" dirty="0"/>
              <a:t>We can store the length of the string separately from the characters of the string</a:t>
            </a:r>
          </a:p>
          <a:p>
            <a:pPr lvl="2"/>
            <a:r>
              <a:rPr lang="en-US" dirty="0"/>
              <a:t>For example, we can create a C structure (we'll learn about this concepts later in the course), where one field stores the characters of the string and another field stores the string's length</a:t>
            </a:r>
          </a:p>
          <a:p>
            <a:pPr lvl="2"/>
            <a:r>
              <a:rPr lang="en-US" dirty="0"/>
              <a:t>In object-oriented programming languages (such as C++ of Java), a string can be stored as an object, and a data member of the object can store the string's length</a:t>
            </a:r>
          </a:p>
          <a:p>
            <a:pPr lvl="1"/>
            <a:r>
              <a:rPr lang="en-US" dirty="0"/>
              <a:t>We can place a designated </a:t>
            </a:r>
            <a:r>
              <a:rPr lang="en-US" b="1" dirty="0"/>
              <a:t>delimiter</a:t>
            </a:r>
            <a:r>
              <a:rPr lang="en-US" dirty="0"/>
              <a:t> at the end of the string (we'll soon see that this is almost always how C handles strings of varying length)</a:t>
            </a:r>
          </a:p>
        </p:txBody>
      </p:sp>
    </p:spTree>
    <p:extLst>
      <p:ext uri="{BB962C8B-B14F-4D97-AF65-F5344CB8AC3E}">
        <p14:creationId xmlns:p14="http://schemas.microsoft.com/office/powerpoint/2010/main" val="35912883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80607-C4CE-B6DA-891C-D1E0DFD9476E}"/>
              </a:ext>
            </a:extLst>
          </p:cNvPr>
          <p:cNvSpPr>
            <a:spLocks noGrp="1"/>
          </p:cNvSpPr>
          <p:nvPr>
            <p:ph type="title"/>
          </p:nvPr>
        </p:nvSpPr>
        <p:spPr/>
        <p:txBody>
          <a:bodyPr/>
          <a:lstStyle/>
          <a:p>
            <a:r>
              <a:rPr lang="en-US" dirty="0"/>
              <a:t>Strings in C</a:t>
            </a:r>
          </a:p>
        </p:txBody>
      </p:sp>
      <p:sp>
        <p:nvSpPr>
          <p:cNvPr id="3" name="Content Placeholder 2">
            <a:extLst>
              <a:ext uri="{FF2B5EF4-FFF2-40B4-BE49-F238E27FC236}">
                <a16:creationId xmlns:a16="http://schemas.microsoft.com/office/drawing/2014/main" id="{91444D15-9A7A-65B6-DECE-B3A9F60D9518}"/>
              </a:ext>
            </a:extLst>
          </p:cNvPr>
          <p:cNvSpPr>
            <a:spLocks noGrp="1"/>
          </p:cNvSpPr>
          <p:nvPr>
            <p:ph idx="1"/>
          </p:nvPr>
        </p:nvSpPr>
        <p:spPr/>
        <p:txBody>
          <a:bodyPr>
            <a:normAutofit fontScale="77500" lnSpcReduction="20000"/>
          </a:bodyPr>
          <a:lstStyle/>
          <a:p>
            <a:r>
              <a:rPr lang="en-US" dirty="0"/>
              <a:t>Recall that in C, the built-in type for storing a single </a:t>
            </a:r>
            <a:r>
              <a:rPr lang="en-US" i="1" dirty="0"/>
              <a:t>character</a:t>
            </a:r>
            <a:r>
              <a:rPr lang="en-US" dirty="0"/>
              <a:t> is "char"</a:t>
            </a:r>
          </a:p>
          <a:p>
            <a:r>
              <a:rPr lang="en-US" dirty="0"/>
              <a:t>Also recall that every "char" is stored in a single byte (8 bits), and most C implementations use the </a:t>
            </a:r>
            <a:r>
              <a:rPr lang="en-US" i="1" dirty="0"/>
              <a:t>ASCII encoding</a:t>
            </a:r>
            <a:r>
              <a:rPr lang="en-US" dirty="0"/>
              <a:t> to represent characters</a:t>
            </a:r>
          </a:p>
          <a:p>
            <a:r>
              <a:rPr lang="en-US" dirty="0"/>
              <a:t>Also recall that a </a:t>
            </a:r>
            <a:r>
              <a:rPr lang="en-US" b="1" dirty="0"/>
              <a:t>string</a:t>
            </a:r>
            <a:r>
              <a:rPr lang="en-US" dirty="0"/>
              <a:t>, as just defined, is a </a:t>
            </a:r>
            <a:r>
              <a:rPr lang="en-US" i="1" dirty="0"/>
              <a:t>sequence of characters</a:t>
            </a:r>
          </a:p>
          <a:p>
            <a:r>
              <a:rPr lang="en-US" dirty="0"/>
              <a:t>In C, a string is generally stored in an </a:t>
            </a:r>
            <a:r>
              <a:rPr lang="en-US" i="1" dirty="0"/>
              <a:t>array of characters</a:t>
            </a:r>
            <a:r>
              <a:rPr lang="en-US" dirty="0"/>
              <a:t> or pointed to by </a:t>
            </a:r>
            <a:r>
              <a:rPr lang="en-US" i="1" dirty="0"/>
              <a:t>pointer to a character</a:t>
            </a:r>
          </a:p>
          <a:p>
            <a:r>
              <a:rPr lang="en-US" dirty="0"/>
              <a:t>Often, both happen at once; i.e., a string can be stored in an array, and a pointer is used to walk through the array one character at a time</a:t>
            </a:r>
          </a:p>
          <a:p>
            <a:r>
              <a:rPr lang="en-US" dirty="0"/>
              <a:t>Therefore, a declaration of a string used to store a person's name might look like this: </a:t>
            </a:r>
            <a:r>
              <a:rPr lang="en-US" dirty="0">
                <a:latin typeface="Courier New" panose="02070309020205020404" pitchFamily="49" charset="0"/>
                <a:cs typeface="Courier New" panose="02070309020205020404" pitchFamily="49" charset="0"/>
              </a:rPr>
              <a:t>char name[40];</a:t>
            </a:r>
          </a:p>
          <a:p>
            <a:r>
              <a:rPr lang="en-US" dirty="0">
                <a:cs typeface="Courier New" panose="02070309020205020404" pitchFamily="49" charset="0"/>
              </a:rPr>
              <a:t>The declaration above allows up to 40 characters in the name, including the </a:t>
            </a:r>
            <a:r>
              <a:rPr lang="en-US" i="1" dirty="0">
                <a:cs typeface="Courier New" panose="02070309020205020404" pitchFamily="49" charset="0"/>
              </a:rPr>
              <a:t>delimiter</a:t>
            </a:r>
            <a:r>
              <a:rPr lang="en-US" dirty="0">
                <a:cs typeface="Courier New" panose="02070309020205020404" pitchFamily="49" charset="0"/>
              </a:rPr>
              <a:t>, which we'll discuss more next</a:t>
            </a:r>
          </a:p>
          <a:p>
            <a:r>
              <a:rPr lang="en-US" dirty="0">
                <a:cs typeface="Courier New" panose="02070309020205020404" pitchFamily="49" charset="0"/>
              </a:rPr>
              <a:t>As with all arrays, the characters in the array will be stored sequentially in memory</a:t>
            </a:r>
          </a:p>
        </p:txBody>
      </p:sp>
    </p:spTree>
    <p:extLst>
      <p:ext uri="{BB962C8B-B14F-4D97-AF65-F5344CB8AC3E}">
        <p14:creationId xmlns:p14="http://schemas.microsoft.com/office/powerpoint/2010/main" val="1418897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C9B4D-D2B8-F473-C7D4-ABBB7483CB1E}"/>
              </a:ext>
            </a:extLst>
          </p:cNvPr>
          <p:cNvSpPr>
            <a:spLocks noGrp="1"/>
          </p:cNvSpPr>
          <p:nvPr>
            <p:ph type="title"/>
          </p:nvPr>
        </p:nvSpPr>
        <p:spPr/>
        <p:txBody>
          <a:bodyPr/>
          <a:lstStyle/>
          <a:p>
            <a:r>
              <a:rPr lang="en-US" dirty="0"/>
              <a:t>The Null Character</a:t>
            </a:r>
          </a:p>
        </p:txBody>
      </p:sp>
      <p:sp>
        <p:nvSpPr>
          <p:cNvPr id="3" name="Content Placeholder 2">
            <a:extLst>
              <a:ext uri="{FF2B5EF4-FFF2-40B4-BE49-F238E27FC236}">
                <a16:creationId xmlns:a16="http://schemas.microsoft.com/office/drawing/2014/main" id="{70B53CDA-EDDB-4175-47C3-C552C8966E0D}"/>
              </a:ext>
            </a:extLst>
          </p:cNvPr>
          <p:cNvSpPr>
            <a:spLocks noGrp="1"/>
          </p:cNvSpPr>
          <p:nvPr>
            <p:ph idx="1"/>
          </p:nvPr>
        </p:nvSpPr>
        <p:spPr/>
        <p:txBody>
          <a:bodyPr>
            <a:normAutofit fontScale="70000" lnSpcReduction="20000"/>
          </a:bodyPr>
          <a:lstStyle/>
          <a:p>
            <a:r>
              <a:rPr lang="en-US" dirty="0"/>
              <a:t>In C, virtually every string should have a </a:t>
            </a:r>
            <a:r>
              <a:rPr lang="en-US" b="1" dirty="0"/>
              <a:t>delimiter</a:t>
            </a:r>
            <a:r>
              <a:rPr lang="en-US" dirty="0"/>
              <a:t> at the end of the string called the </a:t>
            </a:r>
            <a:r>
              <a:rPr lang="en-US" b="1" dirty="0"/>
              <a:t>null character</a:t>
            </a:r>
          </a:p>
          <a:p>
            <a:r>
              <a:rPr lang="en-US" dirty="0"/>
              <a:t>The null character is represented in C as '\0', and this is generally translated to the ASCII code of 0</a:t>
            </a:r>
          </a:p>
          <a:p>
            <a:r>
              <a:rPr lang="en-US" dirty="0"/>
              <a:t>Even for implementations of C that don't use ASCII, the C standard guarantees that the null character will be stored internally as a 0</a:t>
            </a:r>
          </a:p>
          <a:p>
            <a:r>
              <a:rPr lang="en-US" dirty="0"/>
              <a:t>Therefore, we can assign the first name "Bob" to the array declared on a previous slide as follows:</a:t>
            </a:r>
          </a:p>
          <a:p>
            <a:pPr marL="457200" lvl="1" indent="0">
              <a:lnSpc>
                <a:spcPct val="120000"/>
              </a:lnSpc>
              <a:spcBef>
                <a:spcPts val="0"/>
              </a:spcBef>
              <a:buNone/>
            </a:pPr>
            <a:r>
              <a:rPr lang="en-US" dirty="0">
                <a:latin typeface="Courier New" panose="02070309020205020404" pitchFamily="49" charset="0"/>
                <a:cs typeface="Courier New" panose="02070309020205020404" pitchFamily="49" charset="0"/>
              </a:rPr>
              <a:t>name[0] = 'B';</a:t>
            </a:r>
          </a:p>
          <a:p>
            <a:pPr marL="457200" lvl="1" indent="0">
              <a:lnSpc>
                <a:spcPct val="120000"/>
              </a:lnSpc>
              <a:spcBef>
                <a:spcPts val="0"/>
              </a:spcBef>
              <a:buNone/>
            </a:pPr>
            <a:r>
              <a:rPr lang="en-US" dirty="0">
                <a:latin typeface="Courier New" panose="02070309020205020404" pitchFamily="49" charset="0"/>
                <a:cs typeface="Courier New" panose="02070309020205020404" pitchFamily="49" charset="0"/>
              </a:rPr>
              <a:t>name[1] = 'o';</a:t>
            </a:r>
          </a:p>
          <a:p>
            <a:pPr marL="457200" lvl="1" indent="0">
              <a:lnSpc>
                <a:spcPct val="120000"/>
              </a:lnSpc>
              <a:spcBef>
                <a:spcPts val="0"/>
              </a:spcBef>
              <a:buNone/>
            </a:pPr>
            <a:r>
              <a:rPr lang="en-US" dirty="0">
                <a:latin typeface="Courier New" panose="02070309020205020404" pitchFamily="49" charset="0"/>
                <a:cs typeface="Courier New" panose="02070309020205020404" pitchFamily="49" charset="0"/>
              </a:rPr>
              <a:t>name[2] = 'b';</a:t>
            </a:r>
          </a:p>
          <a:p>
            <a:pPr marL="457200" lvl="1" indent="0">
              <a:lnSpc>
                <a:spcPct val="120000"/>
              </a:lnSpc>
              <a:spcBef>
                <a:spcPts val="0"/>
              </a:spcBef>
              <a:buNone/>
            </a:pPr>
            <a:r>
              <a:rPr lang="en-US" dirty="0">
                <a:latin typeface="Courier New" panose="02070309020205020404" pitchFamily="49" charset="0"/>
                <a:cs typeface="Courier New" panose="02070309020205020404" pitchFamily="49" charset="0"/>
              </a:rPr>
              <a:t>name[3] = '\0';</a:t>
            </a:r>
          </a:p>
          <a:p>
            <a:r>
              <a:rPr lang="en-US" dirty="0"/>
              <a:t>The last assignment could alternatively be:</a:t>
            </a:r>
          </a:p>
          <a:p>
            <a:pPr marL="457200" lvl="1" indent="0">
              <a:buNone/>
            </a:pPr>
            <a:r>
              <a:rPr lang="en-US" dirty="0">
                <a:latin typeface="Courier New" panose="02070309020205020404" pitchFamily="49" charset="0"/>
                <a:cs typeface="Courier New" panose="02070309020205020404" pitchFamily="49" charset="0"/>
              </a:rPr>
              <a:t>name[3] = 0;</a:t>
            </a:r>
            <a:endParaRPr lang="en-US" dirty="0">
              <a:cs typeface="Courier New" panose="02070309020205020404" pitchFamily="49" charset="0"/>
            </a:endParaRPr>
          </a:p>
          <a:p>
            <a:r>
              <a:rPr lang="en-US" dirty="0">
                <a:cs typeface="Courier New" panose="02070309020205020404" pitchFamily="49" charset="0"/>
              </a:rPr>
              <a:t>Note that strings are not normally formed this way</a:t>
            </a:r>
          </a:p>
          <a:p>
            <a:pPr lvl="1"/>
            <a:r>
              <a:rPr lang="en-US" dirty="0">
                <a:cs typeface="Courier New" panose="02070309020205020404" pitchFamily="49" charset="0"/>
              </a:rPr>
              <a:t>That is, we don't typically assign one character at a time to different array positions</a:t>
            </a:r>
          </a:p>
          <a:p>
            <a:pPr lvl="1"/>
            <a:r>
              <a:rPr lang="en-US" dirty="0">
                <a:cs typeface="Courier New" panose="02070309020205020404" pitchFamily="49" charset="0"/>
              </a:rPr>
              <a:t>I am just using this example to demonstrate how a short string could be formed</a:t>
            </a:r>
          </a:p>
          <a:p>
            <a:r>
              <a:rPr lang="en-US" dirty="0">
                <a:cs typeface="Courier New" panose="02070309020205020404" pitchFamily="49" charset="0"/>
              </a:rPr>
              <a:t>Also note that </a:t>
            </a:r>
            <a:r>
              <a:rPr lang="en-US" i="1" dirty="0">
                <a:cs typeface="Courier New" panose="02070309020205020404" pitchFamily="49" charset="0"/>
              </a:rPr>
              <a:t>the null character is conceptually different than the NULL pointer</a:t>
            </a:r>
          </a:p>
        </p:txBody>
      </p:sp>
    </p:spTree>
    <p:extLst>
      <p:ext uri="{BB962C8B-B14F-4D97-AF65-F5344CB8AC3E}">
        <p14:creationId xmlns:p14="http://schemas.microsoft.com/office/powerpoint/2010/main" val="3679090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22148-3179-9BE5-F26E-C5907800B3BC}"/>
              </a:ext>
            </a:extLst>
          </p:cNvPr>
          <p:cNvSpPr>
            <a:spLocks noGrp="1"/>
          </p:cNvSpPr>
          <p:nvPr>
            <p:ph type="title"/>
          </p:nvPr>
        </p:nvSpPr>
        <p:spPr/>
        <p:txBody>
          <a:bodyPr/>
          <a:lstStyle/>
          <a:p>
            <a:r>
              <a:rPr lang="en-US" dirty="0"/>
              <a:t>Null-terminated Strings</a:t>
            </a:r>
          </a:p>
        </p:txBody>
      </p:sp>
      <p:sp>
        <p:nvSpPr>
          <p:cNvPr id="3" name="Content Placeholder 2">
            <a:extLst>
              <a:ext uri="{FF2B5EF4-FFF2-40B4-BE49-F238E27FC236}">
                <a16:creationId xmlns:a16="http://schemas.microsoft.com/office/drawing/2014/main" id="{656637C3-DCCA-0008-B3B3-5E879024656F}"/>
              </a:ext>
            </a:extLst>
          </p:cNvPr>
          <p:cNvSpPr>
            <a:spLocks noGrp="1"/>
          </p:cNvSpPr>
          <p:nvPr>
            <p:ph idx="1"/>
          </p:nvPr>
        </p:nvSpPr>
        <p:spPr/>
        <p:txBody>
          <a:bodyPr>
            <a:normAutofit fontScale="77500" lnSpcReduction="20000"/>
          </a:bodyPr>
          <a:lstStyle/>
          <a:p>
            <a:r>
              <a:rPr lang="en-US" dirty="0"/>
              <a:t>A string ending in a null character is called a </a:t>
            </a:r>
            <a:r>
              <a:rPr lang="en-US" b="1" dirty="0"/>
              <a:t>null-terminated string</a:t>
            </a:r>
          </a:p>
          <a:p>
            <a:r>
              <a:rPr lang="en-US" dirty="0"/>
              <a:t>Most strings you deal with in C are null-terminated strings</a:t>
            </a:r>
          </a:p>
          <a:p>
            <a:r>
              <a:rPr lang="en-US" dirty="0"/>
              <a:t>In fact, most library functions that C provides assume that strings passed to them are null-terminated</a:t>
            </a:r>
          </a:p>
          <a:p>
            <a:r>
              <a:rPr lang="en-US" dirty="0"/>
              <a:t>Additionally, whenever you specify a string in quotes, the C compiler automatically adds a null character to the end of it</a:t>
            </a:r>
          </a:p>
          <a:p>
            <a:r>
              <a:rPr lang="en-US" dirty="0"/>
              <a:t>Consider the now-familiar statement: </a:t>
            </a:r>
            <a:r>
              <a:rPr lang="en-US" dirty="0">
                <a:latin typeface="Courier New" panose="02070309020205020404" pitchFamily="49" charset="0"/>
                <a:cs typeface="Courier New" panose="02070309020205020404" pitchFamily="49" charset="0"/>
              </a:rPr>
              <a:t>printf("Hello World!\n");</a:t>
            </a:r>
          </a:p>
          <a:p>
            <a:pPr lvl="1"/>
            <a:r>
              <a:rPr lang="en-US" i="1" dirty="0"/>
              <a:t>The "printf" function</a:t>
            </a:r>
            <a:r>
              <a:rPr lang="en-US" dirty="0"/>
              <a:t> assumes that the </a:t>
            </a:r>
            <a:r>
              <a:rPr lang="en-US" i="1" dirty="0"/>
              <a:t>format string</a:t>
            </a:r>
            <a:r>
              <a:rPr lang="en-US" dirty="0"/>
              <a:t> being passed to it ends in a null character</a:t>
            </a:r>
          </a:p>
          <a:p>
            <a:pPr lvl="1"/>
            <a:r>
              <a:rPr lang="en-US" dirty="0"/>
              <a:t>It displays one character at a time to standard output, handling </a:t>
            </a:r>
            <a:r>
              <a:rPr lang="en-US" i="1" dirty="0"/>
              <a:t>format specifiers</a:t>
            </a:r>
            <a:r>
              <a:rPr lang="en-US" dirty="0"/>
              <a:t> when necessary (the string above does not contain any), and stops when it encounters a null character</a:t>
            </a:r>
          </a:p>
          <a:p>
            <a:pPr lvl="1"/>
            <a:r>
              <a:rPr lang="en-US" dirty="0"/>
              <a:t>The fact that we are expressing the above string in quotes causes the C compiler to automatically add a null character to the end of it</a:t>
            </a:r>
          </a:p>
          <a:p>
            <a:pPr lvl="1"/>
            <a:r>
              <a:rPr lang="en-US" dirty="0"/>
              <a:t>Remember the '\n' represents one character (the newline character)</a:t>
            </a:r>
          </a:p>
          <a:p>
            <a:pPr lvl="1"/>
            <a:r>
              <a:rPr lang="en-US" dirty="0"/>
              <a:t>Therefore, the string being passed to "printf" contains 13 characters, not including the null character, or 14 characters including the null character</a:t>
            </a:r>
          </a:p>
          <a:p>
            <a:endParaRPr lang="en-US" dirty="0"/>
          </a:p>
        </p:txBody>
      </p:sp>
    </p:spTree>
    <p:extLst>
      <p:ext uri="{BB962C8B-B14F-4D97-AF65-F5344CB8AC3E}">
        <p14:creationId xmlns:p14="http://schemas.microsoft.com/office/powerpoint/2010/main" val="1519835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6597A-9911-B76C-26A5-A4D18B8FC4AB}"/>
              </a:ext>
            </a:extLst>
          </p:cNvPr>
          <p:cNvSpPr>
            <a:spLocks noGrp="1"/>
          </p:cNvSpPr>
          <p:nvPr>
            <p:ph type="title"/>
          </p:nvPr>
        </p:nvSpPr>
        <p:spPr/>
        <p:txBody>
          <a:bodyPr/>
          <a:lstStyle/>
          <a:p>
            <a:r>
              <a:rPr lang="en-US" dirty="0"/>
              <a:t>Using "printf" with Strings Variables</a:t>
            </a:r>
          </a:p>
        </p:txBody>
      </p:sp>
      <p:sp>
        <p:nvSpPr>
          <p:cNvPr id="3" name="Content Placeholder 2">
            <a:extLst>
              <a:ext uri="{FF2B5EF4-FFF2-40B4-BE49-F238E27FC236}">
                <a16:creationId xmlns:a16="http://schemas.microsoft.com/office/drawing/2014/main" id="{8380C42C-91C4-3680-B8E5-A66DC86AB497}"/>
              </a:ext>
            </a:extLst>
          </p:cNvPr>
          <p:cNvSpPr>
            <a:spLocks noGrp="1"/>
          </p:cNvSpPr>
          <p:nvPr>
            <p:ph idx="1"/>
          </p:nvPr>
        </p:nvSpPr>
        <p:spPr/>
        <p:txBody>
          <a:bodyPr>
            <a:normAutofit lnSpcReduction="10000"/>
          </a:bodyPr>
          <a:lstStyle/>
          <a:p>
            <a:r>
              <a:rPr lang="en-US" dirty="0"/>
              <a:t>The first argument to the "printf" function is a string; it does not have to be a constant string</a:t>
            </a:r>
          </a:p>
          <a:p>
            <a:pPr lvl="1"/>
            <a:r>
              <a:rPr lang="en-US" dirty="0"/>
              <a:t>For example, the following statement is valid: </a:t>
            </a:r>
            <a:r>
              <a:rPr lang="en-US" dirty="0">
                <a:latin typeface="Courier New" panose="02070309020205020404" pitchFamily="49" charset="0"/>
                <a:cs typeface="Courier New" panose="02070309020205020404" pitchFamily="49" charset="0"/>
              </a:rPr>
              <a:t>printf(name);</a:t>
            </a:r>
          </a:p>
          <a:p>
            <a:pPr lvl="1"/>
            <a:r>
              <a:rPr lang="en-US" dirty="0"/>
              <a:t>If "name" has been set up as in the previous example, this would display "Bob" to standard output</a:t>
            </a:r>
          </a:p>
          <a:p>
            <a:pPr lvl="1"/>
            <a:r>
              <a:rPr lang="en-US" dirty="0"/>
              <a:t>Note that the string contained in "name", as previously defined, does not contain a newline character, so the cursor would not advance to the next line</a:t>
            </a:r>
          </a:p>
          <a:p>
            <a:r>
              <a:rPr lang="en-US" dirty="0"/>
              <a:t>It is also possible to use the format specifier "%s" to display the contents of a string variable embedded within a constant string</a:t>
            </a:r>
          </a:p>
          <a:p>
            <a:pPr lvl="1"/>
            <a:r>
              <a:rPr lang="en-US" dirty="0"/>
              <a:t>For example: </a:t>
            </a:r>
            <a:r>
              <a:rPr lang="en-US" dirty="0">
                <a:latin typeface="Courier New" panose="02070309020205020404" pitchFamily="49" charset="0"/>
                <a:cs typeface="Courier New" panose="02070309020205020404" pitchFamily="49" charset="0"/>
              </a:rPr>
              <a:t>printf("My name is %s.\n", name);</a:t>
            </a:r>
          </a:p>
          <a:p>
            <a:pPr lvl="1"/>
            <a:r>
              <a:rPr lang="en-US" dirty="0"/>
              <a:t>This will print "My name is Bob." to the screen on its own line</a:t>
            </a:r>
          </a:p>
          <a:p>
            <a:pPr lvl="1"/>
            <a:r>
              <a:rPr lang="en-US" dirty="0"/>
              <a:t>I will run a program that uses this statement in class</a:t>
            </a:r>
          </a:p>
        </p:txBody>
      </p:sp>
    </p:spTree>
    <p:extLst>
      <p:ext uri="{BB962C8B-B14F-4D97-AF65-F5344CB8AC3E}">
        <p14:creationId xmlns:p14="http://schemas.microsoft.com/office/powerpoint/2010/main" val="41480863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2C0CB-DAB2-6196-D51E-3DBF573ECABE}"/>
              </a:ext>
            </a:extLst>
          </p:cNvPr>
          <p:cNvSpPr>
            <a:spLocks noGrp="1"/>
          </p:cNvSpPr>
          <p:nvPr>
            <p:ph type="title"/>
          </p:nvPr>
        </p:nvSpPr>
        <p:spPr/>
        <p:txBody>
          <a:bodyPr/>
          <a:lstStyle/>
          <a:p>
            <a:r>
              <a:rPr lang="en-US" dirty="0"/>
              <a:t>Displaying a String that is Not Null-terminated</a:t>
            </a:r>
          </a:p>
        </p:txBody>
      </p:sp>
      <p:sp>
        <p:nvSpPr>
          <p:cNvPr id="3" name="Content Placeholder 2">
            <a:extLst>
              <a:ext uri="{FF2B5EF4-FFF2-40B4-BE49-F238E27FC236}">
                <a16:creationId xmlns:a16="http://schemas.microsoft.com/office/drawing/2014/main" id="{171B88C8-2DF0-61D6-4284-84FBBD1205CB}"/>
              </a:ext>
            </a:extLst>
          </p:cNvPr>
          <p:cNvSpPr>
            <a:spLocks noGrp="1"/>
          </p:cNvSpPr>
          <p:nvPr>
            <p:ph idx="1"/>
          </p:nvPr>
        </p:nvSpPr>
        <p:spPr/>
        <p:txBody>
          <a:bodyPr>
            <a:normAutofit fontScale="85000" lnSpcReduction="20000"/>
          </a:bodyPr>
          <a:lstStyle/>
          <a:p>
            <a:r>
              <a:rPr lang="en-US" dirty="0"/>
              <a:t>Many provided C functions assume that strings are null-terminated</a:t>
            </a:r>
          </a:p>
          <a:p>
            <a:r>
              <a:rPr lang="en-US" dirty="0"/>
              <a:t>The "printf" function is an example of such a function</a:t>
            </a:r>
          </a:p>
          <a:p>
            <a:r>
              <a:rPr lang="en-US" dirty="0"/>
              <a:t>If you pass "printf" a format string that is not null-terminated, the function will keep displaying characters to standard output until a 0 is encountered</a:t>
            </a:r>
          </a:p>
          <a:p>
            <a:r>
              <a:rPr lang="en-US" dirty="0"/>
              <a:t>For example, consider this program on the next slide (I will run it in class)</a:t>
            </a:r>
          </a:p>
          <a:p>
            <a:pPr lvl="1"/>
            <a:r>
              <a:rPr lang="en-US" dirty="0"/>
              <a:t>Once again, keep in mind that this is not typically how a string would be formed, I am just using this to explain a concept</a:t>
            </a:r>
          </a:p>
          <a:p>
            <a:pPr lvl="1"/>
            <a:r>
              <a:rPr lang="en-US" dirty="0"/>
              <a:t>When this program is run, you may see some bogus characters after the (fake) social security number</a:t>
            </a:r>
          </a:p>
          <a:p>
            <a:pPr lvl="1"/>
            <a:r>
              <a:rPr lang="en-US" dirty="0"/>
              <a:t>Sometimes, you might get lucky, because 0 (which represents the null character) is a common value in memory</a:t>
            </a:r>
          </a:p>
          <a:p>
            <a:pPr lvl="1"/>
            <a:r>
              <a:rPr lang="en-US" dirty="0"/>
              <a:t>Also, some compilers automatically initialize the bytes in a char array to 0, and may even add an extra 0 byte for safety</a:t>
            </a:r>
          </a:p>
          <a:p>
            <a:pPr lvl="1"/>
            <a:r>
              <a:rPr lang="en-US" dirty="0"/>
              <a:t>When I run this in class, if we don't see the behavior I am looking for, I'll fiddle with the program to demonstrate!</a:t>
            </a:r>
          </a:p>
          <a:p>
            <a:endParaRPr lang="en-US" dirty="0"/>
          </a:p>
        </p:txBody>
      </p:sp>
    </p:spTree>
    <p:extLst>
      <p:ext uri="{BB962C8B-B14F-4D97-AF65-F5344CB8AC3E}">
        <p14:creationId xmlns:p14="http://schemas.microsoft.com/office/powerpoint/2010/main" val="26099627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6DE9E4-085A-E080-CB99-7D210ACD3B0B}"/>
              </a:ext>
            </a:extLst>
          </p:cNvPr>
          <p:cNvSpPr>
            <a:spLocks noGrp="1"/>
          </p:cNvSpPr>
          <p:nvPr>
            <p:ph idx="1"/>
          </p:nvPr>
        </p:nvSpPr>
        <p:spPr>
          <a:xfrm>
            <a:off x="838200" y="609600"/>
            <a:ext cx="10515600" cy="5567363"/>
          </a:xfrm>
        </p:spPr>
        <p:txBody>
          <a:bodyPr>
            <a:normAutofit fontScale="55000" lnSpcReduction="20000"/>
          </a:bodyPr>
          <a:lstStyle/>
          <a:p>
            <a:pPr marL="0" indent="0">
              <a:lnSpc>
                <a:spcPct val="120000"/>
              </a:lnSpc>
              <a:spcBef>
                <a:spcPts val="0"/>
              </a:spcBef>
              <a:buNone/>
            </a:pPr>
            <a:r>
              <a:rPr lang="en-US" dirty="0">
                <a:latin typeface="Courier New" panose="02070309020205020404" pitchFamily="49" charset="0"/>
                <a:cs typeface="Courier New" panose="02070309020205020404" pitchFamily="49" charset="0"/>
              </a:rPr>
              <a:t>#include &lt;stdio.h&gt;</a:t>
            </a:r>
          </a:p>
          <a:p>
            <a:pPr marL="0" indent="0">
              <a:lnSpc>
                <a:spcPct val="120000"/>
              </a:lnSpc>
              <a:spcBef>
                <a:spcPts val="0"/>
              </a:spcBef>
              <a:buNone/>
            </a:pPr>
            <a:endParaRPr lang="en-US"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int main(void)</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char ssn[11];</a:t>
            </a:r>
          </a:p>
          <a:p>
            <a:pPr marL="0" indent="0">
              <a:lnSpc>
                <a:spcPct val="120000"/>
              </a:lnSpc>
              <a:spcBef>
                <a:spcPts val="0"/>
              </a:spcBef>
              <a:buNone/>
            </a:pPr>
            <a:endParaRPr lang="en-US"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ssn[0] = '1';</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ssn[1] = '2';</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ssn[2] = '3';</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ssn[3] = '-';</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ssn[4] = '4';</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ssn[5] = '5';</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ssn[6] = '-';</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ssn[7] = '6';</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ssn[8] = '7';</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ssn[9] = '8';</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ssn[10] = '9';</a:t>
            </a:r>
          </a:p>
          <a:p>
            <a:pPr marL="0" indent="0">
              <a:lnSpc>
                <a:spcPct val="120000"/>
              </a:lnSpc>
              <a:spcBef>
                <a:spcPts val="0"/>
              </a:spcBef>
              <a:buNone/>
            </a:pPr>
            <a:endParaRPr lang="en-US"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printf("The social security number is %s.\n", ssn);</a:t>
            </a:r>
          </a:p>
          <a:p>
            <a:pPr marL="0" indent="0">
              <a:lnSpc>
                <a:spcPct val="120000"/>
              </a:lnSpc>
              <a:spcBef>
                <a:spcPts val="0"/>
              </a:spcBef>
              <a:buNone/>
            </a:pPr>
            <a:endParaRPr lang="en-US"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return 0;</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30513415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5E671-7D2D-1E9C-F3EE-CE94ECDC4922}"/>
              </a:ext>
            </a:extLst>
          </p:cNvPr>
          <p:cNvSpPr>
            <a:spLocks noGrp="1"/>
          </p:cNvSpPr>
          <p:nvPr>
            <p:ph type="title"/>
          </p:nvPr>
        </p:nvSpPr>
        <p:spPr/>
        <p:txBody>
          <a:bodyPr/>
          <a:lstStyle/>
          <a:p>
            <a:r>
              <a:rPr lang="en-US" dirty="0"/>
              <a:t>Initializing Strings</a:t>
            </a:r>
          </a:p>
        </p:txBody>
      </p:sp>
      <p:sp>
        <p:nvSpPr>
          <p:cNvPr id="3" name="Content Placeholder 2">
            <a:extLst>
              <a:ext uri="{FF2B5EF4-FFF2-40B4-BE49-F238E27FC236}">
                <a16:creationId xmlns:a16="http://schemas.microsoft.com/office/drawing/2014/main" id="{DABA591B-53F8-16A3-6714-005FC2E80342}"/>
              </a:ext>
            </a:extLst>
          </p:cNvPr>
          <p:cNvSpPr>
            <a:spLocks noGrp="1"/>
          </p:cNvSpPr>
          <p:nvPr>
            <p:ph idx="1"/>
          </p:nvPr>
        </p:nvSpPr>
        <p:spPr/>
        <p:txBody>
          <a:bodyPr>
            <a:normAutofit fontScale="70000" lnSpcReduction="20000"/>
          </a:bodyPr>
          <a:lstStyle/>
          <a:p>
            <a:r>
              <a:rPr lang="en-US" dirty="0"/>
              <a:t>Here are three ways to initialize a string along with the declaration:</a:t>
            </a:r>
          </a:p>
          <a:p>
            <a:pPr marL="457200" lvl="1" indent="0">
              <a:buNone/>
            </a:pPr>
            <a:r>
              <a:rPr lang="en-US" dirty="0">
                <a:latin typeface="Courier New" panose="02070309020205020404" pitchFamily="49" charset="0"/>
                <a:cs typeface="Courier New" panose="02070309020205020404" pitchFamily="49" charset="0"/>
              </a:rPr>
              <a:t>char message[20] = "Hello World!\n";</a:t>
            </a:r>
          </a:p>
          <a:p>
            <a:pPr marL="457200" lvl="1" indent="0">
              <a:buNone/>
            </a:pPr>
            <a:r>
              <a:rPr lang="en-US" dirty="0">
                <a:latin typeface="Courier New" panose="02070309020205020404" pitchFamily="49" charset="0"/>
                <a:cs typeface="Courier New" panose="02070309020205020404" pitchFamily="49" charset="0"/>
              </a:rPr>
              <a:t>char message[] = "Hello World!\n";</a:t>
            </a:r>
          </a:p>
          <a:p>
            <a:pPr marL="457200" lvl="1" indent="0">
              <a:buNone/>
            </a:pPr>
            <a:r>
              <a:rPr lang="en-US" dirty="0">
                <a:latin typeface="Courier New" panose="02070309020205020404" pitchFamily="49" charset="0"/>
                <a:cs typeface="Courier New" panose="02070309020205020404" pitchFamily="49" charset="0"/>
              </a:rPr>
              <a:t>char *message = "Hello World!\n";</a:t>
            </a:r>
          </a:p>
          <a:p>
            <a:r>
              <a:rPr lang="en-US" dirty="0"/>
              <a:t>In the first example, the array contains 20 characters, but only 14 are filled in with well-defined values (the other values are arbitrary)</a:t>
            </a:r>
          </a:p>
          <a:p>
            <a:pPr lvl="1"/>
            <a:r>
              <a:rPr lang="en-US" dirty="0"/>
              <a:t>Any characters after the null character are arbitrary</a:t>
            </a:r>
          </a:p>
          <a:p>
            <a:pPr lvl="1"/>
            <a:r>
              <a:rPr lang="en-US" dirty="0"/>
              <a:t>This string has room to grow</a:t>
            </a:r>
          </a:p>
          <a:p>
            <a:r>
              <a:rPr lang="en-US" dirty="0"/>
              <a:t>In the second example, the compiler automatically creates an array large enough to store exactly 14 characters (including the null character)</a:t>
            </a:r>
          </a:p>
          <a:p>
            <a:r>
              <a:rPr lang="en-US" dirty="0"/>
              <a:t>In the third example, the string exists in read-only memory, and a pointer points to it</a:t>
            </a:r>
          </a:p>
          <a:p>
            <a:pPr lvl="1"/>
            <a:r>
              <a:rPr lang="en-US" dirty="0"/>
              <a:t>In the first two examples, you can change characters within the string (they are just elements of an array); however, you would not be able to change characters within this string</a:t>
            </a:r>
          </a:p>
          <a:p>
            <a:pPr lvl="1"/>
            <a:r>
              <a:rPr lang="en-US" dirty="0"/>
              <a:t>On the other hand, in the third example, you can make the pointer "message" point somewhere else later; you can't do that in the first two examples, because the name of an array is a constant pointer</a:t>
            </a:r>
          </a:p>
          <a:p>
            <a:r>
              <a:rPr lang="en-US" dirty="0"/>
              <a:t>After any of these declarations, we can display the string with: </a:t>
            </a:r>
            <a:r>
              <a:rPr lang="en-US" dirty="0">
                <a:latin typeface="Courier New" panose="02070309020205020404" pitchFamily="49" charset="0"/>
                <a:cs typeface="Courier New" panose="02070309020205020404" pitchFamily="49" charset="0"/>
              </a:rPr>
              <a:t>printf(message);</a:t>
            </a:r>
          </a:p>
        </p:txBody>
      </p:sp>
    </p:spTree>
    <p:extLst>
      <p:ext uri="{BB962C8B-B14F-4D97-AF65-F5344CB8AC3E}">
        <p14:creationId xmlns:p14="http://schemas.microsoft.com/office/powerpoint/2010/main" val="1259746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AE5C4-E11B-1090-A471-F4BE0F21301D}"/>
              </a:ext>
            </a:extLst>
          </p:cNvPr>
          <p:cNvSpPr>
            <a:spLocks noGrp="1"/>
          </p:cNvSpPr>
          <p:nvPr>
            <p:ph type="title"/>
          </p:nvPr>
        </p:nvSpPr>
        <p:spPr/>
        <p:txBody>
          <a:bodyPr/>
          <a:lstStyle/>
          <a:p>
            <a:r>
              <a:rPr lang="en-US" dirty="0"/>
              <a:t>Modifying a Character in a String</a:t>
            </a:r>
          </a:p>
        </p:txBody>
      </p:sp>
      <p:sp>
        <p:nvSpPr>
          <p:cNvPr id="3" name="Content Placeholder 2">
            <a:extLst>
              <a:ext uri="{FF2B5EF4-FFF2-40B4-BE49-F238E27FC236}">
                <a16:creationId xmlns:a16="http://schemas.microsoft.com/office/drawing/2014/main" id="{2AA2E626-ED9E-D611-EEFD-0942E6B192A5}"/>
              </a:ext>
            </a:extLst>
          </p:cNvPr>
          <p:cNvSpPr>
            <a:spLocks noGrp="1"/>
          </p:cNvSpPr>
          <p:nvPr>
            <p:ph idx="1"/>
          </p:nvPr>
        </p:nvSpPr>
        <p:spPr/>
        <p:txBody>
          <a:bodyPr>
            <a:normAutofit fontScale="85000" lnSpcReduction="10000"/>
          </a:bodyPr>
          <a:lstStyle/>
          <a:p>
            <a:r>
              <a:rPr lang="en-US" dirty="0"/>
              <a:t>Consider the string "name" we were dealing with earlier</a:t>
            </a:r>
          </a:p>
          <a:p>
            <a:pPr lvl="1"/>
            <a:r>
              <a:rPr lang="en-US" dirty="0"/>
              <a:t>We have been storing the string in an array of characters with size 20</a:t>
            </a:r>
          </a:p>
          <a:p>
            <a:pPr lvl="1"/>
            <a:r>
              <a:rPr lang="en-US" dirty="0"/>
              <a:t>However, only the first few slots were being used, storing the characters 'B', 'o', 'b', and '\0'</a:t>
            </a:r>
          </a:p>
          <a:p>
            <a:pPr lvl="1"/>
            <a:r>
              <a:rPr lang="en-US" dirty="0"/>
              <a:t>We could have initialized the string following the examples on the previous slide; for example: </a:t>
            </a:r>
            <a:r>
              <a:rPr lang="en-US" dirty="0">
                <a:latin typeface="Courier New" panose="02070309020205020404" pitchFamily="49" charset="0"/>
                <a:cs typeface="Courier New" panose="02070309020205020404" pitchFamily="49" charset="0"/>
              </a:rPr>
              <a:t>char name[] = "Bob";</a:t>
            </a:r>
            <a:endParaRPr lang="en-US" dirty="0"/>
          </a:p>
          <a:p>
            <a:pPr lvl="1"/>
            <a:r>
              <a:rPr lang="en-US" dirty="0"/>
              <a:t>Theoretically, we also could have used: </a:t>
            </a:r>
            <a:r>
              <a:rPr lang="en-US" dirty="0">
                <a:latin typeface="Courier New" panose="02070309020205020404" pitchFamily="49" charset="0"/>
                <a:cs typeface="Courier New" panose="02070309020205020404" pitchFamily="49" charset="0"/>
              </a:rPr>
              <a:t>char name[] = {'B', 'o', 'b', '\0'};</a:t>
            </a:r>
          </a:p>
          <a:p>
            <a:pPr lvl="1"/>
            <a:r>
              <a:rPr lang="en-US" dirty="0"/>
              <a:t>However, this is not a standard way to initialize a string</a:t>
            </a:r>
          </a:p>
          <a:p>
            <a:r>
              <a:rPr lang="en-US" dirty="0"/>
              <a:t>Suppose after a string is initialized, we want to modify a single character within the string</a:t>
            </a:r>
          </a:p>
          <a:p>
            <a:pPr lvl="1"/>
            <a:r>
              <a:rPr lang="en-US" dirty="0"/>
              <a:t>An array of characters used to store a string is still an array; as with any other array, we can modify elements of the array by indexing them</a:t>
            </a:r>
          </a:p>
          <a:p>
            <a:pPr lvl="1"/>
            <a:r>
              <a:rPr lang="en-US" dirty="0"/>
              <a:t>For example, this would change the stored name to "Rob": </a:t>
            </a:r>
            <a:r>
              <a:rPr lang="en-US" dirty="0">
                <a:latin typeface="Courier New" panose="02070309020205020404" pitchFamily="49" charset="0"/>
                <a:cs typeface="Courier New" panose="02070309020205020404" pitchFamily="49" charset="0"/>
              </a:rPr>
              <a:t>name[0] = 'R';</a:t>
            </a:r>
          </a:p>
          <a:p>
            <a:pPr lvl="1"/>
            <a:r>
              <a:rPr lang="en-US" dirty="0"/>
              <a:t>As another example, this would change the name to "Boo": </a:t>
            </a:r>
            <a:r>
              <a:rPr lang="en-US" dirty="0">
                <a:latin typeface="Courier New" panose="02070309020205020404" pitchFamily="49" charset="0"/>
                <a:cs typeface="Courier New" panose="02070309020205020404" pitchFamily="49" charset="0"/>
              </a:rPr>
              <a:t>name[2] = 'o';</a:t>
            </a:r>
          </a:p>
          <a:p>
            <a:endParaRPr lang="en-US" dirty="0"/>
          </a:p>
        </p:txBody>
      </p:sp>
    </p:spTree>
    <p:extLst>
      <p:ext uri="{BB962C8B-B14F-4D97-AF65-F5344CB8AC3E}">
        <p14:creationId xmlns:p14="http://schemas.microsoft.com/office/powerpoint/2010/main" val="27148820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DF47F-259D-8FA1-112E-B13E4F927D28}"/>
              </a:ext>
            </a:extLst>
          </p:cNvPr>
          <p:cNvSpPr>
            <a:spLocks noGrp="1"/>
          </p:cNvSpPr>
          <p:nvPr>
            <p:ph type="title"/>
          </p:nvPr>
        </p:nvSpPr>
        <p:spPr/>
        <p:txBody>
          <a:bodyPr/>
          <a:lstStyle/>
          <a:p>
            <a:r>
              <a:rPr lang="en-US" dirty="0"/>
              <a:t>Reading a String Using the "scanf" Function</a:t>
            </a:r>
          </a:p>
        </p:txBody>
      </p:sp>
      <p:sp>
        <p:nvSpPr>
          <p:cNvPr id="3" name="Content Placeholder 2">
            <a:extLst>
              <a:ext uri="{FF2B5EF4-FFF2-40B4-BE49-F238E27FC236}">
                <a16:creationId xmlns:a16="http://schemas.microsoft.com/office/drawing/2014/main" id="{369B2F31-050D-E4CE-C098-4677F992758D}"/>
              </a:ext>
            </a:extLst>
          </p:cNvPr>
          <p:cNvSpPr>
            <a:spLocks noGrp="1"/>
          </p:cNvSpPr>
          <p:nvPr>
            <p:ph idx="1"/>
          </p:nvPr>
        </p:nvSpPr>
        <p:spPr/>
        <p:txBody>
          <a:bodyPr>
            <a:normAutofit fontScale="70000" lnSpcReduction="20000"/>
          </a:bodyPr>
          <a:lstStyle/>
          <a:p>
            <a:r>
              <a:rPr lang="en-US" dirty="0"/>
              <a:t>You can read a string from standard input using </a:t>
            </a:r>
            <a:r>
              <a:rPr lang="en-US" i="1" dirty="0"/>
              <a:t>the "scanf" function</a:t>
            </a:r>
          </a:p>
          <a:p>
            <a:pPr lvl="1"/>
            <a:r>
              <a:rPr lang="en-US" dirty="0"/>
              <a:t>To do so, you use the "%s" format specifier</a:t>
            </a:r>
          </a:p>
          <a:p>
            <a:pPr lvl="1"/>
            <a:r>
              <a:rPr lang="en-US" dirty="0"/>
              <a:t>When "scanf" reads a string, it skips leading whitespace</a:t>
            </a:r>
          </a:p>
          <a:p>
            <a:pPr lvl="1"/>
            <a:r>
              <a:rPr lang="en-US" dirty="0"/>
              <a:t>Once it finds a character, it keeps reading until it finds more whitespace, appending each non-whitespace character it encounters to the string (storing it in the appropriate memory location)</a:t>
            </a:r>
          </a:p>
          <a:p>
            <a:pPr lvl="1"/>
            <a:r>
              <a:rPr lang="en-US" dirty="0"/>
              <a:t>When it finds trailing whitespace (which might be the newline character but doesn't have to be), it ends the string with a null character, so the string is null-terminated</a:t>
            </a:r>
          </a:p>
          <a:p>
            <a:pPr lvl="1"/>
            <a:r>
              <a:rPr lang="en-US" dirty="0"/>
              <a:t>So, you can loosely think of this as reading one word (contiguous non-whitespace characters) at a time</a:t>
            </a:r>
          </a:p>
          <a:p>
            <a:r>
              <a:rPr lang="en-US" dirty="0"/>
              <a:t>See the program on the next slide as an example (I will run it in class)</a:t>
            </a:r>
          </a:p>
          <a:p>
            <a:r>
              <a:rPr lang="en-US" dirty="0"/>
              <a:t>Some things to note about this program:</a:t>
            </a:r>
          </a:p>
          <a:p>
            <a:pPr lvl="1"/>
            <a:r>
              <a:rPr lang="en-US" dirty="0"/>
              <a:t>The array can store up to 20 characters, including the null character, so names can only store up to 19 characters</a:t>
            </a:r>
          </a:p>
          <a:p>
            <a:pPr lvl="1"/>
            <a:r>
              <a:rPr lang="en-US" dirty="0"/>
              <a:t>If you type a name with more than 19 characters, the "scanf" function will write to memory anyway, writing past the end of the array</a:t>
            </a:r>
          </a:p>
          <a:p>
            <a:pPr lvl="1"/>
            <a:r>
              <a:rPr lang="en-US" dirty="0"/>
              <a:t>In such a case, you might get lucky, or the program might crash</a:t>
            </a:r>
          </a:p>
          <a:p>
            <a:pPr lvl="1"/>
            <a:r>
              <a:rPr lang="en-US" dirty="0"/>
              <a:t>We'll discuss a way to avoid this sort of problem shortly</a:t>
            </a:r>
          </a:p>
        </p:txBody>
      </p:sp>
    </p:spTree>
    <p:extLst>
      <p:ext uri="{BB962C8B-B14F-4D97-AF65-F5344CB8AC3E}">
        <p14:creationId xmlns:p14="http://schemas.microsoft.com/office/powerpoint/2010/main" val="18896225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6A6BC-ADDC-1F57-F4D2-7E2BC0FD1FA3}"/>
              </a:ext>
            </a:extLst>
          </p:cNvPr>
          <p:cNvSpPr>
            <a:spLocks noGrp="1"/>
          </p:cNvSpPr>
          <p:nvPr>
            <p:ph type="title"/>
          </p:nvPr>
        </p:nvSpPr>
        <p:spPr/>
        <p:txBody>
          <a:bodyPr/>
          <a:lstStyle/>
          <a:p>
            <a:r>
              <a:rPr lang="en-US" dirty="0"/>
              <a:t>Reading a String with "scanf" Example</a:t>
            </a:r>
          </a:p>
        </p:txBody>
      </p:sp>
      <p:sp>
        <p:nvSpPr>
          <p:cNvPr id="3" name="Content Placeholder 2">
            <a:extLst>
              <a:ext uri="{FF2B5EF4-FFF2-40B4-BE49-F238E27FC236}">
                <a16:creationId xmlns:a16="http://schemas.microsoft.com/office/drawing/2014/main" id="{B65732B2-EAC1-AA68-D397-E8E4A805A705}"/>
              </a:ext>
            </a:extLst>
          </p:cNvPr>
          <p:cNvSpPr>
            <a:spLocks noGrp="1"/>
          </p:cNvSpPr>
          <p:nvPr>
            <p:ph idx="1"/>
          </p:nvPr>
        </p:nvSpPr>
        <p:spPr/>
        <p:txBody>
          <a:bodyPr>
            <a:normAutofit fontScale="77500" lnSpcReduction="20000"/>
          </a:bodyPr>
          <a:lstStyle/>
          <a:p>
            <a:pPr marL="0" indent="0">
              <a:lnSpc>
                <a:spcPct val="120000"/>
              </a:lnSpc>
              <a:spcBef>
                <a:spcPts val="0"/>
              </a:spcBef>
              <a:buNone/>
            </a:pPr>
            <a:r>
              <a:rPr lang="en-US" dirty="0">
                <a:latin typeface="Courier New" panose="02070309020205020404" pitchFamily="49" charset="0"/>
                <a:cs typeface="Courier New" panose="02070309020205020404" pitchFamily="49" charset="0"/>
              </a:rPr>
              <a:t>#include &lt;stdio.h&gt;</a:t>
            </a:r>
          </a:p>
          <a:p>
            <a:pPr marL="0" indent="0">
              <a:lnSpc>
                <a:spcPct val="120000"/>
              </a:lnSpc>
              <a:spcBef>
                <a:spcPts val="0"/>
              </a:spcBef>
              <a:buNone/>
            </a:pPr>
            <a:endParaRPr lang="en-US"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int main(void)</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char name[20];</a:t>
            </a:r>
          </a:p>
          <a:p>
            <a:pPr marL="0" indent="0">
              <a:lnSpc>
                <a:spcPct val="120000"/>
              </a:lnSpc>
              <a:spcBef>
                <a:spcPts val="0"/>
              </a:spcBef>
              <a:buNone/>
            </a:pPr>
            <a:endParaRPr lang="en-US"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printf("Please enter your name: ");</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scanf("%s", name);</a:t>
            </a:r>
          </a:p>
          <a:p>
            <a:pPr marL="0" indent="0">
              <a:lnSpc>
                <a:spcPct val="120000"/>
              </a:lnSpc>
              <a:spcBef>
                <a:spcPts val="0"/>
              </a:spcBef>
              <a:buNone/>
            </a:pPr>
            <a:endParaRPr lang="en-US"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printf("Hello %s! Glad to meet you.\n", name);</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return 0;</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34972183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A1D81-D9CC-5533-F425-AF651257C71E}"/>
              </a:ext>
            </a:extLst>
          </p:cNvPr>
          <p:cNvSpPr>
            <a:spLocks noGrp="1"/>
          </p:cNvSpPr>
          <p:nvPr>
            <p:ph type="title"/>
          </p:nvPr>
        </p:nvSpPr>
        <p:spPr/>
        <p:txBody>
          <a:bodyPr/>
          <a:lstStyle/>
          <a:p>
            <a:r>
              <a:rPr lang="en-US" dirty="0"/>
              <a:t>Using Width with "scanf" for Strings</a:t>
            </a:r>
          </a:p>
        </p:txBody>
      </p:sp>
      <p:sp>
        <p:nvSpPr>
          <p:cNvPr id="3" name="Content Placeholder 2">
            <a:extLst>
              <a:ext uri="{FF2B5EF4-FFF2-40B4-BE49-F238E27FC236}">
                <a16:creationId xmlns:a16="http://schemas.microsoft.com/office/drawing/2014/main" id="{F7855CF6-259B-2820-1459-E7515FDE0B36}"/>
              </a:ext>
            </a:extLst>
          </p:cNvPr>
          <p:cNvSpPr>
            <a:spLocks noGrp="1"/>
          </p:cNvSpPr>
          <p:nvPr>
            <p:ph idx="1"/>
          </p:nvPr>
        </p:nvSpPr>
        <p:spPr/>
        <p:txBody>
          <a:bodyPr>
            <a:normAutofit fontScale="85000" lnSpcReduction="20000"/>
          </a:bodyPr>
          <a:lstStyle/>
          <a:p>
            <a:r>
              <a:rPr lang="en-US" dirty="0"/>
              <a:t>To avoid this potential of writing past the end of the array in the last example, you can use the </a:t>
            </a:r>
            <a:r>
              <a:rPr lang="en-US" i="1" dirty="0"/>
              <a:t>width</a:t>
            </a:r>
            <a:r>
              <a:rPr lang="en-US" dirty="0"/>
              <a:t> modifier</a:t>
            </a:r>
          </a:p>
          <a:p>
            <a:r>
              <a:rPr lang="en-US" dirty="0"/>
              <a:t>For example: </a:t>
            </a:r>
            <a:r>
              <a:rPr lang="en-US" dirty="0">
                <a:latin typeface="Courier New" panose="02070309020205020404" pitchFamily="49" charset="0"/>
                <a:cs typeface="Courier New" panose="02070309020205020404" pitchFamily="49" charset="0"/>
              </a:rPr>
              <a:t>scanf("%19s", name);</a:t>
            </a:r>
          </a:p>
          <a:p>
            <a:r>
              <a:rPr lang="en-US" dirty="0"/>
              <a:t>Note that for strings, the width specifies the maximum number of characters to read from standard input</a:t>
            </a:r>
          </a:p>
          <a:p>
            <a:r>
              <a:rPr lang="en-US" dirty="0"/>
              <a:t>That does not include the null character, which gets appended to the string automatically</a:t>
            </a:r>
          </a:p>
          <a:p>
            <a:r>
              <a:rPr lang="en-US" dirty="0"/>
              <a:t>If a user types more than 19 characters, the rest of the characters typed by the user will still be in the standard input buffer</a:t>
            </a:r>
          </a:p>
          <a:p>
            <a:r>
              <a:rPr lang="en-US" dirty="0"/>
              <a:t>We have discussed in a previous topic that in cases like this, you may want to </a:t>
            </a:r>
            <a:r>
              <a:rPr lang="en-US" i="1" dirty="0"/>
              <a:t>clear the input buffer</a:t>
            </a:r>
          </a:p>
          <a:p>
            <a:r>
              <a:rPr lang="en-US" dirty="0"/>
              <a:t>Recall that this can be done as follows: </a:t>
            </a:r>
            <a:r>
              <a:rPr lang="en-US" dirty="0">
                <a:latin typeface="Courier New" panose="02070309020205020404" pitchFamily="49" charset="0"/>
                <a:cs typeface="Courier New" panose="02070309020205020404" pitchFamily="49" charset="0"/>
              </a:rPr>
              <a:t>while(getchar() != '\n');</a:t>
            </a:r>
          </a:p>
          <a:p>
            <a:r>
              <a:rPr lang="en-US" dirty="0">
                <a:cs typeface="Courier New" panose="02070309020205020404" pitchFamily="49" charset="0"/>
              </a:rPr>
              <a:t>We'll look at a short program using these concepts a bit later</a:t>
            </a:r>
          </a:p>
        </p:txBody>
      </p:sp>
    </p:spTree>
    <p:extLst>
      <p:ext uri="{BB962C8B-B14F-4D97-AF65-F5344CB8AC3E}">
        <p14:creationId xmlns:p14="http://schemas.microsoft.com/office/powerpoint/2010/main" val="19274434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3FA8E-6DA2-82B3-6F49-DD6A1955DB70}"/>
              </a:ext>
            </a:extLst>
          </p:cNvPr>
          <p:cNvSpPr>
            <a:spLocks noGrp="1"/>
          </p:cNvSpPr>
          <p:nvPr>
            <p:ph type="title"/>
          </p:nvPr>
        </p:nvSpPr>
        <p:spPr/>
        <p:txBody>
          <a:bodyPr/>
          <a:lstStyle/>
          <a:p>
            <a:r>
              <a:rPr lang="en-US" dirty="0"/>
              <a:t>Reading Lines of Text</a:t>
            </a:r>
          </a:p>
        </p:txBody>
      </p:sp>
      <p:sp>
        <p:nvSpPr>
          <p:cNvPr id="3" name="Content Placeholder 2">
            <a:extLst>
              <a:ext uri="{FF2B5EF4-FFF2-40B4-BE49-F238E27FC236}">
                <a16:creationId xmlns:a16="http://schemas.microsoft.com/office/drawing/2014/main" id="{F35DBB3D-B13A-E763-B5D8-1B86570F42DB}"/>
              </a:ext>
            </a:extLst>
          </p:cNvPr>
          <p:cNvSpPr>
            <a:spLocks noGrp="1"/>
          </p:cNvSpPr>
          <p:nvPr>
            <p:ph idx="1"/>
          </p:nvPr>
        </p:nvSpPr>
        <p:spPr/>
        <p:txBody>
          <a:bodyPr>
            <a:normAutofit fontScale="85000" lnSpcReduction="20000"/>
          </a:bodyPr>
          <a:lstStyle/>
          <a:p>
            <a:r>
              <a:rPr lang="en-US" dirty="0"/>
              <a:t>Often, you want to read a line of text into a string (as opposed to a single word)</a:t>
            </a:r>
          </a:p>
          <a:p>
            <a:r>
              <a:rPr lang="en-US" dirty="0"/>
              <a:t>Historically, the function used to read a line of text from standard output was </a:t>
            </a:r>
            <a:r>
              <a:rPr lang="en-US" i="1" dirty="0"/>
              <a:t>the "gets" function</a:t>
            </a:r>
          </a:p>
          <a:p>
            <a:pPr lvl="1"/>
            <a:r>
              <a:rPr lang="en-US" dirty="0"/>
              <a:t>However, this function has been deprecated since the C99 standard and removed from the C11 standard</a:t>
            </a:r>
          </a:p>
          <a:p>
            <a:pPr lvl="1"/>
            <a:r>
              <a:rPr lang="en-US" dirty="0"/>
              <a:t>Therefore, there is no guarantee that modern compilers will support this function</a:t>
            </a:r>
          </a:p>
          <a:p>
            <a:pPr lvl="1"/>
            <a:r>
              <a:rPr lang="en-US" dirty="0"/>
              <a:t>One problem with "gets" was that calls to the function had no way to limit the number of characters read into a string</a:t>
            </a:r>
          </a:p>
          <a:p>
            <a:r>
              <a:rPr lang="en-US" dirty="0"/>
              <a:t>Today, it is recommended that programmers use the "fgets" function instead to read lines of text</a:t>
            </a:r>
          </a:p>
          <a:p>
            <a:pPr lvl="1"/>
            <a:r>
              <a:rPr lang="en-US" dirty="0"/>
              <a:t>The "f" stands for "file", and historically, this was one of a set of functions used to access and manipulate </a:t>
            </a:r>
            <a:r>
              <a:rPr lang="en-US" i="1" dirty="0"/>
              <a:t>text files</a:t>
            </a:r>
          </a:p>
          <a:p>
            <a:pPr lvl="1"/>
            <a:r>
              <a:rPr lang="en-US" dirty="0"/>
              <a:t>We will learn about how to deal with text files more generally during our next topic</a:t>
            </a:r>
          </a:p>
          <a:p>
            <a:pPr lvl="1"/>
            <a:r>
              <a:rPr lang="en-US" dirty="0"/>
              <a:t>The "fgets" function can also be used to read lines of text from standard input</a:t>
            </a:r>
          </a:p>
          <a:p>
            <a:pPr lvl="1"/>
            <a:r>
              <a:rPr lang="en-US" dirty="0"/>
              <a:t>We will continue to talk more about this function on the next slide</a:t>
            </a:r>
          </a:p>
          <a:p>
            <a:endParaRPr lang="en-US" dirty="0"/>
          </a:p>
        </p:txBody>
      </p:sp>
    </p:spTree>
    <p:extLst>
      <p:ext uri="{BB962C8B-B14F-4D97-AF65-F5344CB8AC3E}">
        <p14:creationId xmlns:p14="http://schemas.microsoft.com/office/powerpoint/2010/main" val="31305838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236A7-660D-1E8F-7042-3F426D5BCFDB}"/>
              </a:ext>
            </a:extLst>
          </p:cNvPr>
          <p:cNvSpPr>
            <a:spLocks noGrp="1"/>
          </p:cNvSpPr>
          <p:nvPr>
            <p:ph type="title"/>
          </p:nvPr>
        </p:nvSpPr>
        <p:spPr/>
        <p:txBody>
          <a:bodyPr/>
          <a:lstStyle/>
          <a:p>
            <a:r>
              <a:rPr lang="en-US" dirty="0"/>
              <a:t>The "fgets" function</a:t>
            </a:r>
          </a:p>
        </p:txBody>
      </p:sp>
      <p:sp>
        <p:nvSpPr>
          <p:cNvPr id="3" name="Content Placeholder 2">
            <a:extLst>
              <a:ext uri="{FF2B5EF4-FFF2-40B4-BE49-F238E27FC236}">
                <a16:creationId xmlns:a16="http://schemas.microsoft.com/office/drawing/2014/main" id="{CE8050F4-DC0D-3C91-BB3B-D7FAB3990C43}"/>
              </a:ext>
            </a:extLst>
          </p:cNvPr>
          <p:cNvSpPr>
            <a:spLocks noGrp="1"/>
          </p:cNvSpPr>
          <p:nvPr>
            <p:ph idx="1"/>
          </p:nvPr>
        </p:nvSpPr>
        <p:spPr/>
        <p:txBody>
          <a:bodyPr>
            <a:normAutofit fontScale="70000" lnSpcReduction="20000"/>
          </a:bodyPr>
          <a:lstStyle/>
          <a:p>
            <a:r>
              <a:rPr lang="en-US" i="1" dirty="0"/>
              <a:t>The "fgets" function</a:t>
            </a:r>
            <a:r>
              <a:rPr lang="en-US" dirty="0"/>
              <a:t> can be used to load lines of texts from text files (we'll learn more about how to deal with text files in our next topic)</a:t>
            </a:r>
          </a:p>
          <a:p>
            <a:r>
              <a:rPr lang="en-US" dirty="0"/>
              <a:t>It can also be used to read lines of text from standard input</a:t>
            </a:r>
          </a:p>
          <a:p>
            <a:r>
              <a:rPr lang="en-US" dirty="0"/>
              <a:t>A function prototype statement for "fgets" is:</a:t>
            </a:r>
          </a:p>
          <a:p>
            <a:pPr marL="457200" lvl="1" indent="0">
              <a:buNone/>
            </a:pPr>
            <a:r>
              <a:rPr lang="en-US" dirty="0">
                <a:latin typeface="Courier New" panose="02070309020205020404" pitchFamily="49" charset="0"/>
                <a:cs typeface="Courier New" panose="02070309020205020404" pitchFamily="49" charset="0"/>
              </a:rPr>
              <a:t>char *fgets(char *str, int n, FILE *stream);</a:t>
            </a:r>
          </a:p>
          <a:p>
            <a:r>
              <a:rPr lang="en-US" dirty="0"/>
              <a:t>The three parameters, respectively, represent:</a:t>
            </a:r>
          </a:p>
          <a:p>
            <a:pPr lvl="1"/>
            <a:r>
              <a:rPr lang="en-US" dirty="0"/>
              <a:t>The string into which we are writing characters</a:t>
            </a:r>
          </a:p>
          <a:p>
            <a:pPr lvl="1"/>
            <a:r>
              <a:rPr lang="en-US" dirty="0"/>
              <a:t>The number of bytes of available memory in the string we are writing to</a:t>
            </a:r>
          </a:p>
          <a:p>
            <a:pPr lvl="1"/>
            <a:r>
              <a:rPr lang="en-US" dirty="0"/>
              <a:t>The file stream we are reading from; this could be "stdin", representing standard input</a:t>
            </a:r>
          </a:p>
          <a:p>
            <a:r>
              <a:rPr lang="en-US" dirty="0"/>
              <a:t>The function will read up to n-1 characters, leaving room for a null character; it will stop earlier if it encounters a newline character</a:t>
            </a:r>
          </a:p>
          <a:p>
            <a:pPr lvl="1"/>
            <a:r>
              <a:rPr lang="en-US" dirty="0"/>
              <a:t>The older "gets" function used to strip the newline character, if it read an entire line of text</a:t>
            </a:r>
          </a:p>
          <a:p>
            <a:pPr lvl="1"/>
            <a:r>
              <a:rPr lang="en-US" dirty="0"/>
              <a:t>The "fgets" function includes the newline character in the string, followed by a null character</a:t>
            </a:r>
          </a:p>
          <a:p>
            <a:r>
              <a:rPr lang="en-US" dirty="0"/>
              <a:t>The function returns a pointer to the string to which we are writing characters, or NULL if either EOF is encountered or an error occurs</a:t>
            </a:r>
          </a:p>
          <a:p>
            <a:endParaRPr lang="en-US" dirty="0"/>
          </a:p>
        </p:txBody>
      </p:sp>
    </p:spTree>
    <p:extLst>
      <p:ext uri="{BB962C8B-B14F-4D97-AF65-F5344CB8AC3E}">
        <p14:creationId xmlns:p14="http://schemas.microsoft.com/office/powerpoint/2010/main" val="34791299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0B970-3F7C-F047-3721-10698E7671E5}"/>
              </a:ext>
            </a:extLst>
          </p:cNvPr>
          <p:cNvSpPr>
            <a:spLocks noGrp="1"/>
          </p:cNvSpPr>
          <p:nvPr>
            <p:ph type="title"/>
          </p:nvPr>
        </p:nvSpPr>
        <p:spPr/>
        <p:txBody>
          <a:bodyPr/>
          <a:lstStyle/>
          <a:p>
            <a:r>
              <a:rPr lang="en-US" dirty="0"/>
              <a:t>The "puts" and "fputs" Functions</a:t>
            </a:r>
          </a:p>
        </p:txBody>
      </p:sp>
      <p:sp>
        <p:nvSpPr>
          <p:cNvPr id="3" name="Content Placeholder 2">
            <a:extLst>
              <a:ext uri="{FF2B5EF4-FFF2-40B4-BE49-F238E27FC236}">
                <a16:creationId xmlns:a16="http://schemas.microsoft.com/office/drawing/2014/main" id="{5B408C41-5380-52DA-532D-50B8BD5C56E7}"/>
              </a:ext>
            </a:extLst>
          </p:cNvPr>
          <p:cNvSpPr>
            <a:spLocks noGrp="1"/>
          </p:cNvSpPr>
          <p:nvPr>
            <p:ph idx="1"/>
          </p:nvPr>
        </p:nvSpPr>
        <p:spPr/>
        <p:txBody>
          <a:bodyPr>
            <a:normAutofit fontScale="77500" lnSpcReduction="20000"/>
          </a:bodyPr>
          <a:lstStyle/>
          <a:p>
            <a:r>
              <a:rPr lang="en-US" i="1" dirty="0"/>
              <a:t>The "puts" function</a:t>
            </a:r>
            <a:r>
              <a:rPr lang="en-US" dirty="0"/>
              <a:t> writes a string, generally representing a line of text, to standard output</a:t>
            </a:r>
          </a:p>
          <a:p>
            <a:pPr lvl="1"/>
            <a:r>
              <a:rPr lang="en-US" dirty="0"/>
              <a:t>The "puts" function was a companion function to the "gets" function, which we have learned is deprecated (but "puts" is not considered deprecated)</a:t>
            </a:r>
          </a:p>
          <a:p>
            <a:pPr lvl="1"/>
            <a:r>
              <a:rPr lang="en-US" dirty="0"/>
              <a:t>Whereas the "gets" function strips newline characters from lines that it reads, the "puts" function adds a newline to the string that it is printing</a:t>
            </a:r>
          </a:p>
          <a:p>
            <a:r>
              <a:rPr lang="en-US" i="1" dirty="0"/>
              <a:t>The "fputs" function</a:t>
            </a:r>
            <a:r>
              <a:rPr lang="en-US" dirty="0"/>
              <a:t> can be used to write a string, generally representing a line of text, to a text file or to standard output</a:t>
            </a:r>
          </a:p>
          <a:p>
            <a:pPr lvl="1"/>
            <a:r>
              <a:rPr lang="en-US" dirty="0"/>
              <a:t>The "fputs" function is a companion function to the "fgets" function, which is currently the recommended way to read a line of text from standard input</a:t>
            </a:r>
          </a:p>
          <a:p>
            <a:pPr lvl="1"/>
            <a:r>
              <a:rPr lang="en-US" dirty="0"/>
              <a:t>The "fgets" function does not strip newline characters, and the "fputs" function does not add newline characters</a:t>
            </a:r>
          </a:p>
          <a:p>
            <a:pPr lvl="1"/>
            <a:r>
              <a:rPr lang="en-US" dirty="0"/>
              <a:t>A function prototype statement for "fputs" is:</a:t>
            </a:r>
          </a:p>
          <a:p>
            <a:pPr marL="914400" lvl="2" indent="0">
              <a:buNone/>
            </a:pPr>
            <a:r>
              <a:rPr lang="en-US" dirty="0">
                <a:latin typeface="Courier New" panose="02070309020205020404" pitchFamily="49" charset="0"/>
                <a:cs typeface="Courier New" panose="02070309020205020404" pitchFamily="49" charset="0"/>
              </a:rPr>
              <a:t>int fputs(const char *str, FILE *stream);</a:t>
            </a:r>
          </a:p>
          <a:p>
            <a:pPr lvl="1"/>
            <a:r>
              <a:rPr lang="en-US" dirty="0"/>
              <a:t>The first parameter represents the string to print; the second parameter is the file stream we are printing to; this could be "stdout", representing standard output</a:t>
            </a:r>
          </a:p>
          <a:p>
            <a:pPr lvl="1"/>
            <a:r>
              <a:rPr lang="en-US" dirty="0"/>
              <a:t>The return value is EOF if an error occurs; otherwise, it is some non-negative integer</a:t>
            </a:r>
          </a:p>
        </p:txBody>
      </p:sp>
    </p:spTree>
    <p:extLst>
      <p:ext uri="{BB962C8B-B14F-4D97-AF65-F5344CB8AC3E}">
        <p14:creationId xmlns:p14="http://schemas.microsoft.com/office/powerpoint/2010/main" val="9342316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2F174-C701-7C2E-0A5A-A1EE620117CA}"/>
              </a:ext>
            </a:extLst>
          </p:cNvPr>
          <p:cNvSpPr>
            <a:spLocks noGrp="1"/>
          </p:cNvSpPr>
          <p:nvPr>
            <p:ph type="title"/>
          </p:nvPr>
        </p:nvSpPr>
        <p:spPr/>
        <p:txBody>
          <a:bodyPr/>
          <a:lstStyle/>
          <a:p>
            <a:r>
              <a:rPr lang="en-US" dirty="0"/>
              <a:t>Using the "fgets" and "fputs" Functions</a:t>
            </a:r>
          </a:p>
        </p:txBody>
      </p:sp>
      <p:sp>
        <p:nvSpPr>
          <p:cNvPr id="3" name="Content Placeholder 2">
            <a:extLst>
              <a:ext uri="{FF2B5EF4-FFF2-40B4-BE49-F238E27FC236}">
                <a16:creationId xmlns:a16="http://schemas.microsoft.com/office/drawing/2014/main" id="{57F65C7D-7AAC-51F0-C5DD-D648021AC71A}"/>
              </a:ext>
            </a:extLst>
          </p:cNvPr>
          <p:cNvSpPr>
            <a:spLocks noGrp="1"/>
          </p:cNvSpPr>
          <p:nvPr>
            <p:ph idx="1"/>
          </p:nvPr>
        </p:nvSpPr>
        <p:spPr/>
        <p:txBody>
          <a:bodyPr>
            <a:normAutofit lnSpcReduction="10000"/>
          </a:bodyPr>
          <a:lstStyle/>
          <a:p>
            <a:r>
              <a:rPr lang="en-US" dirty="0"/>
              <a:t>Consider the program on the next slide (I will run it in class):</a:t>
            </a:r>
          </a:p>
          <a:p>
            <a:pPr>
              <a:lnSpc>
                <a:spcPct val="120000"/>
              </a:lnSpc>
              <a:spcBef>
                <a:spcPts val="0"/>
              </a:spcBef>
            </a:pPr>
            <a:r>
              <a:rPr lang="en-US" dirty="0">
                <a:cs typeface="Courier New" panose="02070309020205020404" pitchFamily="49" charset="0"/>
              </a:rPr>
              <a:t>The above program reads one line of text from standard input at a time, and writes each line to standard output</a:t>
            </a:r>
          </a:p>
          <a:p>
            <a:pPr>
              <a:lnSpc>
                <a:spcPct val="120000"/>
              </a:lnSpc>
              <a:spcBef>
                <a:spcPts val="0"/>
              </a:spcBef>
            </a:pPr>
            <a:r>
              <a:rPr lang="en-US" dirty="0">
                <a:cs typeface="Courier New" panose="02070309020205020404" pitchFamily="49" charset="0"/>
              </a:rPr>
              <a:t>If any line contains more than 40 characters, it will be read and written in chunks</a:t>
            </a:r>
          </a:p>
          <a:p>
            <a:pPr>
              <a:lnSpc>
                <a:spcPct val="120000"/>
              </a:lnSpc>
              <a:spcBef>
                <a:spcPts val="0"/>
              </a:spcBef>
            </a:pPr>
            <a:r>
              <a:rPr lang="en-US" dirty="0">
                <a:cs typeface="Courier New" panose="02070309020205020404" pitchFamily="49" charset="0"/>
              </a:rPr>
              <a:t>We have seen a similar program using the "getchar" and "putchar" functions</a:t>
            </a:r>
          </a:p>
          <a:p>
            <a:pPr>
              <a:lnSpc>
                <a:spcPct val="120000"/>
              </a:lnSpc>
              <a:spcBef>
                <a:spcPts val="0"/>
              </a:spcBef>
            </a:pPr>
            <a:r>
              <a:rPr lang="en-US" dirty="0">
                <a:cs typeface="Courier New" panose="02070309020205020404" pitchFamily="49" charset="0"/>
              </a:rPr>
              <a:t>This program can be useful if we redirect standard input and/or standard output</a:t>
            </a:r>
          </a:p>
          <a:p>
            <a:pPr>
              <a:lnSpc>
                <a:spcPct val="120000"/>
              </a:lnSpc>
              <a:spcBef>
                <a:spcPts val="0"/>
              </a:spcBef>
            </a:pPr>
            <a:endParaRPr lang="en-US" dirty="0">
              <a:cs typeface="Courier New" panose="02070309020205020404" pitchFamily="49" charset="0"/>
            </a:endParaRPr>
          </a:p>
          <a:p>
            <a:endParaRPr lang="en-US" dirty="0"/>
          </a:p>
        </p:txBody>
      </p:sp>
    </p:spTree>
    <p:extLst>
      <p:ext uri="{BB962C8B-B14F-4D97-AF65-F5344CB8AC3E}">
        <p14:creationId xmlns:p14="http://schemas.microsoft.com/office/powerpoint/2010/main" val="30887752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7A12A-C550-D5A7-6D6E-FB72317CF895}"/>
              </a:ext>
            </a:extLst>
          </p:cNvPr>
          <p:cNvSpPr>
            <a:spLocks noGrp="1"/>
          </p:cNvSpPr>
          <p:nvPr>
            <p:ph type="title"/>
          </p:nvPr>
        </p:nvSpPr>
        <p:spPr/>
        <p:txBody>
          <a:bodyPr/>
          <a:lstStyle/>
          <a:p>
            <a:r>
              <a:rPr lang="en-US" dirty="0"/>
              <a:t>Example Program Using "fgets" an "fputs"</a:t>
            </a:r>
          </a:p>
        </p:txBody>
      </p:sp>
      <p:sp>
        <p:nvSpPr>
          <p:cNvPr id="3" name="Content Placeholder 2">
            <a:extLst>
              <a:ext uri="{FF2B5EF4-FFF2-40B4-BE49-F238E27FC236}">
                <a16:creationId xmlns:a16="http://schemas.microsoft.com/office/drawing/2014/main" id="{8DFB71F3-2CF3-4C2B-8341-01E0640C7024}"/>
              </a:ext>
            </a:extLst>
          </p:cNvPr>
          <p:cNvSpPr>
            <a:spLocks noGrp="1"/>
          </p:cNvSpPr>
          <p:nvPr>
            <p:ph idx="1"/>
          </p:nvPr>
        </p:nvSpPr>
        <p:spPr/>
        <p:txBody>
          <a:bodyPr>
            <a:normAutofit fontScale="70000" lnSpcReduction="20000"/>
          </a:bodyPr>
          <a:lstStyle/>
          <a:p>
            <a:pPr marL="0" indent="0">
              <a:lnSpc>
                <a:spcPct val="120000"/>
              </a:lnSpc>
              <a:spcBef>
                <a:spcPts val="0"/>
              </a:spcBef>
              <a:buNone/>
            </a:pPr>
            <a:r>
              <a:rPr lang="en-US" dirty="0">
                <a:latin typeface="Courier New" panose="02070309020205020404" pitchFamily="49" charset="0"/>
                <a:cs typeface="Courier New" panose="02070309020205020404" pitchFamily="49" charset="0"/>
              </a:rPr>
              <a:t>#include &lt;stdio.h&gt;</a:t>
            </a:r>
          </a:p>
          <a:p>
            <a:pPr marL="0" indent="0">
              <a:lnSpc>
                <a:spcPct val="120000"/>
              </a:lnSpc>
              <a:spcBef>
                <a:spcPts val="0"/>
              </a:spcBef>
              <a:buNone/>
            </a:pPr>
            <a:endParaRPr lang="en-US"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int main(void)</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char line[40];</a:t>
            </a:r>
          </a:p>
          <a:p>
            <a:pPr marL="0" indent="0">
              <a:lnSpc>
                <a:spcPct val="120000"/>
              </a:lnSpc>
              <a:spcBef>
                <a:spcPts val="0"/>
              </a:spcBef>
              <a:buNone/>
            </a:pPr>
            <a:endParaRPr lang="en-US"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while (fgets(line, 40, stdin) != NULL)</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fputs(line, stdout);</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a:t>
            </a:r>
          </a:p>
          <a:p>
            <a:pPr marL="0" indent="0">
              <a:lnSpc>
                <a:spcPct val="120000"/>
              </a:lnSpc>
              <a:spcBef>
                <a:spcPts val="0"/>
              </a:spcBef>
              <a:buNone/>
            </a:pPr>
            <a:endParaRPr lang="en-US"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return 0;</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21382087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3351E-2FB6-DCEF-382D-B23CFBBF1283}"/>
              </a:ext>
            </a:extLst>
          </p:cNvPr>
          <p:cNvSpPr>
            <a:spLocks noGrp="1"/>
          </p:cNvSpPr>
          <p:nvPr>
            <p:ph type="title"/>
          </p:nvPr>
        </p:nvSpPr>
        <p:spPr/>
        <p:txBody>
          <a:bodyPr/>
          <a:lstStyle/>
          <a:p>
            <a:r>
              <a:rPr lang="en-US" dirty="0"/>
              <a:t>Useful String-related Functions</a:t>
            </a:r>
          </a:p>
        </p:txBody>
      </p:sp>
      <p:sp>
        <p:nvSpPr>
          <p:cNvPr id="3" name="Content Placeholder 2">
            <a:extLst>
              <a:ext uri="{FF2B5EF4-FFF2-40B4-BE49-F238E27FC236}">
                <a16:creationId xmlns:a16="http://schemas.microsoft.com/office/drawing/2014/main" id="{EA481328-E608-FCAA-E619-63E7272642B5}"/>
              </a:ext>
            </a:extLst>
          </p:cNvPr>
          <p:cNvSpPr>
            <a:spLocks noGrp="1"/>
          </p:cNvSpPr>
          <p:nvPr>
            <p:ph idx="1"/>
          </p:nvPr>
        </p:nvSpPr>
        <p:spPr/>
        <p:txBody>
          <a:bodyPr>
            <a:normAutofit fontScale="70000" lnSpcReduction="20000"/>
          </a:bodyPr>
          <a:lstStyle/>
          <a:p>
            <a:r>
              <a:rPr lang="en-US" dirty="0"/>
              <a:t>The C standard library includes many useful string-related functions</a:t>
            </a:r>
          </a:p>
          <a:p>
            <a:r>
              <a:rPr lang="en-US" i="1" dirty="0"/>
              <a:t>The "string.h" header file</a:t>
            </a:r>
            <a:r>
              <a:rPr lang="en-US" dirty="0"/>
              <a:t> declares functions that are specifically related to strings; these include:</a:t>
            </a:r>
          </a:p>
          <a:p>
            <a:pPr lvl="1"/>
            <a:r>
              <a:rPr lang="en-US" dirty="0"/>
              <a:t>The "strlen" function – this function is used to compute the length of a string (i.e., the number of characters in a string, not including the null character)</a:t>
            </a:r>
          </a:p>
          <a:p>
            <a:pPr lvl="1"/>
            <a:r>
              <a:rPr lang="en-US" dirty="0"/>
              <a:t>The "strcpy" function – this function takes two parameters representing strings; it copies the contents of the second string to the first</a:t>
            </a:r>
          </a:p>
          <a:p>
            <a:pPr lvl="1"/>
            <a:r>
              <a:rPr lang="en-US" dirty="0"/>
              <a:t>The "strcmp" function – this function is used to compare two strings (we'll discuss this in more detail soon)</a:t>
            </a:r>
          </a:p>
          <a:p>
            <a:r>
              <a:rPr lang="en-US" i="1" dirty="0"/>
              <a:t>The "ctype.h" header file</a:t>
            </a:r>
            <a:r>
              <a:rPr lang="en-US" dirty="0"/>
              <a:t> declares functions that are useful for handling individual characters; these include:</a:t>
            </a:r>
          </a:p>
          <a:p>
            <a:pPr lvl="1"/>
            <a:r>
              <a:rPr lang="en-US" dirty="0"/>
              <a:t>The "isalpha" function – this function returns a non-zero value (true) if the character parameter is a letter, 0 (false) otherwise</a:t>
            </a:r>
          </a:p>
          <a:p>
            <a:pPr lvl="1"/>
            <a:r>
              <a:rPr lang="en-US" dirty="0"/>
              <a:t>The "islower" and "isupper" functions – these functions check if a character is specifically a lowercase (islower) or uppercase (isupper) letter</a:t>
            </a:r>
          </a:p>
          <a:p>
            <a:pPr lvl="1"/>
            <a:r>
              <a:rPr lang="en-US" dirty="0"/>
              <a:t>The "toupper" and "tolower" functions – these functions convert letters to uppercase (toupper) or lowercase (tolower), returning the result; for non-letters, they return the same character passed as input</a:t>
            </a:r>
          </a:p>
          <a:p>
            <a:r>
              <a:rPr lang="en-US" dirty="0"/>
              <a:t>We'll see examples of some of these functions shortly</a:t>
            </a:r>
          </a:p>
        </p:txBody>
      </p:sp>
    </p:spTree>
    <p:extLst>
      <p:ext uri="{BB962C8B-B14F-4D97-AF65-F5344CB8AC3E}">
        <p14:creationId xmlns:p14="http://schemas.microsoft.com/office/powerpoint/2010/main" val="17798792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B6F64-2C2F-2E99-BBA8-91928D103F52}"/>
              </a:ext>
            </a:extLst>
          </p:cNvPr>
          <p:cNvSpPr>
            <a:spLocks noGrp="1"/>
          </p:cNvSpPr>
          <p:nvPr>
            <p:ph type="title"/>
          </p:nvPr>
        </p:nvSpPr>
        <p:spPr/>
        <p:txBody>
          <a:bodyPr/>
          <a:lstStyle/>
          <a:p>
            <a:r>
              <a:rPr lang="en-US" dirty="0"/>
              <a:t>Making a Copy of a String</a:t>
            </a:r>
          </a:p>
        </p:txBody>
      </p:sp>
      <p:sp>
        <p:nvSpPr>
          <p:cNvPr id="3" name="Content Placeholder 2">
            <a:extLst>
              <a:ext uri="{FF2B5EF4-FFF2-40B4-BE49-F238E27FC236}">
                <a16:creationId xmlns:a16="http://schemas.microsoft.com/office/drawing/2014/main" id="{71E1ED76-8C9B-6D99-B0DD-8F5CA7957EB1}"/>
              </a:ext>
            </a:extLst>
          </p:cNvPr>
          <p:cNvSpPr>
            <a:spLocks noGrp="1"/>
          </p:cNvSpPr>
          <p:nvPr>
            <p:ph idx="1"/>
          </p:nvPr>
        </p:nvSpPr>
        <p:spPr/>
        <p:txBody>
          <a:bodyPr>
            <a:normAutofit fontScale="62500" lnSpcReduction="20000"/>
          </a:bodyPr>
          <a:lstStyle/>
          <a:p>
            <a:r>
              <a:rPr lang="en-US" dirty="0"/>
              <a:t>Suppose "pc1" and "pc2" are both pointers to characters (and thus, can point to string)</a:t>
            </a:r>
          </a:p>
          <a:p>
            <a:r>
              <a:rPr lang="en-US" dirty="0"/>
              <a:t>Further suppose that "pc1" points to an existing string, and we want "pc2" to point to a copy of the string</a:t>
            </a:r>
          </a:p>
          <a:p>
            <a:r>
              <a:rPr lang="en-US" dirty="0"/>
              <a:t>First, consider the statement: </a:t>
            </a:r>
            <a:r>
              <a:rPr lang="en-US" dirty="0">
                <a:latin typeface="Courier New" panose="02070309020205020404" pitchFamily="49" charset="0"/>
                <a:cs typeface="Courier New" panose="02070309020205020404" pitchFamily="49" charset="0"/>
              </a:rPr>
              <a:t>pc2 = pc1;</a:t>
            </a:r>
          </a:p>
          <a:p>
            <a:pPr lvl="1"/>
            <a:r>
              <a:rPr lang="en-US" dirty="0"/>
              <a:t>This is a valid C statement that will compile and run</a:t>
            </a:r>
          </a:p>
          <a:p>
            <a:pPr lvl="1"/>
            <a:r>
              <a:rPr lang="en-US" dirty="0"/>
              <a:t>However, it would mean that "pc1" and "pc2" point to the same memory</a:t>
            </a:r>
          </a:p>
          <a:p>
            <a:pPr lvl="1"/>
            <a:r>
              <a:rPr lang="en-US" dirty="0"/>
              <a:t>If we change a character in the string using either pointer, for example, this would affect what both pointers point to</a:t>
            </a:r>
          </a:p>
          <a:p>
            <a:pPr lvl="1"/>
            <a:r>
              <a:rPr lang="en-US" dirty="0"/>
              <a:t>In some cases, this might be what we want, but that's not what we supposed above</a:t>
            </a:r>
          </a:p>
          <a:p>
            <a:r>
              <a:rPr lang="en-US" dirty="0"/>
              <a:t>Now consider the code segment below:</a:t>
            </a:r>
          </a:p>
          <a:p>
            <a:pPr marL="457200" lvl="1" indent="0">
              <a:lnSpc>
                <a:spcPct val="120000"/>
              </a:lnSpc>
              <a:spcBef>
                <a:spcPts val="0"/>
              </a:spcBef>
              <a:buNone/>
            </a:pPr>
            <a:r>
              <a:rPr lang="en-US" dirty="0">
                <a:latin typeface="Courier New" panose="02070309020205020404" pitchFamily="49" charset="0"/>
                <a:cs typeface="Courier New" panose="02070309020205020404" pitchFamily="49" charset="0"/>
              </a:rPr>
              <a:t>length = strlen(pc1);</a:t>
            </a:r>
          </a:p>
          <a:p>
            <a:pPr marL="457200" lvl="1" indent="0">
              <a:lnSpc>
                <a:spcPct val="120000"/>
              </a:lnSpc>
              <a:spcBef>
                <a:spcPts val="0"/>
              </a:spcBef>
              <a:buNone/>
            </a:pPr>
            <a:r>
              <a:rPr lang="en-US" dirty="0">
                <a:latin typeface="Courier New" panose="02070309020205020404" pitchFamily="49" charset="0"/>
                <a:cs typeface="Courier New" panose="02070309020205020404" pitchFamily="49" charset="0"/>
              </a:rPr>
              <a:t>pc2 = (char *) malloc(sizeof(char) * (length + 1));</a:t>
            </a:r>
          </a:p>
          <a:p>
            <a:pPr marL="457200" lvl="1" indent="0">
              <a:lnSpc>
                <a:spcPct val="120000"/>
              </a:lnSpc>
              <a:spcBef>
                <a:spcPts val="0"/>
              </a:spcBef>
              <a:buNone/>
            </a:pPr>
            <a:r>
              <a:rPr lang="en-US" dirty="0">
                <a:latin typeface="Courier New" panose="02070309020205020404" pitchFamily="49" charset="0"/>
                <a:cs typeface="Courier New" panose="02070309020205020404" pitchFamily="49" charset="0"/>
              </a:rPr>
              <a:t>strcpy(pc2, pc1);</a:t>
            </a:r>
          </a:p>
          <a:p>
            <a:r>
              <a:rPr lang="en-US" dirty="0"/>
              <a:t>Here is how this works:</a:t>
            </a:r>
          </a:p>
          <a:p>
            <a:pPr lvl="1"/>
            <a:r>
              <a:rPr lang="en-US" dirty="0"/>
              <a:t>The first line uses the "strlen" function, mentioned on the previous slide, to determine the number of characters in the string being copied, not including the null character</a:t>
            </a:r>
          </a:p>
          <a:p>
            <a:pPr lvl="1"/>
            <a:r>
              <a:rPr lang="en-US" dirty="0"/>
              <a:t>The second line dynamically allocates enough memory to store a copy of the string (including the null character) and makes "pc2" point to it</a:t>
            </a:r>
          </a:p>
          <a:p>
            <a:pPr lvl="1"/>
            <a:r>
              <a:rPr lang="en-US" dirty="0"/>
              <a:t>The third line uses the "strcpy" function, mentioned on the previous slide, to copy the characters from "pc1" (including the null character) into the memory pointed to by "pc2"</a:t>
            </a:r>
          </a:p>
        </p:txBody>
      </p:sp>
    </p:spTree>
    <p:extLst>
      <p:ext uri="{BB962C8B-B14F-4D97-AF65-F5344CB8AC3E}">
        <p14:creationId xmlns:p14="http://schemas.microsoft.com/office/powerpoint/2010/main" val="5276947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AD969-B9C6-3D51-856A-F48036D720C3}"/>
              </a:ext>
            </a:extLst>
          </p:cNvPr>
          <p:cNvSpPr>
            <a:spLocks noGrp="1"/>
          </p:cNvSpPr>
          <p:nvPr>
            <p:ph type="title"/>
          </p:nvPr>
        </p:nvSpPr>
        <p:spPr/>
        <p:txBody>
          <a:bodyPr/>
          <a:lstStyle/>
          <a:p>
            <a:r>
              <a:rPr lang="en-US" dirty="0"/>
              <a:t>Comparing Strings</a:t>
            </a:r>
          </a:p>
        </p:txBody>
      </p:sp>
      <p:sp>
        <p:nvSpPr>
          <p:cNvPr id="3" name="Content Placeholder 2">
            <a:extLst>
              <a:ext uri="{FF2B5EF4-FFF2-40B4-BE49-F238E27FC236}">
                <a16:creationId xmlns:a16="http://schemas.microsoft.com/office/drawing/2014/main" id="{8193C564-0E7C-94B7-FF43-3C6818DDB1BF}"/>
              </a:ext>
            </a:extLst>
          </p:cNvPr>
          <p:cNvSpPr>
            <a:spLocks noGrp="1"/>
          </p:cNvSpPr>
          <p:nvPr>
            <p:ph idx="1"/>
          </p:nvPr>
        </p:nvSpPr>
        <p:spPr/>
        <p:txBody>
          <a:bodyPr>
            <a:normAutofit fontScale="70000" lnSpcReduction="20000"/>
          </a:bodyPr>
          <a:lstStyle/>
          <a:p>
            <a:r>
              <a:rPr lang="en-US" dirty="0"/>
              <a:t>As mentioned a couple of slides back, the "strcmp" function is used to compare two strings</a:t>
            </a:r>
          </a:p>
          <a:p>
            <a:pPr lvl="1"/>
            <a:r>
              <a:rPr lang="en-US" dirty="0"/>
              <a:t>If the first string is greater than the second, "strcmp" returns something positive</a:t>
            </a:r>
          </a:p>
          <a:p>
            <a:pPr lvl="1"/>
            <a:r>
              <a:rPr lang="en-US" dirty="0"/>
              <a:t>If the first string is less than the second, "strcmp" returns something negative</a:t>
            </a:r>
          </a:p>
          <a:p>
            <a:pPr lvl="1"/>
            <a:r>
              <a:rPr lang="en-US" dirty="0"/>
              <a:t>If the two strings are identical, "strcmp" returns 0</a:t>
            </a:r>
          </a:p>
          <a:p>
            <a:pPr lvl="1"/>
            <a:r>
              <a:rPr lang="en-US" dirty="0"/>
              <a:t>I'll discuss how strings are compared in class (this uses ASCII order, not alphabetical order)</a:t>
            </a:r>
          </a:p>
          <a:p>
            <a:pPr lvl="1"/>
            <a:r>
              <a:rPr lang="en-US" dirty="0"/>
              <a:t>This function is often used in sorting algorithms (we may cover this topic later in the course, time permitting)</a:t>
            </a:r>
          </a:p>
          <a:p>
            <a:r>
              <a:rPr lang="en-US" dirty="0"/>
              <a:t>Consider the program on the next slide (I'll run it in class)</a:t>
            </a:r>
          </a:p>
          <a:p>
            <a:pPr lvl="1"/>
            <a:r>
              <a:rPr lang="en-US" dirty="0"/>
              <a:t>The program prompts the user to enter two names</a:t>
            </a:r>
          </a:p>
          <a:p>
            <a:pPr lvl="1"/>
            <a:r>
              <a:rPr lang="en-US" dirty="0"/>
              <a:t>The user may enter full names (e.g., with first, middle, and last names separated by spaces)</a:t>
            </a:r>
          </a:p>
          <a:p>
            <a:pPr lvl="1"/>
            <a:r>
              <a:rPr lang="en-US" dirty="0"/>
              <a:t>However, since we are using "scanf" to read the strings, only the first names will be read</a:t>
            </a:r>
          </a:p>
          <a:p>
            <a:pPr lvl="1"/>
            <a:r>
              <a:rPr lang="en-US" dirty="0"/>
              <a:t>If the first name contains more than 39 characters, only the first 39 characters will be read</a:t>
            </a:r>
          </a:p>
          <a:p>
            <a:pPr lvl="1"/>
            <a:r>
              <a:rPr lang="en-US" dirty="0"/>
              <a:t>A null character is appended to the end of each string</a:t>
            </a:r>
          </a:p>
          <a:p>
            <a:pPr lvl="1"/>
            <a:r>
              <a:rPr lang="en-US" dirty="0"/>
              <a:t>In case there are remaining characters after "name1" is read, the program clears the input buffer (this is not necessary after reading "name2" because the program does not read any additional input after this)</a:t>
            </a:r>
          </a:p>
          <a:p>
            <a:pPr lvl="1"/>
            <a:r>
              <a:rPr lang="en-US" dirty="0"/>
              <a:t>Then, the "strcmp" function is used to compare the two first names</a:t>
            </a:r>
          </a:p>
          <a:p>
            <a:pPr lvl="1"/>
            <a:r>
              <a:rPr lang="en-US" dirty="0"/>
              <a:t>Note that the "!" symbol, which is the logical NOT symbol, is applied to the return value of "strcmp", because the function returns 0 when the two strings being compared are equal</a:t>
            </a:r>
          </a:p>
        </p:txBody>
      </p:sp>
    </p:spTree>
    <p:extLst>
      <p:ext uri="{BB962C8B-B14F-4D97-AF65-F5344CB8AC3E}">
        <p14:creationId xmlns:p14="http://schemas.microsoft.com/office/powerpoint/2010/main" val="32465758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5FD010-93F1-1698-2571-7AD791623923}"/>
              </a:ext>
            </a:extLst>
          </p:cNvPr>
          <p:cNvSpPr>
            <a:spLocks noGrp="1"/>
          </p:cNvSpPr>
          <p:nvPr>
            <p:ph idx="1"/>
          </p:nvPr>
        </p:nvSpPr>
        <p:spPr>
          <a:xfrm>
            <a:off x="838200" y="649357"/>
            <a:ext cx="10515600" cy="5527606"/>
          </a:xfrm>
        </p:spPr>
        <p:txBody>
          <a:bodyPr>
            <a:normAutofit fontScale="55000" lnSpcReduction="20000"/>
          </a:bodyPr>
          <a:lstStyle/>
          <a:p>
            <a:pPr marL="0" indent="0">
              <a:lnSpc>
                <a:spcPct val="120000"/>
              </a:lnSpc>
              <a:spcBef>
                <a:spcPts val="0"/>
              </a:spcBef>
              <a:buNone/>
            </a:pPr>
            <a:r>
              <a:rPr lang="en-US" dirty="0">
                <a:latin typeface="Courier New" panose="02070309020205020404" pitchFamily="49" charset="0"/>
                <a:cs typeface="Courier New" panose="02070309020205020404" pitchFamily="49" charset="0"/>
              </a:rPr>
              <a:t>#include &lt;stdio.h&gt;</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#include &lt;string.h&gt;</a:t>
            </a:r>
          </a:p>
          <a:p>
            <a:pPr marL="0" indent="0">
              <a:lnSpc>
                <a:spcPct val="120000"/>
              </a:lnSpc>
              <a:spcBef>
                <a:spcPts val="0"/>
              </a:spcBef>
              <a:buNone/>
            </a:pPr>
            <a:endParaRPr lang="en-US"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int main(void)</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char name1[40], name2[40];</a:t>
            </a:r>
          </a:p>
          <a:p>
            <a:pPr marL="0" indent="0">
              <a:lnSpc>
                <a:spcPct val="120000"/>
              </a:lnSpc>
              <a:spcBef>
                <a:spcPts val="0"/>
              </a:spcBef>
              <a:buNone/>
            </a:pPr>
            <a:endParaRPr lang="en-US"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printf("Enter name1: ");</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scanf("%39s", name1);</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while(getchar() != '\n');</a:t>
            </a:r>
          </a:p>
          <a:p>
            <a:pPr marL="0" indent="0">
              <a:lnSpc>
                <a:spcPct val="120000"/>
              </a:lnSpc>
              <a:spcBef>
                <a:spcPts val="0"/>
              </a:spcBef>
              <a:buNone/>
            </a:pPr>
            <a:endParaRPr lang="en-US"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printf("Enter name2: ");</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scanf("%39s", name2);</a:t>
            </a:r>
          </a:p>
          <a:p>
            <a:pPr marL="0" indent="0">
              <a:lnSpc>
                <a:spcPct val="120000"/>
              </a:lnSpc>
              <a:spcBef>
                <a:spcPts val="0"/>
              </a:spcBef>
              <a:buNone/>
            </a:pPr>
            <a:endParaRPr lang="en-US"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if (!strcmp(name1, name2))</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printf("The two first names are the same.\n");</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else</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printf("The two first names are different.\n");</a:t>
            </a:r>
          </a:p>
          <a:p>
            <a:pPr marL="0" indent="0">
              <a:lnSpc>
                <a:spcPct val="120000"/>
              </a:lnSpc>
              <a:spcBef>
                <a:spcPts val="0"/>
              </a:spcBef>
              <a:buNone/>
            </a:pPr>
            <a:endParaRPr lang="en-US"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return 0;</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10649876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1F25C-4DAE-C6E9-60BE-AABC48D627EF}"/>
              </a:ext>
            </a:extLst>
          </p:cNvPr>
          <p:cNvSpPr>
            <a:spLocks noGrp="1"/>
          </p:cNvSpPr>
          <p:nvPr>
            <p:ph type="title"/>
          </p:nvPr>
        </p:nvSpPr>
        <p:spPr/>
        <p:txBody>
          <a:bodyPr/>
          <a:lstStyle/>
          <a:p>
            <a:r>
              <a:rPr lang="en-US" dirty="0"/>
              <a:t>Final String Program Example (for now)</a:t>
            </a:r>
          </a:p>
        </p:txBody>
      </p:sp>
      <p:sp>
        <p:nvSpPr>
          <p:cNvPr id="3" name="Content Placeholder 2">
            <a:extLst>
              <a:ext uri="{FF2B5EF4-FFF2-40B4-BE49-F238E27FC236}">
                <a16:creationId xmlns:a16="http://schemas.microsoft.com/office/drawing/2014/main" id="{4FDE6927-E7B3-B7E6-D8FB-A7D2989A4E1E}"/>
              </a:ext>
            </a:extLst>
          </p:cNvPr>
          <p:cNvSpPr>
            <a:spLocks noGrp="1"/>
          </p:cNvSpPr>
          <p:nvPr>
            <p:ph idx="1"/>
          </p:nvPr>
        </p:nvSpPr>
        <p:spPr/>
        <p:txBody>
          <a:bodyPr>
            <a:normAutofit fontScale="70000" lnSpcReduction="20000"/>
          </a:bodyPr>
          <a:lstStyle/>
          <a:p>
            <a:r>
              <a:rPr lang="en-US" dirty="0"/>
              <a:t>In class, we will examine a program that:</a:t>
            </a:r>
          </a:p>
          <a:p>
            <a:pPr lvl="1"/>
            <a:r>
              <a:rPr lang="en-US" dirty="0"/>
              <a:t>Reads one line of standard input at a time if it can fit in a 20-character array; otherwise, it reads as many characters that can fit in the array (leaving room for a null character)</a:t>
            </a:r>
          </a:p>
          <a:p>
            <a:pPr lvl="1"/>
            <a:r>
              <a:rPr lang="en-US" dirty="0"/>
              <a:t>Displays each line to standard output, converting all uppercase letters to lowercase (and leaving all others alone)</a:t>
            </a:r>
          </a:p>
          <a:p>
            <a:pPr lvl="1"/>
            <a:r>
              <a:rPr lang="en-US" dirty="0"/>
              <a:t>Ends if an EOF is encountered or if the word "quit" is encountered on its own line</a:t>
            </a:r>
          </a:p>
          <a:p>
            <a:r>
              <a:rPr lang="en-US" dirty="0"/>
              <a:t>Functions used by the program include</a:t>
            </a:r>
          </a:p>
          <a:p>
            <a:pPr lvl="1"/>
            <a:r>
              <a:rPr lang="en-US" dirty="0"/>
              <a:t>The "fgets" function, to read a line from standard input (safely)</a:t>
            </a:r>
          </a:p>
          <a:p>
            <a:pPr lvl="1"/>
            <a:r>
              <a:rPr lang="en-US" dirty="0"/>
              <a:t>The "strcmp" function, to check if "quit" was entered on a line</a:t>
            </a:r>
          </a:p>
          <a:p>
            <a:pPr lvl="1"/>
            <a:r>
              <a:rPr lang="en-US" dirty="0"/>
              <a:t>The "tolower" function, to convert letters to lowercase</a:t>
            </a:r>
          </a:p>
          <a:p>
            <a:pPr lvl="1"/>
            <a:r>
              <a:rPr lang="en-US" dirty="0"/>
              <a:t>The "putchar" function, to display one character at a time</a:t>
            </a:r>
          </a:p>
          <a:p>
            <a:r>
              <a:rPr lang="en-US" dirty="0"/>
              <a:t>The program loops through the characters of a string using a pointer, converting to lowercase if necessary before displaying</a:t>
            </a:r>
          </a:p>
          <a:p>
            <a:r>
              <a:rPr lang="en-US" dirty="0"/>
              <a:t>I will run the program in class, and we will examine the code</a:t>
            </a:r>
          </a:p>
          <a:p>
            <a:r>
              <a:rPr lang="en-US" dirty="0"/>
              <a:t>When we cover text files (our next topic), we will see other examples that manipulate strings</a:t>
            </a:r>
          </a:p>
        </p:txBody>
      </p:sp>
    </p:spTree>
    <p:extLst>
      <p:ext uri="{BB962C8B-B14F-4D97-AF65-F5344CB8AC3E}">
        <p14:creationId xmlns:p14="http://schemas.microsoft.com/office/powerpoint/2010/main" val="6106712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9253</TotalTime>
  <Words>4102</Words>
  <Application>Microsoft Office PowerPoint</Application>
  <PresentationFormat>Widescreen</PresentationFormat>
  <Paragraphs>278</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Calibri Light</vt:lpstr>
      <vt:lpstr>Courier New</vt:lpstr>
      <vt:lpstr>Office Theme</vt:lpstr>
      <vt:lpstr>CS 160: Introduction to Procedural Programming and ECE 160: Introduction to Programming for Electrical Engineers  Topic: Strings</vt:lpstr>
      <vt:lpstr>Strings</vt:lpstr>
      <vt:lpstr>Strings in C</vt:lpstr>
      <vt:lpstr>The Null Character</vt:lpstr>
      <vt:lpstr>Null-terminated Strings</vt:lpstr>
      <vt:lpstr>Using "printf" with Strings Variables</vt:lpstr>
      <vt:lpstr>Displaying a String that is Not Null-terminated</vt:lpstr>
      <vt:lpstr>PowerPoint Presentation</vt:lpstr>
      <vt:lpstr>Initializing Strings</vt:lpstr>
      <vt:lpstr>Modifying a Character in a String</vt:lpstr>
      <vt:lpstr>Reading a String Using the "scanf" Function</vt:lpstr>
      <vt:lpstr>Reading a String with "scanf" Example</vt:lpstr>
      <vt:lpstr>Using Width with "scanf" for Strings</vt:lpstr>
      <vt:lpstr>Reading Lines of Text</vt:lpstr>
      <vt:lpstr>The "fgets" function</vt:lpstr>
      <vt:lpstr>The "puts" and "fputs" Functions</vt:lpstr>
      <vt:lpstr>Using the "fgets" and "fputs" Functions</vt:lpstr>
      <vt:lpstr>Example Program Using "fgets" an "fputs"</vt:lpstr>
      <vt:lpstr>Useful String-related Functions</vt:lpstr>
      <vt:lpstr>Making a Copy of a String</vt:lpstr>
      <vt:lpstr>Comparing Strings</vt:lpstr>
      <vt:lpstr>PowerPoint Presentation</vt:lpstr>
      <vt:lpstr>Final String Program Example (for now)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ECE264: Data Structures and Algorithms I</dc:title>
  <dc:creator>Carl</dc:creator>
  <cp:lastModifiedBy>Carl Sable</cp:lastModifiedBy>
  <cp:revision>374</cp:revision>
  <dcterms:created xsi:type="dcterms:W3CDTF">2020-08-29T03:38:10Z</dcterms:created>
  <dcterms:modified xsi:type="dcterms:W3CDTF">2026-03-18T21:47:28Z</dcterms:modified>
</cp:coreProperties>
</file>