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1" r:id="rId15"/>
    <p:sldId id="266" r:id="rId16"/>
    <p:sldId id="272" r:id="rId17"/>
    <p:sldId id="273" r:id="rId18"/>
    <p:sldId id="274" r:id="rId19"/>
    <p:sldId id="275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2BE1-F75E-42AD-BC9C-28D4F80CC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644E-DDDC-4C35-8616-CA6AA4BCA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81DF1-D073-4E1C-978F-713B52FA5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99BC-76A2-4E55-883C-0A96A4A5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3F96-D5D0-415A-8362-FD886318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0A9D-89D3-4D71-9B90-339E3CAF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A322-5B4B-4CC9-B1FE-41C900D9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C27F1-129B-45EF-BE0C-5E3B55E0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42029-7392-4EFA-9C8A-48F41456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1428B-0B08-4D91-A1CC-E2E8B48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8F3A-CFAC-4AB4-8A48-1D84023C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48EC9-A423-460F-8C93-EFC71A64B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35278-CCFD-4009-8FB5-8DABFC0F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3688-9F2C-4095-9B05-FB55F7C4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12973-2F59-4FE4-A488-2E2DEF43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73A8-8959-4BE9-A023-05D56D27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477BF-9311-420B-82E6-CA5C55075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EFDED-97B4-40AF-9294-A2D40B843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1A1A8-0D18-4638-B570-EFA4695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3CEB5-F833-4F08-9E4B-6E3ACC3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A1EDE-3377-4B75-A0B2-2369952B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A926-0DC0-4B7A-A4A4-B02EE9B2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E5BD-8C6A-4997-BCDF-F4A3A559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1AA23-1037-4050-969D-877B07B65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521DF-2CB5-4658-AB02-B2948D8D3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A5591-5E63-4450-B9D2-B64CC313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D4506-A39D-4DDF-865A-C93CC67E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DE77B-540D-4F01-BFC8-D6672909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AFD4F-BBE0-486B-BA9D-CDC87AEF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579F-571F-43BF-A9C2-94E2BE44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6A546-B238-462F-887B-3559B4C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BFA42-F247-4060-AADF-5679CE8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15AE6-D5FF-4213-8610-5190C037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2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DB63A-85EE-44E1-B750-298DAB21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75525-7B92-4E78-9B46-90C418FB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BD71-CDFA-40AF-9E7A-08101033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F069-92A1-4FF0-9BAE-89BF4516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6341E-59E3-43B9-B2E3-2592B009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E9D-2381-4BD9-9A05-65B140F7F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D3FAE-D2B5-468D-BD28-CAF123D6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87E8D-CA4F-4534-A9D7-F75ED99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81C0-ACBF-43F8-944F-98D170E8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4BD0-DC24-476D-97CD-ABF7C41C8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004B0-9D15-481F-973A-A96EE8BCC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3C491-0532-40E7-9D44-A5B877F67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0885B-900F-4C63-9DA9-341FDE8E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660F4-EDB1-45D2-9E86-8653522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4E44-FF28-4779-941B-4C88EA1A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D2F5-7977-4CF6-AC68-0F90258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FA7C2-CE8F-44BD-A0ED-BF1A249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4B0D-C00D-4C41-A91E-01403FF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4600-5A91-4364-9017-F27AAACE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10FE-151E-4276-A3B2-235116E5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4A4D-B712-47F3-987E-AADFBFFD7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E1397-FE1F-4B43-9BBF-8CD17C8F8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6C4F-7F78-4EC4-863A-AA823AC6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64B4-9FA7-42BE-B1F4-3C5991AF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6C29-D355-419A-9829-6F5FD7D9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CFB6A1-754E-4ABA-9B21-7B8FB5E9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F1EB-5B85-4A2F-B5D2-2E51523A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76018-8534-494E-9D0B-FF674BB61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4454B-C15D-4E45-A30A-AFA2448375F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973A7-EE5D-448E-B065-DA8B7583C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CAFA-BEEE-4787-91EA-BDDF3815D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CF49-8A54-40CF-ABD5-E8197E257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408" y="1161789"/>
            <a:ext cx="9553184" cy="4534422"/>
          </a:xfrm>
        </p:spPr>
        <p:txBody>
          <a:bodyPr>
            <a:normAutofit/>
          </a:bodyPr>
          <a:lstStyle/>
          <a:p>
            <a:r>
              <a:rPr lang="en-US" sz="4800" b="1" dirty="0"/>
              <a:t>CS 160: Introduction to</a:t>
            </a:r>
            <a:br>
              <a:rPr lang="en-US" sz="4800" b="1" dirty="0"/>
            </a:br>
            <a:r>
              <a:rPr lang="en-US" sz="4800" b="1" dirty="0"/>
              <a:t>Procedural Programming</a:t>
            </a:r>
            <a:br>
              <a:rPr lang="en-US" sz="4800" dirty="0"/>
            </a:br>
            <a:r>
              <a:rPr lang="en-US" sz="2400" dirty="0"/>
              <a:t>and</a:t>
            </a:r>
            <a:br>
              <a:rPr lang="en-US" sz="4800" dirty="0"/>
            </a:br>
            <a:r>
              <a:rPr lang="en-US" sz="4800" b="1" dirty="0"/>
              <a:t>ECE 160: Introduction to Programming for Electrical Engineers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Topic: </a:t>
            </a:r>
            <a:r>
              <a:rPr lang="en-US" sz="4800" i="1" dirty="0"/>
              <a:t>Introduction to Sorting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75AFB-DF64-2E59-CB8C-4ADB65B79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2626E-DF53-BDFC-03DF-5977B2165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Sorting</a:t>
            </a:r>
            <a:r>
              <a:rPr lang="en-US" dirty="0"/>
              <a:t> refers to the ordering of elements in a sequence</a:t>
            </a:r>
          </a:p>
          <a:p>
            <a:r>
              <a:rPr lang="en-US" dirty="0"/>
              <a:t>We can typically say we are sorting elements from </a:t>
            </a:r>
            <a:r>
              <a:rPr lang="en-US" i="1" dirty="0"/>
              <a:t>lowest to highest</a:t>
            </a:r>
            <a:r>
              <a:rPr lang="en-US" dirty="0"/>
              <a:t>, or from </a:t>
            </a:r>
            <a:r>
              <a:rPr lang="en-US" i="1" dirty="0"/>
              <a:t>highest to lowest</a:t>
            </a:r>
          </a:p>
          <a:p>
            <a:r>
              <a:rPr lang="en-US" dirty="0"/>
              <a:t>However, what it means for one element to by higher or lower than another depends on the type of data we are dealing with</a:t>
            </a:r>
          </a:p>
          <a:p>
            <a:pPr lvl="1"/>
            <a:r>
              <a:rPr lang="en-US" dirty="0"/>
              <a:t>If we are sorting numerical data, the meaning might be clear</a:t>
            </a:r>
          </a:p>
          <a:p>
            <a:pPr lvl="1"/>
            <a:r>
              <a:rPr lang="en-US" dirty="0"/>
              <a:t>If we are sorting strings, we might mean alphabetical order or ASCII order</a:t>
            </a:r>
          </a:p>
          <a:p>
            <a:pPr lvl="1"/>
            <a:r>
              <a:rPr lang="en-US" dirty="0"/>
              <a:t>If we are sorting more complex items, we might need to define a comparison function for the type</a:t>
            </a:r>
          </a:p>
          <a:p>
            <a:r>
              <a:rPr lang="en-US" dirty="0"/>
              <a:t>Many sorting algorithms are </a:t>
            </a:r>
            <a:r>
              <a:rPr lang="en-US" i="1" dirty="0"/>
              <a:t>comparison-based sorting algorithms</a:t>
            </a:r>
            <a:r>
              <a:rPr lang="en-US" dirty="0"/>
              <a:t>, which means that we are sorting items by comparing them to each other</a:t>
            </a:r>
          </a:p>
          <a:p>
            <a:pPr lvl="1"/>
            <a:r>
              <a:rPr lang="en-US" dirty="0"/>
              <a:t>All of the sorting algorithms we discuss in this course are comparison-based sorting algorithms</a:t>
            </a:r>
          </a:p>
          <a:p>
            <a:pPr lvl="1"/>
            <a:r>
              <a:rPr lang="en-US" dirty="0"/>
              <a:t>In some cases, this is necessary, but in other cases, it is possible to sort data without directly comparing values to each other</a:t>
            </a:r>
          </a:p>
          <a:p>
            <a:r>
              <a:rPr lang="en-US" dirty="0"/>
              <a:t>In a class on data structures and algorithms, you would likely learn about sorting in much more detail, including some sorting algorithms that are not comparison-based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15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B92AA-5067-4E72-8D7C-8EBF9710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86E73-6996-4976-BF69-4816068BC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sorting algorithms are </a:t>
            </a:r>
            <a:r>
              <a:rPr lang="en-US" b="1" dirty="0"/>
              <a:t>stable</a:t>
            </a:r>
            <a:r>
              <a:rPr lang="en-US" dirty="0"/>
              <a:t>; others are not</a:t>
            </a:r>
          </a:p>
          <a:p>
            <a:r>
              <a:rPr lang="en-US" dirty="0"/>
              <a:t>For a stable sort, items with equal values will remain in the same order, relative to each other, after the sort as before the sort</a:t>
            </a:r>
          </a:p>
          <a:p>
            <a:r>
              <a:rPr lang="en-US" dirty="0"/>
              <a:t>This may or may not be important; a few applications where it could be important include:</a:t>
            </a:r>
          </a:p>
          <a:p>
            <a:pPr lvl="1"/>
            <a:r>
              <a:rPr lang="en-US" dirty="0"/>
              <a:t>Sorting a list of songs or albums one column at a time (I will mention an anecdote about this in class)</a:t>
            </a:r>
          </a:p>
          <a:p>
            <a:pPr lvl="1"/>
            <a:r>
              <a:rPr lang="en-US" dirty="0"/>
              <a:t>Sorting a spreadsheet one column at a time</a:t>
            </a:r>
          </a:p>
          <a:p>
            <a:pPr lvl="1"/>
            <a:r>
              <a:rPr lang="en-US" dirty="0"/>
              <a:t>Sorting subfolders and files in a visible folder one column at a time</a:t>
            </a:r>
          </a:p>
        </p:txBody>
      </p:sp>
    </p:spTree>
    <p:extLst>
      <p:ext uri="{BB962C8B-B14F-4D97-AF65-F5344CB8AC3E}">
        <p14:creationId xmlns:p14="http://schemas.microsoft.com/office/powerpoint/2010/main" val="281152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91319-B5E4-4C4A-B5B1-F9BB4328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Simple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8E172-4EA5-435D-9285-1346FB6D6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We will start by discussing three simple, comparison-based sorting algorithms; namely, </a:t>
            </a:r>
            <a:r>
              <a:rPr lang="en-US" b="1" dirty="0"/>
              <a:t>bubble sort</a:t>
            </a:r>
            <a:r>
              <a:rPr lang="en-US" dirty="0"/>
              <a:t>, </a:t>
            </a:r>
            <a:r>
              <a:rPr lang="en-US" b="1" dirty="0"/>
              <a:t>selection sort</a:t>
            </a:r>
            <a:r>
              <a:rPr lang="en-US" dirty="0"/>
              <a:t>, and </a:t>
            </a:r>
            <a:r>
              <a:rPr lang="en-US" b="1" dirty="0"/>
              <a:t>insertion sort</a:t>
            </a:r>
          </a:p>
          <a:p>
            <a:r>
              <a:rPr lang="en-US" dirty="0"/>
              <a:t>I will discuss all three of these sorts conceptually in class</a:t>
            </a:r>
          </a:p>
          <a:p>
            <a:r>
              <a:rPr lang="en-US" dirty="0"/>
              <a:t>All three sorts perform multiple </a:t>
            </a:r>
            <a:r>
              <a:rPr lang="en-US" i="1" dirty="0"/>
              <a:t>passes</a:t>
            </a:r>
            <a:r>
              <a:rPr lang="en-US" dirty="0"/>
              <a:t>, with each pass bringing the sequence closer to sorted</a:t>
            </a:r>
          </a:p>
          <a:p>
            <a:r>
              <a:rPr lang="en-US" dirty="0"/>
              <a:t>We will look at C code for versions of bubble sort and selection sort; we already saw C code that implements a version of insertion sort when we covered linked lists</a:t>
            </a:r>
          </a:p>
          <a:p>
            <a:r>
              <a:rPr lang="en-US" dirty="0"/>
              <a:t>Bubble sort and selection sort rely on the notion of a </a:t>
            </a:r>
            <a:r>
              <a:rPr lang="en-US" b="1" dirty="0"/>
              <a:t>swap</a:t>
            </a:r>
            <a:r>
              <a:rPr lang="en-US" dirty="0"/>
              <a:t> (we'll discuss this more shortly); some sources state that insertion sort relies on </a:t>
            </a:r>
            <a:r>
              <a:rPr lang="en-US" i="1" dirty="0"/>
              <a:t>half swaps</a:t>
            </a:r>
            <a:r>
              <a:rPr lang="en-US" dirty="0"/>
              <a:t>, but I prefer to talk of items being </a:t>
            </a:r>
            <a:r>
              <a:rPr lang="en-US" i="1" dirty="0"/>
              <a:t>shifted</a:t>
            </a:r>
          </a:p>
          <a:p>
            <a:r>
              <a:rPr lang="en-US" dirty="0"/>
              <a:t>All three of these sorting algorithms all have worst-case and average-case running times that are quadratic with respect to the number of items being sorted</a:t>
            </a:r>
          </a:p>
          <a:p>
            <a:r>
              <a:rPr lang="en-US" dirty="0"/>
              <a:t>Bubble sort and insertion sort can be linear for close-to-sorted sequences</a:t>
            </a:r>
          </a:p>
          <a:p>
            <a:r>
              <a:rPr lang="en-US" dirty="0"/>
              <a:t>Bubble sort and insertion sort are typically stable; selection sort is typically not stable (and it would be non-trivial to make it stable)</a:t>
            </a:r>
          </a:p>
          <a:p>
            <a:r>
              <a:rPr lang="en-US" dirty="0"/>
              <a:t>Selection sort does have one advantage over bubble sort and insertion sort, which is that it does at most a linear number of swaps; this can be useful when sorting short sequences of large items</a:t>
            </a:r>
          </a:p>
          <a:p>
            <a:r>
              <a:rPr lang="en-US" dirty="0"/>
              <a:t>None of these sorting algorithms are appropriate for sorting long sequences of arbitrarily ordered items</a:t>
            </a:r>
          </a:p>
        </p:txBody>
      </p:sp>
    </p:spTree>
    <p:extLst>
      <p:ext uri="{BB962C8B-B14F-4D97-AF65-F5344CB8AC3E}">
        <p14:creationId xmlns:p14="http://schemas.microsoft.com/office/powerpoint/2010/main" val="18751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A61E3-3E3D-FE67-967B-F99489CF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6119F-8E24-D750-F94C-150AC5A18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Several sorting algorithms rely on </a:t>
            </a:r>
            <a:r>
              <a:rPr lang="en-US" b="1" dirty="0"/>
              <a:t>swapping</a:t>
            </a:r>
            <a:r>
              <a:rPr lang="en-US" dirty="0"/>
              <a:t>, which means exchanging the values of two elements in a sequence</a:t>
            </a:r>
          </a:p>
          <a:p>
            <a:r>
              <a:rPr lang="en-US" dirty="0"/>
              <a:t>Note that swapping requires three lines of code</a:t>
            </a:r>
          </a:p>
          <a:p>
            <a:pPr lvl="1"/>
            <a:r>
              <a:rPr lang="en-US" dirty="0"/>
              <a:t>For example, assume we want to swap the values of variables "x" and "y", and that "temp" is another variable of the same type</a:t>
            </a:r>
          </a:p>
          <a:p>
            <a:pPr lvl="1"/>
            <a:r>
              <a:rPr lang="en-US" dirty="0"/>
              <a:t>Then we can use the following three lines of code:</a:t>
            </a: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temp = x;</a:t>
            </a: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x = y;</a:t>
            </a: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y = temp;</a:t>
            </a:r>
          </a:p>
          <a:p>
            <a:r>
              <a:rPr lang="en-US" dirty="0"/>
              <a:t>A function to swap two integers is shown on the next slide</a:t>
            </a:r>
          </a:p>
          <a:p>
            <a:pPr lvl="1"/>
            <a:r>
              <a:rPr lang="en-US" dirty="0"/>
              <a:t>Note that we need to pass pointers to the values that we want to swap</a:t>
            </a:r>
          </a:p>
          <a:p>
            <a:pPr lvl="1"/>
            <a:r>
              <a:rPr lang="en-US" dirty="0"/>
              <a:t>For example, if "x" and "y" are integer variables (i.e., they have type "int"), we can swap them as follows: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swap(&amp;x, &amp;y);</a:t>
            </a:r>
          </a:p>
          <a:p>
            <a:pPr lvl="1"/>
            <a:r>
              <a:rPr lang="en-US" dirty="0"/>
              <a:t>As another example, if "</a:t>
            </a:r>
            <a:r>
              <a:rPr lang="en-US" dirty="0" err="1"/>
              <a:t>i</a:t>
            </a:r>
            <a:r>
              <a:rPr lang="en-US" dirty="0"/>
              <a:t>" and "j" are indexes into an array of integers called "arr", we can swap those two elements as follows: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swap(&amp;arr[x], &amp;arr[y]);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41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F837B-C963-A3B0-909A-85B6AB61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Function to Swap Two Integer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0B363-C4B7-6CFD-3B42-BA3597C04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swap(int *x, int *y)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int temp;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temp = *x;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*x = *y;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*y = temp;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48503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9646C-B7ED-19AC-E10A-276CC3A81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 for Integers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15B22-025F-BC39-ABF9-EB288EE9B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next slide shows a C function for applying bubble sort to an array of integers</a:t>
            </a:r>
          </a:p>
          <a:p>
            <a:r>
              <a:rPr lang="en-US" dirty="0"/>
              <a:t>The two parameters indicate the array to sort, and the size of the array</a:t>
            </a:r>
          </a:p>
          <a:p>
            <a:r>
              <a:rPr lang="en-US" dirty="0"/>
              <a:t>I used a "do-while" loop for the outer loop since bubble sort will do at least one pass</a:t>
            </a:r>
          </a:p>
          <a:p>
            <a:pPr lvl="1"/>
            <a:r>
              <a:rPr lang="en-US" dirty="0"/>
              <a:t>At the start of each pass, we set "isSort", treated as a Boolean to 1 (true), assuming that the list is sorted</a:t>
            </a:r>
          </a:p>
          <a:p>
            <a:pPr lvl="1"/>
            <a:r>
              <a:rPr lang="en-US" dirty="0"/>
              <a:t>If we have to do at least one swap, the value of "isSort" will be changed to 0 (false), and we'll do an additional pass</a:t>
            </a:r>
          </a:p>
          <a:p>
            <a:pPr lvl="1"/>
            <a:r>
              <a:rPr lang="en-US" dirty="0"/>
              <a:t>Apart from that, the function iterates through the array, comparing adjacent elements</a:t>
            </a:r>
          </a:p>
          <a:p>
            <a:pPr lvl="1"/>
            <a:r>
              <a:rPr lang="en-US" dirty="0"/>
              <a:t>If adjacent elements are out of order, they are swapped using the function we looked at on the previous slide</a:t>
            </a:r>
          </a:p>
          <a:p>
            <a:r>
              <a:rPr lang="en-US" dirty="0"/>
              <a:t>I will demonstrate a program in class that uses this implementation of bubble sort to sort an array of integers</a:t>
            </a:r>
          </a:p>
        </p:txBody>
      </p:sp>
    </p:spTree>
    <p:extLst>
      <p:ext uri="{BB962C8B-B14F-4D97-AF65-F5344CB8AC3E}">
        <p14:creationId xmlns:p14="http://schemas.microsoft.com/office/powerpoint/2010/main" val="4123639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C3200-7D43-A8A8-CCAA-022FFA628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4914"/>
            <a:ext cx="10515600" cy="5502049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bubble_sort(int list[], int numElements)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index;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isSorted;	// True if list is in sorted order, false otherwise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isSorted = 1; // Start off assuming that list is sorted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// Inner loop does one pass of bubble sort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for (index = 0; index &lt; numElements - 1; index++)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if (list[index] &gt; list[index + 1])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// Adjacent elements are out of order; swap them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swap(&amp;list[index], &amp;list[index+1]);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isSorted = 0; // List was not sorted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} while (!isSorted);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08311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8E896-CECA-B157-FD30-D549C7D7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Structures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12B63-7C63-D36C-580B-E9E243F0F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When we covered structures, the final program we examined during that topic involved STUDENT structures defined as follows: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#define NUM_HW 3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#define TEST_PCT 0.4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struct student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char lastname[50];        // student's lat name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char firstname[50];       // student's first name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homeworks[NUM_HW];    // scores on homeworks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test;                 // score on test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float ave;                // final average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typedef struct student STUDENT;</a:t>
            </a:r>
          </a:p>
          <a:p>
            <a:r>
              <a:rPr lang="en-US" dirty="0"/>
              <a:t>The program loaded student data from a file, calculated final averages, and wrote to an output file the students' names and averages in the same order that the student data appeared</a:t>
            </a:r>
          </a:p>
          <a:p>
            <a:r>
              <a:rPr lang="en-US" dirty="0"/>
              <a:t>We will now look at an updated program that uses selection sort to sort the students based on names</a:t>
            </a:r>
          </a:p>
        </p:txBody>
      </p:sp>
    </p:spTree>
    <p:extLst>
      <p:ext uri="{BB962C8B-B14F-4D97-AF65-F5344CB8AC3E}">
        <p14:creationId xmlns:p14="http://schemas.microsoft.com/office/powerpoint/2010/main" val="2783514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42C8F-31B8-E9B2-AA0B-16F690A5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 for STUDENT Structures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87B37-7D04-6FA4-FEA9-78406211E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will examine a full program that does everything that the final example during our topic covering structures did</a:t>
            </a:r>
          </a:p>
          <a:p>
            <a:r>
              <a:rPr lang="en-US" dirty="0"/>
              <a:t>Additionally, before writing the student data to the output file, it will sort the structures according to last names and first names using selection sort</a:t>
            </a:r>
          </a:p>
          <a:p>
            <a:r>
              <a:rPr lang="en-US" dirty="0"/>
              <a:t>The selection sort function relies on another function that swaps two STUDENT structures</a:t>
            </a:r>
          </a:p>
          <a:p>
            <a:r>
              <a:rPr lang="en-US" dirty="0"/>
              <a:t>That "swap_students" function is shown on the next slide</a:t>
            </a:r>
          </a:p>
          <a:p>
            <a:r>
              <a:rPr lang="en-US" dirty="0"/>
              <a:t>The slide after that shows the "sort_students" function, which shorts the student structures using selection sort</a:t>
            </a:r>
          </a:p>
          <a:p>
            <a:r>
              <a:rPr lang="en-US" dirty="0"/>
              <a:t>Note that selection sort is not a bad choice when sorting short arrays of large structures, since it does a small number of swaps</a:t>
            </a:r>
          </a:p>
          <a:p>
            <a:r>
              <a:rPr lang="en-US" dirty="0"/>
              <a:t>In class, we will examine the full program and run it</a:t>
            </a:r>
          </a:p>
        </p:txBody>
      </p:sp>
    </p:spTree>
    <p:extLst>
      <p:ext uri="{BB962C8B-B14F-4D97-AF65-F5344CB8AC3E}">
        <p14:creationId xmlns:p14="http://schemas.microsoft.com/office/powerpoint/2010/main" val="3447098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CC47C-D1AC-6B45-7D0F-1A84E0018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AB61E-8CB7-5EDB-0F70-A54907AE5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Function to Swap Two STUDENT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980F2-E3FF-B8AB-50D7-EB6CB32AA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swap_students(STUDENT *pStud1, STUDENT *pStud2)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STUDENT temp;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temp = *pStud1;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*pStud1 = *pStud2;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*pStud2 = temp;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79731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C41E6-F0D4-A610-69F3-4C63B3D01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7571"/>
            <a:ext cx="10515600" cy="5469392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sort_students(STUDENT arrS[], int numS)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index1, index2, indexS;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(index1 = 0; index1 &lt; numS - 1; index1++)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indexS = index1;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for (index2 = index1 + 1; index2 &lt; numS; index2++)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if ((strcmp(arrS[indexS].lastname, arrS[index2].lastname) &gt; 0) ||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  ((strcmp(arrS[indexS].lastname, arrS[index2].lastname) == 0) &amp;&amp;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   (strcmp(arrS[indexS].firstname, arrS[index2].firstname) &gt; 0)))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indexS = index2;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(indexS != index1)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swap_students(&amp;arrS[index1], &amp;arrS[indexS]);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51945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F8C17-18B1-4A9E-F5A4-00E954B8A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Efficient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081AC-8959-2705-96EE-0A4CE92CC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discussed, each of the simple sorting algorithms requires time quadratic with respect to the number of items being sorted; this is not good enough for long sequences</a:t>
            </a:r>
          </a:p>
          <a:p>
            <a:r>
              <a:rPr lang="en-US" dirty="0"/>
              <a:t>The best comparison-based sorting algorithms take time that is linearithmic with respect to the number of items being sorted</a:t>
            </a:r>
          </a:p>
          <a:p>
            <a:r>
              <a:rPr lang="en-US" dirty="0"/>
              <a:t>This roughly means that the time is proportional to N * log N, where N is the number of items being sorted</a:t>
            </a:r>
          </a:p>
          <a:p>
            <a:r>
              <a:rPr lang="en-US" dirty="0"/>
              <a:t>We will not prove it in this class, but it is provable that this bound cannot be beaten with any comparison-based sort</a:t>
            </a:r>
          </a:p>
          <a:p>
            <a:r>
              <a:rPr lang="en-US" b="1" dirty="0"/>
              <a:t>Mergesort</a:t>
            </a:r>
            <a:r>
              <a:rPr lang="en-US" dirty="0"/>
              <a:t> is linearithmic in both the average case and worst case</a:t>
            </a:r>
          </a:p>
          <a:p>
            <a:r>
              <a:rPr lang="en-US" b="1" dirty="0"/>
              <a:t>Quicksort</a:t>
            </a:r>
            <a:r>
              <a:rPr lang="en-US" dirty="0"/>
              <a:t> is linearithmic in the average case, but quadratic in the worst case</a:t>
            </a:r>
          </a:p>
          <a:p>
            <a:r>
              <a:rPr lang="en-US" dirty="0"/>
              <a:t>Another benefit of mergesort of quicksort is that typical implementations of mergesort are stable, whereas typical implementations of quicksort are not</a:t>
            </a:r>
          </a:p>
          <a:p>
            <a:r>
              <a:rPr lang="en-US" dirty="0"/>
              <a:t>However, quicksort is usually faster than mergesort empirically, and hence, it is a popular choice</a:t>
            </a:r>
          </a:p>
          <a:p>
            <a:r>
              <a:rPr lang="en-US" dirty="0"/>
              <a:t>In this class, we will cover mergesort; both quicksort and mergesort would likely be covered in detail in a class on data structures and algorithms</a:t>
            </a:r>
          </a:p>
        </p:txBody>
      </p:sp>
    </p:spTree>
    <p:extLst>
      <p:ext uri="{BB962C8B-B14F-4D97-AF65-F5344CB8AC3E}">
        <p14:creationId xmlns:p14="http://schemas.microsoft.com/office/powerpoint/2010/main" val="2466056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53E8-696E-4ABD-8257-548422B0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48003-6B41-4B69-87E5-16E353760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main idea behind </a:t>
            </a:r>
            <a:r>
              <a:rPr lang="en-US" b="1" dirty="0"/>
              <a:t>mergesort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First, sort the left half of the sequence</a:t>
            </a:r>
          </a:p>
          <a:p>
            <a:pPr lvl="1"/>
            <a:r>
              <a:rPr lang="en-US" dirty="0"/>
              <a:t>Second, sort the right half of the sequence</a:t>
            </a:r>
          </a:p>
          <a:p>
            <a:pPr lvl="1"/>
            <a:r>
              <a:rPr lang="en-US" dirty="0"/>
              <a:t>Third, </a:t>
            </a:r>
            <a:r>
              <a:rPr lang="en-US" i="1" dirty="0"/>
              <a:t>merge</a:t>
            </a:r>
            <a:r>
              <a:rPr lang="en-US" dirty="0"/>
              <a:t> the two sorted halves together</a:t>
            </a:r>
          </a:p>
          <a:p>
            <a:r>
              <a:rPr lang="en-US" dirty="0"/>
              <a:t>This leads to an obvious question: How do we sort the left half and the right half?</a:t>
            </a:r>
          </a:p>
          <a:p>
            <a:r>
              <a:rPr lang="en-US" dirty="0"/>
              <a:t>The answer is: We use mergesort!</a:t>
            </a:r>
          </a:p>
          <a:p>
            <a:r>
              <a:rPr lang="en-US" dirty="0"/>
              <a:t>Mergesort is a sorting algorithm that typically relies on </a:t>
            </a:r>
            <a:r>
              <a:rPr lang="en-US" b="1" dirty="0"/>
              <a:t>recursion</a:t>
            </a:r>
          </a:p>
          <a:p>
            <a:r>
              <a:rPr lang="en-US" dirty="0"/>
              <a:t>As we have learned, every recursive algorithm requires a </a:t>
            </a:r>
            <a:r>
              <a:rPr lang="en-US" i="1" dirty="0"/>
              <a:t>base case</a:t>
            </a:r>
            <a:r>
              <a:rPr lang="en-US" dirty="0"/>
              <a:t>; in this case, the base case is: if the sequence has zero or only one element, do nothing</a:t>
            </a:r>
          </a:p>
          <a:p>
            <a:r>
              <a:rPr lang="en-US" dirty="0"/>
              <a:t>We will see that the third step of mergesort, the merge, can be accomplished in linear time</a:t>
            </a:r>
          </a:p>
          <a:p>
            <a:r>
              <a:rPr lang="en-US" dirty="0"/>
              <a:t>As mentioned on the last slide, mergesort is a worst-case linearithmic sorting algorithm, and it also has the benefit of being stable</a:t>
            </a:r>
          </a:p>
          <a:p>
            <a:r>
              <a:rPr lang="en-US" dirty="0"/>
              <a:t>We will examine an implementation of mergesort in C for sorting arrays of integers</a:t>
            </a:r>
          </a:p>
        </p:txBody>
      </p:sp>
    </p:spTree>
    <p:extLst>
      <p:ext uri="{BB962C8B-B14F-4D97-AF65-F5344CB8AC3E}">
        <p14:creationId xmlns:p14="http://schemas.microsoft.com/office/powerpoint/2010/main" val="2386343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BE36-DA00-473B-B118-5B72C47D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A93E2-8293-4121-B36C-227D320F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Consider the array that we sorted using bubble sort: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{125, 52, 34, 80, 200, 12, 29, 102, 53, 89}</a:t>
            </a:r>
          </a:p>
          <a:p>
            <a:r>
              <a:rPr lang="en-US" dirty="0"/>
              <a:t>We will examine a program that sorts the same array using mergesort</a:t>
            </a:r>
          </a:p>
          <a:p>
            <a:r>
              <a:rPr lang="en-US" dirty="0"/>
              <a:t>The first recursive call sorts the left half, leading to: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34, 52, 80, 125, 200</a:t>
            </a:r>
          </a:p>
          <a:p>
            <a:r>
              <a:rPr lang="en-US" dirty="0"/>
              <a:t>The second recursive call sorts the right, leading to: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12, 29, 53, 89, 102</a:t>
            </a:r>
          </a:p>
          <a:p>
            <a:r>
              <a:rPr lang="en-US" dirty="0"/>
              <a:t>In class, I will step through the steps it takes to sort the two halves</a:t>
            </a:r>
          </a:p>
          <a:p>
            <a:pPr lvl="1"/>
            <a:r>
              <a:rPr lang="en-US" dirty="0"/>
              <a:t>We maintain indexes (or pointers) that iterate across each half, continuously copying the smaller element to extra memory</a:t>
            </a:r>
          </a:p>
          <a:p>
            <a:pPr lvl="1"/>
            <a:r>
              <a:rPr lang="en-US" dirty="0"/>
              <a:t>When one half is complete, we copy the remaining elements in the other half</a:t>
            </a:r>
          </a:p>
          <a:p>
            <a:pPr lvl="1"/>
            <a:r>
              <a:rPr lang="en-US" dirty="0"/>
              <a:t>At the end, we copy everything back to the original memory</a:t>
            </a:r>
          </a:p>
        </p:txBody>
      </p:sp>
    </p:spTree>
    <p:extLst>
      <p:ext uri="{BB962C8B-B14F-4D97-AF65-F5344CB8AC3E}">
        <p14:creationId xmlns:p14="http://schemas.microsoft.com/office/powerpoint/2010/main" val="272003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F9CC-4E0F-0FAA-B2DC-A50C153AE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Mergesort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4153C-4B39-915B-42CE-BCD55817B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class, we will look at a C function that performs such a merge</a:t>
            </a:r>
          </a:p>
          <a:p>
            <a:r>
              <a:rPr lang="en-US" dirty="0"/>
              <a:t>I won't copy that onto a slide because of its size</a:t>
            </a:r>
          </a:p>
          <a:p>
            <a:r>
              <a:rPr lang="en-US" dirty="0"/>
              <a:t>Once we have a function that performs the merge, writing the recursive mergesort function in C is relatively simple</a:t>
            </a:r>
          </a:p>
          <a:p>
            <a:r>
              <a:rPr lang="en-US" dirty="0"/>
              <a:t>That function is shown on the next slide</a:t>
            </a:r>
          </a:p>
          <a:p>
            <a:r>
              <a:rPr lang="en-US" dirty="0"/>
              <a:t>In class, we will examine and run a full program that uses mergesort to sort the same array that we previously sorted with bubble sort</a:t>
            </a:r>
          </a:p>
          <a:p>
            <a:r>
              <a:rPr lang="en-US" dirty="0"/>
              <a:t>As stated earlier, for sequences of size N, mergesort takes time proportional to N * log N in the worst and average case</a:t>
            </a:r>
          </a:p>
          <a:p>
            <a:r>
              <a:rPr lang="en-US" dirty="0"/>
              <a:t>We are not going to prove that, but I will discuss the intuition behind it</a:t>
            </a:r>
          </a:p>
          <a:p>
            <a:r>
              <a:rPr lang="en-US" dirty="0"/>
              <a:t>Mergesort can be orders of magnitude faster than the three simple sorts (bubble sort, insertion sort, and selection sort) that we discussed</a:t>
            </a:r>
          </a:p>
        </p:txBody>
      </p:sp>
    </p:spTree>
    <p:extLst>
      <p:ext uri="{BB962C8B-B14F-4D97-AF65-F5344CB8AC3E}">
        <p14:creationId xmlns:p14="http://schemas.microsoft.com/office/powerpoint/2010/main" val="1233588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87F0F-C190-9CFB-AC91-355BA322F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"mergesort"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C6B06-4AA7-2009-66C2-B3CB38B0E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mergesort(int list[], int indexFirst, int indexLast)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indexMiddle;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If we are only dealing with one element, we don't need to do anything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if (indexFirst &gt;= indexLast)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Calculate the middle index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indexMiddle = (indexFirst + indexLast) / 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mergesort(list, indexFirst, indexMiddle); // Sort left half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mergesort(list, indexMiddle + 1, indexLast); // Sort right half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merge(list, indexFirst, indexMiddle, indexLast); // Merge sorted halves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92037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24FD4-1C6E-2738-BCD9-9A812EF94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Benefits of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57CCF-7536-D0FD-40A4-1C7695BE3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Sorting can make it easier to </a:t>
            </a:r>
            <a:r>
              <a:rPr lang="en-US" i="1" dirty="0"/>
              <a:t>browse</a:t>
            </a:r>
            <a:r>
              <a:rPr lang="en-US" dirty="0"/>
              <a:t> data</a:t>
            </a:r>
          </a:p>
          <a:p>
            <a:r>
              <a:rPr lang="en-US" dirty="0"/>
              <a:t>Database management systems rely on sorting to make </a:t>
            </a:r>
            <a:r>
              <a:rPr lang="en-US" i="1" dirty="0"/>
              <a:t>queries</a:t>
            </a:r>
            <a:r>
              <a:rPr lang="en-US" dirty="0"/>
              <a:t> faster</a:t>
            </a:r>
          </a:p>
          <a:p>
            <a:r>
              <a:rPr lang="en-US" dirty="0"/>
              <a:t>Various advanced algorithms across a variety of domains rely on sorting as an intermediate step</a:t>
            </a:r>
          </a:p>
          <a:p>
            <a:r>
              <a:rPr lang="en-US" dirty="0"/>
              <a:t>Sorting can also make </a:t>
            </a:r>
            <a:r>
              <a:rPr lang="en-US" i="1" dirty="0"/>
              <a:t>searching</a:t>
            </a:r>
            <a:r>
              <a:rPr lang="en-US" dirty="0"/>
              <a:t> for data more efficient</a:t>
            </a:r>
          </a:p>
          <a:p>
            <a:pPr lvl="1"/>
            <a:r>
              <a:rPr lang="en-US" dirty="0"/>
              <a:t>Consider searching for a specific value in an array of integers in arbitrary order</a:t>
            </a:r>
          </a:p>
          <a:p>
            <a:pPr lvl="1"/>
            <a:r>
              <a:rPr lang="en-US" dirty="0"/>
              <a:t>That would require a </a:t>
            </a:r>
            <a:r>
              <a:rPr lang="en-US" i="1" dirty="0"/>
              <a:t>sequential search</a:t>
            </a:r>
            <a:r>
              <a:rPr lang="en-US" dirty="0"/>
              <a:t>, which requires linear time; an implementation in C is shown on the next slide</a:t>
            </a:r>
          </a:p>
          <a:p>
            <a:pPr lvl="1"/>
            <a:r>
              <a:rPr lang="en-US" dirty="0"/>
              <a:t>Now consider searching for a specific value in an array of integers that has already been sorted from lowest to highest</a:t>
            </a:r>
          </a:p>
          <a:p>
            <a:pPr lvl="1"/>
            <a:r>
              <a:rPr lang="en-US" dirty="0"/>
              <a:t>That can be implemented with a </a:t>
            </a:r>
            <a:r>
              <a:rPr lang="en-US" i="1" dirty="0"/>
              <a:t>binary search</a:t>
            </a:r>
            <a:r>
              <a:rPr lang="en-US" dirty="0"/>
              <a:t>, which only requires logarithmic time; an implementation in C is shown in two slides</a:t>
            </a:r>
          </a:p>
          <a:p>
            <a:pPr lvl="1"/>
            <a:r>
              <a:rPr lang="en-US" dirty="0"/>
              <a:t>Sorting an array once makes every future search more efficient</a:t>
            </a:r>
          </a:p>
        </p:txBody>
      </p:sp>
    </p:spTree>
    <p:extLst>
      <p:ext uri="{BB962C8B-B14F-4D97-AF65-F5344CB8AC3E}">
        <p14:creationId xmlns:p14="http://schemas.microsoft.com/office/powerpoint/2010/main" val="1096440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AC7A-E3B5-F0F3-1DD4-C478A03C3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Search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03853-A5D5-6635-B2AE-C62B422B2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sequentialSearch(int list[], int numElements,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int find_me)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index;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for (index = 0; index &lt; numElements; index++)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(list[index] == find_me)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return index;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-1;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2295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CF3FD-00AC-C0A6-29FF-BC23352C1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343F-0517-44AD-030A-0A1B012EE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in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63933-536B-5C9C-39FA-37E41D276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binarySearch(int list[], int numElements, int find_me)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left = 0, right = numElements - 1;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middle;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middle = (left + right) / 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if (list[middle] == find_me)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return middle;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else if (list[middle] &lt; find_me)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left = middle + 1;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else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right = middle - 1;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} while (right &gt;= left);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-1;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20089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17061</TotalTime>
  <Words>2652</Words>
  <Application>Microsoft Office PowerPoint</Application>
  <PresentationFormat>Widescreen</PresentationFormat>
  <Paragraphs>239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Office Theme</vt:lpstr>
      <vt:lpstr>CS 160: Introduction to Procedural Programming and ECE 160: Introduction to Programming for Electrical Engineers  Topic: Introduction to Sorting</vt:lpstr>
      <vt:lpstr>Sorting</vt:lpstr>
      <vt:lpstr>Stability</vt:lpstr>
      <vt:lpstr>Three Simple Sorting Algorithms</vt:lpstr>
      <vt:lpstr>Swapping</vt:lpstr>
      <vt:lpstr>C Function to Swap Two Integer Values</vt:lpstr>
      <vt:lpstr>Bubble Sort for Integers in C</vt:lpstr>
      <vt:lpstr>PowerPoint Presentation</vt:lpstr>
      <vt:lpstr>STUDENT Structures Revisited</vt:lpstr>
      <vt:lpstr>Selection Sort for STUDENT Structures in C</vt:lpstr>
      <vt:lpstr>C Function to Swap Two STUDENT structures</vt:lpstr>
      <vt:lpstr>PowerPoint Presentation</vt:lpstr>
      <vt:lpstr>More Efficient Sorting Algorithms</vt:lpstr>
      <vt:lpstr>Mergesort</vt:lpstr>
      <vt:lpstr>Merge Example</vt:lpstr>
      <vt:lpstr>Implementing Mergesort in C</vt:lpstr>
      <vt:lpstr>The "mergesort" Function</vt:lpstr>
      <vt:lpstr>The Benefits of Sorting</vt:lpstr>
      <vt:lpstr>Sequential Search in C</vt:lpstr>
      <vt:lpstr>Binary Search in 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</dc:title>
  <dc:creator>Carl</dc:creator>
  <cp:lastModifiedBy>Carl Sable</cp:lastModifiedBy>
  <cp:revision>512</cp:revision>
  <dcterms:created xsi:type="dcterms:W3CDTF">2020-08-29T03:38:10Z</dcterms:created>
  <dcterms:modified xsi:type="dcterms:W3CDTF">2026-05-05T14:55:26Z</dcterms:modified>
</cp:coreProperties>
</file>