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80" r:id="rId9"/>
    <p:sldId id="281" r:id="rId10"/>
    <p:sldId id="480" r:id="rId11"/>
    <p:sldId id="479" r:id="rId12"/>
    <p:sldId id="48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93" autoAdjust="0"/>
    <p:restoredTop sz="94660"/>
  </p:normalViewPr>
  <p:slideViewPr>
    <p:cSldViewPr snapToGrid="0">
      <p:cViewPr varScale="1">
        <p:scale>
          <a:sx n="59" d="100"/>
          <a:sy n="59" d="100"/>
        </p:scale>
        <p:origin x="6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2BE1-F75E-42AD-BC9C-28D4F80CC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3644E-DDDC-4C35-8616-CA6AA4BCA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81DF1-D073-4E1C-978F-713B52FA5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E99BC-76A2-4E55-883C-0A96A4A5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73F96-D5D0-415A-8362-FD886318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F0A9D-89D3-4D71-9B90-339E3CAF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A322-5B4B-4CC9-B1FE-41C900D9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C27F1-129B-45EF-BE0C-5E3B55E0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42029-7392-4EFA-9C8A-48F414564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1428B-0B08-4D91-A1CC-E2E8B487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8F3A-CFAC-4AB4-8A48-1D84023C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48EC9-A423-460F-8C93-EFC71A64B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35278-CCFD-4009-8FB5-8DABFC0F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A3688-9F2C-4095-9B05-FB55F7C4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12973-2F59-4FE4-A488-2E2DEF43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0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73A8-8959-4BE9-A023-05D56D27D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477BF-9311-420B-82E6-CA5C55075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EFDED-97B4-40AF-9294-A2D40B843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1A1A8-0D18-4638-B570-EFA4695E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3CEB5-F833-4F08-9E4B-6E3ACC34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A1EDE-3377-4B75-A0B2-2369952B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A926-0DC0-4B7A-A4A4-B02EE9B2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4E5BD-8C6A-4997-BCDF-F4A3A5594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1AA23-1037-4050-969D-877B07B65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521DF-2CB5-4658-AB02-B2948D8D34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A5591-5E63-4450-B9D2-B64CC3134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D4506-A39D-4DDF-865A-C93CC67E6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DE77B-540D-4F01-BFC8-D6672909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AFD4F-BBE0-486B-BA9D-CDC87AEF5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E579F-571F-43BF-A9C2-94E2BE44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F6A546-B238-462F-887B-3559B4CC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3BFA42-F247-4060-AADF-5679CE8A2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15AE6-D5FF-4213-8610-5190C037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2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5DB63A-85EE-44E1-B750-298DAB21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5525-7B92-4E78-9B46-90C418FB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9BD71-CDFA-40AF-9E7A-08101033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1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F069-92A1-4FF0-9BAE-89BF45162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6341E-59E3-43B9-B2E3-2592B009E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67E9D-2381-4BD9-9A05-65B140F7F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D3FAE-D2B5-468D-BD28-CAF123D6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87E8D-CA4F-4534-A9D7-F75ED99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681C0-ACBF-43F8-944F-98D170E8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3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4BD0-DC24-476D-97CD-ABF7C41C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1004B0-9D15-481F-973A-A96EE8BCC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3C491-0532-40E7-9D44-A5B877F67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0885B-900F-4C63-9DA9-341FDE8E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660F4-EDB1-45D2-9E86-86535224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F4E44-FF28-4779-941B-4C88EA1A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0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CD2F5-7977-4CF6-AC68-0F902580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FA7C2-CE8F-44BD-A0ED-BF1A24975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74B0D-C00D-4C41-A91E-01403FF4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44600-5A91-4364-9017-F27AAACE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710FE-151E-4276-A3B2-235116E5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D4A4D-B712-47F3-987E-AADFBFFD7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E1397-FE1F-4B43-9BBF-8CD17C8F8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F6C4F-7F78-4EC4-863A-AA823AC6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B64B4-9FA7-42BE-B1F4-3C5991AF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C6C29-D355-419A-9829-6F5FD7D92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0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CFB6A1-754E-4ABA-9B21-7B8FB5E9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FF1EB-5B85-4A2F-B5D2-2E51523A2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76018-8534-494E-9D0B-FF674BB61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973A7-EE5D-448E-B065-DA8B7583C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4CAFA-BEEE-4787-91EA-BDDF3815D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7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9408" y="1161789"/>
            <a:ext cx="9553184" cy="4534422"/>
          </a:xfrm>
        </p:spPr>
        <p:txBody>
          <a:bodyPr>
            <a:normAutofit/>
          </a:bodyPr>
          <a:lstStyle/>
          <a:p>
            <a:r>
              <a:rPr lang="en-US" sz="4800" b="1" dirty="0"/>
              <a:t>CS 160: Introduction to</a:t>
            </a:r>
            <a:br>
              <a:rPr lang="en-US" sz="4800" b="1" dirty="0"/>
            </a:br>
            <a:r>
              <a:rPr lang="en-US" sz="4800" b="1" dirty="0"/>
              <a:t>Procedural Programming</a:t>
            </a:r>
            <a:br>
              <a:rPr lang="en-US" sz="4800" dirty="0"/>
            </a:br>
            <a:r>
              <a:rPr lang="en-US" sz="2400" dirty="0"/>
              <a:t>and</a:t>
            </a:r>
            <a:br>
              <a:rPr lang="en-US" sz="4800" dirty="0"/>
            </a:br>
            <a:r>
              <a:rPr lang="en-US" sz="4800" b="1" dirty="0"/>
              <a:t>ECE 160: Introduction to Programming for Electrical Engineers</a:t>
            </a:r>
            <a:br>
              <a:rPr lang="en-US" sz="4800" dirty="0"/>
            </a:br>
            <a:br>
              <a:rPr lang="en-US" sz="4800" dirty="0"/>
            </a:br>
            <a:r>
              <a:rPr lang="en-US" sz="4800" dirty="0"/>
              <a:t>Topic: </a:t>
            </a:r>
            <a:r>
              <a:rPr lang="en-US" sz="4800" i="1" dirty="0"/>
              <a:t>Recursion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4EEB0-D346-1CD8-2434-64866304F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1F3AA-B08E-54E6-385C-FAD7C5047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recursive function</a:t>
            </a:r>
            <a:r>
              <a:rPr lang="en-US" dirty="0"/>
              <a:t> is a function that calls itself; the act of the function calling itself is called </a:t>
            </a:r>
            <a:r>
              <a:rPr lang="en-US" b="1" dirty="0"/>
              <a:t>recursion</a:t>
            </a:r>
          </a:p>
          <a:p>
            <a:r>
              <a:rPr lang="en-US" dirty="0"/>
              <a:t>Every task that can be done with recursion can also be done without it; however, recursion makes some tasks simpler to code</a:t>
            </a:r>
          </a:p>
          <a:p>
            <a:r>
              <a:rPr lang="en-US" dirty="0"/>
              <a:t>Recursion typically adds some overhead to a solution due to the extra function calls</a:t>
            </a:r>
          </a:p>
          <a:p>
            <a:pPr lvl="1"/>
            <a:r>
              <a:rPr lang="en-US" dirty="0"/>
              <a:t>In some cases, the complexity of the recursive solution is the same as the non-recursive solution (i.e., the slowdown is just some constant factor)</a:t>
            </a:r>
          </a:p>
          <a:p>
            <a:pPr lvl="1"/>
            <a:r>
              <a:rPr lang="en-US" dirty="0"/>
              <a:t>In other cases, a recursive solution may be significantly less efficient than a non-recursive one</a:t>
            </a:r>
          </a:p>
          <a:p>
            <a:r>
              <a:rPr lang="en-US" dirty="0"/>
              <a:t>In this topic, we will see one reasonable use of recursion and one bad use of recursion to compute mathematical functions</a:t>
            </a:r>
          </a:p>
          <a:p>
            <a:r>
              <a:rPr lang="en-US" dirty="0"/>
              <a:t>We'll also see one use of recursion to solve a famous puzzle</a:t>
            </a:r>
          </a:p>
          <a:p>
            <a:r>
              <a:rPr lang="en-US" dirty="0"/>
              <a:t>We'll see more useful examples of recursion in future topics</a:t>
            </a:r>
          </a:p>
        </p:txBody>
      </p:sp>
    </p:spTree>
    <p:extLst>
      <p:ext uri="{BB962C8B-B14F-4D97-AF65-F5344CB8AC3E}">
        <p14:creationId xmlns:p14="http://schemas.microsoft.com/office/powerpoint/2010/main" val="79160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09D68-393B-89DB-B929-271C795C0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Factorial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6B697B-201E-C06B-05D2-6BE59C2338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The value of n! (n </a:t>
                </a:r>
                <a:r>
                  <a:rPr lang="en-US" i="1" dirty="0"/>
                  <a:t>factorial</a:t>
                </a:r>
                <a:r>
                  <a:rPr lang="en-US" dirty="0"/>
                  <a:t>) for a positive integer, n, is n * (n-1) * (n-2) * … * 3 * 2 * 1</a:t>
                </a:r>
              </a:p>
              <a:p>
                <a:r>
                  <a:rPr lang="en-US" dirty="0"/>
                  <a:t>The value of 0! Is defined to be 1</a:t>
                </a:r>
              </a:p>
              <a:p>
                <a:r>
                  <a:rPr lang="en-US" dirty="0"/>
                  <a:t>Note that the definition of factorial can also be written in a recursive manner: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!=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!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&gt;0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The next slide shows two functions for computing factorials</a:t>
                </a:r>
              </a:p>
              <a:p>
                <a:pPr lvl="1"/>
                <a:r>
                  <a:rPr lang="en-US" dirty="0"/>
                  <a:t>The function on the left is recursive; the function on the right is </a:t>
                </a:r>
                <a:r>
                  <a:rPr lang="en-US" i="1" dirty="0"/>
                  <a:t>iterative</a:t>
                </a:r>
                <a:r>
                  <a:rPr lang="en-US" dirty="0"/>
                  <a:t> and non-recursive</a:t>
                </a:r>
              </a:p>
              <a:p>
                <a:pPr lvl="1"/>
                <a:r>
                  <a:rPr lang="en-US" dirty="0"/>
                  <a:t>I will run a program in class that uses each of these functions</a:t>
                </a:r>
              </a:p>
              <a:p>
                <a:pPr lvl="1"/>
                <a:r>
                  <a:rPr lang="en-US" dirty="0"/>
                  <a:t>Note that the factorial values grow pretty fast, so larger arguments would quickly overflow a 32-bit int (I can demonstrate this in class)</a:t>
                </a:r>
              </a:p>
              <a:p>
                <a:pPr lvl="1"/>
                <a:r>
                  <a:rPr lang="en-US" dirty="0"/>
                  <a:t>The "if" statement in the recursive solution is necessary; every recursive function needs a </a:t>
                </a:r>
                <a:r>
                  <a:rPr lang="en-US" i="1" dirty="0"/>
                  <a:t>base case</a:t>
                </a:r>
                <a:r>
                  <a:rPr lang="en-US" dirty="0"/>
                  <a:t> to avoid </a:t>
                </a:r>
                <a:r>
                  <a:rPr lang="en-US" i="1" dirty="0"/>
                  <a:t>infinite recursion</a:t>
                </a:r>
              </a:p>
              <a:p>
                <a:pPr lvl="1"/>
                <a:r>
                  <a:rPr lang="en-US" dirty="0"/>
                  <a:t>The two functions have the same complexity, but the non-recursive function will be a bit more efficient since it avoid unnecessary function calls (which takes extra time and uses extra memory)</a:t>
                </a:r>
              </a:p>
              <a:p>
                <a:pPr lvl="1"/>
                <a:r>
                  <a:rPr lang="en-US" dirty="0"/>
                  <a:t>Still, the recursive solution is arguably more readable, and this is generally considered a reasonable example of recursion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6B697B-201E-C06B-05D2-6BE59C2338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2094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41D3B-E37F-263A-27A4-F30E516C0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and Iterative Factorial Functions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8CA235-7957-35A1-C5ED-B1E1C610966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Recursive solution: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int factorial_1(int n)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 if (n == 0)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1;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 else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n*factorial(n-1);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0B6780-3001-EFE4-06E7-C8FE8775E4E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Non-recursive, iterative solution:</a:t>
            </a:r>
          </a:p>
          <a:p>
            <a:pPr marL="457200" lvl="1" indent="0"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int factorial_2(int n)</a:t>
            </a:r>
          </a:p>
          <a:p>
            <a:pPr marL="457200" lvl="1" indent="0"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 int result = 1;</a:t>
            </a:r>
          </a:p>
          <a:p>
            <a:pPr marL="457200" lvl="1" indent="0">
              <a:buNone/>
            </a:pPr>
            <a:endParaRPr lang="en-US" sz="17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 while (n &gt; 0)</a:t>
            </a:r>
          </a:p>
          <a:p>
            <a:pPr marL="457200" lvl="1" indent="0"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 marL="457200" lvl="1" indent="0"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   result = result * n;</a:t>
            </a:r>
          </a:p>
          <a:p>
            <a:pPr marL="457200" lvl="1" indent="0"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   n = n - 1;</a:t>
            </a:r>
          </a:p>
          <a:p>
            <a:pPr marL="457200" lvl="1" indent="0"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457200" lvl="1" indent="0">
              <a:buNone/>
            </a:pPr>
            <a:endParaRPr lang="en-US" sz="17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 return result;</a:t>
            </a:r>
          </a:p>
          <a:p>
            <a:pPr marL="457200" lvl="1" indent="0"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54218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6DEACDA-F0A0-C89F-0477-E1B075ACB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Fibonacci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6C9D34-5D5D-707B-427A-B3A9B5B767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</a:t>
            </a:r>
            <a:r>
              <a:rPr lang="en-US" i="1" dirty="0"/>
              <a:t>Fibonacci sequence</a:t>
            </a:r>
            <a:r>
              <a:rPr lang="en-US" dirty="0"/>
              <a:t> starts with two 1s, and each number after those is the sum of the two numbers before it</a:t>
            </a:r>
          </a:p>
          <a:p>
            <a:r>
              <a:rPr lang="en-US" dirty="0"/>
              <a:t>With this definition, the first several numbers of the Fibonacci sequence are: 1, 1, 2, 3, 5, 8, 13, 21, 34, 55, …</a:t>
            </a:r>
          </a:p>
          <a:p>
            <a:r>
              <a:rPr lang="en-US" dirty="0"/>
              <a:t>Some sources state that the first two numbers or 0 and 1; apart from the initial 0, the sequence is the same either way</a:t>
            </a:r>
          </a:p>
          <a:p>
            <a:r>
              <a:rPr lang="en-US" dirty="0"/>
              <a:t>The next slide shows two functions for computing Fibonacci the n</a:t>
            </a:r>
            <a:r>
              <a:rPr lang="en-US" baseline="30000" dirty="0"/>
              <a:t>th</a:t>
            </a:r>
            <a:r>
              <a:rPr lang="en-US" dirty="0"/>
              <a:t> Fibonacci value</a:t>
            </a:r>
          </a:p>
          <a:p>
            <a:pPr lvl="1"/>
            <a:r>
              <a:rPr lang="en-US" dirty="0"/>
              <a:t>The function on the left is recursive; the function on the right is iterative and non-recursive</a:t>
            </a:r>
          </a:p>
          <a:p>
            <a:pPr lvl="1"/>
            <a:r>
              <a:rPr lang="en-US" dirty="0"/>
              <a:t>I will run a program in class that uses each of these functions</a:t>
            </a:r>
          </a:p>
          <a:p>
            <a:pPr lvl="1"/>
            <a:r>
              <a:rPr lang="en-US" dirty="0"/>
              <a:t>Note that the Fibonacci values also grow fast, so larger arguments would overflow a 32-bit int; the program I run in class will demonstrate this (really, we are computing the right-most 32-bits of the Fibonacci values)</a:t>
            </a:r>
          </a:p>
          <a:p>
            <a:pPr lvl="1"/>
            <a:r>
              <a:rPr lang="en-US" dirty="0"/>
              <a:t>This time, the recursive solution is extremely less efficient than the iterative solution</a:t>
            </a:r>
          </a:p>
          <a:p>
            <a:pPr lvl="1"/>
            <a:r>
              <a:rPr lang="en-US" dirty="0"/>
              <a:t>In fact, the iterative solution takes linear time with respect to n, whereas the recursive solution takes exponential time with respect to n</a:t>
            </a:r>
          </a:p>
          <a:p>
            <a:pPr lvl="1"/>
            <a:r>
              <a:rPr lang="en-US" dirty="0"/>
              <a:t>Therefore, although the recursive solution might be easier to understand, this is a bad example of recursion (not all sources point this out)</a:t>
            </a:r>
          </a:p>
          <a:p>
            <a:pPr lvl="1"/>
            <a:r>
              <a:rPr lang="en-US" dirty="0"/>
              <a:t>In fact, the program I run in class will not end, and I will have to stop it!</a:t>
            </a:r>
          </a:p>
        </p:txBody>
      </p:sp>
    </p:spTree>
    <p:extLst>
      <p:ext uri="{BB962C8B-B14F-4D97-AF65-F5344CB8AC3E}">
        <p14:creationId xmlns:p14="http://schemas.microsoft.com/office/powerpoint/2010/main" val="3224905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D2296-5D38-0006-765A-07C0AA6C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and Iterative Fibonacci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DBCD6-81C4-1875-A88E-EBBE1455F6E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4500" dirty="0"/>
              <a:t>Recursive solution: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int Fibonacci_1(int n)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  if (n &lt;= 2)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1;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  else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(Fibonacci_1(n-1) +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Fibonacci_1(n-2));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45F2CF-DA1F-9F73-43BF-E20DB107438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4500" dirty="0"/>
              <a:t>Non-recursive, iterative solution: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int Fibonacci_2(int n)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 int prev1 = 1, prev2 = 1;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 int x, cur;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 if (n &lt;= 2)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1;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 else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   for (x = 3; x &lt;= n; x++,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prev2 = prev1, prev1 = cur)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     cur = prev2 + prev1;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cur;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10409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3639B2-CEF9-76D7-9D77-54EEC7EA8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Tower of Hanoi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19F20-1F94-5175-53BC-7F2B9A6FB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i="1" dirty="0"/>
              <a:t>Tower of Hanoi</a:t>
            </a:r>
            <a:r>
              <a:rPr lang="en-US" dirty="0"/>
              <a:t> is a puzzle including three sticks and disks that can be placed on them</a:t>
            </a:r>
          </a:p>
          <a:p>
            <a:r>
              <a:rPr lang="en-US" dirty="0"/>
              <a:t>At the start, all disks are on one of the stick, arrange from the largest disk (at the bottom) to the smallest disk (at the top)</a:t>
            </a:r>
          </a:p>
          <a:p>
            <a:r>
              <a:rPr lang="en-US" dirty="0"/>
              <a:t>The goal is to move the pile of disks from the starting, or source, stick to a designated destination stick, subject to the following rules:</a:t>
            </a:r>
          </a:p>
          <a:p>
            <a:pPr lvl="1"/>
            <a:r>
              <a:rPr lang="en-US" dirty="0"/>
              <a:t>Only one disk can be moved at a time</a:t>
            </a:r>
          </a:p>
          <a:p>
            <a:pPr lvl="1"/>
            <a:r>
              <a:rPr lang="en-US" dirty="0"/>
              <a:t>You can only lift the top disk off a stick; this disk may then be placed on another stick, but you cannot violate the next constraint</a:t>
            </a:r>
          </a:p>
          <a:p>
            <a:pPr lvl="1"/>
            <a:r>
              <a:rPr lang="en-US" dirty="0"/>
              <a:t>You can never place a larger disk on top of a smaller disk</a:t>
            </a:r>
          </a:p>
          <a:p>
            <a:r>
              <a:rPr lang="en-US" dirty="0"/>
              <a:t>The image on the next slide shows such a puzzle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70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983A6-ABF1-4B16-B6A6-FFB342DFC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Tower of Hanoi Image (from Wikipedia)</a:t>
            </a:r>
          </a:p>
        </p:txBody>
      </p:sp>
      <p:pic>
        <p:nvPicPr>
          <p:cNvPr id="5" name="Content Placeholder 4" descr="A picture containing object, table, wooden, sitting&#10;&#10;Description automatically generated">
            <a:extLst>
              <a:ext uri="{FF2B5EF4-FFF2-40B4-BE49-F238E27FC236}">
                <a16:creationId xmlns:a16="http://schemas.microsoft.com/office/drawing/2014/main" id="{C73C6513-2A8F-4327-8E45-DC8691A1B6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050" y="2108994"/>
            <a:ext cx="8597900" cy="3784600"/>
          </a:xfrm>
        </p:spPr>
      </p:pic>
    </p:spTree>
    <p:extLst>
      <p:ext uri="{BB962C8B-B14F-4D97-AF65-F5344CB8AC3E}">
        <p14:creationId xmlns:p14="http://schemas.microsoft.com/office/powerpoint/2010/main" val="2368955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077DC-4BBA-4824-B335-2C5C33F50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the Tower of Hanoi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4C4EA-3DD3-49B8-BD0D-7DA0A0A9B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Assume we have a Tower of Hanoi puzzle with N disks</a:t>
            </a:r>
          </a:p>
          <a:p>
            <a:r>
              <a:rPr lang="en-US" dirty="0"/>
              <a:t>At some point, we must move the largest disk from the source stick to the destination stick</a:t>
            </a:r>
          </a:p>
          <a:p>
            <a:r>
              <a:rPr lang="en-US" dirty="0"/>
              <a:t>Before that, we must move the other N-1 disks from the source stick to the third stick, which we'll call the auxiliary stick</a:t>
            </a:r>
          </a:p>
          <a:p>
            <a:r>
              <a:rPr lang="en-US" dirty="0"/>
              <a:t>The largest disk will not affect any of the moves required to achieve this intermediate goal</a:t>
            </a:r>
          </a:p>
          <a:p>
            <a:r>
              <a:rPr lang="en-US" dirty="0"/>
              <a:t>After the largest disk is moved to the destination stick, when then must move the other N-1 disks from the auxiliary stick to the destination stick</a:t>
            </a:r>
          </a:p>
          <a:p>
            <a:r>
              <a:rPr lang="en-US" dirty="0"/>
              <a:t>Again, the largest disk will not affect any of the moves required to achieve this follow-up task</a:t>
            </a:r>
          </a:p>
          <a:p>
            <a:r>
              <a:rPr lang="en-US" dirty="0"/>
              <a:t>In summary, we can move N disks from the source stick to the destination stick with the following procedure: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Move N-1 disks from the source stick to the auxiliary stick (this is a recursive step)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Move the largest disk from the source stick to the destination stick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Move N-1 disks from the auxiliary stick to the destination stick (this is a recursive step)</a:t>
            </a:r>
          </a:p>
          <a:p>
            <a:r>
              <a:rPr lang="en-US" dirty="0"/>
              <a:t>Note that all three of the steps listed in this solution are necessary</a:t>
            </a:r>
          </a:p>
        </p:txBody>
      </p:sp>
    </p:spTree>
    <p:extLst>
      <p:ext uri="{BB962C8B-B14F-4D97-AF65-F5344CB8AC3E}">
        <p14:creationId xmlns:p14="http://schemas.microsoft.com/office/powerpoint/2010/main" val="2903870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C2111-3287-0CD3-B3C7-B1EFCBC9A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for Solving the Tower of Hanoi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9186B-44AA-BCC4-F64B-F284CA16B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next slide shows a function I wrote in C for solving the Tower of Hanoi puzzle</a:t>
            </a:r>
          </a:p>
          <a:p>
            <a:r>
              <a:rPr lang="en-US" dirty="0"/>
              <a:t>The function accepts the names of the three sticks (as strings), and the number of disks to be moved from the source disk to the destination disk</a:t>
            </a:r>
          </a:p>
          <a:p>
            <a:r>
              <a:rPr lang="en-US" dirty="0"/>
              <a:t>This function displays the moves to be made, in the order in which the moves should be made</a:t>
            </a:r>
          </a:p>
          <a:p>
            <a:r>
              <a:rPr lang="en-US" dirty="0"/>
              <a:t>This function also introduces the notion of a </a:t>
            </a:r>
            <a:r>
              <a:rPr lang="en-US" i="1" dirty="0"/>
              <a:t>static variable</a:t>
            </a:r>
            <a:r>
              <a:rPr lang="en-US" dirty="0"/>
              <a:t>; in C, a static variable is a local variable that retains its value between function calls</a:t>
            </a:r>
          </a:p>
          <a:p>
            <a:pPr>
              <a:spcBef>
                <a:spcPts val="0"/>
              </a:spcBef>
            </a:pPr>
            <a:r>
              <a:rPr lang="en-US" dirty="0">
                <a:ea typeface="Times New Roman" panose="02020603050405020304" pitchFamily="18" charset="0"/>
                <a:cs typeface="Courier New" panose="02070309020205020404" pitchFamily="49" charset="0"/>
              </a:rPr>
              <a:t>Suppose the three disks are labeled "source", "aux", and "dest", and there are 8 disks that must be moved from "source" to "dest"</a:t>
            </a:r>
          </a:p>
          <a:p>
            <a:pPr>
              <a:spcBef>
                <a:spcPts val="500"/>
              </a:spcBef>
            </a:pPr>
            <a:r>
              <a:rPr lang="en-US" dirty="0">
                <a:ea typeface="Times New Roman" panose="02020603050405020304" pitchFamily="18" charset="0"/>
                <a:cs typeface="Courier New" panose="02070309020205020404" pitchFamily="49" charset="0"/>
              </a:rPr>
              <a:t>Then we could call the function as follows: </a:t>
            </a: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Tower(8, "source", "aux", "dest");</a:t>
            </a:r>
          </a:p>
          <a:p>
            <a:r>
              <a:rPr lang="en-US" dirty="0"/>
              <a:t>In class, I will run a program that calls the function as indicated above</a:t>
            </a:r>
          </a:p>
          <a:p>
            <a:r>
              <a:rPr lang="en-US" dirty="0"/>
              <a:t>The function lists a number of moves equal to 2</a:t>
            </a:r>
            <a:r>
              <a:rPr lang="en-US" baseline="30000" dirty="0"/>
              <a:t>N</a:t>
            </a:r>
            <a:r>
              <a:rPr lang="en-US" dirty="0"/>
              <a:t>-1</a:t>
            </a:r>
          </a:p>
          <a:p>
            <a:r>
              <a:rPr lang="en-US" dirty="0"/>
              <a:t>Although this is exponential with respect to N, it is easy to show that this number of moves is required to solve the Tower of Hanoi</a:t>
            </a:r>
          </a:p>
          <a:p>
            <a:r>
              <a:rPr lang="en-US" dirty="0"/>
              <a:t>In my Data Structures and Algorithms class, we analyze this solution in more detail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007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37D88-A9FF-88B0-9FBF-C106ACF21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Function for Solving the Tower of Hanoi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83039-7757-0583-8096-2B7ED68DA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 Tower(int n, char *src, </a:t>
            </a:r>
            <a:r>
              <a:rPr lang="en-US" sz="18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char *aux</a:t>
            </a: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, char *</a:t>
            </a:r>
            <a:r>
              <a:rPr lang="en-US" sz="18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dst</a:t>
            </a: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static int move=0;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if (n == 1)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printf("Move #%d: Move disk from %s to %s.\n", ++move, src, dst);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else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Tower(n-1, src, dst, aux);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8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printf("Move #%d: Move disk from %s to %s.\n", ++move, src, dst);</a:t>
            </a: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Tower(n-1, aux, </a:t>
            </a:r>
            <a:r>
              <a:rPr lang="en-US" sz="18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src</a:t>
            </a: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, dst);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return;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  <a:endParaRPr lang="en-US" sz="1800" dirty="0"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122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A8FB7-3E78-C2E6-37E8-A9345F107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Examples of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FD02B-F49D-ADC3-79F8-847E6FB06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 our next topic, we will examine a single recursive program for solving mazes</a:t>
            </a:r>
          </a:p>
          <a:p>
            <a:r>
              <a:rPr lang="en-US" dirty="0"/>
              <a:t>Other important examples if recursion include:</a:t>
            </a:r>
          </a:p>
          <a:p>
            <a:pPr lvl="1"/>
            <a:r>
              <a:rPr lang="en-US" dirty="0"/>
              <a:t>Some prominent sorting algorithms, including mergesort and quicksort (we may discuss this later in the course)</a:t>
            </a:r>
          </a:p>
          <a:p>
            <a:pPr lvl="1"/>
            <a:r>
              <a:rPr lang="en-US" dirty="0"/>
              <a:t>Important tree traversal algorithms, such as preorder traversal and postorder traversal (we discuss this in DSA)</a:t>
            </a:r>
          </a:p>
          <a:p>
            <a:pPr lvl="1"/>
            <a:r>
              <a:rPr lang="en-US" dirty="0"/>
              <a:t>Some state-space search algorithms, such as depth-first search and iterative deepening search (we discuss this in AI)</a:t>
            </a:r>
          </a:p>
          <a:p>
            <a:pPr lvl="1"/>
            <a:r>
              <a:rPr lang="en-US" dirty="0"/>
              <a:t>Minimax search, a popular algorithm for implementing two-player, turn-taking, zero-sum games (we discuss this in AI)</a:t>
            </a:r>
          </a:p>
          <a:p>
            <a:r>
              <a:rPr lang="en-US" dirty="0"/>
              <a:t>As mentioned earlier, every task that can be implemented with recursion can also be implemented without it</a:t>
            </a:r>
          </a:p>
          <a:p>
            <a:r>
              <a:rPr lang="en-US"/>
              <a:t>However</a:t>
            </a:r>
            <a:r>
              <a:rPr lang="en-US" dirty="0"/>
              <a:t>, recursion makes some tasks simpler to code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691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10703</TotalTime>
  <Words>1683</Words>
  <Application>Microsoft Office PowerPoint</Application>
  <PresentationFormat>Widescreen</PresentationFormat>
  <Paragraphs>138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Courier New</vt:lpstr>
      <vt:lpstr>Times New Roman</vt:lpstr>
      <vt:lpstr>Office Theme</vt:lpstr>
      <vt:lpstr>CS 160: Introduction to Procedural Programming and ECE 160: Introduction to Programming for Electrical Engineers  Topic: Recursion</vt:lpstr>
      <vt:lpstr>Recursive Functions</vt:lpstr>
      <vt:lpstr>Factorial</vt:lpstr>
      <vt:lpstr>Recursive and Iterative Factorial Functions</vt:lpstr>
      <vt:lpstr>Fibonacci</vt:lpstr>
      <vt:lpstr>Recursive and Iterative Fibonacci Functions</vt:lpstr>
      <vt:lpstr>The Tower of Hanoi</vt:lpstr>
      <vt:lpstr>Tower of Hanoi Image (from Wikipedia)</vt:lpstr>
      <vt:lpstr>Solving the Tower of Hanoi</vt:lpstr>
      <vt:lpstr>Code for Solving the Tower of Hanoi</vt:lpstr>
      <vt:lpstr>C Function for Solving the Tower of Hanoi</vt:lpstr>
      <vt:lpstr>Other Examples of Recursion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</dc:title>
  <dc:creator>Carl</dc:creator>
  <cp:lastModifiedBy>Carl Sable</cp:lastModifiedBy>
  <cp:revision>406</cp:revision>
  <dcterms:created xsi:type="dcterms:W3CDTF">2020-08-29T03:38:10Z</dcterms:created>
  <dcterms:modified xsi:type="dcterms:W3CDTF">2026-03-26T18:42:52Z</dcterms:modified>
</cp:coreProperties>
</file>