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460" r:id="rId10"/>
    <p:sldId id="461" r:id="rId11"/>
    <p:sldId id="462" r:id="rId12"/>
    <p:sldId id="464" r:id="rId13"/>
    <p:sldId id="463" r:id="rId14"/>
    <p:sldId id="465" r:id="rId15"/>
    <p:sldId id="466" r:id="rId16"/>
    <p:sldId id="467" r:id="rId17"/>
    <p:sldId id="468" r:id="rId18"/>
    <p:sldId id="469" r:id="rId19"/>
    <p:sldId id="470" r:id="rId20"/>
    <p:sldId id="268" r:id="rId21"/>
    <p:sldId id="270" r:id="rId22"/>
    <p:sldId id="271" r:id="rId23"/>
    <p:sldId id="273" r:id="rId24"/>
    <p:sldId id="274" r:id="rId25"/>
    <p:sldId id="275" r:id="rId26"/>
    <p:sldId id="472" r:id="rId27"/>
    <p:sldId id="471" r:id="rId28"/>
    <p:sldId id="474" r:id="rId29"/>
    <p:sldId id="475" r:id="rId30"/>
    <p:sldId id="476" r:id="rId31"/>
    <p:sldId id="473" r:id="rId32"/>
    <p:sldId id="477" r:id="rId33"/>
    <p:sldId id="47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Miscellaneous Subtopics</a:t>
            </a:r>
            <a:br>
              <a:rPr lang="en-US" sz="4800" i="1" dirty="0"/>
            </a:br>
            <a:r>
              <a:rPr lang="en-US" sz="2700" i="1" dirty="0"/>
              <a:t>(command line arguments, pseudo-random numbers,</a:t>
            </a:r>
            <a:br>
              <a:rPr lang="en-US" sz="2700" i="1" dirty="0"/>
            </a:br>
            <a:r>
              <a:rPr lang="en-US" sz="2700" i="1" dirty="0"/>
              <a:t>the call stack, the "goto" statement, the "exit" function)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77C7-CFF6-CA75-31E6-C8015E8D2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148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Subtopic 1: Command-Line Arguments</a:t>
            </a:r>
          </a:p>
        </p:txBody>
      </p:sp>
    </p:spTree>
    <p:extLst>
      <p:ext uri="{BB962C8B-B14F-4D97-AF65-F5344CB8AC3E}">
        <p14:creationId xmlns:p14="http://schemas.microsoft.com/office/powerpoint/2010/main" val="905247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575C5-E035-1FA1-53E9-468DBBC30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Command-Line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727B7-C4B6-94F2-BF67-70D437472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Many Linux utilities accept </a:t>
            </a:r>
            <a:r>
              <a:rPr lang="en-US" b="1" dirty="0"/>
              <a:t>command-line arguments</a:t>
            </a:r>
          </a:p>
          <a:p>
            <a:r>
              <a:rPr lang="en-US" dirty="0"/>
              <a:t>For example, consider "gcc":</a:t>
            </a:r>
          </a:p>
          <a:p>
            <a:pPr lvl="1"/>
            <a:r>
              <a:rPr lang="en-US" dirty="0"/>
              <a:t>When you apply "gcc", it expects the name of at least one source file to compile</a:t>
            </a:r>
          </a:p>
          <a:p>
            <a:pPr lvl="1"/>
            <a:r>
              <a:rPr lang="en-US" dirty="0"/>
              <a:t>There are also many optional arguments that "gcc" accepts, such us "-g" (for debugging), or "-o" followed by the desired name for the executable</a:t>
            </a:r>
          </a:p>
          <a:p>
            <a:r>
              <a:rPr lang="en-US" dirty="0"/>
              <a:t>Now consider the "grep" utility:</a:t>
            </a:r>
          </a:p>
          <a:p>
            <a:pPr lvl="1"/>
            <a:r>
              <a:rPr lang="en-US" dirty="0"/>
              <a:t>This can be used to search for all lines containing a specified string in a text file (or a set of text files)</a:t>
            </a:r>
          </a:p>
          <a:p>
            <a:pPr lvl="1"/>
            <a:r>
              <a:rPr lang="en-US" dirty="0"/>
              <a:t>For example, a user might type: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grep include *.c</a:t>
            </a:r>
          </a:p>
          <a:p>
            <a:pPr lvl="1"/>
            <a:r>
              <a:rPr lang="en-US" dirty="0"/>
              <a:t>This would display lines from all ".c" files in the current directory that contain the string "include"</a:t>
            </a:r>
          </a:p>
          <a:p>
            <a:pPr lvl="1"/>
            <a:r>
              <a:rPr lang="en-US" dirty="0"/>
              <a:t>The actual "grep" utility also allows many additional, optional arguments</a:t>
            </a:r>
          </a:p>
          <a:p>
            <a:pPr lvl="1"/>
            <a:r>
              <a:rPr lang="en-US" dirty="0"/>
              <a:t>It additionally supports regular expressions in the string we are searching for</a:t>
            </a:r>
          </a:p>
          <a:p>
            <a:pPr lvl="1"/>
            <a:r>
              <a:rPr lang="en-US" dirty="0"/>
              <a:t>We will examine a simplified version of "grep" shortly</a:t>
            </a:r>
          </a:p>
        </p:txBody>
      </p:sp>
    </p:spTree>
    <p:extLst>
      <p:ext uri="{BB962C8B-B14F-4D97-AF65-F5344CB8AC3E}">
        <p14:creationId xmlns:p14="http://schemas.microsoft.com/office/powerpoint/2010/main" val="1056900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E4610-4BA0-D587-E9C3-02D7EE5E8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Command-Line Arguments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C643A-817E-0732-1AC8-A5F15EA82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So far, none of the C programs we have examined in class have accepted any command line arguments</a:t>
            </a:r>
          </a:p>
          <a:p>
            <a:pPr lvl="1"/>
            <a:r>
              <a:rPr lang="en-US" dirty="0"/>
              <a:t>In all cases, the "main" function has not accepted any parameters</a:t>
            </a:r>
          </a:p>
          <a:p>
            <a:pPr lvl="1"/>
            <a:r>
              <a:rPr lang="en-US" dirty="0"/>
              <a:t>Thus, all our programs have contained the function header: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r>
              <a:rPr lang="en-US" dirty="0"/>
              <a:t>The "main" function is allowed to accept exactly two parameters</a:t>
            </a:r>
          </a:p>
          <a:p>
            <a:pPr lvl="1"/>
            <a:r>
              <a:rPr lang="en-US" dirty="0"/>
              <a:t>The first must be an "int", and traditionally it is called "argc"; this will be assigned the number of command-line arguments</a:t>
            </a:r>
          </a:p>
          <a:p>
            <a:pPr lvl="1"/>
            <a:r>
              <a:rPr lang="en-US" dirty="0"/>
              <a:t>The second must be an array of strings, and traditionally, it is called "argv"; this will be assigned the actual commend-line arguments</a:t>
            </a:r>
          </a:p>
          <a:p>
            <a:pPr lvl="1"/>
            <a:r>
              <a:rPr lang="en-US" dirty="0"/>
              <a:t>Thus, the function header for main will be: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main(int argc, char *argv[])</a:t>
            </a:r>
          </a:p>
          <a:p>
            <a:pPr lvl="1"/>
            <a:r>
              <a:rPr lang="en-US" dirty="0"/>
              <a:t>The value of "argv[0]" is set to the name of the executable being called</a:t>
            </a:r>
          </a:p>
          <a:p>
            <a:pPr lvl="1"/>
            <a:r>
              <a:rPr lang="en-US" dirty="0"/>
              <a:t>The values of "argv[1]" through "argv[argc-1]" are the other command-line arguments provided when the user invokes the program</a:t>
            </a:r>
          </a:p>
          <a:p>
            <a:r>
              <a:rPr lang="en-US" dirty="0"/>
              <a:t>The next slide shows a simple C program that accepts command-line arguments and displays them to standard output (I will demo it in class)</a:t>
            </a:r>
          </a:p>
        </p:txBody>
      </p:sp>
    </p:spTree>
    <p:extLst>
      <p:ext uri="{BB962C8B-B14F-4D97-AF65-F5344CB8AC3E}">
        <p14:creationId xmlns:p14="http://schemas.microsoft.com/office/powerpoint/2010/main" val="1204268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6EA20-B873-E51A-0742-52074B94E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Command-Line Arguments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4DA02-B50F-8470-BF9B-E4BC0C4F1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main(int argc, char *argv[])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printf("argc = %d\n", argc);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for (int i = 0; i &lt; argc; i++)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printf("argv[%d] = %s\n", i, argv[i]);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60117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5F4E-15F1-45FB-5356-CF845F816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"grep"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3E893-2C5B-593A-0857-DC5A72C76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 class, we will also examine a simplified version of "grep"</a:t>
            </a:r>
          </a:p>
          <a:p>
            <a:r>
              <a:rPr lang="en-US" dirty="0"/>
              <a:t>The program accepts a string to search for (no regular expressions) and a single filename to search</a:t>
            </a:r>
          </a:p>
          <a:p>
            <a:r>
              <a:rPr lang="en-US" dirty="0"/>
              <a:t>The program displays the "usage" if the number of command line arguments does not match what is expected (which is 3, including the executable name)</a:t>
            </a:r>
          </a:p>
          <a:p>
            <a:r>
              <a:rPr lang="en-US" dirty="0"/>
              <a:t>The program also displays a warning if the specified file cannot be opened</a:t>
            </a:r>
          </a:p>
          <a:p>
            <a:r>
              <a:rPr lang="en-US" dirty="0"/>
              <a:t>If the file can be opened, the program searches the file line-by-line</a:t>
            </a:r>
          </a:p>
          <a:p>
            <a:pPr lvl="1"/>
            <a:r>
              <a:rPr lang="en-US" dirty="0"/>
              <a:t>This part of the program uses a provided function from the standard library called "strstr"</a:t>
            </a:r>
          </a:p>
          <a:p>
            <a:pPr lvl="1"/>
            <a:r>
              <a:rPr lang="en-US" dirty="0"/>
              <a:t>The "strstr" function searches for a substring within another string</a:t>
            </a:r>
          </a:p>
          <a:p>
            <a:pPr lvl="1"/>
            <a:r>
              <a:rPr lang="en-US" dirty="0"/>
              <a:t>The function returns a pointer to the first character of the found substring, or NULL if the substring is not found</a:t>
            </a:r>
          </a:p>
          <a:p>
            <a:r>
              <a:rPr lang="en-US" dirty="0"/>
              <a:t>I will run the program in class to demonstrate its behavior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78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77C7-CFF6-CA75-31E6-C8015E8D2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148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Subtopic 2: Pseudo-Random Numbers</a:t>
            </a:r>
          </a:p>
        </p:txBody>
      </p:sp>
    </p:spTree>
    <p:extLst>
      <p:ext uri="{BB962C8B-B14F-4D97-AF65-F5344CB8AC3E}">
        <p14:creationId xmlns:p14="http://schemas.microsoft.com/office/powerpoint/2010/main" val="15685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5FFCF-52F7-03B2-31B1-BAA36E51A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Pseudo-Randomness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6DEBE-E710-A3F7-822E-27E99C3BF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Strictly speaking, computers are incapable of true randomization</a:t>
            </a:r>
          </a:p>
          <a:p>
            <a:r>
              <a:rPr lang="en-US" dirty="0"/>
              <a:t>However, many programs that we use appear to exhibit random behavior</a:t>
            </a:r>
          </a:p>
          <a:p>
            <a:r>
              <a:rPr lang="en-US" dirty="0"/>
              <a:t>A few examples of apparent random-behavior include:</a:t>
            </a:r>
          </a:p>
          <a:p>
            <a:pPr lvl="1"/>
            <a:r>
              <a:rPr lang="en-US" dirty="0"/>
              <a:t>Strategy games in which a computer player does not make the same move given the same situation every time</a:t>
            </a:r>
          </a:p>
          <a:p>
            <a:pPr lvl="1"/>
            <a:r>
              <a:rPr lang="en-US" dirty="0"/>
              <a:t>NPCs in modern video games</a:t>
            </a:r>
          </a:p>
          <a:p>
            <a:pPr lvl="1"/>
            <a:r>
              <a:rPr lang="en-US" dirty="0"/>
              <a:t>Certain aspects of training for deep learning architectures (e.g., weight initialization, randomized batches, etc.)</a:t>
            </a:r>
          </a:p>
          <a:p>
            <a:pPr lvl="1"/>
            <a:r>
              <a:rPr lang="en-US" dirty="0"/>
              <a:t>Generative AI (including text and images)</a:t>
            </a:r>
          </a:p>
          <a:p>
            <a:pPr lvl="1"/>
            <a:r>
              <a:rPr lang="en-US" dirty="0"/>
              <a:t>Interestingly, randomness can also be used to implement some useful algorithms quickly (e.g., determining whether a number is prime with high probability)</a:t>
            </a:r>
          </a:p>
          <a:p>
            <a:r>
              <a:rPr lang="en-US" dirty="0"/>
              <a:t>Such behavior is possible due to </a:t>
            </a:r>
            <a:r>
              <a:rPr lang="en-US" b="1" dirty="0"/>
              <a:t>pseudo-randomness</a:t>
            </a:r>
          </a:p>
          <a:p>
            <a:r>
              <a:rPr lang="en-US" dirty="0"/>
              <a:t>This means that the software's behavior appears to be random, even though it is actually </a:t>
            </a:r>
            <a:r>
              <a:rPr lang="en-US" i="1" dirty="0"/>
              <a:t>deterministic</a:t>
            </a:r>
          </a:p>
        </p:txBody>
      </p:sp>
    </p:spTree>
    <p:extLst>
      <p:ext uri="{BB962C8B-B14F-4D97-AF65-F5344CB8AC3E}">
        <p14:creationId xmlns:p14="http://schemas.microsoft.com/office/powerpoint/2010/main" val="1995545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CA508-6F40-4116-B900-C58245EE6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Pseudo-random Number Generators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3569B-4C45-47EB-B104-A39F8F598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All modern programming languages include routines to generate </a:t>
            </a:r>
            <a:r>
              <a:rPr lang="en-US" i="1" dirty="0"/>
              <a:t>pseudo-random numbers</a:t>
            </a:r>
          </a:p>
          <a:p>
            <a:r>
              <a:rPr lang="en-US" dirty="0"/>
              <a:t>Often, you will hear such routines referred to as </a:t>
            </a:r>
            <a:r>
              <a:rPr lang="en-US" i="1" dirty="0"/>
              <a:t>random number generators</a:t>
            </a:r>
            <a:r>
              <a:rPr lang="en-US" dirty="0"/>
              <a:t>, but it would be more accurate to call them </a:t>
            </a:r>
            <a:r>
              <a:rPr lang="en-US" i="1" dirty="0"/>
              <a:t>pseudo-random number generators</a:t>
            </a:r>
          </a:p>
          <a:p>
            <a:r>
              <a:rPr lang="en-US" dirty="0"/>
              <a:t>In C, you can use </a:t>
            </a:r>
            <a:r>
              <a:rPr lang="en-US" b="1" dirty="0"/>
              <a:t>the "rand" function</a:t>
            </a:r>
            <a:r>
              <a:rPr lang="en-US" dirty="0"/>
              <a:t>, which returns a pseudo-random integer from 0 to RAND_MAX (inclusive)</a:t>
            </a:r>
          </a:p>
          <a:p>
            <a:r>
              <a:rPr lang="en-US" dirty="0"/>
              <a:t>The C standard guarantees that RAND_MAX is at least 32,767 (2</a:t>
            </a:r>
            <a:r>
              <a:rPr lang="en-US" baseline="30000" dirty="0"/>
              <a:t>15</a:t>
            </a:r>
            <a:r>
              <a:rPr lang="en-US" dirty="0"/>
              <a:t> - 1), but it is often much larger (for example, 2,147,483,647, which is 2</a:t>
            </a:r>
            <a:r>
              <a:rPr lang="en-US" baseline="30000" dirty="0"/>
              <a:t>31</a:t>
            </a:r>
            <a:r>
              <a:rPr lang="en-US" dirty="0"/>
              <a:t> - 1)</a:t>
            </a:r>
          </a:p>
          <a:p>
            <a:r>
              <a:rPr lang="en-US" dirty="0"/>
              <a:t>If you are going to use "rand" in your program, you should include "stdlib.h" at the top of your source code file</a:t>
            </a:r>
          </a:p>
          <a:p>
            <a:r>
              <a:rPr lang="en-US" dirty="0"/>
              <a:t>Either method can be used to produce values in other ranges</a:t>
            </a:r>
          </a:p>
          <a:p>
            <a:pPr lvl="1"/>
            <a:r>
              <a:rPr lang="en-US" dirty="0"/>
              <a:t>For example, to produce a pseudo-random integer in the range of MIN to MAX (inclusive), you can use: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rand() % (MAX-MIN+1) + MIN</a:t>
            </a:r>
          </a:p>
          <a:p>
            <a:pPr lvl="1"/>
            <a:r>
              <a:rPr lang="en-US" dirty="0"/>
              <a:t>Note that this does not necessarily produce all values with exactly the same probability, but if the range from MIN to MAX is small with respect to RAND_MAX, it is often good enough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106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957E28-EC7B-D2E2-A080-E861F4246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Pseudo-Random Number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50FC16-28F6-CAAE-C72B-49BA379AFD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4000" dirty="0"/>
              <a:t>The program to the right displays five pseudo-random numbers to standard output</a:t>
            </a:r>
          </a:p>
          <a:p>
            <a:r>
              <a:rPr lang="en-US" sz="4000" dirty="0"/>
              <a:t>I will demo the program in class, running it multiple times</a:t>
            </a:r>
          </a:p>
          <a:p>
            <a:r>
              <a:rPr lang="en-US" sz="4000" dirty="0"/>
              <a:t>The first time, the output will probably look pretty good</a:t>
            </a:r>
          </a:p>
          <a:p>
            <a:pPr lvl="1"/>
            <a:r>
              <a:rPr lang="en-US" sz="3600" dirty="0"/>
              <a:t>The values will be in the expected range</a:t>
            </a:r>
          </a:p>
          <a:p>
            <a:pPr lvl="1"/>
            <a:r>
              <a:rPr lang="en-US" sz="3600" dirty="0"/>
              <a:t>Since we don't know exactly how "rand" works, we could not have predicted the values</a:t>
            </a:r>
          </a:p>
          <a:p>
            <a:r>
              <a:rPr lang="en-US" sz="4000" dirty="0"/>
              <a:t>However, running the program multiple times will indicate a potential problem</a:t>
            </a:r>
          </a:p>
          <a:p>
            <a:pPr lvl="1"/>
            <a:r>
              <a:rPr lang="en-US" sz="3600" dirty="0"/>
              <a:t>The displayed values will be the same every time I run the program</a:t>
            </a:r>
          </a:p>
          <a:p>
            <a:pPr lvl="1"/>
            <a:r>
              <a:rPr lang="en-US" sz="3600" dirty="0"/>
              <a:t>At times, this might be what we want; but often, it is not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E054E-F112-2A0E-051F-A3681BAAF0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&lt;stdlib.h&gt;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int x, n;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for (x = 0; x &lt; 5; x++)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rand()%10 + 1;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printf("Variable n = %d.\n", n);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53376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E5E95-AD19-4A82-8DE4-A502EBFE3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1B990-547A-44C2-A4B5-2930E0482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will see that pseudo-random number generators rely on a global variable that changes each time it is used</a:t>
            </a:r>
          </a:p>
          <a:p>
            <a:r>
              <a:rPr lang="en-US" dirty="0"/>
              <a:t>The initial value of this global variable is called a </a:t>
            </a:r>
            <a:r>
              <a:rPr lang="en-US" b="1" dirty="0"/>
              <a:t>seed</a:t>
            </a:r>
            <a:endParaRPr lang="en-US" dirty="0"/>
          </a:p>
          <a:p>
            <a:r>
              <a:rPr lang="en-US" dirty="0"/>
              <a:t>we can also use this as a verb; i.e., we can </a:t>
            </a:r>
            <a:r>
              <a:rPr lang="en-US" i="1" dirty="0"/>
              <a:t>seed</a:t>
            </a:r>
            <a:r>
              <a:rPr lang="en-US" dirty="0"/>
              <a:t> the random number generator</a:t>
            </a:r>
          </a:p>
          <a:p>
            <a:r>
              <a:rPr lang="en-US" dirty="0"/>
              <a:t>C provides a function called "srand" which allows us to set the seed;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srand(12345);</a:t>
            </a:r>
          </a:p>
          <a:p>
            <a:r>
              <a:rPr lang="en-US" dirty="0"/>
              <a:t>The entire sequence of pseudo-random numbers that are generated is determined based on this seed</a:t>
            </a:r>
          </a:p>
        </p:txBody>
      </p:sp>
    </p:spTree>
    <p:extLst>
      <p:ext uri="{BB962C8B-B14F-4D97-AF65-F5344CB8AC3E}">
        <p14:creationId xmlns:p14="http://schemas.microsoft.com/office/powerpoint/2010/main" val="3277313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957E28-EC7B-D2E2-A080-E861F4246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Pseudo-Random Number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50FC16-28F6-CAAE-C72B-49BA379AFD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4000" dirty="0"/>
              <a:t>The program to the right also displays five pseudo-random numbers to standard output</a:t>
            </a:r>
          </a:p>
          <a:p>
            <a:r>
              <a:rPr lang="en-US" sz="4000" dirty="0"/>
              <a:t>Again, I will demo the program in class, running it multiple times</a:t>
            </a:r>
          </a:p>
          <a:p>
            <a:r>
              <a:rPr lang="en-US" sz="4000" dirty="0"/>
              <a:t>The first time I run it, we might be pleased</a:t>
            </a:r>
          </a:p>
          <a:p>
            <a:pPr lvl="1"/>
            <a:r>
              <a:rPr lang="en-US" sz="3600" dirty="0"/>
              <a:t>As with the previous program, the values will be in the appropriate range</a:t>
            </a:r>
          </a:p>
          <a:p>
            <a:pPr lvl="1"/>
            <a:r>
              <a:rPr lang="en-US" sz="3600" dirty="0"/>
              <a:t>Also as with the previous program, we could not have predicted the values</a:t>
            </a:r>
          </a:p>
          <a:p>
            <a:pPr lvl="1"/>
            <a:r>
              <a:rPr lang="en-US" sz="3600" dirty="0"/>
              <a:t>Additionally, the output is (probably) different from the previous program</a:t>
            </a:r>
          </a:p>
          <a:p>
            <a:r>
              <a:rPr lang="en-US" sz="4000" dirty="0"/>
              <a:t>However, once again, this program produces the same output every time that we run it</a:t>
            </a:r>
            <a:endParaRPr lang="en-US" sz="3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E054E-F112-2A0E-051F-A3681BAAF0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&lt;stdlib.h&gt;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int x, n;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srand(12345);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for (x = 0; x &lt; 5; x++)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rand()%10 + 1;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printf("Variable n = %d.\n", n);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68170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8DEEC-7128-9784-85FF-6430FC86C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Time as a Seed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6DAE8-B83B-61A0-287E-87CE8CDA4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If the seed were actually random, this would be all that is necessary</a:t>
            </a:r>
          </a:p>
          <a:p>
            <a:r>
              <a:rPr lang="en-US" dirty="0"/>
              <a:t>Unfortunately, this is not possible</a:t>
            </a:r>
          </a:p>
          <a:p>
            <a:r>
              <a:rPr lang="en-US" dirty="0"/>
              <a:t>Fortunately, all that matters is that the seed is different every time we run the program</a:t>
            </a:r>
          </a:p>
          <a:p>
            <a:r>
              <a:rPr lang="en-US" dirty="0"/>
              <a:t>Therefore, a common solution is to seed the random number generator with a value representing the date and time</a:t>
            </a:r>
          </a:p>
          <a:p>
            <a:r>
              <a:rPr lang="en-US" dirty="0"/>
              <a:t>C provides a function called "time", which returns a number representing the date and time down to the nearest second; to use it, we should include "time.h" at the top of the source file</a:t>
            </a:r>
          </a:p>
          <a:p>
            <a:r>
              <a:rPr lang="en-US" dirty="0"/>
              <a:t>We can use this to choose a useful seed; for example: srand(time(NULL));</a:t>
            </a:r>
          </a:p>
          <a:p>
            <a:pPr lvl="1"/>
            <a:r>
              <a:rPr lang="en-US" dirty="0"/>
              <a:t>Note that the "time" function accepts a pointer to a "time_t" type (which is typically a 64-bit integer in modern implementations)</a:t>
            </a:r>
          </a:p>
          <a:p>
            <a:pPr lvl="1"/>
            <a:r>
              <a:rPr lang="en-US" dirty="0"/>
              <a:t>The "time" function sets the value that the parameter points to, and it also returns the same value</a:t>
            </a:r>
          </a:p>
          <a:p>
            <a:pPr lvl="1"/>
            <a:r>
              <a:rPr lang="en-US" dirty="0"/>
              <a:t>If we pass "NULL" to the function, the function just returns the value</a:t>
            </a:r>
          </a:p>
          <a:p>
            <a:r>
              <a:rPr lang="en-US" dirty="0"/>
              <a:t>Some programming languages automatically seed the random number generator in a similar way</a:t>
            </a:r>
          </a:p>
          <a:p>
            <a:r>
              <a:rPr lang="en-US" dirty="0"/>
              <a:t>Note that </a:t>
            </a:r>
            <a:r>
              <a:rPr lang="en-US" i="1" dirty="0"/>
              <a:t>we should only seed the pseudo-random number generator once, at the start of the program</a:t>
            </a:r>
          </a:p>
        </p:txBody>
      </p:sp>
    </p:spTree>
    <p:extLst>
      <p:ext uri="{BB962C8B-B14F-4D97-AF65-F5344CB8AC3E}">
        <p14:creationId xmlns:p14="http://schemas.microsoft.com/office/powerpoint/2010/main" val="2768662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957E28-EC7B-D2E2-A080-E861F4246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Pseudo-Random Number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50FC16-28F6-CAAE-C72B-49BA379AFD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4000" dirty="0"/>
              <a:t>The program to the right once again displays five pseudo-random numbers to standard output</a:t>
            </a:r>
          </a:p>
          <a:p>
            <a:r>
              <a:rPr lang="en-US" sz="4000" dirty="0"/>
              <a:t>Again, I will demo the program in class, running it multiple times</a:t>
            </a:r>
          </a:p>
          <a:p>
            <a:r>
              <a:rPr lang="en-US" sz="4000" dirty="0"/>
              <a:t>Now, we are likely to see different values every time I run the program</a:t>
            </a:r>
          </a:p>
          <a:p>
            <a:r>
              <a:rPr lang="en-US" sz="4000" dirty="0"/>
              <a:t>If I carefully runt he program twice in the same second, we will see the same values</a:t>
            </a:r>
            <a:endParaRPr lang="en-US" sz="3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E054E-F112-2A0E-051F-A3681BAAF0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&lt;stdlib.h&gt;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&lt;time.h&gt;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int x, n;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srand(time(NULL));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for (x = 0; x &lt; 5; x++)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rand()%10 + 1;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printf("Variable n = %d.\n", n);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74772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E0902-41B3-4841-B112-C6584CFE8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Pseudo-Random Number Generator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E2C13-A27B-498D-9284-636756234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46964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The code to the right shows a simple example of a pseudo-random number generator</a:t>
            </a:r>
          </a:p>
          <a:p>
            <a:r>
              <a:rPr lang="en-US" dirty="0"/>
              <a:t>This code is taken from "The C Programming Language" by Kernighan and Ritchie (K&amp;R)</a:t>
            </a:r>
          </a:p>
          <a:p>
            <a:r>
              <a:rPr lang="en-US" dirty="0"/>
              <a:t>Note that "srand" simply sets a global variable to the specified seed</a:t>
            </a:r>
          </a:p>
          <a:p>
            <a:r>
              <a:rPr lang="en-US" dirty="0"/>
              <a:t>The "rand" function updates the global and uses it to produce a pseudo-random number</a:t>
            </a:r>
          </a:p>
          <a:p>
            <a:pPr lvl="1"/>
            <a:r>
              <a:rPr lang="en-US" dirty="0"/>
              <a:t>I have heard that this is not a particularly good pseudo-random number generator</a:t>
            </a:r>
          </a:p>
          <a:p>
            <a:pPr lvl="1"/>
            <a:r>
              <a:rPr lang="en-US" dirty="0"/>
              <a:t>In any case, it serves our purpose of discussing how such a generator works</a:t>
            </a:r>
          </a:p>
          <a:p>
            <a:pPr lvl="1"/>
            <a:r>
              <a:rPr lang="en-US" dirty="0"/>
              <a:t>We'll talk about what it means for a pseudo-random number generator to be good, shortly</a:t>
            </a:r>
          </a:p>
          <a:p>
            <a:r>
              <a:rPr lang="en-US" dirty="0"/>
              <a:t>Note that if "rand" returns the same value twice, this does not mean the sequence will repeat</a:t>
            </a:r>
          </a:p>
          <a:p>
            <a:r>
              <a:rPr lang="en-US" dirty="0"/>
              <a:t>However, if the value of "</a:t>
            </a:r>
            <a:r>
              <a:rPr lang="en-US" dirty="0">
                <a:cs typeface="Courier New" panose="02070309020205020404" pitchFamily="49" charset="0"/>
              </a:rPr>
              <a:t>next"</a:t>
            </a:r>
            <a:r>
              <a:rPr lang="en-US" dirty="0"/>
              <a:t> repeats, then the sequence starting at that point will repeat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A568E-6C6B-4B4D-A25A-FD1407BA4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9" y="1825625"/>
            <a:ext cx="5814951" cy="4351338"/>
          </a:xfrm>
        </p:spPr>
        <p:txBody>
          <a:bodyPr>
            <a:no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unsigned long int next = 1;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rand(void)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next = next * 1103515245 + 12345;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(unsigned int) (next/65536) % 32768;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void srand(unsigned int seed)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{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next = seed;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675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25E1C1-D14D-467A-AE04-E8E8763B3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Pseudo-Random Number Generators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F3146A-0DA0-486A-B46D-3DFA30AB8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several desired properties for pseudo-random number generators; for example:</a:t>
            </a:r>
          </a:p>
          <a:p>
            <a:pPr lvl="1"/>
            <a:r>
              <a:rPr lang="en-US" dirty="0"/>
              <a:t>The period of numbers before repetition should be long</a:t>
            </a:r>
          </a:p>
          <a:p>
            <a:pPr lvl="1"/>
            <a:r>
              <a:rPr lang="en-US" dirty="0"/>
              <a:t>Sequences of generated numbers should be uniformly distributed</a:t>
            </a:r>
          </a:p>
          <a:p>
            <a:pPr lvl="1"/>
            <a:r>
              <a:rPr lang="en-US" dirty="0"/>
              <a:t>Subsequences of generated numbers should be uncorrelated</a:t>
            </a:r>
          </a:p>
          <a:p>
            <a:pPr lvl="1"/>
            <a:r>
              <a:rPr lang="en-US" dirty="0"/>
              <a:t>The generator should be efficient</a:t>
            </a:r>
          </a:p>
          <a:p>
            <a:r>
              <a:rPr lang="en-US" dirty="0"/>
              <a:t>If the first three properties are not present, the result of a program relying on the generator might be too predictable</a:t>
            </a:r>
          </a:p>
          <a:p>
            <a:r>
              <a:rPr lang="en-US" dirty="0"/>
              <a:t>If the fourth property is not present, the program might run too slowly</a:t>
            </a:r>
          </a:p>
          <a:p>
            <a:r>
              <a:rPr lang="en-US" dirty="0"/>
              <a:t>Note that some programs that rely on randomness rely on it over and over again</a:t>
            </a:r>
          </a:p>
        </p:txBody>
      </p:sp>
    </p:spTree>
    <p:extLst>
      <p:ext uri="{BB962C8B-B14F-4D97-AF65-F5344CB8AC3E}">
        <p14:creationId xmlns:p14="http://schemas.microsoft.com/office/powerpoint/2010/main" val="139232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9D44C-7E05-5D5D-3B37-D8824A32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Pseudo-Random Maze Generator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66D02-B2F2-F4FB-FF7C-AEA9442C2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class, I will discuss and demo a pseudo-random maze generator</a:t>
            </a:r>
          </a:p>
          <a:p>
            <a:r>
              <a:rPr lang="en-US" dirty="0"/>
              <a:t>This generates the sort of maze used for the program we discussed in a previous topic</a:t>
            </a:r>
          </a:p>
          <a:p>
            <a:pPr lvl="1"/>
            <a:r>
              <a:rPr lang="en-US" dirty="0"/>
              <a:t>Each maze consists of ten rows and ten columns of characters</a:t>
            </a:r>
          </a:p>
          <a:p>
            <a:pPr lvl="1"/>
            <a:r>
              <a:rPr lang="en-US" dirty="0"/>
              <a:t>The edges (top and bottom rows, left and right columns) are guaranteed to consist of asterisk characters ('*')</a:t>
            </a:r>
          </a:p>
          <a:p>
            <a:pPr lvl="1"/>
            <a:r>
              <a:rPr lang="en-US" dirty="0"/>
              <a:t>An 'O' represents the start position, and an 'X' represents the goal</a:t>
            </a:r>
          </a:p>
          <a:p>
            <a:pPr lvl="1"/>
            <a:r>
              <a:rPr lang="en-US" dirty="0"/>
              <a:t>Other characters are either and asterisk ('*', representing a wall) or a space (' ')</a:t>
            </a:r>
          </a:p>
          <a:p>
            <a:pPr lvl="1"/>
            <a:r>
              <a:rPr lang="en-US" dirty="0"/>
              <a:t>Recall that not all mazes are solvable (our maze-solving program accounted for this)</a:t>
            </a:r>
          </a:p>
          <a:p>
            <a:r>
              <a:rPr lang="en-US" dirty="0"/>
              <a:t>The logic of the maze generator is as follows:</a:t>
            </a:r>
          </a:p>
          <a:p>
            <a:pPr lvl="1"/>
            <a:r>
              <a:rPr lang="en-US" dirty="0"/>
              <a:t>The program seeds the pseudo-random number generator based on time</a:t>
            </a:r>
          </a:p>
          <a:p>
            <a:pPr lvl="1"/>
            <a:r>
              <a:rPr lang="en-US" dirty="0"/>
              <a:t>Then, it pseudo-randomly determining the goal position (i.e., the position of the  'X' character)</a:t>
            </a:r>
          </a:p>
          <a:p>
            <a:pPr lvl="1"/>
            <a:r>
              <a:rPr lang="en-US" dirty="0"/>
              <a:t>Next, it pseudo-randomly determines the start position (i.e., the position of the initial 'O' character), ensuring that it is different than the goal position</a:t>
            </a:r>
          </a:p>
          <a:p>
            <a:pPr lvl="1"/>
            <a:r>
              <a:rPr lang="en-US" dirty="0"/>
              <a:t>It then loops through the rows and columns of the maze (using a nested loop), displaying the appropriate characters to standard output (you can redirect standard output to a text file if you want)</a:t>
            </a:r>
          </a:p>
          <a:p>
            <a:pPr lvl="1"/>
            <a:r>
              <a:rPr lang="en-US" dirty="0"/>
              <a:t>For every position in the maze other than an edge, the start position, and the goal position, the program randomly generates either an asterisk (1/3 of the time) or a space (2/3 of the time)</a:t>
            </a:r>
          </a:p>
          <a:p>
            <a:r>
              <a:rPr lang="en-US" dirty="0"/>
              <a:t>The next slide shows an example of a generated maze (most don't look this good)</a:t>
            </a:r>
          </a:p>
        </p:txBody>
      </p:sp>
    </p:spTree>
    <p:extLst>
      <p:ext uri="{BB962C8B-B14F-4D97-AF65-F5344CB8AC3E}">
        <p14:creationId xmlns:p14="http://schemas.microsoft.com/office/powerpoint/2010/main" val="1079404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1A21D-C24C-D274-80EA-33BEA574D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Pseudo-Randomly Generated Maze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5D1A-E337-C9BA-918D-97A164D08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**********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*X *** * *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 **  ** *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   * *  *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 ****   *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    *  O*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 *     **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  *   ***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**       *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**********</a:t>
            </a:r>
          </a:p>
        </p:txBody>
      </p:sp>
    </p:spTree>
    <p:extLst>
      <p:ext uri="{BB962C8B-B14F-4D97-AF65-F5344CB8AC3E}">
        <p14:creationId xmlns:p14="http://schemas.microsoft.com/office/powerpoint/2010/main" val="2256554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77C7-CFF6-CA75-31E6-C8015E8D2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148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Subtopic 3: The Call Stack</a:t>
            </a:r>
          </a:p>
        </p:txBody>
      </p:sp>
    </p:spTree>
    <p:extLst>
      <p:ext uri="{BB962C8B-B14F-4D97-AF65-F5344CB8AC3E}">
        <p14:creationId xmlns:p14="http://schemas.microsoft.com/office/powerpoint/2010/main" val="961658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7B09-674D-4411-83A3-F9D786E48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 Program Uses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C191A-0A2C-4DDD-9D60-F5E7B00F4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running a computer program, </a:t>
            </a:r>
            <a:r>
              <a:rPr lang="en-US" b="1" dirty="0"/>
              <a:t>RAM</a:t>
            </a:r>
            <a:r>
              <a:rPr lang="en-US" dirty="0"/>
              <a:t> is divided into three segments:</a:t>
            </a:r>
          </a:p>
          <a:p>
            <a:pPr lvl="1"/>
            <a:r>
              <a:rPr lang="en-US" b="1" dirty="0"/>
              <a:t>Static memory </a:t>
            </a:r>
            <a:r>
              <a:rPr lang="en-US" dirty="0"/>
              <a:t>stores the program’s machine code and global variables (some sources label sub-segments of static memory differently)</a:t>
            </a:r>
          </a:p>
          <a:p>
            <a:pPr lvl="1"/>
            <a:r>
              <a:rPr lang="en-US" b="1" dirty="0"/>
              <a:t>The stack</a:t>
            </a:r>
            <a:r>
              <a:rPr lang="en-US" dirty="0"/>
              <a:t>, a.k.a. the</a:t>
            </a:r>
            <a:r>
              <a:rPr lang="en-US" i="1" dirty="0"/>
              <a:t> run-time stack </a:t>
            </a:r>
            <a:r>
              <a:rPr lang="en-US" dirty="0"/>
              <a:t>or the </a:t>
            </a:r>
            <a:r>
              <a:rPr lang="en-US" i="1" dirty="0"/>
              <a:t>call stack</a:t>
            </a:r>
            <a:r>
              <a:rPr lang="en-US" dirty="0"/>
              <a:t>,</a:t>
            </a:r>
            <a:r>
              <a:rPr lang="en-US" i="1" dirty="0"/>
              <a:t> </a:t>
            </a:r>
            <a:r>
              <a:rPr lang="en-US" dirty="0"/>
              <a:t>stores </a:t>
            </a:r>
            <a:r>
              <a:rPr lang="en-US" i="1" dirty="0"/>
              <a:t>activation records</a:t>
            </a:r>
            <a:r>
              <a:rPr lang="en-US" dirty="0"/>
              <a:t>, a.k.a. </a:t>
            </a:r>
            <a:r>
              <a:rPr lang="en-US" i="1" dirty="0"/>
              <a:t>stack frames</a:t>
            </a:r>
            <a:r>
              <a:rPr lang="en-US" dirty="0"/>
              <a:t> (we will talk about this segment in significantly more detail)</a:t>
            </a:r>
          </a:p>
          <a:p>
            <a:pPr lvl="1"/>
            <a:r>
              <a:rPr lang="en-US" b="1" dirty="0"/>
              <a:t>The heap</a:t>
            </a:r>
            <a:r>
              <a:rPr lang="en-US" dirty="0"/>
              <a:t>, a.k.a. </a:t>
            </a:r>
            <a:r>
              <a:rPr lang="en-US" i="1" dirty="0"/>
              <a:t>dynamic memory</a:t>
            </a:r>
            <a:r>
              <a:rPr lang="en-US" dirty="0"/>
              <a:t>,</a:t>
            </a:r>
            <a:r>
              <a:rPr lang="en-US" i="1" dirty="0"/>
              <a:t> </a:t>
            </a:r>
            <a:r>
              <a:rPr lang="en-US" dirty="0"/>
              <a:t>stores all dynamically allocated memory</a:t>
            </a:r>
          </a:p>
          <a:p>
            <a:r>
              <a:rPr lang="en-US" dirty="0"/>
              <a:t>Note that not all sources list the segments in the same order, and some sources show the sub-segments of static memory as separate segments</a:t>
            </a:r>
          </a:p>
          <a:p>
            <a:r>
              <a:rPr lang="en-US" dirty="0"/>
              <a:t>Other types of memory used by programs include </a:t>
            </a:r>
            <a:r>
              <a:rPr lang="en-US" i="1" dirty="0"/>
              <a:t>registers</a:t>
            </a:r>
            <a:r>
              <a:rPr lang="en-US" dirty="0"/>
              <a:t>, the </a:t>
            </a:r>
            <a:r>
              <a:rPr lang="en-US" i="1" dirty="0"/>
              <a:t>cache</a:t>
            </a:r>
            <a:r>
              <a:rPr lang="en-US" dirty="0"/>
              <a:t>, and sometimes </a:t>
            </a:r>
            <a:r>
              <a:rPr lang="en-US" i="1" dirty="0"/>
              <a:t>virtual memory</a:t>
            </a:r>
          </a:p>
          <a:p>
            <a:r>
              <a:rPr lang="en-US" dirty="0"/>
              <a:t>I will roughly sketch out a diagram showing the parts of memory during class</a:t>
            </a:r>
          </a:p>
        </p:txBody>
      </p:sp>
    </p:spTree>
    <p:extLst>
      <p:ext uri="{BB962C8B-B14F-4D97-AF65-F5344CB8AC3E}">
        <p14:creationId xmlns:p14="http://schemas.microsoft.com/office/powerpoint/2010/main" val="4062709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29A0B-BF3A-47CD-9B86-23D23CEC1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Call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DEFDA-C0F9-46A2-A2A8-AEE24C817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The call stack </a:t>
            </a:r>
            <a:r>
              <a:rPr lang="en-US" dirty="0"/>
              <a:t>(a.k.a. the </a:t>
            </a:r>
            <a:r>
              <a:rPr lang="en-US" i="1" dirty="0"/>
              <a:t>run-time stack</a:t>
            </a:r>
            <a:r>
              <a:rPr lang="en-US" dirty="0"/>
              <a:t> or simply </a:t>
            </a:r>
            <a:r>
              <a:rPr lang="en-US" i="1" dirty="0"/>
              <a:t>the stack</a:t>
            </a:r>
            <a:r>
              <a:rPr lang="en-US" dirty="0"/>
              <a:t>) is, literally, a </a:t>
            </a:r>
            <a:r>
              <a:rPr lang="en-US" i="1" dirty="0"/>
              <a:t>stack</a:t>
            </a:r>
            <a:r>
              <a:rPr lang="en-US" dirty="0"/>
              <a:t> of </a:t>
            </a:r>
            <a:r>
              <a:rPr lang="en-US" b="1" dirty="0"/>
              <a:t>activation records</a:t>
            </a:r>
            <a:r>
              <a:rPr lang="en-US" dirty="0"/>
              <a:t>, a.k.a. </a:t>
            </a:r>
            <a:r>
              <a:rPr lang="en-US" b="1" dirty="0"/>
              <a:t>stack frames</a:t>
            </a:r>
          </a:p>
          <a:p>
            <a:r>
              <a:rPr lang="en-US" dirty="0"/>
              <a:t>Note that the call stack is an application of a more general data structure called a stack; you will learn about stacks in detail if you take a course on data structures and algorithms</a:t>
            </a:r>
          </a:p>
          <a:p>
            <a:r>
              <a:rPr lang="en-US" dirty="0"/>
              <a:t>At any given time during a program's execution, the call stack contains an activation record for each functions that has been called but has not yet returned</a:t>
            </a:r>
          </a:p>
          <a:p>
            <a:r>
              <a:rPr lang="en-US" dirty="0"/>
              <a:t>Each activation record corresponds to one such function, and includes memory to store:</a:t>
            </a:r>
          </a:p>
          <a:p>
            <a:pPr lvl="1"/>
            <a:r>
              <a:rPr lang="en-US" b="1" dirty="0"/>
              <a:t>Parameters</a:t>
            </a:r>
            <a:r>
              <a:rPr lang="en-US" dirty="0"/>
              <a:t> – when a function is called, these are initialized to the values of </a:t>
            </a:r>
            <a:r>
              <a:rPr lang="en-US" i="1" dirty="0"/>
              <a:t>arguments</a:t>
            </a:r>
            <a:r>
              <a:rPr lang="en-US" dirty="0"/>
              <a:t> passed to the function</a:t>
            </a:r>
          </a:p>
          <a:p>
            <a:pPr lvl="1"/>
            <a:r>
              <a:rPr lang="en-US" b="1" dirty="0"/>
              <a:t>Machine status info </a:t>
            </a:r>
            <a:r>
              <a:rPr lang="en-US" dirty="0"/>
              <a:t>– this includes any information that needs to be backed up when the function is called and restored when the function returns</a:t>
            </a:r>
          </a:p>
          <a:p>
            <a:pPr lvl="1"/>
            <a:r>
              <a:rPr lang="en-US" b="1" dirty="0"/>
              <a:t>Local variables </a:t>
            </a:r>
            <a:r>
              <a:rPr lang="en-US" dirty="0"/>
              <a:t>and </a:t>
            </a:r>
            <a:r>
              <a:rPr lang="en-US" b="1" dirty="0"/>
              <a:t>temporary variables</a:t>
            </a:r>
            <a:r>
              <a:rPr lang="en-US" dirty="0"/>
              <a:t> (a.k.a. </a:t>
            </a:r>
            <a:r>
              <a:rPr lang="en-US" i="1" dirty="0"/>
              <a:t>temp variables</a:t>
            </a:r>
            <a:r>
              <a:rPr lang="en-US" dirty="0"/>
              <a:t>) – I'll explain temporary variables later</a:t>
            </a:r>
          </a:p>
          <a:p>
            <a:r>
              <a:rPr lang="en-US" dirty="0"/>
              <a:t>If there is a </a:t>
            </a:r>
            <a:r>
              <a:rPr lang="en-US" i="1" dirty="0"/>
              <a:t>return value</a:t>
            </a:r>
            <a:r>
              <a:rPr lang="en-US" dirty="0"/>
              <a:t>, this is also stored in the activation record</a:t>
            </a:r>
          </a:p>
          <a:p>
            <a:r>
              <a:rPr lang="en-US" dirty="0"/>
              <a:t>I will roughly sketch out a diagram of an activation record during class</a:t>
            </a:r>
          </a:p>
          <a:p>
            <a:pPr lvl="1"/>
            <a:r>
              <a:rPr lang="en-US" i="1" dirty="0"/>
              <a:t>Not all sources depict activation records the same way </a:t>
            </a:r>
            <a:r>
              <a:rPr lang="en-US" dirty="0"/>
              <a:t>(i.e., the parts may be labeled differently or drawn in different orders)</a:t>
            </a:r>
          </a:p>
          <a:p>
            <a:pPr lvl="1"/>
            <a:r>
              <a:rPr lang="en-US" dirty="0"/>
              <a:t>It is ultimately up to the compiler what gets stored where in an activation record</a:t>
            </a:r>
          </a:p>
        </p:txBody>
      </p:sp>
    </p:spTree>
    <p:extLst>
      <p:ext uri="{BB962C8B-B14F-4D97-AF65-F5344CB8AC3E}">
        <p14:creationId xmlns:p14="http://schemas.microsoft.com/office/powerpoint/2010/main" val="2536847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035CC-2117-4691-8253-9C136003E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Calls and Returns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7140C-EFEF-4D9E-8AF0-D13E768C8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Whenever a function is called:</a:t>
            </a:r>
          </a:p>
          <a:p>
            <a:pPr lvl="1"/>
            <a:r>
              <a:rPr lang="en-US" i="1" dirty="0"/>
              <a:t>Arguments</a:t>
            </a:r>
            <a:r>
              <a:rPr lang="en-US" dirty="0"/>
              <a:t> (sometimes called actual arguments or actual parameters) are copied to </a:t>
            </a:r>
            <a:r>
              <a:rPr lang="en-US" i="1" dirty="0"/>
              <a:t>parameters</a:t>
            </a:r>
            <a:r>
              <a:rPr lang="en-US" dirty="0"/>
              <a:t> (sometimes formal arguments or formal parameters)</a:t>
            </a:r>
          </a:p>
          <a:p>
            <a:pPr lvl="1"/>
            <a:r>
              <a:rPr lang="en-US" dirty="0"/>
              <a:t>Certain registers (e.g., the </a:t>
            </a:r>
            <a:r>
              <a:rPr lang="en-US" i="1" dirty="0"/>
              <a:t>program counter</a:t>
            </a:r>
            <a:r>
              <a:rPr lang="en-US" dirty="0"/>
              <a:t> and registers containing pointers to each section of the current activation record) are backed up</a:t>
            </a:r>
          </a:p>
          <a:p>
            <a:pPr lvl="1"/>
            <a:r>
              <a:rPr lang="en-US" dirty="0"/>
              <a:t>Many compilers back up all registers to keep things simple</a:t>
            </a:r>
          </a:p>
          <a:p>
            <a:pPr lvl="1"/>
            <a:r>
              <a:rPr lang="en-US" dirty="0"/>
              <a:t>Space is set aside for all local variables and temp variables</a:t>
            </a:r>
          </a:p>
          <a:p>
            <a:r>
              <a:rPr lang="en-US" dirty="0"/>
              <a:t>Whenever a function returns:</a:t>
            </a:r>
          </a:p>
          <a:p>
            <a:pPr lvl="1"/>
            <a:r>
              <a:rPr lang="en-US" dirty="0"/>
              <a:t>If the function returns a value, the value is placed at the appropriate location in the activation record</a:t>
            </a:r>
          </a:p>
          <a:p>
            <a:pPr lvl="1"/>
            <a:r>
              <a:rPr lang="en-US" dirty="0"/>
              <a:t>Machine status info is restored, which includes restoring the program counter, pointers to the various sections of the previous activation record, etc.</a:t>
            </a:r>
          </a:p>
          <a:p>
            <a:r>
              <a:rPr lang="en-US" dirty="0"/>
              <a:t>When a program is compiled, the compiler places all necessary machine code instructions for function calls and returns in the executable</a:t>
            </a:r>
          </a:p>
        </p:txBody>
      </p:sp>
    </p:spTree>
    <p:extLst>
      <p:ext uri="{BB962C8B-B14F-4D97-AF65-F5344CB8AC3E}">
        <p14:creationId xmlns:p14="http://schemas.microsoft.com/office/powerpoint/2010/main" val="2905746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30BC3-B99F-4D3D-A1AF-FA3AA1C3D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Activation Records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C0F2-5049-4787-89D2-4DF0340B3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Special registers typically contain pointers to the start of each section of the activation record</a:t>
            </a:r>
          </a:p>
          <a:p>
            <a:pPr lvl="1"/>
            <a:r>
              <a:rPr lang="en-US" dirty="0"/>
              <a:t>These are updated when a function is called and a new activation record is created (i.e., when it gets pushed onto the stack)</a:t>
            </a:r>
          </a:p>
          <a:p>
            <a:pPr lvl="1"/>
            <a:r>
              <a:rPr lang="en-US" dirty="0"/>
              <a:t>The old values of these registers are backed up in the section of the new activation record that stores machine status info (possibly along with all other registers)</a:t>
            </a:r>
          </a:p>
          <a:p>
            <a:pPr lvl="1"/>
            <a:r>
              <a:rPr lang="en-US" dirty="0"/>
              <a:t>The old values are restored when the function returns (causing a pop from the stack), so they automatically point to the appropriate sections of the caller’s activation record</a:t>
            </a:r>
          </a:p>
          <a:p>
            <a:pPr lvl="1"/>
            <a:r>
              <a:rPr lang="en-US" dirty="0"/>
              <a:t>In the machine code, parameters, local variables, and temp variables are just offsets from these pointers</a:t>
            </a:r>
          </a:p>
          <a:p>
            <a:pPr lvl="1"/>
            <a:r>
              <a:rPr lang="en-US" dirty="0"/>
              <a:t>Therefore, it doesn’t matter where in the stack an activation record resides</a:t>
            </a:r>
          </a:p>
          <a:p>
            <a:r>
              <a:rPr lang="en-US" dirty="0"/>
              <a:t>Temp variables are needed because assembly code and machine code typically contain more variables than the corresponding source code</a:t>
            </a:r>
          </a:p>
          <a:p>
            <a:r>
              <a:rPr lang="en-US" dirty="0"/>
              <a:t>The next slide helps to explain the need for temp variables</a:t>
            </a:r>
          </a:p>
        </p:txBody>
      </p:sp>
    </p:spTree>
    <p:extLst>
      <p:ext uri="{BB962C8B-B14F-4D97-AF65-F5344CB8AC3E}">
        <p14:creationId xmlns:p14="http://schemas.microsoft.com/office/powerpoint/2010/main" val="2637206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6ECFB-0951-4A20-9D8D-04CD986F1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21229-F094-48AB-92BC-E4E0A764C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a C statement such as: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x = a * b + c * d;</a:t>
            </a:r>
          </a:p>
          <a:p>
            <a:r>
              <a:rPr lang="en-US" dirty="0"/>
              <a:t>Clearly, this can not be implemented by a single assembly code or machine code statement</a:t>
            </a:r>
          </a:p>
          <a:p>
            <a:r>
              <a:rPr lang="en-US" dirty="0"/>
              <a:t>Pseudo-assembly code may look more like this (introducing two additional temp variables):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t1 := a*b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t2 := c*d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x := t1+t2</a:t>
            </a:r>
          </a:p>
        </p:txBody>
      </p:sp>
    </p:spTree>
    <p:extLst>
      <p:ext uri="{BB962C8B-B14F-4D97-AF65-F5344CB8AC3E}">
        <p14:creationId xmlns:p14="http://schemas.microsoft.com/office/powerpoint/2010/main" val="3943754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005C8-F15F-4EE4-B9B4-18489B159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the Call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E5823-0DFF-439D-8A3E-437DC2268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Benefits of a call stack include:</a:t>
            </a:r>
          </a:p>
          <a:p>
            <a:pPr lvl="1"/>
            <a:r>
              <a:rPr lang="en-US" i="1" dirty="0"/>
              <a:t>Debuggers</a:t>
            </a:r>
            <a:r>
              <a:rPr lang="en-US" dirty="0"/>
              <a:t> make use of it</a:t>
            </a:r>
          </a:p>
          <a:p>
            <a:pPr lvl="1"/>
            <a:r>
              <a:rPr lang="en-US" dirty="0"/>
              <a:t>This uses </a:t>
            </a:r>
            <a:r>
              <a:rPr lang="en-US" i="1" dirty="0"/>
              <a:t>less memory </a:t>
            </a:r>
            <a:r>
              <a:rPr lang="en-US" dirty="0"/>
              <a:t>relative to older programming languages that created an activation record for every function in the source code</a:t>
            </a:r>
          </a:p>
          <a:p>
            <a:pPr lvl="1"/>
            <a:r>
              <a:rPr lang="en-US" dirty="0"/>
              <a:t>It is used for </a:t>
            </a:r>
            <a:r>
              <a:rPr lang="en-US" i="1" dirty="0"/>
              <a:t>exception handling</a:t>
            </a:r>
            <a:r>
              <a:rPr lang="en-US" dirty="0"/>
              <a:t> (something supported by many modern programming languages, but not C)</a:t>
            </a:r>
            <a:endParaRPr lang="en-US" i="1" dirty="0"/>
          </a:p>
          <a:p>
            <a:pPr lvl="1"/>
            <a:r>
              <a:rPr lang="en-US" i="1" dirty="0"/>
              <a:t>Recursion just works!</a:t>
            </a:r>
          </a:p>
          <a:p>
            <a:r>
              <a:rPr lang="en-US" dirty="0"/>
              <a:t>Recall that the call stack is one application of a more general data structure called a </a:t>
            </a:r>
            <a:r>
              <a:rPr lang="en-US" i="1" dirty="0"/>
              <a:t>stack</a:t>
            </a:r>
          </a:p>
          <a:p>
            <a:r>
              <a:rPr lang="en-US" dirty="0"/>
              <a:t>You will learn about stacks in detail if you take a course on data structures and algorithms</a:t>
            </a:r>
          </a:p>
        </p:txBody>
      </p:sp>
    </p:spTree>
    <p:extLst>
      <p:ext uri="{BB962C8B-B14F-4D97-AF65-F5344CB8AC3E}">
        <p14:creationId xmlns:p14="http://schemas.microsoft.com/office/powerpoint/2010/main" val="419669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D137B-74D6-9F85-F898-430416D04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9BB40-01BA-67A5-53BF-260B2A0DC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148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Subtopic 4: The "goto" Statement</a:t>
            </a:r>
          </a:p>
        </p:txBody>
      </p:sp>
    </p:spTree>
    <p:extLst>
      <p:ext uri="{BB962C8B-B14F-4D97-AF65-F5344CB8AC3E}">
        <p14:creationId xmlns:p14="http://schemas.microsoft.com/office/powerpoint/2010/main" val="241219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68B-C168-9E48-78BC-4EB210A39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1D9B4-D620-D5C9-8E47-848620D3A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Typically, execution of a program proceeds line-by-line (i.e., one statement completes, and the next one begins)</a:t>
            </a:r>
          </a:p>
          <a:p>
            <a:r>
              <a:rPr lang="en-US" dirty="0"/>
              <a:t>When there is a loop, the body of the loop iterates repeatedly, as long as some condition remains true</a:t>
            </a:r>
          </a:p>
          <a:p>
            <a:r>
              <a:rPr lang="en-US" dirty="0"/>
              <a:t>When dealing with selection statements such as an "if" statement, some portion of code is either executed or skipped</a:t>
            </a:r>
          </a:p>
          <a:p>
            <a:r>
              <a:rPr lang="en-US" dirty="0"/>
              <a:t>When a function is called, control jumps to the start of the function; when the function returns, control jumps back to the code right after the call</a:t>
            </a:r>
          </a:p>
          <a:p>
            <a:r>
              <a:rPr lang="en-US" b="1" dirty="0"/>
              <a:t>The "goto" statement</a:t>
            </a:r>
            <a:r>
              <a:rPr lang="en-US" dirty="0"/>
              <a:t> in C allows control to jump from any location in your code to any other location within the same function</a:t>
            </a:r>
          </a:p>
          <a:p>
            <a:r>
              <a:rPr lang="en-US" dirty="0"/>
              <a:t>The destination of the jump must be specified with a </a:t>
            </a:r>
            <a:r>
              <a:rPr lang="en-US" b="1" dirty="0"/>
              <a:t>label</a:t>
            </a:r>
          </a:p>
          <a:p>
            <a:r>
              <a:rPr lang="en-US" dirty="0"/>
              <a:t>In  class, we will look at an example of a silly program that jumps around within two functions (including "main")</a:t>
            </a:r>
          </a:p>
          <a:p>
            <a:r>
              <a:rPr lang="en-US" dirty="0"/>
              <a:t>Then, I will run the program shown on the next slide, which shows yet another way (this example is also silly) to display "Hello World!" to standard output three times</a:t>
            </a:r>
          </a:p>
        </p:txBody>
      </p:sp>
    </p:spTree>
    <p:extLst>
      <p:ext uri="{BB962C8B-B14F-4D97-AF65-F5344CB8AC3E}">
        <p14:creationId xmlns:p14="http://schemas.microsoft.com/office/powerpoint/2010/main" val="993547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C7E40-34BF-C383-AF2B-CCE14A15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"Hello World!" Three Times (for the last time)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1CF79-5A48-DE12-172B-7E7C4D1A1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main(void)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x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disp: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printf("Hello World!\n");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(++x &lt; 3)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goto disp;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18141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19FD1-88DF-39B0-F0BA-28E92CE0A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Negativity Toward the "goto"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2DDEB-6145-E061-613B-14F06D0F3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Many experts would advise programmers to never use the "goto" statement</a:t>
            </a:r>
          </a:p>
          <a:p>
            <a:pPr lvl="1"/>
            <a:r>
              <a:rPr lang="en-US" dirty="0"/>
              <a:t>Technically speaking, any code that can be written using the "goto" statement can be written without it</a:t>
            </a:r>
          </a:p>
          <a:p>
            <a:pPr lvl="1"/>
            <a:r>
              <a:rPr lang="en-US" dirty="0"/>
              <a:t>Most programmers would certainly agree that poor use of the "goto" statement can lead to code that is difficult to read</a:t>
            </a:r>
          </a:p>
          <a:p>
            <a:pPr lvl="1"/>
            <a:r>
              <a:rPr lang="en-US" dirty="0"/>
              <a:t>Some go so far as to say that using the "goto" statement is not valid </a:t>
            </a:r>
            <a:r>
              <a:rPr lang="en-US" i="1" dirty="0"/>
              <a:t>structured programming</a:t>
            </a:r>
          </a:p>
          <a:p>
            <a:pPr lvl="1"/>
            <a:r>
              <a:rPr lang="en-US" dirty="0"/>
              <a:t>Some books on C don't even mention the "goto" statement at all</a:t>
            </a:r>
          </a:p>
          <a:p>
            <a:pPr lvl="1"/>
            <a:r>
              <a:rPr lang="en-US" dirty="0"/>
              <a:t>Several other modern programming languages do not offer an equivalent statement</a:t>
            </a:r>
          </a:p>
          <a:p>
            <a:r>
              <a:rPr lang="en-US" dirty="0"/>
              <a:t>Here is what the four books listed on my course website say about it:</a:t>
            </a:r>
          </a:p>
          <a:p>
            <a:pPr lvl="1"/>
            <a:r>
              <a:rPr lang="en-US" dirty="0"/>
              <a:t>The famous Kernighan and Ritchie book (2</a:t>
            </a:r>
            <a:r>
              <a:rPr lang="en-US" baseline="30000" dirty="0"/>
              <a:t>nd</a:t>
            </a:r>
            <a:r>
              <a:rPr lang="en-US" dirty="0"/>
              <a:t> ed.) have two pages about the statement; they call it "the infinitely-abusable goto statement"</a:t>
            </a:r>
          </a:p>
          <a:p>
            <a:pPr lvl="1"/>
            <a:r>
              <a:rPr lang="en-US" dirty="0"/>
              <a:t>The Forouzan and Gilberg book (2</a:t>
            </a:r>
            <a:r>
              <a:rPr lang="en-US" baseline="30000" dirty="0"/>
              <a:t>nd</a:t>
            </a:r>
            <a:r>
              <a:rPr lang="en-US" dirty="0"/>
              <a:t> ed.) notes on p. 260, "The last of the jump statements, the goto, is not valid for structured programs and therefore is not discussed in this text."</a:t>
            </a:r>
          </a:p>
          <a:p>
            <a:pPr lvl="1"/>
            <a:r>
              <a:rPr lang="en-US" dirty="0"/>
              <a:t>The Oualline book (3</a:t>
            </a:r>
            <a:r>
              <a:rPr lang="en-US" baseline="30000" dirty="0"/>
              <a:t>rd</a:t>
            </a:r>
            <a:r>
              <a:rPr lang="en-US" dirty="0"/>
              <a:t> ed.), in a chapter titled "C's Dustier Corners", has one page on it; the author notes, "In actual practice, I find a goto statement useful about once every other year."</a:t>
            </a:r>
          </a:p>
          <a:p>
            <a:pPr lvl="1"/>
            <a:r>
              <a:rPr lang="en-US" dirty="0"/>
              <a:t>The King book (3</a:t>
            </a:r>
            <a:r>
              <a:rPr lang="en-US" baseline="30000" dirty="0"/>
              <a:t>rd</a:t>
            </a:r>
            <a:r>
              <a:rPr lang="en-US" dirty="0"/>
              <a:t> ed.) has two relatively respectful pages on the "goto" statement; the author says it "is rarely needed in everyday C programming" but admits it "can be helpful once in a while"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107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011E-C09A-94B4-61D3-FA04A3FD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Defense of the "goto"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C14CD-1F40-C78C-DA05-B7082C7D4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Some reasons it is important to be aware of the "goto" statement include:</a:t>
            </a:r>
          </a:p>
          <a:p>
            <a:pPr lvl="1"/>
            <a:r>
              <a:rPr lang="en-US" dirty="0"/>
              <a:t>Completeness – it is part of the language</a:t>
            </a:r>
          </a:p>
          <a:p>
            <a:pPr lvl="1"/>
            <a:r>
              <a:rPr lang="en-US" dirty="0"/>
              <a:t>Assembly languages and machine code do not include loops or selection statements; programming with "goto" is closer to how compiled programs work</a:t>
            </a:r>
          </a:p>
          <a:p>
            <a:pPr lvl="1"/>
            <a:r>
              <a:rPr lang="en-US" dirty="0"/>
              <a:t>There are scenarios in which using a "goto" statement can lead to more compact, arguably more readable C code compared to not using one</a:t>
            </a:r>
          </a:p>
          <a:p>
            <a:r>
              <a:rPr lang="en-US" dirty="0"/>
              <a:t>Scenarios in which using a "goto" statement is (according to some) acceptable include:</a:t>
            </a:r>
          </a:p>
          <a:p>
            <a:pPr lvl="1"/>
            <a:r>
              <a:rPr lang="en-US" dirty="0"/>
              <a:t>Breaking out of nested loops; this is similar to what a </a:t>
            </a:r>
            <a:r>
              <a:rPr lang="en-US" i="1" dirty="0"/>
              <a:t>labeled break statement</a:t>
            </a:r>
            <a:r>
              <a:rPr lang="en-US" dirty="0"/>
              <a:t> does in Java, which does not have a "goto" statement</a:t>
            </a:r>
          </a:p>
          <a:p>
            <a:pPr lvl="1"/>
            <a:r>
              <a:rPr lang="en-US" dirty="0"/>
              <a:t>Jumping to </a:t>
            </a:r>
            <a:r>
              <a:rPr lang="en-US" i="1" dirty="0"/>
              <a:t>cleanup code</a:t>
            </a:r>
            <a:r>
              <a:rPr lang="en-US" dirty="0"/>
              <a:t> at the end of a function (I'll talk more about this in class)</a:t>
            </a:r>
          </a:p>
        </p:txBody>
      </p:sp>
    </p:spTree>
    <p:extLst>
      <p:ext uri="{BB962C8B-B14F-4D97-AF65-F5344CB8AC3E}">
        <p14:creationId xmlns:p14="http://schemas.microsoft.com/office/powerpoint/2010/main" val="2947970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CC565-272E-8CEF-0B74-CC0EEA15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CDCEB-55E1-D60F-9BD1-3351ADA76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148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Subtopic 5: The "exit" Function</a:t>
            </a:r>
          </a:p>
        </p:txBody>
      </p:sp>
    </p:spTree>
    <p:extLst>
      <p:ext uri="{BB962C8B-B14F-4D97-AF65-F5344CB8AC3E}">
        <p14:creationId xmlns:p14="http://schemas.microsoft.com/office/powerpoint/2010/main" val="4137148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470E3-CD5B-F10E-93E2-EA320797B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"exit"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8C897-B309-C53C-0731-7D1F74B4B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 standard library includes </a:t>
            </a:r>
            <a:r>
              <a:rPr lang="en-US" b="1" dirty="0"/>
              <a:t>the "exit" function</a:t>
            </a:r>
          </a:p>
          <a:p>
            <a:r>
              <a:rPr lang="en-US" dirty="0"/>
              <a:t>The function prototype statement for the function is declared in "stdlib.h"</a:t>
            </a:r>
          </a:p>
          <a:p>
            <a:r>
              <a:rPr lang="en-US" dirty="0"/>
              <a:t>The "exit" function terminates the execution of a program</a:t>
            </a:r>
          </a:p>
          <a:p>
            <a:r>
              <a:rPr lang="en-US" dirty="0"/>
              <a:t>When a function calls the "exit" function, we never return to the function that calls "exit" (or to the function that called that function, etc.)</a:t>
            </a:r>
          </a:p>
          <a:p>
            <a:r>
              <a:rPr lang="en-US" dirty="0"/>
              <a:t>The "exit" function takes one parameter, which is returned to the operating system or parent process of the current program</a:t>
            </a:r>
          </a:p>
          <a:p>
            <a:r>
              <a:rPr lang="en-US" dirty="0"/>
              <a:t>As when we return, using the "return" statement, from "main" (which also ends a program), conventionally, a value of 0 indicates success, and any other value indicates an error</a:t>
            </a:r>
          </a:p>
          <a:p>
            <a:r>
              <a:rPr lang="en-US" dirty="0"/>
              <a:t>In class, I will run a program showing a simple example</a:t>
            </a:r>
          </a:p>
          <a:p>
            <a:pPr lvl="1"/>
            <a:r>
              <a:rPr lang="en-US" dirty="0"/>
              <a:t>In this program, we have "main" call a function named "quit" that displays a farewell message to the user and then calls "exit"</a:t>
            </a:r>
          </a:p>
          <a:p>
            <a:pPr lvl="1"/>
            <a:r>
              <a:rPr lang="en-US" dirty="0"/>
              <a:t>Note that we never return to "main" in this program</a:t>
            </a:r>
          </a:p>
          <a:p>
            <a:pPr lvl="1"/>
            <a:r>
              <a:rPr lang="en-US" dirty="0"/>
              <a:t>In a larger program, this "quit" function could be called from anywhere, and it will terminate the program</a:t>
            </a:r>
          </a:p>
          <a:p>
            <a:pPr lvl="1"/>
            <a:r>
              <a:rPr lang="en-US" dirty="0"/>
              <a:t>I also show the "quit" function on the next slide (our final slide of the course)</a:t>
            </a:r>
          </a:p>
        </p:txBody>
      </p:sp>
    </p:spTree>
    <p:extLst>
      <p:ext uri="{BB962C8B-B14F-4D97-AF65-F5344CB8AC3E}">
        <p14:creationId xmlns:p14="http://schemas.microsoft.com/office/powerpoint/2010/main" val="3367600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6B210-A07A-48D5-3EF9-900C5DF6D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Goodbye,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108C4-3135-6EE8-3733-649B76F23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quit(void)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printf("Goodbye, World!\n");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exit(0);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61179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17738</TotalTime>
  <Words>4271</Words>
  <Application>Microsoft Office PowerPoint</Application>
  <PresentationFormat>Widescreen</PresentationFormat>
  <Paragraphs>332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Courier New</vt:lpstr>
      <vt:lpstr>Times New Roman</vt:lpstr>
      <vt:lpstr>Office Theme</vt:lpstr>
      <vt:lpstr>CS 160: Introduction to Procedural Programming and ECE 160: Introduction to Programming for Electrical Engineers  Topic: Miscellaneous Subtopics (command line arguments, pseudo-random numbers, the call stack, the "goto" statement, the "exit" function)</vt:lpstr>
      <vt:lpstr>Subtopic 1: Command-Line Arguments</vt:lpstr>
      <vt:lpstr>Command-Line Arguments</vt:lpstr>
      <vt:lpstr>Command-Line Arguments in C</vt:lpstr>
      <vt:lpstr>Command-Line Arguments Example</vt:lpstr>
      <vt:lpstr>Simplified "grep" Program</vt:lpstr>
      <vt:lpstr>Subtopic 2: Pseudo-Random Numbers</vt:lpstr>
      <vt:lpstr>Pseudo-Randomness</vt:lpstr>
      <vt:lpstr>Pseudo-random Number Generators</vt:lpstr>
      <vt:lpstr>First Pseudo-Random Number Example</vt:lpstr>
      <vt:lpstr>Seeds</vt:lpstr>
      <vt:lpstr>Second Pseudo-Random Number Example</vt:lpstr>
      <vt:lpstr>Using Time as a Seed</vt:lpstr>
      <vt:lpstr>Third Pseudo-Random Number Example</vt:lpstr>
      <vt:lpstr>Pseudo-Random Number Generator Example</vt:lpstr>
      <vt:lpstr>Good Pseudo-Random Number Generators</vt:lpstr>
      <vt:lpstr>Pseudo-Random Maze Generator</vt:lpstr>
      <vt:lpstr>Pseudo-Randomly Generated Maze Example</vt:lpstr>
      <vt:lpstr>Subtopic 3: The Call Stack</vt:lpstr>
      <vt:lpstr>How a Program Uses Memory</vt:lpstr>
      <vt:lpstr>The Call Stack</vt:lpstr>
      <vt:lpstr>Function Calls and Returns</vt:lpstr>
      <vt:lpstr>More on Activation Records</vt:lpstr>
      <vt:lpstr>Temp variables</vt:lpstr>
      <vt:lpstr>Benefits of the Call Stack</vt:lpstr>
      <vt:lpstr>Subtopic 4: The "goto" Statement</vt:lpstr>
      <vt:lpstr>Sequential Code</vt:lpstr>
      <vt:lpstr>"Hello World!" Three Times (for the last time)</vt:lpstr>
      <vt:lpstr>Negativity Toward the "goto" Statement</vt:lpstr>
      <vt:lpstr>In Defense of the "goto" Statement</vt:lpstr>
      <vt:lpstr>Subtopic 5: The "exit" Function</vt:lpstr>
      <vt:lpstr>The "exit" Function</vt:lpstr>
      <vt:lpstr>Goodbye, World!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537</cp:revision>
  <dcterms:created xsi:type="dcterms:W3CDTF">2020-08-29T03:38:10Z</dcterms:created>
  <dcterms:modified xsi:type="dcterms:W3CDTF">2026-05-06T00:16:50Z</dcterms:modified>
</cp:coreProperties>
</file>