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93" autoAdjust="0"/>
    <p:restoredTop sz="94660"/>
  </p:normalViewPr>
  <p:slideViewPr>
    <p:cSldViewPr snapToGrid="0">
      <p:cViewPr varScale="1">
        <p:scale>
          <a:sx n="72" d="100"/>
          <a:sy n="72" d="100"/>
        </p:scale>
        <p:origin x="9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2BE1-F75E-42AD-BC9C-28D4F80CC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3644E-DDDC-4C35-8616-CA6AA4BCAE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581DF1-D073-4E1C-978F-713B52FA54CC}"/>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5" name="Footer Placeholder 4">
            <a:extLst>
              <a:ext uri="{FF2B5EF4-FFF2-40B4-BE49-F238E27FC236}">
                <a16:creationId xmlns:a16="http://schemas.microsoft.com/office/drawing/2014/main" id="{297E99BC-76A2-4E55-883C-0A96A4A58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73F96-D5D0-415A-8362-FD886318CB1E}"/>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1503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0A9D-89D3-4D71-9B90-339E3CAFE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62A322-5B4B-4CC9-B1FE-41C900D92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C27F1-129B-45EF-BE0C-5E3B55E0B306}"/>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5" name="Footer Placeholder 4">
            <a:extLst>
              <a:ext uri="{FF2B5EF4-FFF2-40B4-BE49-F238E27FC236}">
                <a16:creationId xmlns:a16="http://schemas.microsoft.com/office/drawing/2014/main" id="{09242029-7392-4EFA-9C8A-48F414564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1428B-0B08-4D91-A1CC-E2E8B487ABE4}"/>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339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8F3A-CFAC-4AB4-8A48-1D84023C4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8EC9-A423-460F-8C93-EFC71A64B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935278-CCFD-4009-8FB5-8DABFC0FADEC}"/>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5" name="Footer Placeholder 4">
            <a:extLst>
              <a:ext uri="{FF2B5EF4-FFF2-40B4-BE49-F238E27FC236}">
                <a16:creationId xmlns:a16="http://schemas.microsoft.com/office/drawing/2014/main" id="{3EBA3688-9F2C-4095-9B05-FB55F7C4A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2973-2F59-4FE4-A488-2E2DEF4365D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62950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73A8-8959-4BE9-A023-05D56D27DF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477BF-9311-420B-82E6-CA5C550752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2EFDED-97B4-40AF-9294-A2D40B843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E1A1A8-0D18-4638-B570-EFA4695E3F16}"/>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6" name="Footer Placeholder 5">
            <a:extLst>
              <a:ext uri="{FF2B5EF4-FFF2-40B4-BE49-F238E27FC236}">
                <a16:creationId xmlns:a16="http://schemas.microsoft.com/office/drawing/2014/main" id="{0AD3CEB5-F833-4F08-9E4B-6E3ACC344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A1EDE-3377-4B75-A0B2-2369952B22E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648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926-0DC0-4B7A-A4A4-B02EE9B255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B4E5BD-8C6A-4997-BCDF-F4A3A5594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81AA23-1037-4050-969D-877B07B659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5521DF-2CB5-4658-AB02-B2948D8D3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DA5591-5E63-4450-B9D2-B64CC3134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7D4506-A39D-4DDF-865A-C93CC67E6108}"/>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8" name="Footer Placeholder 7">
            <a:extLst>
              <a:ext uri="{FF2B5EF4-FFF2-40B4-BE49-F238E27FC236}">
                <a16:creationId xmlns:a16="http://schemas.microsoft.com/office/drawing/2014/main" id="{992DE77B-540D-4F01-BFC8-D66729092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5AFD4F-BBE0-486B-BA9D-CDC87AEF50CB}"/>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189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579F-571F-43BF-A9C2-94E2BE44B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F6A546-B238-462F-887B-3559B4CC0FBE}"/>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4" name="Footer Placeholder 3">
            <a:extLst>
              <a:ext uri="{FF2B5EF4-FFF2-40B4-BE49-F238E27FC236}">
                <a16:creationId xmlns:a16="http://schemas.microsoft.com/office/drawing/2014/main" id="{C03BFA42-F247-4060-AADF-5679CE8A24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915AE6-D5FF-4213-8610-5190C0379BB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46882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5DB63A-85EE-44E1-B750-298DAB212929}"/>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3" name="Footer Placeholder 2">
            <a:extLst>
              <a:ext uri="{FF2B5EF4-FFF2-40B4-BE49-F238E27FC236}">
                <a16:creationId xmlns:a16="http://schemas.microsoft.com/office/drawing/2014/main" id="{F1575525-7B92-4E78-9B46-90C418FB4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C9BD71-CDFA-40AF-9E7A-08101033BB4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8251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F069-92A1-4FF0-9BAE-89BF45162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16341E-59E3-43B9-B2E3-2592B009EF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567E9D-2381-4BD9-9A05-65B140F7F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D3FAE-D2B5-468D-BD28-CAF123D6C461}"/>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6" name="Footer Placeholder 5">
            <a:extLst>
              <a:ext uri="{FF2B5EF4-FFF2-40B4-BE49-F238E27FC236}">
                <a16:creationId xmlns:a16="http://schemas.microsoft.com/office/drawing/2014/main" id="{8A487E8D-CA4F-4534-A9D7-F75ED996A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681C0-ACBF-43F8-944F-98D170E84F9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8163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4BD0-DC24-476D-97CD-ABF7C41C8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1004B0-9D15-481F-973A-A96EE8BCC7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3C491-0532-40E7-9D44-A5B877F67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0885B-900F-4C63-9DA9-341FDE8E4B4A}"/>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6" name="Footer Placeholder 5">
            <a:extLst>
              <a:ext uri="{FF2B5EF4-FFF2-40B4-BE49-F238E27FC236}">
                <a16:creationId xmlns:a16="http://schemas.microsoft.com/office/drawing/2014/main" id="{E76660F4-EDB1-45D2-9E86-865352246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F4E44-FF28-4779-941B-4C88EA1A9A46}"/>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09501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D2F5-7977-4CF6-AC68-0F90258001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AFA7C2-CE8F-44BD-A0ED-BF1A24975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74B0D-C00D-4C41-A91E-01403FF4D16A}"/>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5" name="Footer Placeholder 4">
            <a:extLst>
              <a:ext uri="{FF2B5EF4-FFF2-40B4-BE49-F238E27FC236}">
                <a16:creationId xmlns:a16="http://schemas.microsoft.com/office/drawing/2014/main" id="{4C744600-5A91-4364-9017-F27AAACEE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710FE-151E-4276-A3B2-235116E59C7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9194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CD4A4D-B712-47F3-987E-AADFBFFD73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E1397-FE1F-4B43-9BBF-8CD17C8F8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F6C4F-7F78-4EC4-863A-AA823AC68111}"/>
              </a:ext>
            </a:extLst>
          </p:cNvPr>
          <p:cNvSpPr>
            <a:spLocks noGrp="1"/>
          </p:cNvSpPr>
          <p:nvPr>
            <p:ph type="dt" sz="half" idx="10"/>
          </p:nvPr>
        </p:nvSpPr>
        <p:spPr/>
        <p:txBody>
          <a:bodyPr/>
          <a:lstStyle/>
          <a:p>
            <a:fld id="{4714454B-C15D-4E45-A30A-AFA2448375FA}" type="datetimeFigureOut">
              <a:rPr lang="en-US" smtClean="0"/>
              <a:t>3/30/2026</a:t>
            </a:fld>
            <a:endParaRPr lang="en-US"/>
          </a:p>
        </p:txBody>
      </p:sp>
      <p:sp>
        <p:nvSpPr>
          <p:cNvPr id="5" name="Footer Placeholder 4">
            <a:extLst>
              <a:ext uri="{FF2B5EF4-FFF2-40B4-BE49-F238E27FC236}">
                <a16:creationId xmlns:a16="http://schemas.microsoft.com/office/drawing/2014/main" id="{39EB64B4-9FA7-42BE-B1F4-3C5991AF5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C6C29-D355-419A-9829-6F5FD7D92F9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27960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CFB6A1-754E-4ABA-9B21-7B8FB5E93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BFF1EB-5B85-4A2F-B5D2-2E51523A2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76018-8534-494E-9D0B-FF674BB613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4454B-C15D-4E45-A30A-AFA2448375FA}" type="datetimeFigureOut">
              <a:rPr lang="en-US" smtClean="0"/>
              <a:t>3/30/2026</a:t>
            </a:fld>
            <a:endParaRPr lang="en-US"/>
          </a:p>
        </p:txBody>
      </p:sp>
      <p:sp>
        <p:nvSpPr>
          <p:cNvPr id="5" name="Footer Placeholder 4">
            <a:extLst>
              <a:ext uri="{FF2B5EF4-FFF2-40B4-BE49-F238E27FC236}">
                <a16:creationId xmlns:a16="http://schemas.microsoft.com/office/drawing/2014/main" id="{67C973A7-EE5D-448E-B065-DA8B7583C2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C4CAFA-BEEE-4787-91EA-BDDF3815D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2CF49-8A54-40CF-ABD5-E8197E257D31}" type="slidenum">
              <a:rPr lang="en-US" smtClean="0"/>
              <a:t>‹#›</a:t>
            </a:fld>
            <a:endParaRPr lang="en-US"/>
          </a:p>
        </p:txBody>
      </p:sp>
    </p:spTree>
    <p:extLst>
      <p:ext uri="{BB962C8B-B14F-4D97-AF65-F5344CB8AC3E}">
        <p14:creationId xmlns:p14="http://schemas.microsoft.com/office/powerpoint/2010/main" val="2921274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a:xfrm>
            <a:off x="1319408" y="1161789"/>
            <a:ext cx="9553184" cy="4534422"/>
          </a:xfrm>
        </p:spPr>
        <p:txBody>
          <a:bodyPr>
            <a:normAutofit/>
          </a:bodyPr>
          <a:lstStyle/>
          <a:p>
            <a:r>
              <a:rPr lang="en-US" sz="4800" b="1" dirty="0"/>
              <a:t>CS 160: Introduction to</a:t>
            </a:r>
            <a:br>
              <a:rPr lang="en-US" sz="4800" b="1" dirty="0"/>
            </a:br>
            <a:r>
              <a:rPr lang="en-US" sz="4800" b="1" dirty="0"/>
              <a:t>Procedural Programming</a:t>
            </a:r>
            <a:br>
              <a:rPr lang="en-US" sz="4800" dirty="0"/>
            </a:br>
            <a:r>
              <a:rPr lang="en-US" sz="2400" dirty="0"/>
              <a:t>and</a:t>
            </a:r>
            <a:br>
              <a:rPr lang="en-US" sz="4800" dirty="0"/>
            </a:br>
            <a:r>
              <a:rPr lang="en-US" sz="4800" b="1" dirty="0"/>
              <a:t>ECE 160: Introduction to Programming for Electrical Engineers</a:t>
            </a:r>
            <a:br>
              <a:rPr lang="en-US" sz="4800" dirty="0"/>
            </a:br>
            <a:br>
              <a:rPr lang="en-US" sz="4800" dirty="0"/>
            </a:br>
            <a:r>
              <a:rPr lang="en-US" sz="4800" dirty="0"/>
              <a:t>Topic: </a:t>
            </a:r>
            <a:r>
              <a:rPr lang="en-US" sz="4800" i="1" dirty="0"/>
              <a:t>Solving Mazes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797DC-4662-201F-368A-A913F10497B3}"/>
              </a:ext>
            </a:extLst>
          </p:cNvPr>
          <p:cNvSpPr>
            <a:spLocks noGrp="1"/>
          </p:cNvSpPr>
          <p:nvPr>
            <p:ph type="title"/>
          </p:nvPr>
        </p:nvSpPr>
        <p:spPr/>
        <p:txBody>
          <a:bodyPr/>
          <a:lstStyle/>
          <a:p>
            <a:r>
              <a:rPr lang="en-US" dirty="0"/>
              <a:t>Mazes</a:t>
            </a:r>
          </a:p>
        </p:txBody>
      </p:sp>
      <p:sp>
        <p:nvSpPr>
          <p:cNvPr id="3" name="Content Placeholder 2">
            <a:extLst>
              <a:ext uri="{FF2B5EF4-FFF2-40B4-BE49-F238E27FC236}">
                <a16:creationId xmlns:a16="http://schemas.microsoft.com/office/drawing/2014/main" id="{2087187A-0813-BD28-299E-36411C25C22A}"/>
              </a:ext>
            </a:extLst>
          </p:cNvPr>
          <p:cNvSpPr>
            <a:spLocks noGrp="1"/>
          </p:cNvSpPr>
          <p:nvPr>
            <p:ph idx="1"/>
          </p:nvPr>
        </p:nvSpPr>
        <p:spPr/>
        <p:txBody>
          <a:bodyPr>
            <a:normAutofit fontScale="62500" lnSpcReduction="20000"/>
          </a:bodyPr>
          <a:lstStyle/>
          <a:p>
            <a:r>
              <a:rPr lang="en-US" dirty="0"/>
              <a:t>For this topic, similar to the topic on tic-tac-toe, we will focus on a single program that puts together a lot of what we have learned so far</a:t>
            </a:r>
          </a:p>
          <a:p>
            <a:r>
              <a:rPr lang="en-US" dirty="0"/>
              <a:t>The program reads the representation of a </a:t>
            </a:r>
            <a:r>
              <a:rPr lang="en-US" i="1" dirty="0"/>
              <a:t>maze</a:t>
            </a:r>
            <a:r>
              <a:rPr lang="en-US" dirty="0"/>
              <a:t> from a text file specified by the user</a:t>
            </a:r>
          </a:p>
          <a:p>
            <a:r>
              <a:rPr lang="en-US" dirty="0"/>
              <a:t>The format of the maze (stored in the text file) is as follow:</a:t>
            </a:r>
          </a:p>
          <a:p>
            <a:pPr lvl="1"/>
            <a:r>
              <a:rPr lang="en-US" dirty="0"/>
              <a:t>The maze will contain ten rows and ten columns</a:t>
            </a:r>
          </a:p>
          <a:p>
            <a:pPr lvl="1"/>
            <a:r>
              <a:rPr lang="en-US" dirty="0"/>
              <a:t>Each slot in the maze will contain an asterisk ('*'), representing a wall; a space (' '), representing an empty slot; an 'O', representing the starting position; or an 'X', representing the goal</a:t>
            </a:r>
          </a:p>
          <a:p>
            <a:pPr lvl="1"/>
            <a:r>
              <a:rPr lang="en-US" dirty="0"/>
              <a:t>There will be exactly one 'O' and exactly one 'X'</a:t>
            </a:r>
          </a:p>
          <a:p>
            <a:pPr lvl="1"/>
            <a:r>
              <a:rPr lang="en-US" dirty="0"/>
              <a:t>The outside of the maze (top and bottom rows, left and right columns) will all be walls (asterisks)</a:t>
            </a:r>
          </a:p>
          <a:p>
            <a:pPr lvl="1"/>
            <a:r>
              <a:rPr lang="en-US" dirty="0"/>
              <a:t>Every row in the file will end with a single Unix-style newline character ('\n'); these characters are not considered part of the maze</a:t>
            </a:r>
          </a:p>
          <a:p>
            <a:pPr lvl="1"/>
            <a:r>
              <a:rPr lang="en-US" dirty="0"/>
              <a:t>It is guaranteed that the input file will be in the correct format</a:t>
            </a:r>
          </a:p>
          <a:p>
            <a:r>
              <a:rPr lang="en-US" dirty="0"/>
              <a:t>To solve the maze, the program must start at the 'O' and find the 'X'</a:t>
            </a:r>
          </a:p>
          <a:p>
            <a:r>
              <a:rPr lang="en-US" dirty="0"/>
              <a:t>At each step, it is allowed to move up, down, left, or right (not diagonal)</a:t>
            </a:r>
          </a:p>
          <a:p>
            <a:r>
              <a:rPr lang="en-US" dirty="0"/>
              <a:t>Some mazes may have multiple solutions; some mazes may have no solutions</a:t>
            </a:r>
          </a:p>
          <a:p>
            <a:r>
              <a:rPr lang="en-US" dirty="0"/>
              <a:t>A sample maze, along with a potential solution, is shown on the next slide</a:t>
            </a:r>
          </a:p>
        </p:txBody>
      </p:sp>
    </p:spTree>
    <p:extLst>
      <p:ext uri="{BB962C8B-B14F-4D97-AF65-F5344CB8AC3E}">
        <p14:creationId xmlns:p14="http://schemas.microsoft.com/office/powerpoint/2010/main" val="3787911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9A198-1070-4EDA-1660-4B0C6E06B151}"/>
              </a:ext>
            </a:extLst>
          </p:cNvPr>
          <p:cNvSpPr>
            <a:spLocks noGrp="1"/>
          </p:cNvSpPr>
          <p:nvPr>
            <p:ph type="title"/>
          </p:nvPr>
        </p:nvSpPr>
        <p:spPr/>
        <p:txBody>
          <a:bodyPr/>
          <a:lstStyle/>
          <a:p>
            <a:r>
              <a:rPr lang="en-US" dirty="0"/>
              <a:t>Sample Maze and Solution</a:t>
            </a:r>
          </a:p>
        </p:txBody>
      </p:sp>
      <p:sp>
        <p:nvSpPr>
          <p:cNvPr id="5" name="Text Placeholder 4">
            <a:extLst>
              <a:ext uri="{FF2B5EF4-FFF2-40B4-BE49-F238E27FC236}">
                <a16:creationId xmlns:a16="http://schemas.microsoft.com/office/drawing/2014/main" id="{A1B2596F-A0BA-29B7-54DE-6B837F11EF67}"/>
              </a:ext>
            </a:extLst>
          </p:cNvPr>
          <p:cNvSpPr>
            <a:spLocks noGrp="1"/>
          </p:cNvSpPr>
          <p:nvPr>
            <p:ph type="body" idx="1"/>
          </p:nvPr>
        </p:nvSpPr>
        <p:spPr/>
        <p:txBody>
          <a:bodyPr/>
          <a:lstStyle/>
          <a:p>
            <a:r>
              <a:rPr lang="en-US" b="0" dirty="0"/>
              <a:t>Original Maze:</a:t>
            </a:r>
          </a:p>
        </p:txBody>
      </p:sp>
      <p:sp>
        <p:nvSpPr>
          <p:cNvPr id="3" name="Content Placeholder 2">
            <a:extLst>
              <a:ext uri="{FF2B5EF4-FFF2-40B4-BE49-F238E27FC236}">
                <a16:creationId xmlns:a16="http://schemas.microsoft.com/office/drawing/2014/main" id="{3898DEC7-A9C0-D129-C757-8683FDBAF333}"/>
              </a:ext>
            </a:extLst>
          </p:cNvPr>
          <p:cNvSpPr>
            <a:spLocks noGrp="1"/>
          </p:cNvSpPr>
          <p:nvPr>
            <p:ph sz="half" idx="2"/>
          </p:nvPr>
        </p:nvSpPr>
        <p:spPr/>
        <p:txBody>
          <a:bodyPr>
            <a:normAutofit fontScale="62500" lnSpcReduction="20000"/>
          </a:bodyPr>
          <a:lstStyle/>
          <a:p>
            <a:pPr marL="0" indent="0" algn="ctr">
              <a:buNone/>
            </a:pPr>
            <a:endParaRPr lang="en-US" dirty="0">
              <a:latin typeface="Courier New" panose="02070309020205020404" pitchFamily="49" charset="0"/>
              <a:cs typeface="Courier New" panose="02070309020205020404" pitchFamily="49" charset="0"/>
            </a:endParaRPr>
          </a:p>
          <a:p>
            <a:pPr marL="0" indent="0" algn="ctr">
              <a:buNone/>
            </a:pPr>
            <a:r>
              <a:rPr lang="en-US" dirty="0">
                <a:latin typeface="Courier New" panose="02070309020205020404" pitchFamily="49" charset="0"/>
                <a:cs typeface="Courier New" panose="02070309020205020404" pitchFamily="49" charset="0"/>
              </a:rPr>
              <a:t>**********</a:t>
            </a:r>
          </a:p>
          <a:p>
            <a:pPr marL="0" indent="0" algn="ctr">
              <a:buNone/>
            </a:pPr>
            <a:r>
              <a:rPr lang="en-US" dirty="0">
                <a:latin typeface="Courier New" panose="02070309020205020404" pitchFamily="49" charset="0"/>
                <a:cs typeface="Courier New" panose="02070309020205020404" pitchFamily="49" charset="0"/>
              </a:rPr>
              <a:t>*        *</a:t>
            </a:r>
          </a:p>
          <a:p>
            <a:pPr marL="0" indent="0" algn="ctr">
              <a:buNone/>
            </a:pPr>
            <a:r>
              <a:rPr lang="en-US" dirty="0">
                <a:latin typeface="Courier New" panose="02070309020205020404" pitchFamily="49" charset="0"/>
                <a:cs typeface="Courier New" panose="02070309020205020404" pitchFamily="49" charset="0"/>
              </a:rPr>
              <a:t>* ** * *O*</a:t>
            </a:r>
          </a:p>
          <a:p>
            <a:pPr marL="0" indent="0" algn="ctr">
              <a:buNone/>
            </a:pPr>
            <a:r>
              <a:rPr lang="en-US" dirty="0">
                <a:latin typeface="Courier New" panose="02070309020205020404" pitchFamily="49" charset="0"/>
                <a:cs typeface="Courier New" panose="02070309020205020404" pitchFamily="49" charset="0"/>
              </a:rPr>
              <a:t>*    * ***</a:t>
            </a:r>
          </a:p>
          <a:p>
            <a:pPr marL="0" indent="0" algn="ctr">
              <a:buNone/>
            </a:pPr>
            <a:r>
              <a:rPr lang="en-US" dirty="0">
                <a:latin typeface="Courier New" panose="02070309020205020404" pitchFamily="49" charset="0"/>
                <a:cs typeface="Courier New" panose="02070309020205020404" pitchFamily="49" charset="0"/>
              </a:rPr>
              <a:t>*    * *X*</a:t>
            </a:r>
          </a:p>
          <a:p>
            <a:pPr marL="0" indent="0" algn="ctr">
              <a:buNone/>
            </a:pPr>
            <a:r>
              <a:rPr lang="en-US" dirty="0">
                <a:latin typeface="Courier New" panose="02070309020205020404" pitchFamily="49" charset="0"/>
                <a:cs typeface="Courier New" panose="02070309020205020404" pitchFamily="49" charset="0"/>
              </a:rPr>
              <a:t>**** *** *</a:t>
            </a:r>
          </a:p>
          <a:p>
            <a:pPr marL="0" indent="0" algn="ctr">
              <a:buNone/>
            </a:pPr>
            <a:r>
              <a:rPr lang="en-US" dirty="0">
                <a:latin typeface="Courier New" panose="02070309020205020404" pitchFamily="49" charset="0"/>
                <a:cs typeface="Courier New" panose="02070309020205020404" pitchFamily="49" charset="0"/>
              </a:rPr>
              <a:t>*      * *</a:t>
            </a:r>
          </a:p>
          <a:p>
            <a:pPr marL="0" indent="0" algn="ctr">
              <a:buNone/>
            </a:pPr>
            <a:r>
              <a:rPr lang="en-US" dirty="0">
                <a:latin typeface="Courier New" panose="02070309020205020404" pitchFamily="49" charset="0"/>
                <a:cs typeface="Courier New" panose="02070309020205020404" pitchFamily="49" charset="0"/>
              </a:rPr>
              <a:t>* *** ** *</a:t>
            </a:r>
          </a:p>
          <a:p>
            <a:pPr marL="0" indent="0" algn="ctr">
              <a:buNone/>
            </a:pPr>
            <a:r>
              <a:rPr lang="en-US" dirty="0">
                <a:latin typeface="Courier New" panose="02070309020205020404" pitchFamily="49" charset="0"/>
                <a:cs typeface="Courier New" panose="02070309020205020404" pitchFamily="49" charset="0"/>
              </a:rPr>
              <a:t>* *      *</a:t>
            </a:r>
          </a:p>
          <a:p>
            <a:pPr marL="0" indent="0" algn="ctr">
              <a:buNone/>
            </a:pPr>
            <a:r>
              <a:rPr lang="en-US" dirty="0">
                <a:latin typeface="Courier New" panose="02070309020205020404" pitchFamily="49" charset="0"/>
                <a:cs typeface="Courier New" panose="02070309020205020404" pitchFamily="49" charset="0"/>
              </a:rPr>
              <a:t>**********</a:t>
            </a:r>
          </a:p>
        </p:txBody>
      </p:sp>
      <p:sp>
        <p:nvSpPr>
          <p:cNvPr id="6" name="Text Placeholder 5">
            <a:extLst>
              <a:ext uri="{FF2B5EF4-FFF2-40B4-BE49-F238E27FC236}">
                <a16:creationId xmlns:a16="http://schemas.microsoft.com/office/drawing/2014/main" id="{CBA06F4D-B683-28BB-6B92-9B58AC018FB1}"/>
              </a:ext>
            </a:extLst>
          </p:cNvPr>
          <p:cNvSpPr>
            <a:spLocks noGrp="1"/>
          </p:cNvSpPr>
          <p:nvPr>
            <p:ph type="body" sz="quarter" idx="3"/>
          </p:nvPr>
        </p:nvSpPr>
        <p:spPr/>
        <p:txBody>
          <a:bodyPr/>
          <a:lstStyle/>
          <a:p>
            <a:r>
              <a:rPr lang="en-US" b="0" dirty="0"/>
              <a:t>Discovered Solution:</a:t>
            </a:r>
          </a:p>
        </p:txBody>
      </p:sp>
      <p:sp>
        <p:nvSpPr>
          <p:cNvPr id="7" name="Content Placeholder 6">
            <a:extLst>
              <a:ext uri="{FF2B5EF4-FFF2-40B4-BE49-F238E27FC236}">
                <a16:creationId xmlns:a16="http://schemas.microsoft.com/office/drawing/2014/main" id="{865D9104-68D7-6A13-AE2F-CD51BADE7900}"/>
              </a:ext>
            </a:extLst>
          </p:cNvPr>
          <p:cNvSpPr>
            <a:spLocks noGrp="1"/>
          </p:cNvSpPr>
          <p:nvPr>
            <p:ph sz="quarter" idx="4"/>
          </p:nvPr>
        </p:nvSpPr>
        <p:spPr/>
        <p:txBody>
          <a:bodyPr>
            <a:normAutofit fontScale="62500" lnSpcReduction="20000"/>
          </a:bodyPr>
          <a:lstStyle/>
          <a:p>
            <a:pPr marL="0" indent="0" algn="ctr">
              <a:buNone/>
            </a:pPr>
            <a:endParaRPr lang="pt-BR" dirty="0">
              <a:latin typeface="Courier New" panose="02070309020205020404" pitchFamily="49" charset="0"/>
              <a:cs typeface="Courier New" panose="02070309020205020404" pitchFamily="49" charset="0"/>
            </a:endParaRPr>
          </a:p>
          <a:p>
            <a:pPr marL="0" indent="0" algn="ctr">
              <a:buNone/>
            </a:pPr>
            <a:r>
              <a:rPr lang="pt-BR" dirty="0">
                <a:latin typeface="Courier New" panose="02070309020205020404" pitchFamily="49" charset="0"/>
                <a:cs typeface="Courier New" panose="02070309020205020404" pitchFamily="49" charset="0"/>
              </a:rPr>
              <a:t>**********</a:t>
            </a:r>
          </a:p>
          <a:p>
            <a:pPr marL="0" indent="0" algn="ctr">
              <a:buNone/>
            </a:pPr>
            <a:r>
              <a:rPr lang="pt-BR" dirty="0">
                <a:latin typeface="Courier New" panose="02070309020205020404" pitchFamily="49" charset="0"/>
                <a:cs typeface="Courier New" panose="02070309020205020404" pitchFamily="49" charset="0"/>
              </a:rPr>
              <a:t>*   OOOOO*</a:t>
            </a:r>
          </a:p>
          <a:p>
            <a:pPr marL="0" indent="0" algn="ctr">
              <a:buNone/>
            </a:pPr>
            <a:r>
              <a:rPr lang="pt-BR" dirty="0">
                <a:latin typeface="Courier New" panose="02070309020205020404" pitchFamily="49" charset="0"/>
                <a:cs typeface="Courier New" panose="02070309020205020404" pitchFamily="49" charset="0"/>
              </a:rPr>
              <a:t>* **O* *O*</a:t>
            </a:r>
          </a:p>
          <a:p>
            <a:pPr marL="0" indent="0" algn="ctr">
              <a:buNone/>
            </a:pPr>
            <a:r>
              <a:rPr lang="pt-BR" dirty="0">
                <a:latin typeface="Courier New" panose="02070309020205020404" pitchFamily="49" charset="0"/>
                <a:cs typeface="Courier New" panose="02070309020205020404" pitchFamily="49" charset="0"/>
              </a:rPr>
              <a:t>*   O* ***</a:t>
            </a:r>
          </a:p>
          <a:p>
            <a:pPr marL="0" indent="0" algn="ctr">
              <a:buNone/>
            </a:pPr>
            <a:r>
              <a:rPr lang="pt-BR" dirty="0">
                <a:latin typeface="Courier New" panose="02070309020205020404" pitchFamily="49" charset="0"/>
                <a:cs typeface="Courier New" panose="02070309020205020404" pitchFamily="49" charset="0"/>
              </a:rPr>
              <a:t>*   O* *X*</a:t>
            </a:r>
          </a:p>
          <a:p>
            <a:pPr marL="0" indent="0" algn="ctr">
              <a:buNone/>
            </a:pPr>
            <a:r>
              <a:rPr lang="pt-BR" dirty="0">
                <a:latin typeface="Courier New" panose="02070309020205020404" pitchFamily="49" charset="0"/>
                <a:cs typeface="Courier New" panose="02070309020205020404" pitchFamily="49" charset="0"/>
              </a:rPr>
              <a:t>****O***O*</a:t>
            </a:r>
          </a:p>
          <a:p>
            <a:pPr marL="0" indent="0" algn="ctr">
              <a:buNone/>
            </a:pPr>
            <a:r>
              <a:rPr lang="pt-BR" dirty="0">
                <a:latin typeface="Courier New" panose="02070309020205020404" pitchFamily="49" charset="0"/>
                <a:cs typeface="Courier New" panose="02070309020205020404" pitchFamily="49" charset="0"/>
              </a:rPr>
              <a:t>*   OO *O*</a:t>
            </a:r>
          </a:p>
          <a:p>
            <a:pPr marL="0" indent="0" algn="ctr">
              <a:buNone/>
            </a:pPr>
            <a:r>
              <a:rPr lang="pt-BR" dirty="0">
                <a:latin typeface="Courier New" panose="02070309020205020404" pitchFamily="49" charset="0"/>
                <a:cs typeface="Courier New" panose="02070309020205020404" pitchFamily="49" charset="0"/>
              </a:rPr>
              <a:t>* ***O**O*</a:t>
            </a:r>
          </a:p>
          <a:p>
            <a:pPr marL="0" indent="0" algn="ctr">
              <a:buNone/>
            </a:pPr>
            <a:r>
              <a:rPr lang="pt-BR" dirty="0">
                <a:latin typeface="Courier New" panose="02070309020205020404" pitchFamily="49" charset="0"/>
                <a:cs typeface="Courier New" panose="02070309020205020404" pitchFamily="49" charset="0"/>
              </a:rPr>
              <a:t>* *  OOOO*</a:t>
            </a:r>
          </a:p>
          <a:p>
            <a:pPr marL="0" indent="0" algn="ctr">
              <a:buNone/>
            </a:pPr>
            <a:r>
              <a:rPr lang="pt-BR"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016678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C9596-8885-C00A-9404-B4A314390514}"/>
              </a:ext>
            </a:extLst>
          </p:cNvPr>
          <p:cNvSpPr>
            <a:spLocks noGrp="1"/>
          </p:cNvSpPr>
          <p:nvPr>
            <p:ph type="title"/>
          </p:nvPr>
        </p:nvSpPr>
        <p:spPr/>
        <p:txBody>
          <a:bodyPr/>
          <a:lstStyle/>
          <a:p>
            <a:r>
              <a:rPr lang="en-US" dirty="0"/>
              <a:t>solve_maze.c</a:t>
            </a:r>
          </a:p>
        </p:txBody>
      </p:sp>
      <p:sp>
        <p:nvSpPr>
          <p:cNvPr id="3" name="Content Placeholder 2">
            <a:extLst>
              <a:ext uri="{FF2B5EF4-FFF2-40B4-BE49-F238E27FC236}">
                <a16:creationId xmlns:a16="http://schemas.microsoft.com/office/drawing/2014/main" id="{0FCFF6EF-E3B0-EA94-7196-889EBE8CB4F7}"/>
              </a:ext>
            </a:extLst>
          </p:cNvPr>
          <p:cNvSpPr>
            <a:spLocks noGrp="1"/>
          </p:cNvSpPr>
          <p:nvPr>
            <p:ph idx="1"/>
          </p:nvPr>
        </p:nvSpPr>
        <p:spPr/>
        <p:txBody>
          <a:bodyPr>
            <a:normAutofit fontScale="92500" lnSpcReduction="20000"/>
          </a:bodyPr>
          <a:lstStyle/>
          <a:p>
            <a:r>
              <a:rPr lang="en-US" dirty="0"/>
              <a:t>We will examine a solution to this problem in class; the code is also posted on the course website</a:t>
            </a:r>
          </a:p>
          <a:p>
            <a:r>
              <a:rPr lang="en-US" dirty="0"/>
              <a:t>I wrote this program decades ago (although I made some slight modifications when using it for this course)</a:t>
            </a:r>
          </a:p>
          <a:p>
            <a:r>
              <a:rPr lang="en-US" dirty="0"/>
              <a:t>Features of the program include:</a:t>
            </a:r>
          </a:p>
          <a:p>
            <a:pPr lvl="1"/>
            <a:r>
              <a:rPr lang="en-US" dirty="0"/>
              <a:t>The program prompts the user for the name of the text file containing the maze (the file, if it exists, is guaranteed to be in the correct format)</a:t>
            </a:r>
          </a:p>
          <a:p>
            <a:pPr lvl="1"/>
            <a:r>
              <a:rPr lang="en-US" dirty="0"/>
              <a:t>The program reads the maze from the file and displays it</a:t>
            </a:r>
          </a:p>
          <a:p>
            <a:pPr lvl="1"/>
            <a:r>
              <a:rPr lang="en-US" dirty="0"/>
              <a:t>The program uses a recursive function to solve the maze</a:t>
            </a:r>
          </a:p>
          <a:p>
            <a:pPr lvl="1"/>
            <a:r>
              <a:rPr lang="en-US" dirty="0"/>
              <a:t>If solutions exist, the program finds the shortest path from the starting position to the goal position (if there are ties, only one solution is found)</a:t>
            </a:r>
          </a:p>
          <a:p>
            <a:pPr lvl="1"/>
            <a:r>
              <a:rPr lang="en-US" dirty="0"/>
              <a:t>The program displays the discovered solution, or it reports that there is no path from the starting position to the goal</a:t>
            </a:r>
          </a:p>
          <a:p>
            <a:r>
              <a:rPr lang="en-US" dirty="0"/>
              <a:t>I will demo the solution in class, applying it to three sample mazes</a:t>
            </a:r>
          </a:p>
        </p:txBody>
      </p:sp>
    </p:spTree>
    <p:extLst>
      <p:ext uri="{BB962C8B-B14F-4D97-AF65-F5344CB8AC3E}">
        <p14:creationId xmlns:p14="http://schemas.microsoft.com/office/powerpoint/2010/main" val="2528736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43335-974A-8A1F-D214-58D9FC63BE2D}"/>
              </a:ext>
            </a:extLst>
          </p:cNvPr>
          <p:cNvSpPr>
            <a:spLocks noGrp="1"/>
          </p:cNvSpPr>
          <p:nvPr>
            <p:ph type="title"/>
          </p:nvPr>
        </p:nvSpPr>
        <p:spPr/>
        <p:txBody>
          <a:bodyPr/>
          <a:lstStyle/>
          <a:p>
            <a:r>
              <a:rPr lang="en-US" dirty="0"/>
              <a:t>The Global Variables</a:t>
            </a:r>
          </a:p>
        </p:txBody>
      </p:sp>
      <p:sp>
        <p:nvSpPr>
          <p:cNvPr id="3" name="Content Placeholder 2">
            <a:extLst>
              <a:ext uri="{FF2B5EF4-FFF2-40B4-BE49-F238E27FC236}">
                <a16:creationId xmlns:a16="http://schemas.microsoft.com/office/drawing/2014/main" id="{1E1C7F78-A193-87A5-5A67-5BCC86F6BCB4}"/>
              </a:ext>
            </a:extLst>
          </p:cNvPr>
          <p:cNvSpPr>
            <a:spLocks noGrp="1"/>
          </p:cNvSpPr>
          <p:nvPr>
            <p:ph idx="1"/>
          </p:nvPr>
        </p:nvSpPr>
        <p:spPr/>
        <p:txBody>
          <a:bodyPr>
            <a:normAutofit fontScale="70000" lnSpcReduction="20000"/>
          </a:bodyPr>
          <a:lstStyle/>
          <a:p>
            <a:r>
              <a:rPr lang="en-US" dirty="0"/>
              <a:t>There are a few constants defined in solve_maze.c:</a:t>
            </a:r>
          </a:p>
          <a:p>
            <a:pPr marL="457200" lvl="1" indent="0">
              <a:lnSpc>
                <a:spcPct val="120000"/>
              </a:lnSpc>
              <a:spcBef>
                <a:spcPts val="0"/>
              </a:spcBef>
              <a:buNone/>
            </a:pPr>
            <a:r>
              <a:rPr lang="it-IT" dirty="0">
                <a:latin typeface="Courier New" panose="02070309020205020404" pitchFamily="49" charset="0"/>
                <a:cs typeface="Courier New" panose="02070309020205020404" pitchFamily="49" charset="0"/>
              </a:rPr>
              <a:t>#define NUMROWS 10</a:t>
            </a:r>
          </a:p>
          <a:p>
            <a:pPr marL="457200" lvl="1" indent="0">
              <a:lnSpc>
                <a:spcPct val="120000"/>
              </a:lnSpc>
              <a:spcBef>
                <a:spcPts val="0"/>
              </a:spcBef>
              <a:buNone/>
            </a:pPr>
            <a:r>
              <a:rPr lang="it-IT" dirty="0">
                <a:latin typeface="Courier New" panose="02070309020205020404" pitchFamily="49" charset="0"/>
                <a:cs typeface="Courier New" panose="02070309020205020404" pitchFamily="49" charset="0"/>
              </a:rPr>
              <a:t>#define NUMCOLS 10</a:t>
            </a:r>
          </a:p>
          <a:p>
            <a:pPr marL="457200" lvl="1" indent="0">
              <a:lnSpc>
                <a:spcPct val="120000"/>
              </a:lnSpc>
              <a:spcBef>
                <a:spcPts val="0"/>
              </a:spcBef>
              <a:buNone/>
            </a:pPr>
            <a:r>
              <a:rPr lang="it-IT" dirty="0">
                <a:latin typeface="Courier New" panose="02070309020205020404" pitchFamily="49" charset="0"/>
                <a:cs typeface="Courier New" panose="02070309020205020404" pitchFamily="49" charset="0"/>
              </a:rPr>
              <a:t>#define INFINITY 999999</a:t>
            </a:r>
          </a:p>
          <a:p>
            <a:r>
              <a:rPr lang="en-US" dirty="0"/>
              <a:t>The first two constants represent the number of rows and columns in each maze</a:t>
            </a:r>
          </a:p>
          <a:p>
            <a:r>
              <a:rPr lang="en-US" dirty="0"/>
              <a:t>The third constant is an arbitrarily large value used to indicate that no solution has been found yet</a:t>
            </a:r>
          </a:p>
          <a:p>
            <a:r>
              <a:rPr lang="en-US" dirty="0"/>
              <a:t>Here are the declarations of the global variables in solve_maze.c:</a:t>
            </a:r>
          </a:p>
          <a:p>
            <a:pPr marL="457200" lvl="1" indent="0">
              <a:lnSpc>
                <a:spcPct val="100000"/>
              </a:lnSpc>
              <a:spcBef>
                <a:spcPts val="0"/>
              </a:spcBef>
              <a:buNone/>
            </a:pPr>
            <a:r>
              <a:rPr lang="en-US" dirty="0">
                <a:latin typeface="Courier New" panose="02070309020205020404" pitchFamily="49" charset="0"/>
                <a:cs typeface="Courier New" panose="02070309020205020404" pitchFamily="49" charset="0"/>
              </a:rPr>
              <a:t>char mazeBest[NUMROWS][NUMCOLS];</a:t>
            </a:r>
          </a:p>
          <a:p>
            <a:pPr marL="457200" lvl="1" indent="0">
              <a:lnSpc>
                <a:spcPct val="100000"/>
              </a:lnSpc>
              <a:spcBef>
                <a:spcPts val="0"/>
              </a:spcBef>
              <a:buNone/>
            </a:pPr>
            <a:r>
              <a:rPr lang="en-US" dirty="0">
                <a:latin typeface="Courier New" panose="02070309020205020404" pitchFamily="49" charset="0"/>
                <a:cs typeface="Courier New" panose="02070309020205020404" pitchFamily="49" charset="0"/>
              </a:rPr>
              <a:t>int lengthBest = INFINITY;</a:t>
            </a:r>
          </a:p>
          <a:p>
            <a:r>
              <a:rPr lang="en-US" dirty="0"/>
              <a:t>The first global is used to store the best discovered path from the starting position to the maze</a:t>
            </a:r>
          </a:p>
          <a:p>
            <a:pPr lvl="1"/>
            <a:r>
              <a:rPr lang="en-US" dirty="0"/>
              <a:t>As the program is running, at all times, it stores the best solution discovered so far</a:t>
            </a:r>
          </a:p>
          <a:p>
            <a:pPr lvl="1"/>
            <a:r>
              <a:rPr lang="en-US" dirty="0"/>
              <a:t>Before any solution is discovered, the values of the chars are arbitrary</a:t>
            </a:r>
          </a:p>
          <a:p>
            <a:r>
              <a:rPr lang="en-US" dirty="0"/>
              <a:t>The second global stores the length of the path of the solution represented in mazeBest</a:t>
            </a:r>
          </a:p>
          <a:p>
            <a:pPr lvl="1"/>
            <a:r>
              <a:rPr lang="en-US" dirty="0"/>
              <a:t>If it is INFINITY, then no solution has been discovered yet</a:t>
            </a:r>
          </a:p>
          <a:p>
            <a:pPr lvl="1"/>
            <a:r>
              <a:rPr lang="en-US" dirty="0"/>
              <a:t>If it still INFINITY at the end of the program, there is no path to the goal in the maze</a:t>
            </a:r>
          </a:p>
        </p:txBody>
      </p:sp>
    </p:spTree>
    <p:extLst>
      <p:ext uri="{BB962C8B-B14F-4D97-AF65-F5344CB8AC3E}">
        <p14:creationId xmlns:p14="http://schemas.microsoft.com/office/powerpoint/2010/main" val="1394488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396C1-248F-4C51-9C28-0848E200289E}"/>
              </a:ext>
            </a:extLst>
          </p:cNvPr>
          <p:cNvSpPr>
            <a:spLocks noGrp="1"/>
          </p:cNvSpPr>
          <p:nvPr>
            <p:ph type="title"/>
          </p:nvPr>
        </p:nvSpPr>
        <p:spPr/>
        <p:txBody>
          <a:bodyPr/>
          <a:lstStyle/>
          <a:p>
            <a:r>
              <a:rPr lang="en-US" dirty="0"/>
              <a:t>The "main" Function</a:t>
            </a:r>
          </a:p>
        </p:txBody>
      </p:sp>
      <p:sp>
        <p:nvSpPr>
          <p:cNvPr id="3" name="Content Placeholder 2">
            <a:extLst>
              <a:ext uri="{FF2B5EF4-FFF2-40B4-BE49-F238E27FC236}">
                <a16:creationId xmlns:a16="http://schemas.microsoft.com/office/drawing/2014/main" id="{282644D8-11E3-8F9F-4137-59209B4C9259}"/>
              </a:ext>
            </a:extLst>
          </p:cNvPr>
          <p:cNvSpPr>
            <a:spLocks noGrp="1"/>
          </p:cNvSpPr>
          <p:nvPr>
            <p:ph idx="1"/>
          </p:nvPr>
        </p:nvSpPr>
        <p:spPr/>
        <p:txBody>
          <a:bodyPr/>
          <a:lstStyle/>
          <a:p>
            <a:r>
              <a:rPr lang="en-US" dirty="0"/>
              <a:t>We'll examine the "main" function first</a:t>
            </a:r>
          </a:p>
          <a:p>
            <a:r>
              <a:rPr lang="en-US" dirty="0"/>
              <a:t>It proceeds as follows:</a:t>
            </a:r>
          </a:p>
          <a:p>
            <a:pPr lvl="1"/>
            <a:r>
              <a:rPr lang="en-US" dirty="0"/>
              <a:t>It prompts the user for the name of the text file containing the maze</a:t>
            </a:r>
          </a:p>
          <a:p>
            <a:pPr lvl="1"/>
            <a:r>
              <a:rPr lang="en-US" dirty="0"/>
              <a:t>It calls a function to read the maze from the file; the return value indicates if the maze has been read successfully</a:t>
            </a:r>
          </a:p>
          <a:p>
            <a:pPr lvl="1"/>
            <a:r>
              <a:rPr lang="en-US" dirty="0"/>
              <a:t>It calls a function to display the maze to standard output</a:t>
            </a:r>
          </a:p>
          <a:p>
            <a:pPr lvl="1"/>
            <a:r>
              <a:rPr lang="en-US" dirty="0"/>
              <a:t>It calls the recursive function to solve the maze (the best solution and the length of its path will be stored in global variables)</a:t>
            </a:r>
          </a:p>
          <a:p>
            <a:pPr lvl="1"/>
            <a:r>
              <a:rPr lang="en-US" dirty="0"/>
              <a:t>It displays the discovered path, or displays a message indicating that there is no solution</a:t>
            </a:r>
          </a:p>
        </p:txBody>
      </p:sp>
    </p:spTree>
    <p:extLst>
      <p:ext uri="{BB962C8B-B14F-4D97-AF65-F5344CB8AC3E}">
        <p14:creationId xmlns:p14="http://schemas.microsoft.com/office/powerpoint/2010/main" val="2962743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57466-E848-3B1B-D50E-A20CDAE22D58}"/>
              </a:ext>
            </a:extLst>
          </p:cNvPr>
          <p:cNvSpPr>
            <a:spLocks noGrp="1"/>
          </p:cNvSpPr>
          <p:nvPr>
            <p:ph type="title"/>
          </p:nvPr>
        </p:nvSpPr>
        <p:spPr/>
        <p:txBody>
          <a:bodyPr/>
          <a:lstStyle/>
          <a:p>
            <a:r>
              <a:rPr lang="en-US" dirty="0"/>
              <a:t>The Helper Functions</a:t>
            </a:r>
          </a:p>
        </p:txBody>
      </p:sp>
      <p:sp>
        <p:nvSpPr>
          <p:cNvPr id="3" name="Content Placeholder 2">
            <a:extLst>
              <a:ext uri="{FF2B5EF4-FFF2-40B4-BE49-F238E27FC236}">
                <a16:creationId xmlns:a16="http://schemas.microsoft.com/office/drawing/2014/main" id="{A1C6EE99-E668-670D-A138-F47612439A57}"/>
              </a:ext>
            </a:extLst>
          </p:cNvPr>
          <p:cNvSpPr>
            <a:spLocks noGrp="1"/>
          </p:cNvSpPr>
          <p:nvPr>
            <p:ph idx="1"/>
          </p:nvPr>
        </p:nvSpPr>
        <p:spPr/>
        <p:txBody>
          <a:bodyPr>
            <a:normAutofit fontScale="62500" lnSpcReduction="20000"/>
          </a:bodyPr>
          <a:lstStyle/>
          <a:p>
            <a:r>
              <a:rPr lang="en-US" dirty="0"/>
              <a:t>I am loosely referring to the "read_maze", "display_maze", and "copy_maze" functions as helper functions</a:t>
            </a:r>
          </a:p>
          <a:p>
            <a:r>
              <a:rPr lang="en-US" dirty="0"/>
              <a:t>We will look at the code for these functions in class; the function prototype statements are:</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int read_maze(char *, char [NUMROWS][NUMCOLS], int *, int *);</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void display_maze(char [NUMROWS][NUMCOLS]);</a:t>
            </a:r>
          </a:p>
          <a:p>
            <a:pPr marL="457200" lvl="1" indent="0">
              <a:lnSpc>
                <a:spcPct val="120000"/>
              </a:lnSpc>
              <a:spcBef>
                <a:spcPts val="0"/>
              </a:spcBef>
              <a:buNone/>
            </a:pPr>
            <a:r>
              <a:rPr lang="en-US" dirty="0">
                <a:latin typeface="Courier New" panose="02070309020205020404" pitchFamily="49" charset="0"/>
                <a:cs typeface="Courier New" panose="02070309020205020404" pitchFamily="49" charset="0"/>
              </a:rPr>
              <a:t>void copy_maze(char [NUMROWS][NUMCOLS], char[NUMROWS][NUMCOLS])</a:t>
            </a:r>
          </a:p>
          <a:p>
            <a:r>
              <a:rPr lang="en-US" dirty="0"/>
              <a:t>The "read_maze" function loads a maze from a specified text file (assuming that the file format is correct)</a:t>
            </a:r>
          </a:p>
          <a:p>
            <a:pPr lvl="1"/>
            <a:r>
              <a:rPr lang="en-US" dirty="0"/>
              <a:t>The first parameter is a string representing the name of the text file containing the maze</a:t>
            </a:r>
          </a:p>
          <a:p>
            <a:pPr lvl="1"/>
            <a:r>
              <a:rPr lang="en-US" dirty="0"/>
              <a:t>The second parameter is the two-dimensional array that will store the maze</a:t>
            </a:r>
          </a:p>
          <a:p>
            <a:pPr lvl="1"/>
            <a:r>
              <a:rPr lang="en-US" dirty="0"/>
              <a:t>Two other parameters are int pointers; these are used to fill in the row and column of the 'O' (starting position) in the maze</a:t>
            </a:r>
          </a:p>
          <a:p>
            <a:pPr lvl="1"/>
            <a:r>
              <a:rPr lang="en-US" dirty="0"/>
              <a:t>The return value is used to indicate whether the maze has been loaded successfully</a:t>
            </a:r>
          </a:p>
          <a:p>
            <a:pPr lvl="1"/>
            <a:r>
              <a:rPr lang="en-US" dirty="0"/>
              <a:t>Note that the call to "read_maze" from "main" uses the address-of operator (&amp;) to pass pointers to local variables</a:t>
            </a:r>
          </a:p>
          <a:p>
            <a:r>
              <a:rPr lang="en-US" dirty="0"/>
              <a:t>The "display_maze" functions displays a maze to standard output</a:t>
            </a:r>
          </a:p>
          <a:p>
            <a:pPr lvl="1"/>
            <a:r>
              <a:rPr lang="en-US" dirty="0"/>
              <a:t>This is called twice from "main"</a:t>
            </a:r>
          </a:p>
          <a:p>
            <a:pPr lvl="1"/>
            <a:r>
              <a:rPr lang="en-US" dirty="0"/>
              <a:t>The first time, it is used to display the original maze; the second time, it is used to display the best solution found to the goal</a:t>
            </a:r>
          </a:p>
          <a:p>
            <a:r>
              <a:rPr lang="en-US" dirty="0"/>
              <a:t>The "copy_maze" function is used whenever a new, best-so-far solution is discovered</a:t>
            </a:r>
          </a:p>
          <a:p>
            <a:pPr lvl="1"/>
            <a:r>
              <a:rPr lang="en-US" dirty="0"/>
              <a:t>This function copies the contents of one 2D array representing a maze to another 2D array</a:t>
            </a:r>
          </a:p>
          <a:p>
            <a:pPr lvl="1"/>
            <a:r>
              <a:rPr lang="en-US" dirty="0"/>
              <a:t>It is called from "solve_maze" whenever a new, shortest path so far is discovered to the goal</a:t>
            </a:r>
          </a:p>
        </p:txBody>
      </p:sp>
    </p:spTree>
    <p:extLst>
      <p:ext uri="{BB962C8B-B14F-4D97-AF65-F5344CB8AC3E}">
        <p14:creationId xmlns:p14="http://schemas.microsoft.com/office/powerpoint/2010/main" val="2274648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2A57F-ABDB-D665-8084-1F3E3461315C}"/>
              </a:ext>
            </a:extLst>
          </p:cNvPr>
          <p:cNvSpPr>
            <a:spLocks noGrp="1"/>
          </p:cNvSpPr>
          <p:nvPr>
            <p:ph type="title"/>
          </p:nvPr>
        </p:nvSpPr>
        <p:spPr/>
        <p:txBody>
          <a:bodyPr/>
          <a:lstStyle/>
          <a:p>
            <a:r>
              <a:rPr lang="en-US" dirty="0"/>
              <a:t>The "solve_maze" Function</a:t>
            </a:r>
          </a:p>
        </p:txBody>
      </p:sp>
      <p:sp>
        <p:nvSpPr>
          <p:cNvPr id="3" name="Content Placeholder 2">
            <a:extLst>
              <a:ext uri="{FF2B5EF4-FFF2-40B4-BE49-F238E27FC236}">
                <a16:creationId xmlns:a16="http://schemas.microsoft.com/office/drawing/2014/main" id="{45703EF9-71DF-48EF-6D3D-A13935BB9566}"/>
              </a:ext>
            </a:extLst>
          </p:cNvPr>
          <p:cNvSpPr>
            <a:spLocks noGrp="1"/>
          </p:cNvSpPr>
          <p:nvPr>
            <p:ph idx="1"/>
          </p:nvPr>
        </p:nvSpPr>
        <p:spPr/>
        <p:txBody>
          <a:bodyPr>
            <a:normAutofit fontScale="62500" lnSpcReduction="20000"/>
          </a:bodyPr>
          <a:lstStyle/>
          <a:p>
            <a:r>
              <a:rPr lang="en-US" dirty="0"/>
              <a:t>The "solve_maze" function is a recursive function that searches for the goal in the maze; the function prototype statement is:</a:t>
            </a:r>
          </a:p>
          <a:p>
            <a:pPr marL="457200" lvl="1" indent="0">
              <a:buNone/>
            </a:pPr>
            <a:r>
              <a:rPr lang="en-US" dirty="0">
                <a:latin typeface="Courier New" panose="02070309020205020404" pitchFamily="49" charset="0"/>
                <a:cs typeface="Courier New" panose="02070309020205020404" pitchFamily="49" charset="0"/>
              </a:rPr>
              <a:t>void solve_maze(char [NUMROWS][NUMCOLS], int, int, int);</a:t>
            </a:r>
          </a:p>
          <a:p>
            <a:r>
              <a:rPr lang="en-US" dirty="0"/>
              <a:t>The first parameters represents the maze to solve, with the path so far (starting at the 'O') filled in</a:t>
            </a:r>
          </a:p>
          <a:p>
            <a:r>
              <a:rPr lang="en-US" dirty="0"/>
              <a:t>The next two parameters represent the row and column of the current position in the maze (the end of the path so far)</a:t>
            </a:r>
          </a:p>
          <a:p>
            <a:r>
              <a:rPr lang="en-US" dirty="0"/>
              <a:t>The final parameter represents the length of the path so far</a:t>
            </a:r>
          </a:p>
          <a:p>
            <a:r>
              <a:rPr lang="en-US" dirty="0"/>
              <a:t>The next slide helps to explain the parameters by showing an example of what the maze might look like, and what the other parameters would indicate, after several recursive calls</a:t>
            </a:r>
          </a:p>
          <a:p>
            <a:r>
              <a:rPr lang="en-US" dirty="0"/>
              <a:t>The check at the start of the function acknowledges that if the length of the path so far is as long as an already discovered solution, there is no need to search further</a:t>
            </a:r>
          </a:p>
          <a:p>
            <a:r>
              <a:rPr lang="en-US" dirty="0"/>
              <a:t>The next check determines if we have found a solution (i.e., the end of the path so far is next to the goal)</a:t>
            </a:r>
          </a:p>
          <a:p>
            <a:pPr lvl="1"/>
            <a:r>
              <a:rPr lang="en-US" dirty="0"/>
              <a:t>Because of the previous check, we know that if we discover a solution, it must be the best solution found so far</a:t>
            </a:r>
          </a:p>
          <a:p>
            <a:pPr lvl="1"/>
            <a:r>
              <a:rPr lang="en-US" dirty="0"/>
              <a:t>Whenever his happens, the global variables are updated appropriately</a:t>
            </a:r>
          </a:p>
          <a:p>
            <a:r>
              <a:rPr lang="en-US" dirty="0"/>
              <a:t>The end of the function contains the recursive logic; we'll discuss this more in two slides</a:t>
            </a:r>
          </a:p>
        </p:txBody>
      </p:sp>
    </p:spTree>
    <p:extLst>
      <p:ext uri="{BB962C8B-B14F-4D97-AF65-F5344CB8AC3E}">
        <p14:creationId xmlns:p14="http://schemas.microsoft.com/office/powerpoint/2010/main" val="1936189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5EA8D-DCCF-6D55-7F5A-3CBF8AD04296}"/>
              </a:ext>
            </a:extLst>
          </p:cNvPr>
          <p:cNvSpPr>
            <a:spLocks noGrp="1"/>
          </p:cNvSpPr>
          <p:nvPr>
            <p:ph type="title"/>
          </p:nvPr>
        </p:nvSpPr>
        <p:spPr/>
        <p:txBody>
          <a:bodyPr/>
          <a:lstStyle/>
          <a:p>
            <a:r>
              <a:rPr lang="en-US" dirty="0"/>
              <a:t>Sample Maze During Search</a:t>
            </a:r>
          </a:p>
        </p:txBody>
      </p:sp>
      <p:sp>
        <p:nvSpPr>
          <p:cNvPr id="6" name="Text Placeholder 5">
            <a:extLst>
              <a:ext uri="{FF2B5EF4-FFF2-40B4-BE49-F238E27FC236}">
                <a16:creationId xmlns:a16="http://schemas.microsoft.com/office/drawing/2014/main" id="{544EFD4D-BEAE-8632-9B02-BB2973740061}"/>
              </a:ext>
            </a:extLst>
          </p:cNvPr>
          <p:cNvSpPr>
            <a:spLocks noGrp="1"/>
          </p:cNvSpPr>
          <p:nvPr>
            <p:ph sz="half" idx="1"/>
          </p:nvPr>
        </p:nvSpPr>
        <p:spPr/>
        <p:txBody>
          <a:bodyPr>
            <a:normAutofit fontScale="70000" lnSpcReduction="20000"/>
          </a:bodyPr>
          <a:lstStyle/>
          <a:p>
            <a:r>
              <a:rPr lang="en-US" dirty="0"/>
              <a:t>The depiction to the right shows the sample maze after several recursive calls</a:t>
            </a:r>
          </a:p>
          <a:p>
            <a:r>
              <a:rPr lang="en-US" dirty="0"/>
              <a:t>The "mazeCur" parameter would store the maze, as shown to the right</a:t>
            </a:r>
          </a:p>
          <a:p>
            <a:r>
              <a:rPr lang="en-US" dirty="0"/>
              <a:t>The "curRow" parameter would be 3, and the "curCol" parameter would be 6</a:t>
            </a:r>
          </a:p>
          <a:p>
            <a:r>
              <a:rPr lang="en-US" dirty="0"/>
              <a:t>The "length" parameter would store 5</a:t>
            </a:r>
          </a:p>
          <a:p>
            <a:r>
              <a:rPr lang="en-US" dirty="0"/>
              <a:t>In other words:</a:t>
            </a:r>
          </a:p>
          <a:p>
            <a:pPr lvl="1"/>
            <a:r>
              <a:rPr lang="en-US" dirty="0"/>
              <a:t>We have taken five steps from the starting 'O'</a:t>
            </a:r>
          </a:p>
          <a:p>
            <a:pPr lvl="1"/>
            <a:r>
              <a:rPr lang="en-US" dirty="0"/>
              <a:t>We are currently at row 3, column 6</a:t>
            </a:r>
          </a:p>
          <a:p>
            <a:r>
              <a:rPr lang="en-US" dirty="0"/>
              <a:t>We can see that we are in a dead-end, but the program doesn't know this yet</a:t>
            </a:r>
          </a:p>
          <a:p>
            <a:r>
              <a:rPr lang="en-US" dirty="0"/>
              <a:t>Eventually, the program will back up and continue the path a different way</a:t>
            </a:r>
          </a:p>
        </p:txBody>
      </p:sp>
      <p:sp>
        <p:nvSpPr>
          <p:cNvPr id="8" name="Content Placeholder 7">
            <a:extLst>
              <a:ext uri="{FF2B5EF4-FFF2-40B4-BE49-F238E27FC236}">
                <a16:creationId xmlns:a16="http://schemas.microsoft.com/office/drawing/2014/main" id="{1A6AEBC0-5681-16B6-8DF3-A34942224D66}"/>
              </a:ext>
            </a:extLst>
          </p:cNvPr>
          <p:cNvSpPr>
            <a:spLocks noGrp="1"/>
          </p:cNvSpPr>
          <p:nvPr>
            <p:ph sz="half" idx="2"/>
          </p:nvPr>
        </p:nvSpPr>
        <p:spPr/>
        <p:txBody>
          <a:bodyPr>
            <a:normAutofit fontScale="70000" lnSpcReduction="20000"/>
          </a:bodyPr>
          <a:lstStyle/>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     OOO*</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 ** *O*O*</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    *O***</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    * *X*</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 *** *</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      * *</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 *** ** *</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 *      *</a:t>
            </a:r>
          </a:p>
          <a:p>
            <a:pPr marL="0" indent="0" algn="ctr">
              <a:lnSpc>
                <a:spcPct val="120000"/>
              </a:lnSpc>
              <a:spcBef>
                <a:spcPts val="0"/>
              </a:spcBef>
              <a:buNone/>
            </a:pPr>
            <a:r>
              <a:rPr lang="pt-BR"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683915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6A50B-91E1-D3C7-4A9A-5E1CE11470E6}"/>
              </a:ext>
            </a:extLst>
          </p:cNvPr>
          <p:cNvSpPr>
            <a:spLocks noGrp="1"/>
          </p:cNvSpPr>
          <p:nvPr>
            <p:ph type="title"/>
          </p:nvPr>
        </p:nvSpPr>
        <p:spPr/>
        <p:txBody>
          <a:bodyPr/>
          <a:lstStyle/>
          <a:p>
            <a:r>
              <a:rPr lang="en-US" dirty="0"/>
              <a:t>The Recursive Logic</a:t>
            </a:r>
          </a:p>
        </p:txBody>
      </p:sp>
      <p:sp>
        <p:nvSpPr>
          <p:cNvPr id="3" name="Content Placeholder 2">
            <a:extLst>
              <a:ext uri="{FF2B5EF4-FFF2-40B4-BE49-F238E27FC236}">
                <a16:creationId xmlns:a16="http://schemas.microsoft.com/office/drawing/2014/main" id="{BBC8CD78-8476-1E7F-2559-B77E5E4158C8}"/>
              </a:ext>
            </a:extLst>
          </p:cNvPr>
          <p:cNvSpPr>
            <a:spLocks noGrp="1"/>
          </p:cNvSpPr>
          <p:nvPr>
            <p:ph idx="1"/>
          </p:nvPr>
        </p:nvSpPr>
        <p:spPr/>
        <p:txBody>
          <a:bodyPr>
            <a:normAutofit fontScale="85000" lnSpcReduction="20000"/>
          </a:bodyPr>
          <a:lstStyle/>
          <a:p>
            <a:r>
              <a:rPr lang="en-US" dirty="0"/>
              <a:t>There are multiple ways that we could implement the recursive logic of the program</a:t>
            </a:r>
          </a:p>
          <a:p>
            <a:r>
              <a:rPr lang="en-US" dirty="0"/>
              <a:t>The way we are doing it in the current program is:</a:t>
            </a:r>
          </a:p>
          <a:p>
            <a:pPr lvl="1"/>
            <a:r>
              <a:rPr lang="en-US" dirty="0"/>
              <a:t>We look ahead one step in each possible direction we might be able to move</a:t>
            </a:r>
          </a:p>
          <a:p>
            <a:pPr lvl="1"/>
            <a:r>
              <a:rPr lang="en-US" dirty="0"/>
              <a:t>If the square is empty, we step in that direction by updating the maze (adding an extra 'O'), and recursively call the "solve_maze" function</a:t>
            </a:r>
          </a:p>
          <a:p>
            <a:pPr lvl="1"/>
            <a:r>
              <a:rPr lang="en-US" dirty="0"/>
              <a:t>Note that we pass the updated maze, the up-to-date value of the current row and column (one of which has been updated), and the updated path length</a:t>
            </a:r>
          </a:p>
          <a:p>
            <a:pPr lvl="1"/>
            <a:r>
              <a:rPr lang="en-US" dirty="0"/>
              <a:t>After the recursive call returns, we restore the maze (removing the 'O' that was added before the recursive call)</a:t>
            </a:r>
          </a:p>
          <a:p>
            <a:pPr lvl="1"/>
            <a:r>
              <a:rPr lang="en-US" dirty="0"/>
              <a:t>Note that for each call to "solve_maze", anywhere from zero to four additional recursive calls might take place</a:t>
            </a:r>
          </a:p>
          <a:p>
            <a:r>
              <a:rPr lang="en-US" dirty="0"/>
              <a:t>We will consider an alternate way to implement the recursion shortly</a:t>
            </a:r>
          </a:p>
          <a:p>
            <a:r>
              <a:rPr lang="en-US" dirty="0"/>
              <a:t>Neither this method, nor the alternate method we will look at shortly, is efficient; in fact, this is an exponential algorithm, but it is sufficient for small mazes</a:t>
            </a:r>
          </a:p>
        </p:txBody>
      </p:sp>
    </p:spTree>
    <p:extLst>
      <p:ext uri="{BB962C8B-B14F-4D97-AF65-F5344CB8AC3E}">
        <p14:creationId xmlns:p14="http://schemas.microsoft.com/office/powerpoint/2010/main" val="1744165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3338E-C347-B074-B76B-E521D5D3C1F8}"/>
              </a:ext>
            </a:extLst>
          </p:cNvPr>
          <p:cNvSpPr>
            <a:spLocks noGrp="1"/>
          </p:cNvSpPr>
          <p:nvPr>
            <p:ph type="title"/>
          </p:nvPr>
        </p:nvSpPr>
        <p:spPr/>
        <p:txBody>
          <a:bodyPr/>
          <a:lstStyle/>
          <a:p>
            <a:r>
              <a:rPr lang="en-US" dirty="0"/>
              <a:t>Display the Maze During the Search</a:t>
            </a:r>
          </a:p>
        </p:txBody>
      </p:sp>
      <p:sp>
        <p:nvSpPr>
          <p:cNvPr id="3" name="Content Placeholder 2">
            <a:extLst>
              <a:ext uri="{FF2B5EF4-FFF2-40B4-BE49-F238E27FC236}">
                <a16:creationId xmlns:a16="http://schemas.microsoft.com/office/drawing/2014/main" id="{51D856A8-4D15-B99E-916C-3DED418F3A59}"/>
              </a:ext>
            </a:extLst>
          </p:cNvPr>
          <p:cNvSpPr>
            <a:spLocks noGrp="1"/>
          </p:cNvSpPr>
          <p:nvPr>
            <p:ph idx="1"/>
          </p:nvPr>
        </p:nvSpPr>
        <p:spPr/>
        <p:txBody>
          <a:bodyPr>
            <a:normAutofit fontScale="62500" lnSpcReduction="20000"/>
          </a:bodyPr>
          <a:lstStyle/>
          <a:p>
            <a:r>
              <a:rPr lang="en-US" dirty="0"/>
              <a:t>Suppose you want to see the maze updated as it is being searched</a:t>
            </a:r>
          </a:p>
          <a:p>
            <a:r>
              <a:rPr lang="en-US" dirty="0"/>
              <a:t>You could place another call to "display_maze" at the start of the recursive function</a:t>
            </a:r>
          </a:p>
          <a:p>
            <a:r>
              <a:rPr lang="en-US" dirty="0"/>
              <a:t>This would display every version of the maze sequentially on the terminal</a:t>
            </a:r>
          </a:p>
          <a:p>
            <a:r>
              <a:rPr lang="en-US" dirty="0"/>
              <a:t>This might be what you want, so that you can scroll back and examine the paths explored</a:t>
            </a:r>
          </a:p>
          <a:p>
            <a:r>
              <a:rPr lang="en-US" dirty="0"/>
              <a:t>Alternatively, you may want the display of the maze to overwrite itself each time it is drawn</a:t>
            </a:r>
          </a:p>
          <a:p>
            <a:r>
              <a:rPr lang="en-US" dirty="0"/>
              <a:t>There is no straightforward way to do this, but we can do something a bit hacky!</a:t>
            </a:r>
          </a:p>
          <a:p>
            <a:r>
              <a:rPr lang="en-US" dirty="0"/>
              <a:t>You can use </a:t>
            </a:r>
            <a:r>
              <a:rPr lang="en-US" i="1" dirty="0"/>
              <a:t>the "system" function</a:t>
            </a:r>
            <a:r>
              <a:rPr lang="en-US" dirty="0"/>
              <a:t>, which is part of the C standard library; if you are going to use this, you should include the "stdlib.h" header function at the top of the file</a:t>
            </a:r>
          </a:p>
          <a:p>
            <a:r>
              <a:rPr lang="en-US" dirty="0"/>
              <a:t>This passes a command to the operating system, so the behavior will not be the same across platforms</a:t>
            </a:r>
          </a:p>
          <a:p>
            <a:r>
              <a:rPr lang="en-US" dirty="0"/>
              <a:t>To clear a Linux terminal, you can send the "system" function the command "clear"</a:t>
            </a:r>
          </a:p>
          <a:p>
            <a:r>
              <a:rPr lang="en-US" dirty="0"/>
              <a:t>This will not work on all systems, but it should work if you are running the program in a Linux terminal</a:t>
            </a:r>
          </a:p>
          <a:p>
            <a:r>
              <a:rPr lang="en-US" dirty="0"/>
              <a:t>If you do this before you draw the maze with each update, this will effectively look like the maze is being updated in the same place</a:t>
            </a:r>
          </a:p>
          <a:p>
            <a:r>
              <a:rPr lang="en-US" dirty="0"/>
              <a:t>I will demo a second version of the maze program that does this in class</a:t>
            </a:r>
          </a:p>
        </p:txBody>
      </p:sp>
    </p:spTree>
    <p:extLst>
      <p:ext uri="{BB962C8B-B14F-4D97-AF65-F5344CB8AC3E}">
        <p14:creationId xmlns:p14="http://schemas.microsoft.com/office/powerpoint/2010/main" val="4041685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AEA7-CE84-5F33-B741-68E1F1C4B6BD}"/>
              </a:ext>
            </a:extLst>
          </p:cNvPr>
          <p:cNvSpPr>
            <a:spLocks noGrp="1"/>
          </p:cNvSpPr>
          <p:nvPr>
            <p:ph type="title"/>
          </p:nvPr>
        </p:nvSpPr>
        <p:spPr/>
        <p:txBody>
          <a:bodyPr/>
          <a:lstStyle/>
          <a:p>
            <a:r>
              <a:rPr lang="en-US" dirty="0"/>
              <a:t>Alternate Recursive Logic</a:t>
            </a:r>
          </a:p>
        </p:txBody>
      </p:sp>
      <p:sp>
        <p:nvSpPr>
          <p:cNvPr id="3" name="Content Placeholder 2">
            <a:extLst>
              <a:ext uri="{FF2B5EF4-FFF2-40B4-BE49-F238E27FC236}">
                <a16:creationId xmlns:a16="http://schemas.microsoft.com/office/drawing/2014/main" id="{07C23AFC-61F3-9EA2-96D0-15E5A4C4CB4E}"/>
              </a:ext>
            </a:extLst>
          </p:cNvPr>
          <p:cNvSpPr>
            <a:spLocks noGrp="1"/>
          </p:cNvSpPr>
          <p:nvPr>
            <p:ph idx="1"/>
          </p:nvPr>
        </p:nvSpPr>
        <p:spPr/>
        <p:txBody>
          <a:bodyPr>
            <a:normAutofit fontScale="62500" lnSpcReduction="20000"/>
          </a:bodyPr>
          <a:lstStyle/>
          <a:p>
            <a:r>
              <a:rPr lang="en-US" dirty="0"/>
              <a:t>In the first version of the program, the recursive routine checks the four directions it might walk, and does a recursive call only if an adjacent square is empty</a:t>
            </a:r>
          </a:p>
          <a:p>
            <a:r>
              <a:rPr lang="en-US" dirty="0"/>
              <a:t>Alternatively, we can write the routine such that it always does all four recursive calls (stepping in each possible direction) no matter what</a:t>
            </a:r>
          </a:p>
          <a:p>
            <a:r>
              <a:rPr lang="en-US" dirty="0"/>
              <a:t>This means, for example, that it might step onto its own path so far or walk into a wall!</a:t>
            </a:r>
          </a:p>
          <a:p>
            <a:r>
              <a:rPr lang="en-US" dirty="0"/>
              <a:t>The logic in the earlier part of the routine accounts for these situations</a:t>
            </a:r>
          </a:p>
          <a:p>
            <a:r>
              <a:rPr lang="en-US" dirty="0"/>
              <a:t>To look for a solution, rather than check if the current square is adjacent to the 'X', it checks if the current square contains the 'X'</a:t>
            </a:r>
          </a:p>
          <a:p>
            <a:r>
              <a:rPr lang="en-US" dirty="0"/>
              <a:t>Otherwise, if the current square is not empty (meaning it is a wall or a previous 'O'), it returns (backs up)</a:t>
            </a:r>
          </a:p>
          <a:p>
            <a:r>
              <a:rPr lang="en-US" dirty="0"/>
              <a:t>If the current square is empty, it adds in 'O' and takes a step (makes a recursive call) in each of the four possible directions</a:t>
            </a:r>
          </a:p>
          <a:p>
            <a:r>
              <a:rPr lang="en-US" dirty="0"/>
              <a:t>At the end, it removes the 'O' from the current square before it returns (backs up)</a:t>
            </a:r>
          </a:p>
          <a:p>
            <a:r>
              <a:rPr lang="en-US" dirty="0"/>
              <a:t>To use this version of the routine, we must either remove the 'O' from the starting position before calling the recursive function, or alternatively, we could call the function four times with positions adjacent to the start</a:t>
            </a:r>
          </a:p>
          <a:p>
            <a:r>
              <a:rPr lang="en-US" dirty="0"/>
              <a:t>I will demo a third version of the program that uses this strategy in class, and we'll discuss the differences between the original version and this one</a:t>
            </a:r>
          </a:p>
        </p:txBody>
      </p:sp>
    </p:spTree>
    <p:extLst>
      <p:ext uri="{BB962C8B-B14F-4D97-AF65-F5344CB8AC3E}">
        <p14:creationId xmlns:p14="http://schemas.microsoft.com/office/powerpoint/2010/main" val="3107109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11495</TotalTime>
  <Words>2247</Words>
  <Application>Microsoft Office PowerPoint</Application>
  <PresentationFormat>Widescreen</PresentationFormat>
  <Paragraphs>158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Courier New</vt:lpstr>
      <vt:lpstr>Office Theme</vt:lpstr>
      <vt:lpstr>CS 160: Introduction to Procedural Programming and ECE 160: Introduction to Programming for Electrical Engineers  Topic: Solving Mazes</vt:lpstr>
      <vt:lpstr>Mazes</vt:lpstr>
      <vt:lpstr>Sample Maze and Solution</vt:lpstr>
      <vt:lpstr>solve_maze.c</vt:lpstr>
      <vt:lpstr>The Global Variables</vt:lpstr>
      <vt:lpstr>The "main" Function</vt:lpstr>
      <vt:lpstr>The Helper Functions</vt:lpstr>
      <vt:lpstr>The "solve_maze" Function</vt:lpstr>
      <vt:lpstr>Sample Maze During Search</vt:lpstr>
      <vt:lpstr>The Recursive Logic</vt:lpstr>
      <vt:lpstr>Display the Maze During the Search</vt:lpstr>
      <vt:lpstr>Alternate Recursive Logic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dc:title>
  <dc:creator>Carl</dc:creator>
  <cp:lastModifiedBy>Carl Sable</cp:lastModifiedBy>
  <cp:revision>424</cp:revision>
  <dcterms:created xsi:type="dcterms:W3CDTF">2020-08-29T03:38:10Z</dcterms:created>
  <dcterms:modified xsi:type="dcterms:W3CDTF">2026-03-31T00:55:42Z</dcterms:modified>
</cp:coreProperties>
</file>