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Multiple Files, Makefiles,</a:t>
            </a:r>
            <a:br>
              <a:rPr lang="en-US" sz="4800" i="1" dirty="0"/>
            </a:br>
            <a:r>
              <a:rPr lang="en-US" sz="4800" i="1" dirty="0"/>
              <a:t>and Team Programming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A3603-6833-DA34-DDAF-5F163C58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060E6-A568-DCD5-4656-753F77C28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So far, all the programs we have examined in the course involved a single file created by the programmer</a:t>
            </a:r>
          </a:p>
          <a:p>
            <a:pPr lvl="1"/>
            <a:r>
              <a:rPr lang="en-US" dirty="0"/>
              <a:t>The "#include" </a:t>
            </a:r>
            <a:r>
              <a:rPr lang="en-US" i="1" dirty="0"/>
              <a:t>preprocessor directives</a:t>
            </a:r>
            <a:r>
              <a:rPr lang="en-US" dirty="0"/>
              <a:t> at the top of the files have included additional </a:t>
            </a:r>
            <a:r>
              <a:rPr lang="en-US" i="1" dirty="0"/>
              <a:t>header files</a:t>
            </a:r>
          </a:p>
          <a:p>
            <a:pPr lvl="1"/>
            <a:r>
              <a:rPr lang="en-US" dirty="0"/>
              <a:t>These header files include </a:t>
            </a:r>
            <a:r>
              <a:rPr lang="en-US" i="1" dirty="0"/>
              <a:t>function prototype statements</a:t>
            </a:r>
            <a:r>
              <a:rPr lang="en-US" dirty="0"/>
              <a:t> declaring functions provided as part of </a:t>
            </a:r>
            <a:r>
              <a:rPr lang="en-US" i="1" dirty="0"/>
              <a:t>the C standard library</a:t>
            </a:r>
          </a:p>
          <a:p>
            <a:r>
              <a:rPr lang="en-US" dirty="0"/>
              <a:t>When a programmer, or a group of programmers, writes large programs in C:</a:t>
            </a:r>
          </a:p>
          <a:p>
            <a:pPr lvl="1"/>
            <a:r>
              <a:rPr lang="en-US" dirty="0"/>
              <a:t>It is common to split the code into multiple </a:t>
            </a:r>
            <a:r>
              <a:rPr lang="en-US" i="1" dirty="0"/>
              <a:t>source files</a:t>
            </a:r>
            <a:r>
              <a:rPr lang="en-US" dirty="0"/>
              <a:t>, such that each source file contains source code implementing of a group of related functions</a:t>
            </a:r>
          </a:p>
          <a:p>
            <a:pPr lvl="1"/>
            <a:r>
              <a:rPr lang="en-US" dirty="0"/>
              <a:t>Typically, each source file will have an associated </a:t>
            </a:r>
            <a:r>
              <a:rPr lang="en-US" i="1" dirty="0"/>
              <a:t>user-defined header file</a:t>
            </a:r>
            <a:r>
              <a:rPr lang="en-US" dirty="0"/>
              <a:t> containing the declarations of the functions in the source file</a:t>
            </a:r>
          </a:p>
          <a:p>
            <a:pPr lvl="1"/>
            <a:r>
              <a:rPr lang="en-US" dirty="0"/>
              <a:t>Exactly one of the source files contains a "main" function; this is always where the program's execution begins</a:t>
            </a:r>
          </a:p>
          <a:p>
            <a:pPr lvl="1"/>
            <a:r>
              <a:rPr lang="en-US" dirty="0"/>
              <a:t>Each source file must include the appropriate header files declaring functions called from the code in this file</a:t>
            </a:r>
          </a:p>
          <a:p>
            <a:pPr lvl="1"/>
            <a:r>
              <a:rPr lang="en-US" dirty="0"/>
              <a:t>It is typical to the "#include" statements for user-defined header files under the "#include" statements for standard header files</a:t>
            </a:r>
          </a:p>
          <a:p>
            <a:pPr lvl="1"/>
            <a:r>
              <a:rPr lang="en-US" dirty="0"/>
              <a:t>The "#include" statements that include standard header files list the filenames within angle brackets, which tells the compiler to look for them relative to a system include path</a:t>
            </a:r>
          </a:p>
          <a:p>
            <a:pPr lvl="1"/>
            <a:r>
              <a:rPr lang="en-US" dirty="0"/>
              <a:t>The "#include" statements that include user-defined header files list the filenames within quotes, which tells the compiler to look for them relative to the local directory</a:t>
            </a:r>
          </a:p>
        </p:txBody>
      </p:sp>
    </p:spTree>
    <p:extLst>
      <p:ext uri="{BB962C8B-B14F-4D97-AF65-F5344CB8AC3E}">
        <p14:creationId xmlns:p14="http://schemas.microsoft.com/office/powerpoint/2010/main" val="379651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4E087-F09B-0C77-30D1-EF96D355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Variables Shared Across Multiple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A3240-0C51-6154-28E3-63FD70C45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sorts of </a:t>
            </a:r>
            <a:r>
              <a:rPr lang="en-US" i="1" dirty="0"/>
              <a:t>global variable</a:t>
            </a:r>
            <a:r>
              <a:rPr lang="en-US" dirty="0"/>
              <a:t> and </a:t>
            </a:r>
            <a:r>
              <a:rPr lang="en-US" i="1" dirty="0"/>
              <a:t>local variable</a:t>
            </a:r>
            <a:r>
              <a:rPr lang="en-US" dirty="0"/>
              <a:t> declarations we have seen so far </a:t>
            </a:r>
            <a:r>
              <a:rPr lang="en-US" i="1" dirty="0"/>
              <a:t>define</a:t>
            </a:r>
            <a:r>
              <a:rPr lang="en-US" dirty="0"/>
              <a:t> a variable</a:t>
            </a:r>
          </a:p>
          <a:p>
            <a:pPr lvl="1"/>
            <a:r>
              <a:rPr lang="en-US" dirty="0"/>
              <a:t>In addition to specifying the type of the variable, they also allocate memory for the variable</a:t>
            </a:r>
          </a:p>
          <a:p>
            <a:pPr lvl="1"/>
            <a:r>
              <a:rPr lang="en-US" dirty="0"/>
              <a:t>Global variables defined by such declarations at the top of a source file can be referenced from any of the functions in that file</a:t>
            </a:r>
          </a:p>
          <a:p>
            <a:r>
              <a:rPr lang="en-US" dirty="0"/>
              <a:t>Global variables defined in one source file can be used in other source files that are part of the same program</a:t>
            </a:r>
          </a:p>
          <a:p>
            <a:pPr lvl="1"/>
            <a:r>
              <a:rPr lang="en-US" dirty="0"/>
              <a:t>To access global variables from other files, a different sort of declaration must be placed at the top of the source files which use them; these declarations use </a:t>
            </a:r>
            <a:r>
              <a:rPr lang="en-US" i="1" dirty="0"/>
              <a:t>the "extern" keyword</a:t>
            </a:r>
          </a:p>
          <a:p>
            <a:pPr lvl="1"/>
            <a:r>
              <a:rPr lang="en-US" dirty="0"/>
              <a:t>For example, suppose a global "int" called "gi" is declared (and defined) at the top of a file called "a.c" as follows: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gi;</a:t>
            </a:r>
          </a:p>
          <a:p>
            <a:pPr lvl="1"/>
            <a:r>
              <a:rPr lang="en-US" dirty="0"/>
              <a:t>To access this file from another file called "b.c", you would need to include the following declaration at the top of the file: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extern int gi;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It is possible to include "extern" statements directly with the source file that is using the global variables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It is also common to include such "extern" statements in header files that are included in the source files which use the specified global variables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One possibility is to define global variables in one file (e.g., "globals.c"), and to place the corresponding "extern" statements in an associated header file (e.g., "globals.h")</a:t>
            </a:r>
          </a:p>
          <a:p>
            <a:r>
              <a:rPr lang="en-US" dirty="0">
                <a:cs typeface="Courier New" panose="02070309020205020404" pitchFamily="49" charset="0"/>
              </a:rPr>
              <a:t>Recall that many programmers think that global variables should typically be avoided</a:t>
            </a:r>
          </a:p>
        </p:txBody>
      </p:sp>
    </p:spTree>
    <p:extLst>
      <p:ext uri="{BB962C8B-B14F-4D97-AF65-F5344CB8AC3E}">
        <p14:creationId xmlns:p14="http://schemas.microsoft.com/office/powerpoint/2010/main" val="2122659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F2645-F395-842F-60F3-97106DC0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Tac-Tac-Toe Program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5C8D7-B502-3660-E4D9-83ABE7E68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program examined for Tic-Tac-Toe consisted of the following functions in addition to "main":</a:t>
            </a:r>
          </a:p>
          <a:p>
            <a:pPr lvl="1"/>
            <a:r>
              <a:rPr lang="en-US" dirty="0"/>
              <a:t>init_board – initializes the board appropriately before each game</a:t>
            </a:r>
          </a:p>
          <a:p>
            <a:pPr lvl="1"/>
            <a:r>
              <a:rPr lang="en-US" dirty="0"/>
              <a:t>draw_board – displays the updated board to standard output</a:t>
            </a:r>
          </a:p>
          <a:p>
            <a:pPr lvl="1"/>
            <a:r>
              <a:rPr lang="en-US" dirty="0"/>
              <a:t>user_first – prompts the user to determine if they want to move first</a:t>
            </a:r>
          </a:p>
          <a:p>
            <a:pPr lvl="1"/>
            <a:r>
              <a:rPr lang="en-US" dirty="0"/>
              <a:t>play_again – prompts the user to determine if they want to play another game</a:t>
            </a:r>
          </a:p>
          <a:p>
            <a:pPr lvl="1"/>
            <a:r>
              <a:rPr lang="en-US" dirty="0"/>
              <a:t>middle_open – determines if the middle square is empty</a:t>
            </a:r>
          </a:p>
          <a:p>
            <a:pPr lvl="1"/>
            <a:r>
              <a:rPr lang="en-US" dirty="0"/>
              <a:t>find_corner – finds an empty corner, if any</a:t>
            </a:r>
          </a:p>
          <a:p>
            <a:pPr lvl="1"/>
            <a:r>
              <a:rPr lang="en-US" dirty="0"/>
              <a:t>find_side – finds an empty side square, if any</a:t>
            </a:r>
          </a:p>
          <a:p>
            <a:pPr lvl="1"/>
            <a:r>
              <a:rPr lang="en-US" dirty="0"/>
              <a:t>square_valid – determines if a specified square represents a valid move</a:t>
            </a:r>
          </a:p>
          <a:p>
            <a:pPr lvl="1"/>
            <a:r>
              <a:rPr lang="en-US" dirty="0"/>
              <a:t>symbol_won – determines if a specified player (X or O) has already won the game</a:t>
            </a:r>
          </a:p>
          <a:p>
            <a:pPr lvl="1"/>
            <a:r>
              <a:rPr lang="en-US" dirty="0"/>
              <a:t>find_win – determines if a specified player can win the game in one move (I may show two versions of this)</a:t>
            </a:r>
          </a:p>
          <a:p>
            <a:pPr lvl="1"/>
            <a:r>
              <a:rPr lang="en-US" dirty="0"/>
              <a:t>computer_move – makes a move for the computer</a:t>
            </a:r>
          </a:p>
          <a:p>
            <a:pPr lvl="1"/>
            <a:r>
              <a:rPr lang="en-US" dirty="0"/>
              <a:t>player_move – prompts the user to make their next move</a:t>
            </a:r>
          </a:p>
          <a:p>
            <a:pPr lvl="1"/>
            <a:r>
              <a:rPr lang="en-US" dirty="0"/>
              <a:t>play_game – responsible for executing one game of tic-tac-toe</a:t>
            </a:r>
          </a:p>
          <a:p>
            <a:r>
              <a:rPr lang="en-US" dirty="0"/>
              <a:t>There were also two global variables: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char board[3][3];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char computer, user;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28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E79AC-B9A9-9BB6-06B4-875042739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Tic-Tac-Toe Program with Multiple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28A8A-E10D-2B99-954E-E3FB44EB3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There are various ways that we might reasonably split up the implementation into multiple files</a:t>
            </a:r>
          </a:p>
          <a:p>
            <a:r>
              <a:rPr lang="en-US" dirty="0"/>
              <a:t>I have done it with the following files (we will look at them in class):</a:t>
            </a:r>
          </a:p>
          <a:p>
            <a:pPr lvl="1"/>
            <a:r>
              <a:rPr lang="en-US" dirty="0"/>
              <a:t>globals.c – defines the global variable</a:t>
            </a:r>
          </a:p>
          <a:p>
            <a:pPr lvl="1"/>
            <a:r>
              <a:rPr lang="en-US" dirty="0"/>
              <a:t>globals.h – declares the global variables using "extern"</a:t>
            </a:r>
          </a:p>
          <a:p>
            <a:pPr lvl="1"/>
            <a:r>
              <a:rPr lang="en-US" dirty="0"/>
              <a:t>player.c – implements the functions necessary for the human player</a:t>
            </a:r>
          </a:p>
          <a:p>
            <a:pPr lvl="1"/>
            <a:r>
              <a:rPr lang="en-US" dirty="0"/>
              <a:t>player.h – declares (with function prototype statements) the functions in "player.c"</a:t>
            </a:r>
          </a:p>
          <a:p>
            <a:pPr lvl="1"/>
            <a:r>
              <a:rPr lang="en-US" dirty="0"/>
              <a:t>computer.c – implements the functions necessary for the computer player</a:t>
            </a:r>
          </a:p>
          <a:p>
            <a:pPr lvl="1"/>
            <a:r>
              <a:rPr lang="en-US" dirty="0"/>
              <a:t>computer.h – declares the functions in "computer.c"</a:t>
            </a:r>
          </a:p>
          <a:p>
            <a:pPr lvl="1"/>
            <a:r>
              <a:rPr lang="en-US" dirty="0"/>
              <a:t>ttt.c – include the "main" function and other functions not appearing in the other files that are necessary for the interface of the game</a:t>
            </a:r>
          </a:p>
          <a:p>
            <a:pPr lvl="1"/>
            <a:r>
              <a:rPr lang="en-US" dirty="0"/>
              <a:t>ttt.h – declares the functions (other than "main" in "ttt.c")</a:t>
            </a:r>
          </a:p>
          <a:p>
            <a:r>
              <a:rPr lang="en-US" dirty="0"/>
              <a:t>Each source file will include the necessary user-defined header files, in addition to the appropriate standard header files (e.g., "stdio.h")</a:t>
            </a:r>
          </a:p>
          <a:p>
            <a:pPr lvl="1"/>
            <a:r>
              <a:rPr lang="en-US" dirty="0"/>
              <a:t>The file "ttt.c" will include "globals.h", "ttt.h", "player.h", and "computer.h" (as well as "stdio.h")</a:t>
            </a:r>
          </a:p>
          <a:p>
            <a:pPr lvl="1"/>
            <a:r>
              <a:rPr lang="en-US" dirty="0"/>
              <a:t>The file "player.c" will include "globals.h" and "player.h" (as well as "stdio.h")</a:t>
            </a:r>
          </a:p>
          <a:p>
            <a:pPr lvl="1"/>
            <a:r>
              <a:rPr lang="en-US" dirty="0"/>
              <a:t>The file "computer.c" will include "globals.h" and "computer.h" (as well as "stdio.h")</a:t>
            </a:r>
          </a:p>
          <a:p>
            <a:pPr lvl="1"/>
            <a:r>
              <a:rPr lang="en-US" dirty="0"/>
              <a:t>The "globals.c" file does not need to include any other files</a:t>
            </a:r>
          </a:p>
        </p:txBody>
      </p:sp>
    </p:spTree>
    <p:extLst>
      <p:ext uri="{BB962C8B-B14F-4D97-AF65-F5344CB8AC3E}">
        <p14:creationId xmlns:p14="http://schemas.microsoft.com/office/powerpoint/2010/main" val="945096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6C9BD-AAAD-D051-8345-0BCD0A91E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 Programs with Multiple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452FF-9D4A-123E-F057-FD9CD71EC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You can </a:t>
            </a:r>
            <a:r>
              <a:rPr lang="en-US" i="1" dirty="0"/>
              <a:t>compile</a:t>
            </a:r>
            <a:r>
              <a:rPr lang="en-US" dirty="0"/>
              <a:t> an entire C program containing multiple files with a single command</a:t>
            </a:r>
          </a:p>
          <a:p>
            <a:pPr lvl="1"/>
            <a:r>
              <a:rPr lang="en-US" dirty="0"/>
              <a:t>For example, we could compile the updated Tic-Tac-Toe program with the following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gcc ttt.c globals.c player.c computer.c</a:t>
            </a:r>
          </a:p>
          <a:p>
            <a:pPr lvl="1"/>
            <a:r>
              <a:rPr lang="en-US" dirty="0"/>
              <a:t>Alternatively, we could use the command: gcc *.c</a:t>
            </a:r>
          </a:p>
          <a:p>
            <a:pPr lvl="1"/>
            <a:r>
              <a:rPr lang="en-US" dirty="0"/>
              <a:t>Each command above compiles every .c file, then </a:t>
            </a:r>
            <a:r>
              <a:rPr lang="en-US" i="1" dirty="0"/>
              <a:t>links</a:t>
            </a:r>
            <a:r>
              <a:rPr lang="en-US" dirty="0"/>
              <a:t> them together (including pre-compiled files from the standard library) to create an </a:t>
            </a:r>
            <a:r>
              <a:rPr lang="en-US" i="1" dirty="0"/>
              <a:t>executable</a:t>
            </a:r>
          </a:p>
          <a:p>
            <a:r>
              <a:rPr lang="en-US" dirty="0"/>
              <a:t>Alternatively, we can compile a C program containing multiple files in steps (I will demo in class)</a:t>
            </a:r>
          </a:p>
          <a:p>
            <a:r>
              <a:rPr lang="en-US" dirty="0"/>
              <a:t>Each source file can be compiled to an </a:t>
            </a:r>
            <a:r>
              <a:rPr lang="en-US" i="1" dirty="0"/>
              <a:t>object file</a:t>
            </a:r>
            <a:r>
              <a:rPr lang="en-US" dirty="0"/>
              <a:t>, a machine code file that is not an executable</a:t>
            </a:r>
          </a:p>
          <a:p>
            <a:pPr lvl="1"/>
            <a:r>
              <a:rPr lang="en-US" dirty="0"/>
              <a:t>For example, we can compile the individual .c files from the Tic-Tac-Toe program as follows:</a:t>
            </a:r>
          </a:p>
          <a:p>
            <a:pPr marL="914400" lvl="2" indent="0">
              <a:buNone/>
            </a:pPr>
            <a:r>
              <a:rPr lang="en-US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gcc –c ttt.c</a:t>
            </a:r>
          </a:p>
          <a:p>
            <a:pPr marL="914400" lvl="2" indent="0">
              <a:buNone/>
            </a:pPr>
            <a:r>
              <a:rPr lang="en-US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gcc –c globals.c</a:t>
            </a:r>
          </a:p>
          <a:p>
            <a:pPr marL="914400" lvl="2" indent="0">
              <a:buNone/>
            </a:pPr>
            <a:r>
              <a:rPr lang="en-US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gcc –c player.c</a:t>
            </a:r>
          </a:p>
          <a:p>
            <a:pPr marL="914400" lvl="2" indent="0">
              <a:buNone/>
            </a:pPr>
            <a:r>
              <a:rPr lang="en-US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gcc –c computer.c</a:t>
            </a:r>
          </a:p>
          <a:p>
            <a:pPr lvl="1"/>
            <a:r>
              <a:rPr lang="en-US" dirty="0"/>
              <a:t>These commands would create four object files called "ttt.o", "globals.o", "player.o" and "computer.o"</a:t>
            </a:r>
          </a:p>
          <a:p>
            <a:pPr lvl="1"/>
            <a:r>
              <a:rPr lang="en-US" dirty="0"/>
              <a:t>The 'c' flag causes the compiler to only compile the source files, without linking</a:t>
            </a:r>
          </a:p>
          <a:p>
            <a:pPr lvl="1"/>
            <a:r>
              <a:rPr lang="en-US" dirty="0"/>
              <a:t>We can then link the object files and create an executable with the following command:</a:t>
            </a:r>
          </a:p>
          <a:p>
            <a:pPr marL="914400" lvl="2" indent="0">
              <a:buNone/>
            </a:pPr>
            <a:r>
              <a:rPr lang="en-US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gcc ttt.o player.o computer.o globals.o</a:t>
            </a:r>
          </a:p>
        </p:txBody>
      </p:sp>
    </p:spTree>
    <p:extLst>
      <p:ext uri="{BB962C8B-B14F-4D97-AF65-F5344CB8AC3E}">
        <p14:creationId xmlns:p14="http://schemas.microsoft.com/office/powerpoint/2010/main" val="157627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FD6B7-F824-60E5-96B5-AC2096617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Using Multiple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CF4BE-A7E1-573D-7141-568155A4E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benefit of using multiple files is that it gives programmers an additional method of organizing code</a:t>
            </a:r>
          </a:p>
          <a:p>
            <a:r>
              <a:rPr lang="en-US" dirty="0"/>
              <a:t>Additionally, it can save a lot of time when you recompile programs after making edits such as bug fixes</a:t>
            </a:r>
          </a:p>
          <a:p>
            <a:r>
              <a:rPr lang="en-US" dirty="0"/>
              <a:t>You only need to recompile source files that include the modified code</a:t>
            </a:r>
          </a:p>
          <a:p>
            <a:r>
              <a:rPr lang="en-US" dirty="0"/>
              <a:t>For example, in the case of the Tic-Tac-Toe program:</a:t>
            </a:r>
          </a:p>
          <a:p>
            <a:pPr lvl="1"/>
            <a:r>
              <a:rPr lang="en-US" dirty="0"/>
              <a:t>Any change made to one of the source files (without changing an associated header file) would only require recompiling that source file (plus re-linking)</a:t>
            </a:r>
          </a:p>
          <a:p>
            <a:pPr lvl="1"/>
            <a:r>
              <a:rPr lang="en-US" dirty="0"/>
              <a:t>A change made to "globals.h" (without changing "globals.c") would require recompiling the other three source files</a:t>
            </a:r>
          </a:p>
          <a:p>
            <a:pPr lvl="1"/>
            <a:r>
              <a:rPr lang="en-US" dirty="0"/>
              <a:t>A change made to "player.h" or "computer.h" would require recompiling two source files (including "ttt.c")</a:t>
            </a:r>
          </a:p>
          <a:p>
            <a:pPr lvl="1"/>
            <a:r>
              <a:rPr lang="en-US" dirty="0"/>
              <a:t>A change made to "ttt.h" would require recompiling "ttt.c" (we could have put the function prototype statements directly in "ttt.c" instead of "ttt.h")</a:t>
            </a:r>
          </a:p>
          <a:p>
            <a:r>
              <a:rPr lang="en-US" dirty="0"/>
              <a:t>Keep in mind that very large programs can contain thousands of files and millions of lines of code</a:t>
            </a:r>
          </a:p>
          <a:p>
            <a:pPr lvl="1"/>
            <a:r>
              <a:rPr lang="en-US" dirty="0"/>
              <a:t>Compiling such programs from scratch can take many minutes or even hours (it used to take even longer)</a:t>
            </a:r>
          </a:p>
          <a:p>
            <a:pPr lvl="1"/>
            <a:r>
              <a:rPr lang="en-US" dirty="0"/>
              <a:t>It is therefore beneficial if small changes only require recompiling one or a few source files, followed by the linking step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5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AD478-D90C-A0AB-484F-723D74EA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A73E7-DB99-B64B-6C9E-368431A89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we have discussed, when you modify code in a C program consisting of multiple files, it is not always necessary to recompile the entire program</a:t>
            </a:r>
          </a:p>
          <a:p>
            <a:r>
              <a:rPr lang="en-US" dirty="0"/>
              <a:t>This can lead to significant time savings when recompiling large programs</a:t>
            </a:r>
          </a:p>
          <a:p>
            <a:r>
              <a:rPr lang="en-US" dirty="0"/>
              <a:t>However, based on what we have covered so far, the programmer would have to do two things to take advantage of this</a:t>
            </a:r>
          </a:p>
          <a:p>
            <a:pPr lvl="1"/>
            <a:r>
              <a:rPr lang="en-US" dirty="0"/>
              <a:t>First, they would have to remember all the dependencies</a:t>
            </a:r>
          </a:p>
          <a:p>
            <a:pPr lvl="1"/>
            <a:r>
              <a:rPr lang="en-US" dirty="0"/>
              <a:t>Second, they would have to use this information to determine which steps are necessary to recompile the program</a:t>
            </a:r>
          </a:p>
          <a:p>
            <a:r>
              <a:rPr lang="en-US" b="1" dirty="0"/>
              <a:t>Makefiles</a:t>
            </a:r>
            <a:r>
              <a:rPr lang="en-US" dirty="0"/>
              <a:t> allow us to simplify this process</a:t>
            </a:r>
          </a:p>
          <a:p>
            <a:pPr lvl="1"/>
            <a:r>
              <a:rPr lang="en-US" dirty="0"/>
              <a:t>First, they indicate the direct dependencies for each component that needs to be recompiled</a:t>
            </a:r>
          </a:p>
          <a:p>
            <a:pPr lvl="1"/>
            <a:r>
              <a:rPr lang="en-US" dirty="0"/>
              <a:t>Second, they indicate the command or commands necessary to recompile each component</a:t>
            </a:r>
          </a:p>
          <a:p>
            <a:r>
              <a:rPr lang="en-US" dirty="0"/>
              <a:t>Makefiles are not specific to C and C++, but they are commonly used for these two programming languages</a:t>
            </a:r>
          </a:p>
          <a:p>
            <a:r>
              <a:rPr lang="en-US" dirty="0"/>
              <a:t>The next slide shows a sample makefile for the Tic-Tac-Toe program with multiple files, and the follow slides will aid in the discussion of the makefile</a:t>
            </a:r>
          </a:p>
          <a:p>
            <a:r>
              <a:rPr lang="en-US" dirty="0"/>
              <a:t>Note that modern makefiles can be much more complicated than this one</a:t>
            </a:r>
          </a:p>
          <a:p>
            <a:pPr lvl="1"/>
            <a:r>
              <a:rPr lang="en-US" dirty="0"/>
              <a:t>Makefiles can including variables, conditional directives, etc., leading to different commands in different environments</a:t>
            </a:r>
          </a:p>
          <a:p>
            <a:pPr lvl="1"/>
            <a:r>
              <a:rPr lang="en-US" dirty="0"/>
              <a:t>Often, advanced makefiles themselves are created automatically using other utilities</a:t>
            </a:r>
          </a:p>
          <a:p>
            <a:pPr lvl="1"/>
            <a:r>
              <a:rPr lang="en-US" dirty="0"/>
              <a:t>I have made this makefile manually, and it is good enough for a relatively simple program like this one</a:t>
            </a:r>
          </a:p>
        </p:txBody>
      </p:sp>
    </p:spTree>
    <p:extLst>
      <p:ext uri="{BB962C8B-B14F-4D97-AF65-F5344CB8AC3E}">
        <p14:creationId xmlns:p14="http://schemas.microsoft.com/office/powerpoint/2010/main" val="2526754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D21F9-42D2-FDFC-AB69-4F977E4F2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0400"/>
            <a:ext cx="10515600" cy="551656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ttt.exe: ttt.o globals.o computer.o player.o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gcc -o ttt.exe ttt.o globals.o computer.o player.o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ttt.o: ttt.c globals.h ttt.h player.h computer.h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gcc -c ttt.c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globals.o: globals.c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gcc -c globals.c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computer.o: computer.c globals.h computer.h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gcc -c computer.c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player.o: player.c globals.h player.h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gcc -c player.c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clean: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rm *.o *.exe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backup: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test -d backups || mkdir backups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cp *.c backups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cp *.h backups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cp Makefile backups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815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EACAC-0BAD-1D3A-FAB9-939440E8E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Makefile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F93B2-05FB-DC70-A8FC-4A2162DDE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makefile is typically called "Makefile" or "makefile" (without an extension), but it can have other names</a:t>
            </a:r>
          </a:p>
          <a:p>
            <a:r>
              <a:rPr lang="en-US" dirty="0"/>
              <a:t>When the command "make" is run from a Linux terminal or other terminal that supports the command:</a:t>
            </a:r>
          </a:p>
          <a:p>
            <a:pPr lvl="1"/>
            <a:r>
              <a:rPr lang="en-US" dirty="0"/>
              <a:t>The "make" utility first checks if a file called "Makefile" (with a capital 'M') exists; if so, that file will be used</a:t>
            </a:r>
          </a:p>
          <a:p>
            <a:pPr lvl="1"/>
            <a:r>
              <a:rPr lang="en-US" dirty="0"/>
              <a:t>Otherwise, the "make" utility checks if a file called "makefile" (with a lowercase 'm') exists; if so, that file will be used</a:t>
            </a:r>
          </a:p>
          <a:p>
            <a:pPr lvl="1"/>
            <a:r>
              <a:rPr lang="en-US" dirty="0"/>
              <a:t>Otherwise, the "make" fails to build anything</a:t>
            </a:r>
          </a:p>
          <a:p>
            <a:r>
              <a:rPr lang="en-US" dirty="0"/>
              <a:t>If the makefile has a different name (e.g., "makefile.txt"), you can specify it using the "-f" option;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make –f makefile.txt</a:t>
            </a:r>
          </a:p>
          <a:p>
            <a:r>
              <a:rPr lang="en-US" dirty="0">
                <a:cs typeface="Courier New" panose="02070309020205020404" pitchFamily="49" charset="0"/>
              </a:rPr>
              <a:t>If you don't specify what you are trying to build, the "make" utility assumes the first line in the makefile specifies the ultimate </a:t>
            </a:r>
            <a:r>
              <a:rPr lang="en-US" i="1" dirty="0">
                <a:cs typeface="Courier New" panose="02070309020205020404" pitchFamily="49" charset="0"/>
              </a:rPr>
              <a:t>target</a:t>
            </a:r>
            <a:r>
              <a:rPr lang="en-US" dirty="0">
                <a:cs typeface="Courier New" panose="02070309020205020404" pitchFamily="49" charset="0"/>
              </a:rPr>
              <a:t> to build</a:t>
            </a:r>
          </a:p>
          <a:p>
            <a:r>
              <a:rPr lang="en-US" dirty="0">
                <a:cs typeface="Courier New" panose="02070309020205020404" pitchFamily="49" charset="0"/>
              </a:rPr>
              <a:t>In the case of the makefile specified on the previous slide, this is "ttt.exe"</a:t>
            </a:r>
          </a:p>
          <a:p>
            <a:r>
              <a:rPr lang="en-US" dirty="0">
                <a:cs typeface="Courier New" panose="02070309020205020404" pitchFamily="49" charset="0"/>
              </a:rPr>
              <a:t>I will demonstrate running "make" in class using the makefile on the previous slide (and we will continue to discuss the parts)</a:t>
            </a:r>
          </a:p>
        </p:txBody>
      </p:sp>
    </p:spTree>
    <p:extLst>
      <p:ext uri="{BB962C8B-B14F-4D97-AF65-F5344CB8AC3E}">
        <p14:creationId xmlns:p14="http://schemas.microsoft.com/office/powerpoint/2010/main" val="3133833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23A05-AF20-55A5-490B-5D47DEF56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Targets, Dependencies, and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B4FC8-D300-5054-632F-5CC9B38DB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Each portion of a typical makefile typically has the following syntax: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&lt;target_name&gt;: &lt;list of direct dependencies&gt;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&lt;command&gt;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&lt;optionally additional commands&gt;</a:t>
            </a:r>
          </a:p>
          <a:p>
            <a:r>
              <a:rPr lang="en-US" dirty="0"/>
              <a:t>The first target in the makefile is the </a:t>
            </a:r>
            <a:r>
              <a:rPr lang="en-US" i="1" dirty="0"/>
              <a:t>default target</a:t>
            </a:r>
            <a:r>
              <a:rPr lang="en-US" dirty="0"/>
              <a:t> (i.e., the target that "make" assumes we are using if no other is specified)</a:t>
            </a:r>
          </a:p>
          <a:p>
            <a:r>
              <a:rPr lang="en-US" dirty="0"/>
              <a:t>Looking back at our current makefile, the default target is "ttt.exe"</a:t>
            </a:r>
          </a:p>
          <a:p>
            <a:r>
              <a:rPr lang="en-US" dirty="0"/>
              <a:t>Each target is followed by a colon, a single space, and a space-separate list of </a:t>
            </a:r>
            <a:r>
              <a:rPr lang="en-US" i="1" dirty="0"/>
              <a:t>direct dependencies</a:t>
            </a:r>
          </a:p>
          <a:p>
            <a:pPr lvl="1"/>
            <a:r>
              <a:rPr lang="en-US" dirty="0"/>
              <a:t>In this case, we are saying that "ttt.exe" directly depends on "ttt.o", "globals.o", "computer.o", and "player.o"</a:t>
            </a:r>
          </a:p>
          <a:p>
            <a:pPr lvl="1"/>
            <a:r>
              <a:rPr lang="en-US" dirty="0"/>
              <a:t>If any of these direct dependencies is newer than "ttt.exe", than "ttt.exe" needs to be re-compiled</a:t>
            </a:r>
          </a:p>
          <a:p>
            <a:pPr lvl="1"/>
            <a:r>
              <a:rPr lang="en-US" dirty="0"/>
              <a:t>If any of these direct dependencies does not exist at all, then it needs to be compiled first</a:t>
            </a:r>
          </a:p>
          <a:p>
            <a:r>
              <a:rPr lang="en-US" dirty="0"/>
              <a:t>Under each line specifying a target and its direct dependencies, there is a sequence of </a:t>
            </a:r>
            <a:r>
              <a:rPr lang="en-US" i="1" dirty="0"/>
              <a:t>commands</a:t>
            </a:r>
            <a:r>
              <a:rPr lang="en-US" dirty="0"/>
              <a:t>, one per line, specifying how to build the target</a:t>
            </a:r>
          </a:p>
          <a:p>
            <a:pPr lvl="1"/>
            <a:r>
              <a:rPr lang="en-US" dirty="0"/>
              <a:t>Each command must be preceded specifically by a tab (not spaces)</a:t>
            </a:r>
          </a:p>
          <a:p>
            <a:pPr lvl="1"/>
            <a:r>
              <a:rPr lang="en-US" dirty="0"/>
              <a:t>In this case, the command to compile ttt.exe is: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gcc -o ttt.exe ttt.o globals.o computer.o player.o</a:t>
            </a:r>
          </a:p>
          <a:p>
            <a:pPr lvl="1"/>
            <a:r>
              <a:rPr lang="en-US" dirty="0"/>
              <a:t>Recall that the "-o" flag is used to specify the name of an executable (in this case, "ttt.exe")</a:t>
            </a:r>
          </a:p>
        </p:txBody>
      </p:sp>
    </p:spTree>
    <p:extLst>
      <p:ext uri="{BB962C8B-B14F-4D97-AF65-F5344CB8AC3E}">
        <p14:creationId xmlns:p14="http://schemas.microsoft.com/office/powerpoint/2010/main" val="957807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CE74-80C8-6257-5238-09681F0D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Targets in a Makefile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F06CC-5B13-6DDF-DEFD-89B650A99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the sample makefile, other possible targets include "ttt.o", "globals.o", "computer.o", and "player.o"</a:t>
            </a:r>
          </a:p>
          <a:p>
            <a:r>
              <a:rPr lang="en-US" dirty="0"/>
              <a:t>These also have direct dependencies and are followed by commands to build the targets</a:t>
            </a:r>
          </a:p>
          <a:p>
            <a:r>
              <a:rPr lang="en-US" dirty="0"/>
              <a:t>The "make" utility figures out what needs to be rebuilt according to the contents of the makefile and </a:t>
            </a:r>
            <a:r>
              <a:rPr lang="en-US" i="1" dirty="0"/>
              <a:t>timestamps</a:t>
            </a:r>
            <a:r>
              <a:rPr lang="en-US" dirty="0"/>
              <a:t> of the relative files</a:t>
            </a:r>
          </a:p>
          <a:p>
            <a:pPr lvl="1"/>
            <a:r>
              <a:rPr lang="en-US" dirty="0"/>
              <a:t>For example, suppose a programmer edits "computer.c" and then runs "make"</a:t>
            </a:r>
          </a:p>
          <a:p>
            <a:pPr lvl="1"/>
            <a:r>
              <a:rPr lang="en-US" dirty="0"/>
              <a:t>Then "make" will determine that "computer.o" needs to be recompiled, and then "ttt.exe" needs to be rebuilt</a:t>
            </a:r>
          </a:p>
          <a:p>
            <a:r>
              <a:rPr lang="en-US" dirty="0"/>
              <a:t>Of course, it is important for the creator of the makefile to get all the dependencies right, but this only has to happen once</a:t>
            </a:r>
          </a:p>
          <a:p>
            <a:r>
              <a:rPr lang="en-US" dirty="0"/>
              <a:t>It is also possible to use make to build one of these targets directly</a:t>
            </a:r>
          </a:p>
          <a:p>
            <a:pPr lvl="1"/>
            <a:r>
              <a:rPr lang="en-US" dirty="0"/>
              <a:t>For example, the user can type "make computer.o" to specifically rebuild "computer.o", if needed</a:t>
            </a:r>
          </a:p>
          <a:p>
            <a:pPr lvl="1"/>
            <a:r>
              <a:rPr lang="en-US" dirty="0"/>
              <a:t>This can be useful if, after making a change, we want to check if a specific object file can be compiled correctly, without requiring the final target to be rebuilt</a:t>
            </a:r>
          </a:p>
        </p:txBody>
      </p:sp>
    </p:spTree>
    <p:extLst>
      <p:ext uri="{BB962C8B-B14F-4D97-AF65-F5344CB8AC3E}">
        <p14:creationId xmlns:p14="http://schemas.microsoft.com/office/powerpoint/2010/main" val="4233028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5320-563D-D936-661E-AEF4C7DB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Phony Targets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61DD4-7E3D-0083-3161-17DCA94D6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creator of the makefile can also list what are sometimes referred to as phony targets</a:t>
            </a:r>
          </a:p>
          <a:p>
            <a:pPr lvl="1"/>
            <a:r>
              <a:rPr lang="en-US" dirty="0"/>
              <a:t>These are listed targets that are not files which need to get built</a:t>
            </a:r>
          </a:p>
          <a:p>
            <a:pPr lvl="1"/>
            <a:r>
              <a:rPr lang="en-US" dirty="0"/>
              <a:t>Examples in the sample makefile include "clean" and "backups"</a:t>
            </a:r>
          </a:p>
          <a:p>
            <a:pPr lvl="1"/>
            <a:r>
              <a:rPr lang="en-US" dirty="0"/>
              <a:t>We can trigger these targets by typing, for example, "make clean" or "make backups"</a:t>
            </a:r>
          </a:p>
          <a:p>
            <a:r>
              <a:rPr lang="en-US" dirty="0"/>
              <a:t>When no dependencies are listed after the colon following a triggered target, the commands after the target are executed automatically</a:t>
            </a:r>
          </a:p>
          <a:p>
            <a:r>
              <a:rPr lang="en-US" dirty="0"/>
              <a:t>For example, consider the command "make clean"</a:t>
            </a:r>
          </a:p>
          <a:p>
            <a:pPr lvl="1"/>
            <a:r>
              <a:rPr lang="en-US" dirty="0"/>
              <a:t>This runs a command that removes all ".exe" files and ".o" files (object files)</a:t>
            </a:r>
          </a:p>
          <a:p>
            <a:pPr lvl="1"/>
            <a:r>
              <a:rPr lang="en-US" dirty="0"/>
              <a:t>This, the next time we run "make", it will rebuild everything</a:t>
            </a:r>
          </a:p>
          <a:p>
            <a:r>
              <a:rPr lang="en-US" dirty="0"/>
              <a:t>As another example, consider the command "make backups"</a:t>
            </a:r>
          </a:p>
          <a:p>
            <a:pPr lvl="1"/>
            <a:r>
              <a:rPr lang="en-US" dirty="0"/>
              <a:t>This command runs a sequence of four commands</a:t>
            </a:r>
          </a:p>
          <a:p>
            <a:pPr lvl="1"/>
            <a:r>
              <a:rPr lang="en-US" dirty="0"/>
              <a:t>The first command checks if a directory named "backups" exists, and if not, it creates the directory</a:t>
            </a:r>
          </a:p>
          <a:p>
            <a:pPr lvl="1"/>
            <a:r>
              <a:rPr lang="en-US" dirty="0"/>
              <a:t>The next three commands copy ".c" files, ".h" files, and the file named "Makefile" to the directory</a:t>
            </a:r>
          </a:p>
        </p:txBody>
      </p:sp>
    </p:spTree>
    <p:extLst>
      <p:ext uri="{BB962C8B-B14F-4D97-AF65-F5344CB8AC3E}">
        <p14:creationId xmlns:p14="http://schemas.microsoft.com/office/powerpoint/2010/main" val="2506460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D645-F3DB-6625-3506-992DA981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36E92-EFE2-8D24-7A38-C693DB323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Large software systems can consist of thousands of files and millions of lines of code</a:t>
            </a:r>
          </a:p>
          <a:p>
            <a:r>
              <a:rPr lang="en-US" dirty="0"/>
              <a:t>Clearly, such systems cannot be written by a single person</a:t>
            </a:r>
          </a:p>
          <a:p>
            <a:r>
              <a:rPr lang="en-US" dirty="0"/>
              <a:t>When multiple programmers are creating a single system, they need a way to share files</a:t>
            </a:r>
          </a:p>
          <a:p>
            <a:r>
              <a:rPr lang="en-US" dirty="0"/>
              <a:t>Often, the files of a software system are stores remotely, and various programmers work on </a:t>
            </a:r>
          </a:p>
          <a:p>
            <a:r>
              <a:rPr lang="en-US" dirty="0"/>
              <a:t>Multiple programmers may be editing different parts of a file at the same time</a:t>
            </a:r>
          </a:p>
          <a:p>
            <a:r>
              <a:rPr lang="en-US" dirty="0"/>
              <a:t>This is one reason that </a:t>
            </a:r>
            <a:r>
              <a:rPr lang="en-US" b="1" dirty="0"/>
              <a:t>version control</a:t>
            </a:r>
            <a:r>
              <a:rPr lang="en-US" dirty="0"/>
              <a:t> is important</a:t>
            </a:r>
          </a:p>
          <a:p>
            <a:pPr lvl="1"/>
            <a:r>
              <a:rPr lang="en-US" dirty="0"/>
              <a:t>A version control system is a system that keeps track of the history of different versions of files (typically source files for computer programs)</a:t>
            </a:r>
          </a:p>
          <a:p>
            <a:pPr lvl="1"/>
            <a:r>
              <a:rPr lang="en-US" dirty="0"/>
              <a:t>This allows programmers to compare current versions of files to previous version; to examine what changes were made by whom, and when; and to revert to previous versions of files or programs</a:t>
            </a:r>
          </a:p>
          <a:p>
            <a:pPr lvl="1"/>
            <a:r>
              <a:rPr lang="en-US" dirty="0"/>
              <a:t>Today, the most common version control system is </a:t>
            </a:r>
            <a:r>
              <a:rPr lang="en-US" i="1" dirty="0"/>
              <a:t>git</a:t>
            </a:r>
          </a:p>
          <a:p>
            <a:pPr lvl="1"/>
            <a:r>
              <a:rPr lang="en-US" dirty="0"/>
              <a:t>Git is a distributed version control system, meaning that the full history of the code is mirrored on the devices of all developers</a:t>
            </a:r>
          </a:p>
          <a:p>
            <a:pPr lvl="1"/>
            <a:r>
              <a:rPr lang="en-US" i="1" dirty="0"/>
              <a:t>GitHub</a:t>
            </a:r>
            <a:r>
              <a:rPr lang="en-US" dirty="0"/>
              <a:t> is a platform that uses git for version control, and that provides many other useful features, allowing multiple programmers to work together on software projects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862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33611-3771-0277-5926-B36645458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Team Programming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69164-85BA-25BA-38C9-288E1C09E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Traditionally, many software companies used a process called the </a:t>
            </a:r>
            <a:r>
              <a:rPr lang="en-US" i="1" dirty="0"/>
              <a:t>waterfall model</a:t>
            </a:r>
            <a:r>
              <a:rPr lang="en-US" dirty="0"/>
              <a:t>, and many companies still do something similar to this</a:t>
            </a:r>
            <a:endParaRPr lang="en-US" i="1" dirty="0"/>
          </a:p>
          <a:p>
            <a:pPr lvl="1"/>
            <a:r>
              <a:rPr lang="en-US" dirty="0"/>
              <a:t>This is a sequential process, where in theory, one task doesn't start until the previous task is finished</a:t>
            </a:r>
          </a:p>
          <a:p>
            <a:pPr lvl="1"/>
            <a:r>
              <a:rPr lang="en-US" dirty="0"/>
              <a:t>In practice, developers often need to make exceptions, moving back to a previous stage</a:t>
            </a:r>
          </a:p>
          <a:p>
            <a:r>
              <a:rPr lang="en-US" dirty="0"/>
              <a:t>Today, many companies instead of some variation of </a:t>
            </a:r>
            <a:r>
              <a:rPr lang="en-US" i="1" dirty="0"/>
              <a:t>agile programming</a:t>
            </a:r>
          </a:p>
          <a:p>
            <a:pPr lvl="1"/>
            <a:r>
              <a:rPr lang="en-US" dirty="0"/>
              <a:t>There are different variations, typically referred to as methodologies, of agile programming</a:t>
            </a:r>
          </a:p>
          <a:p>
            <a:pPr lvl="1"/>
            <a:r>
              <a:rPr lang="en-US" dirty="0"/>
              <a:t>Agile methodologies include extreme programming (outdated), Scrum (been around a while and still very popular), Kanban (also popular today), etc.</a:t>
            </a:r>
          </a:p>
          <a:p>
            <a:pPr lvl="1"/>
            <a:r>
              <a:rPr lang="en-US" dirty="0"/>
              <a:t>Agile programming is typically associated with </a:t>
            </a:r>
            <a:r>
              <a:rPr lang="en-US" i="1" dirty="0"/>
              <a:t>object-oriented</a:t>
            </a:r>
            <a:r>
              <a:rPr lang="en-US" dirty="0"/>
              <a:t> programming</a:t>
            </a:r>
          </a:p>
          <a:p>
            <a:pPr lvl="1"/>
            <a:r>
              <a:rPr lang="en-US" dirty="0"/>
              <a:t>In general, agile methodologies use a more incremental process, emphasizing quick releases, costumer feedback, flexible planning, and frequent testing</a:t>
            </a:r>
          </a:p>
          <a:p>
            <a:r>
              <a:rPr lang="en-US" i="1" dirty="0"/>
              <a:t>Bug tracking systems</a:t>
            </a:r>
            <a:r>
              <a:rPr lang="en-US" dirty="0"/>
              <a:t> are often used to keep track of bugs, their states, who they are assigned to, etc.</a:t>
            </a:r>
          </a:p>
          <a:p>
            <a:r>
              <a:rPr lang="en-US" dirty="0"/>
              <a:t>Some companies enforce guidelines to ensure </a:t>
            </a:r>
            <a:r>
              <a:rPr lang="en-US" i="1" dirty="0"/>
              <a:t>consistent style</a:t>
            </a:r>
            <a:r>
              <a:rPr lang="en-US" dirty="0"/>
              <a:t> between programmers (e.g., variable naming conventions)</a:t>
            </a:r>
          </a:p>
        </p:txBody>
      </p:sp>
    </p:spTree>
    <p:extLst>
      <p:ext uri="{BB962C8B-B14F-4D97-AF65-F5344CB8AC3E}">
        <p14:creationId xmlns:p14="http://schemas.microsoft.com/office/powerpoint/2010/main" val="254417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BABA4-D419-2323-8676-F32549FC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DB533-E9A0-3518-ACCA-E53D426A7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r>
              <a:rPr lang="en-US" dirty="0"/>
              <a:t>Related tasks include formalizing requirements, designing the system, implementing the program, documenting the product, testing the system, maintaining the system, etc.</a:t>
            </a:r>
          </a:p>
          <a:p>
            <a:r>
              <a:rPr lang="en-US" dirty="0"/>
              <a:t>In traditional approaches, these tasks would occur sequentially, but with many modern approaches, this is more flexible</a:t>
            </a:r>
          </a:p>
          <a:p>
            <a:r>
              <a:rPr lang="en-US" dirty="0"/>
              <a:t>For larger systems, separate groups of software engineers work on the various tasks</a:t>
            </a:r>
          </a:p>
          <a:p>
            <a:r>
              <a:rPr lang="en-US" dirty="0"/>
              <a:t>The different types of software engineers (e.g., programmers, program managers, testers, etc.) work together to develop a system</a:t>
            </a:r>
          </a:p>
          <a:p>
            <a:r>
              <a:rPr lang="en-US" dirty="0"/>
              <a:t>Not all software engineers write code, and those that do may be using a variety of different programming languages, depending on the task</a:t>
            </a:r>
          </a:p>
          <a:p>
            <a:r>
              <a:rPr lang="en-US" dirty="0"/>
              <a:t>Today, AI is used to help generate code; prompt engineering and checking the code is very important</a:t>
            </a:r>
          </a:p>
        </p:txBody>
      </p:sp>
    </p:spTree>
    <p:extLst>
      <p:ext uri="{BB962C8B-B14F-4D97-AF65-F5344CB8AC3E}">
        <p14:creationId xmlns:p14="http://schemas.microsoft.com/office/powerpoint/2010/main" val="11670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16665</TotalTime>
  <Words>3426</Words>
  <Application>Microsoft Office PowerPoint</Application>
  <PresentationFormat>Widescreen</PresentationFormat>
  <Paragraphs>204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Office Theme</vt:lpstr>
      <vt:lpstr>CS 160: Introduction to Procedural Programming and ECE 160: Introduction to Programming for Electrical Engineers  Topic: Multiple Files, Makefiles, and Team Programming</vt:lpstr>
      <vt:lpstr>Multiple Files</vt:lpstr>
      <vt:lpstr>Global Variables Shared Across Multiple Files</vt:lpstr>
      <vt:lpstr>Tac-Tac-Toe Program Revisited</vt:lpstr>
      <vt:lpstr>Tic-Tac-Toe Program with Multiple Files</vt:lpstr>
      <vt:lpstr>Compiling C Programs with Multiple Files</vt:lpstr>
      <vt:lpstr>Benefits of Using Multiple Files</vt:lpstr>
      <vt:lpstr>Makefiles</vt:lpstr>
      <vt:lpstr>PowerPoint Presentation</vt:lpstr>
      <vt:lpstr>Using a Makefile</vt:lpstr>
      <vt:lpstr>Targets, Dependencies, and Commands</vt:lpstr>
      <vt:lpstr>Other Targets in a Makefile</vt:lpstr>
      <vt:lpstr>Phony Targets</vt:lpstr>
      <vt:lpstr>Version Control</vt:lpstr>
      <vt:lpstr>Other Team Programming Concepts</vt:lpstr>
      <vt:lpstr>Software Engineering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503</cp:revision>
  <dcterms:created xsi:type="dcterms:W3CDTF">2020-08-29T03:38:10Z</dcterms:created>
  <dcterms:modified xsi:type="dcterms:W3CDTF">2026-04-27T12:43:54Z</dcterms:modified>
</cp:coreProperties>
</file>