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5" r:id="rId19"/>
    <p:sldId id="276" r:id="rId20"/>
    <p:sldId id="278" r:id="rId21"/>
    <p:sldId id="277" r:id="rId22"/>
    <p:sldId id="282" r:id="rId23"/>
    <p:sldId id="283" r:id="rId24"/>
    <p:sldId id="274" r:id="rId25"/>
    <p:sldId id="279" r:id="rId26"/>
    <p:sldId id="280" r:id="rId27"/>
    <p:sldId id="281" r:id="rId28"/>
    <p:sldId id="28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85" autoAdjust="0"/>
    <p:restoredTop sz="94660"/>
  </p:normalViewPr>
  <p:slideViewPr>
    <p:cSldViewPr snapToGrid="0">
      <p:cViewPr varScale="1">
        <p:scale>
          <a:sx n="59" d="100"/>
          <a:sy n="59" d="100"/>
        </p:scale>
        <p:origin x="9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32BE1-F75E-42AD-BC9C-28D4F80CC2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E3644E-DDDC-4C35-8616-CA6AA4BCAE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581DF1-D073-4E1C-978F-713B52FA54CC}"/>
              </a:ext>
            </a:extLst>
          </p:cNvPr>
          <p:cNvSpPr>
            <a:spLocks noGrp="1"/>
          </p:cNvSpPr>
          <p:nvPr>
            <p:ph type="dt" sz="half" idx="10"/>
          </p:nvPr>
        </p:nvSpPr>
        <p:spPr/>
        <p:txBody>
          <a:bodyPr/>
          <a:lstStyle/>
          <a:p>
            <a:fld id="{4714454B-C15D-4E45-A30A-AFA2448375FA}" type="datetimeFigureOut">
              <a:rPr lang="en-US" smtClean="0"/>
              <a:t>4/16/2026</a:t>
            </a:fld>
            <a:endParaRPr lang="en-US"/>
          </a:p>
        </p:txBody>
      </p:sp>
      <p:sp>
        <p:nvSpPr>
          <p:cNvPr id="5" name="Footer Placeholder 4">
            <a:extLst>
              <a:ext uri="{FF2B5EF4-FFF2-40B4-BE49-F238E27FC236}">
                <a16:creationId xmlns:a16="http://schemas.microsoft.com/office/drawing/2014/main" id="{297E99BC-76A2-4E55-883C-0A96A4A581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473F96-D5D0-415A-8362-FD886318CB1E}"/>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15038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F0A9D-89D3-4D71-9B90-339E3CAFE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62A322-5B4B-4CC9-B1FE-41C900D920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CC27F1-129B-45EF-BE0C-5E3B55E0B306}"/>
              </a:ext>
            </a:extLst>
          </p:cNvPr>
          <p:cNvSpPr>
            <a:spLocks noGrp="1"/>
          </p:cNvSpPr>
          <p:nvPr>
            <p:ph type="dt" sz="half" idx="10"/>
          </p:nvPr>
        </p:nvSpPr>
        <p:spPr/>
        <p:txBody>
          <a:bodyPr/>
          <a:lstStyle/>
          <a:p>
            <a:fld id="{4714454B-C15D-4E45-A30A-AFA2448375FA}" type="datetimeFigureOut">
              <a:rPr lang="en-US" smtClean="0"/>
              <a:t>4/16/2026</a:t>
            </a:fld>
            <a:endParaRPr lang="en-US"/>
          </a:p>
        </p:txBody>
      </p:sp>
      <p:sp>
        <p:nvSpPr>
          <p:cNvPr id="5" name="Footer Placeholder 4">
            <a:extLst>
              <a:ext uri="{FF2B5EF4-FFF2-40B4-BE49-F238E27FC236}">
                <a16:creationId xmlns:a16="http://schemas.microsoft.com/office/drawing/2014/main" id="{09242029-7392-4EFA-9C8A-48F4145640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1428B-0B08-4D91-A1CC-E2E8B487ABE4}"/>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33946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8F3A-CFAC-4AB4-8A48-1D84023C47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848EC9-A423-460F-8C93-EFC71A64B0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935278-CCFD-4009-8FB5-8DABFC0FADEC}"/>
              </a:ext>
            </a:extLst>
          </p:cNvPr>
          <p:cNvSpPr>
            <a:spLocks noGrp="1"/>
          </p:cNvSpPr>
          <p:nvPr>
            <p:ph type="dt" sz="half" idx="10"/>
          </p:nvPr>
        </p:nvSpPr>
        <p:spPr/>
        <p:txBody>
          <a:bodyPr/>
          <a:lstStyle/>
          <a:p>
            <a:fld id="{4714454B-C15D-4E45-A30A-AFA2448375FA}" type="datetimeFigureOut">
              <a:rPr lang="en-US" smtClean="0"/>
              <a:t>4/16/2026</a:t>
            </a:fld>
            <a:endParaRPr lang="en-US"/>
          </a:p>
        </p:txBody>
      </p:sp>
      <p:sp>
        <p:nvSpPr>
          <p:cNvPr id="5" name="Footer Placeholder 4">
            <a:extLst>
              <a:ext uri="{FF2B5EF4-FFF2-40B4-BE49-F238E27FC236}">
                <a16:creationId xmlns:a16="http://schemas.microsoft.com/office/drawing/2014/main" id="{3EBA3688-9F2C-4095-9B05-FB55F7C4AE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312973-2F59-4FE4-A488-2E2DEF4365D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629503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73A8-8959-4BE9-A023-05D56D27DF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2477BF-9311-420B-82E6-CA5C550752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2EFDED-97B4-40AF-9294-A2D40B8432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E1A1A8-0D18-4638-B570-EFA4695E3F16}"/>
              </a:ext>
            </a:extLst>
          </p:cNvPr>
          <p:cNvSpPr>
            <a:spLocks noGrp="1"/>
          </p:cNvSpPr>
          <p:nvPr>
            <p:ph type="dt" sz="half" idx="10"/>
          </p:nvPr>
        </p:nvSpPr>
        <p:spPr/>
        <p:txBody>
          <a:bodyPr/>
          <a:lstStyle/>
          <a:p>
            <a:fld id="{4714454B-C15D-4E45-A30A-AFA2448375FA}" type="datetimeFigureOut">
              <a:rPr lang="en-US" smtClean="0"/>
              <a:t>4/16/2026</a:t>
            </a:fld>
            <a:endParaRPr lang="en-US"/>
          </a:p>
        </p:txBody>
      </p:sp>
      <p:sp>
        <p:nvSpPr>
          <p:cNvPr id="6" name="Footer Placeholder 5">
            <a:extLst>
              <a:ext uri="{FF2B5EF4-FFF2-40B4-BE49-F238E27FC236}">
                <a16:creationId xmlns:a16="http://schemas.microsoft.com/office/drawing/2014/main" id="{0AD3CEB5-F833-4F08-9E4B-6E3ACC3447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4A1EDE-3377-4B75-A0B2-2369952B22E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6481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A926-0DC0-4B7A-A4A4-B02EE9B255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B4E5BD-8C6A-4997-BCDF-F4A3A55944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81AA23-1037-4050-969D-877B07B659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5521DF-2CB5-4658-AB02-B2948D8D3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DA5591-5E63-4450-B9D2-B64CC3134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7D4506-A39D-4DDF-865A-C93CC67E6108}"/>
              </a:ext>
            </a:extLst>
          </p:cNvPr>
          <p:cNvSpPr>
            <a:spLocks noGrp="1"/>
          </p:cNvSpPr>
          <p:nvPr>
            <p:ph type="dt" sz="half" idx="10"/>
          </p:nvPr>
        </p:nvSpPr>
        <p:spPr/>
        <p:txBody>
          <a:bodyPr/>
          <a:lstStyle/>
          <a:p>
            <a:fld id="{4714454B-C15D-4E45-A30A-AFA2448375FA}" type="datetimeFigureOut">
              <a:rPr lang="en-US" smtClean="0"/>
              <a:t>4/16/2026</a:t>
            </a:fld>
            <a:endParaRPr lang="en-US"/>
          </a:p>
        </p:txBody>
      </p:sp>
      <p:sp>
        <p:nvSpPr>
          <p:cNvPr id="8" name="Footer Placeholder 7">
            <a:extLst>
              <a:ext uri="{FF2B5EF4-FFF2-40B4-BE49-F238E27FC236}">
                <a16:creationId xmlns:a16="http://schemas.microsoft.com/office/drawing/2014/main" id="{992DE77B-540D-4F01-BFC8-D667290927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5AFD4F-BBE0-486B-BA9D-CDC87AEF50CB}"/>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1895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579F-571F-43BF-A9C2-94E2BE44BA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F6A546-B238-462F-887B-3559B4CC0FBE}"/>
              </a:ext>
            </a:extLst>
          </p:cNvPr>
          <p:cNvSpPr>
            <a:spLocks noGrp="1"/>
          </p:cNvSpPr>
          <p:nvPr>
            <p:ph type="dt" sz="half" idx="10"/>
          </p:nvPr>
        </p:nvSpPr>
        <p:spPr/>
        <p:txBody>
          <a:bodyPr/>
          <a:lstStyle/>
          <a:p>
            <a:fld id="{4714454B-C15D-4E45-A30A-AFA2448375FA}" type="datetimeFigureOut">
              <a:rPr lang="en-US" smtClean="0"/>
              <a:t>4/16/2026</a:t>
            </a:fld>
            <a:endParaRPr lang="en-US"/>
          </a:p>
        </p:txBody>
      </p:sp>
      <p:sp>
        <p:nvSpPr>
          <p:cNvPr id="4" name="Footer Placeholder 3">
            <a:extLst>
              <a:ext uri="{FF2B5EF4-FFF2-40B4-BE49-F238E27FC236}">
                <a16:creationId xmlns:a16="http://schemas.microsoft.com/office/drawing/2014/main" id="{C03BFA42-F247-4060-AADF-5679CE8A24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915AE6-D5FF-4213-8610-5190C0379BB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468823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5DB63A-85EE-44E1-B750-298DAB212929}"/>
              </a:ext>
            </a:extLst>
          </p:cNvPr>
          <p:cNvSpPr>
            <a:spLocks noGrp="1"/>
          </p:cNvSpPr>
          <p:nvPr>
            <p:ph type="dt" sz="half" idx="10"/>
          </p:nvPr>
        </p:nvSpPr>
        <p:spPr/>
        <p:txBody>
          <a:bodyPr/>
          <a:lstStyle/>
          <a:p>
            <a:fld id="{4714454B-C15D-4E45-A30A-AFA2448375FA}" type="datetimeFigureOut">
              <a:rPr lang="en-US" smtClean="0"/>
              <a:t>4/16/2026</a:t>
            </a:fld>
            <a:endParaRPr lang="en-US"/>
          </a:p>
        </p:txBody>
      </p:sp>
      <p:sp>
        <p:nvSpPr>
          <p:cNvPr id="3" name="Footer Placeholder 2">
            <a:extLst>
              <a:ext uri="{FF2B5EF4-FFF2-40B4-BE49-F238E27FC236}">
                <a16:creationId xmlns:a16="http://schemas.microsoft.com/office/drawing/2014/main" id="{F1575525-7B92-4E78-9B46-90C418FB4A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C9BD71-CDFA-40AF-9E7A-08101033BB4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82513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EF069-92A1-4FF0-9BAE-89BF45162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16341E-59E3-43B9-B2E3-2592B009EF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567E9D-2381-4BD9-9A05-65B140F7FC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4D3FAE-D2B5-468D-BD28-CAF123D6C461}"/>
              </a:ext>
            </a:extLst>
          </p:cNvPr>
          <p:cNvSpPr>
            <a:spLocks noGrp="1"/>
          </p:cNvSpPr>
          <p:nvPr>
            <p:ph type="dt" sz="half" idx="10"/>
          </p:nvPr>
        </p:nvSpPr>
        <p:spPr/>
        <p:txBody>
          <a:bodyPr/>
          <a:lstStyle/>
          <a:p>
            <a:fld id="{4714454B-C15D-4E45-A30A-AFA2448375FA}" type="datetimeFigureOut">
              <a:rPr lang="en-US" smtClean="0"/>
              <a:t>4/16/2026</a:t>
            </a:fld>
            <a:endParaRPr lang="en-US"/>
          </a:p>
        </p:txBody>
      </p:sp>
      <p:sp>
        <p:nvSpPr>
          <p:cNvPr id="6" name="Footer Placeholder 5">
            <a:extLst>
              <a:ext uri="{FF2B5EF4-FFF2-40B4-BE49-F238E27FC236}">
                <a16:creationId xmlns:a16="http://schemas.microsoft.com/office/drawing/2014/main" id="{8A487E8D-CA4F-4534-A9D7-F75ED996A9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C681C0-ACBF-43F8-944F-98D170E84F9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816339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14BD0-DC24-476D-97CD-ABF7C41C8F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1004B0-9D15-481F-973A-A96EE8BCC7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C3C491-0532-40E7-9D44-A5B877F67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0885B-900F-4C63-9DA9-341FDE8E4B4A}"/>
              </a:ext>
            </a:extLst>
          </p:cNvPr>
          <p:cNvSpPr>
            <a:spLocks noGrp="1"/>
          </p:cNvSpPr>
          <p:nvPr>
            <p:ph type="dt" sz="half" idx="10"/>
          </p:nvPr>
        </p:nvSpPr>
        <p:spPr/>
        <p:txBody>
          <a:bodyPr/>
          <a:lstStyle/>
          <a:p>
            <a:fld id="{4714454B-C15D-4E45-A30A-AFA2448375FA}" type="datetimeFigureOut">
              <a:rPr lang="en-US" smtClean="0"/>
              <a:t>4/16/2026</a:t>
            </a:fld>
            <a:endParaRPr lang="en-US"/>
          </a:p>
        </p:txBody>
      </p:sp>
      <p:sp>
        <p:nvSpPr>
          <p:cNvPr id="6" name="Footer Placeholder 5">
            <a:extLst>
              <a:ext uri="{FF2B5EF4-FFF2-40B4-BE49-F238E27FC236}">
                <a16:creationId xmlns:a16="http://schemas.microsoft.com/office/drawing/2014/main" id="{E76660F4-EDB1-45D2-9E86-8653522467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CF4E44-FF28-4779-941B-4C88EA1A9A46}"/>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09501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D2F5-7977-4CF6-AC68-0F90258001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AFA7C2-CE8F-44BD-A0ED-BF1A249750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74B0D-C00D-4C41-A91E-01403FF4D16A}"/>
              </a:ext>
            </a:extLst>
          </p:cNvPr>
          <p:cNvSpPr>
            <a:spLocks noGrp="1"/>
          </p:cNvSpPr>
          <p:nvPr>
            <p:ph type="dt" sz="half" idx="10"/>
          </p:nvPr>
        </p:nvSpPr>
        <p:spPr/>
        <p:txBody>
          <a:bodyPr/>
          <a:lstStyle/>
          <a:p>
            <a:fld id="{4714454B-C15D-4E45-A30A-AFA2448375FA}" type="datetimeFigureOut">
              <a:rPr lang="en-US" smtClean="0"/>
              <a:t>4/16/2026</a:t>
            </a:fld>
            <a:endParaRPr lang="en-US"/>
          </a:p>
        </p:txBody>
      </p:sp>
      <p:sp>
        <p:nvSpPr>
          <p:cNvPr id="5" name="Footer Placeholder 4">
            <a:extLst>
              <a:ext uri="{FF2B5EF4-FFF2-40B4-BE49-F238E27FC236}">
                <a16:creationId xmlns:a16="http://schemas.microsoft.com/office/drawing/2014/main" id="{4C744600-5A91-4364-9017-F27AAACEE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1710FE-151E-4276-A3B2-235116E59C7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9194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CD4A4D-B712-47F3-987E-AADFBFFD73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4E1397-FE1F-4B43-9BBF-8CD17C8F84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F6C4F-7F78-4EC4-863A-AA823AC68111}"/>
              </a:ext>
            </a:extLst>
          </p:cNvPr>
          <p:cNvSpPr>
            <a:spLocks noGrp="1"/>
          </p:cNvSpPr>
          <p:nvPr>
            <p:ph type="dt" sz="half" idx="10"/>
          </p:nvPr>
        </p:nvSpPr>
        <p:spPr/>
        <p:txBody>
          <a:bodyPr/>
          <a:lstStyle/>
          <a:p>
            <a:fld id="{4714454B-C15D-4E45-A30A-AFA2448375FA}" type="datetimeFigureOut">
              <a:rPr lang="en-US" smtClean="0"/>
              <a:t>4/16/2026</a:t>
            </a:fld>
            <a:endParaRPr lang="en-US"/>
          </a:p>
        </p:txBody>
      </p:sp>
      <p:sp>
        <p:nvSpPr>
          <p:cNvPr id="5" name="Footer Placeholder 4">
            <a:extLst>
              <a:ext uri="{FF2B5EF4-FFF2-40B4-BE49-F238E27FC236}">
                <a16:creationId xmlns:a16="http://schemas.microsoft.com/office/drawing/2014/main" id="{39EB64B4-9FA7-42BE-B1F4-3C5991AF51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FC6C29-D355-419A-9829-6F5FD7D92F9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279608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CFB6A1-754E-4ABA-9B21-7B8FB5E93F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BFF1EB-5B85-4A2F-B5D2-2E51523A2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76018-8534-494E-9D0B-FF674BB613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14454B-C15D-4E45-A30A-AFA2448375FA}" type="datetimeFigureOut">
              <a:rPr lang="en-US" smtClean="0"/>
              <a:t>4/16/2026</a:t>
            </a:fld>
            <a:endParaRPr lang="en-US"/>
          </a:p>
        </p:txBody>
      </p:sp>
      <p:sp>
        <p:nvSpPr>
          <p:cNvPr id="5" name="Footer Placeholder 4">
            <a:extLst>
              <a:ext uri="{FF2B5EF4-FFF2-40B4-BE49-F238E27FC236}">
                <a16:creationId xmlns:a16="http://schemas.microsoft.com/office/drawing/2014/main" id="{67C973A7-EE5D-448E-B065-DA8B7583C2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C4CAFA-BEEE-4787-91EA-BDDF3815D0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2CF49-8A54-40CF-ABD5-E8197E257D31}" type="slidenum">
              <a:rPr lang="en-US" smtClean="0"/>
              <a:t>‹#›</a:t>
            </a:fld>
            <a:endParaRPr lang="en-US"/>
          </a:p>
        </p:txBody>
      </p:sp>
    </p:spTree>
    <p:extLst>
      <p:ext uri="{BB962C8B-B14F-4D97-AF65-F5344CB8AC3E}">
        <p14:creationId xmlns:p14="http://schemas.microsoft.com/office/powerpoint/2010/main" val="2921274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a:xfrm>
            <a:off x="1319408" y="1161789"/>
            <a:ext cx="9553184" cy="4534422"/>
          </a:xfrm>
        </p:spPr>
        <p:txBody>
          <a:bodyPr>
            <a:normAutofit/>
          </a:bodyPr>
          <a:lstStyle/>
          <a:p>
            <a:r>
              <a:rPr lang="en-US" sz="4800" b="1" dirty="0"/>
              <a:t>CS 160: Introduction to</a:t>
            </a:r>
            <a:br>
              <a:rPr lang="en-US" sz="4800" b="1" dirty="0"/>
            </a:br>
            <a:r>
              <a:rPr lang="en-US" sz="4800" b="1" dirty="0"/>
              <a:t>Procedural Programming</a:t>
            </a:r>
            <a:br>
              <a:rPr lang="en-US" sz="4800" dirty="0"/>
            </a:br>
            <a:r>
              <a:rPr lang="en-US" sz="2400" dirty="0"/>
              <a:t>and</a:t>
            </a:r>
            <a:br>
              <a:rPr lang="en-US" sz="4800" dirty="0"/>
            </a:br>
            <a:r>
              <a:rPr lang="en-US" sz="4800" b="1" dirty="0"/>
              <a:t>ECE 160: Introduction to Programming for Electrical Engineers</a:t>
            </a:r>
            <a:br>
              <a:rPr lang="en-US" sz="4800" dirty="0"/>
            </a:br>
            <a:br>
              <a:rPr lang="en-US" sz="4800" dirty="0"/>
            </a:br>
            <a:r>
              <a:rPr lang="en-US" sz="4800" dirty="0"/>
              <a:t>Topic: </a:t>
            </a:r>
            <a:r>
              <a:rPr lang="en-US" sz="4800" i="1" dirty="0"/>
              <a:t>Linked Lists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FC1CE-C28D-98B6-EAEE-888C1DFE5072}"/>
              </a:ext>
            </a:extLst>
          </p:cNvPr>
          <p:cNvSpPr>
            <a:spLocks noGrp="1"/>
          </p:cNvSpPr>
          <p:nvPr>
            <p:ph type="title"/>
          </p:nvPr>
        </p:nvSpPr>
        <p:spPr/>
        <p:txBody>
          <a:bodyPr/>
          <a:lstStyle/>
          <a:p>
            <a:r>
              <a:rPr lang="en-US" dirty="0"/>
              <a:t>Lists</a:t>
            </a:r>
          </a:p>
        </p:txBody>
      </p:sp>
      <p:sp>
        <p:nvSpPr>
          <p:cNvPr id="3" name="Content Placeholder 2">
            <a:extLst>
              <a:ext uri="{FF2B5EF4-FFF2-40B4-BE49-F238E27FC236}">
                <a16:creationId xmlns:a16="http://schemas.microsoft.com/office/drawing/2014/main" id="{838F0F98-0FC7-166A-3C30-32FFB0330591}"/>
              </a:ext>
            </a:extLst>
          </p:cNvPr>
          <p:cNvSpPr>
            <a:spLocks noGrp="1"/>
          </p:cNvSpPr>
          <p:nvPr>
            <p:ph idx="1"/>
          </p:nvPr>
        </p:nvSpPr>
        <p:spPr/>
        <p:txBody>
          <a:bodyPr>
            <a:normAutofit fontScale="62500" lnSpcReduction="20000"/>
          </a:bodyPr>
          <a:lstStyle/>
          <a:p>
            <a:r>
              <a:rPr lang="en-US" dirty="0"/>
              <a:t>In a course on data structures and algorithm, it is common to distinguish the concept of an </a:t>
            </a:r>
            <a:r>
              <a:rPr lang="en-US" i="1" dirty="0"/>
              <a:t>abstract data type</a:t>
            </a:r>
            <a:r>
              <a:rPr lang="en-US" dirty="0"/>
              <a:t> (ADT) and a </a:t>
            </a:r>
            <a:r>
              <a:rPr lang="en-US" i="1" dirty="0"/>
              <a:t>data structure</a:t>
            </a:r>
          </a:p>
          <a:p>
            <a:pPr lvl="1"/>
            <a:r>
              <a:rPr lang="en-US" dirty="0"/>
              <a:t>An ADT gives a description of a datatype specifying what sorts of values can be stored and what operations are supported</a:t>
            </a:r>
          </a:p>
          <a:p>
            <a:pPr lvl="1"/>
            <a:r>
              <a:rPr lang="en-US" dirty="0"/>
              <a:t>An ADT does not specify an implementation</a:t>
            </a:r>
          </a:p>
          <a:p>
            <a:pPr lvl="1"/>
            <a:r>
              <a:rPr lang="en-US" dirty="0"/>
              <a:t>A data structure, on the other hand, is a specific implementation of a data type</a:t>
            </a:r>
          </a:p>
          <a:p>
            <a:r>
              <a:rPr lang="en-US" dirty="0"/>
              <a:t>We can describe a </a:t>
            </a:r>
            <a:r>
              <a:rPr lang="en-US" b="1" dirty="0"/>
              <a:t>list</a:t>
            </a:r>
            <a:r>
              <a:rPr lang="en-US" dirty="0"/>
              <a:t> as an ADT as follows: A list is a sequence of zero or more elements of the same type</a:t>
            </a:r>
          </a:p>
          <a:p>
            <a:r>
              <a:rPr lang="en-US" dirty="0"/>
              <a:t>Operations that can be applied to lists include insertion, deletion, search (for a particular value), findKth (retrieve the value at position k in the list), etc.</a:t>
            </a:r>
          </a:p>
          <a:p>
            <a:r>
              <a:rPr lang="en-US" dirty="0"/>
              <a:t>Note that this is an ADT description of a list because we have not specified how to implement a list</a:t>
            </a:r>
          </a:p>
          <a:p>
            <a:r>
              <a:rPr lang="en-US" dirty="0"/>
              <a:t>Lists can be implemented using arrays</a:t>
            </a:r>
          </a:p>
          <a:p>
            <a:pPr lvl="1"/>
            <a:r>
              <a:rPr lang="en-US" dirty="0"/>
              <a:t>These are called array-based lists, and this is an example of a data structure</a:t>
            </a:r>
          </a:p>
          <a:p>
            <a:pPr lvl="1"/>
            <a:r>
              <a:rPr lang="en-US" dirty="0"/>
              <a:t>If a standard array is used, there is a maximum capacity of the list</a:t>
            </a:r>
          </a:p>
          <a:p>
            <a:pPr lvl="1"/>
            <a:r>
              <a:rPr lang="en-US" dirty="0"/>
              <a:t>If the array-based list uses a dynamically allocated array, the list can be resized when needed, but this is a relatively slow operation</a:t>
            </a:r>
          </a:p>
          <a:p>
            <a:pPr lvl="1"/>
            <a:r>
              <a:rPr lang="en-US" dirty="0"/>
              <a:t>In a language such as C, the capacity of the array and the current size of the list need to be kept track of separately (either in separate int variables, or in fields of a struct)</a:t>
            </a:r>
          </a:p>
          <a:p>
            <a:pPr lvl="1"/>
            <a:r>
              <a:rPr lang="en-US" dirty="0"/>
              <a:t>In some other languages, provided classes such as vectors can be used for array-based lists</a:t>
            </a:r>
          </a:p>
        </p:txBody>
      </p:sp>
    </p:spTree>
    <p:extLst>
      <p:ext uri="{BB962C8B-B14F-4D97-AF65-F5344CB8AC3E}">
        <p14:creationId xmlns:p14="http://schemas.microsoft.com/office/powerpoint/2010/main" val="1159724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691C-AFAA-4ACA-E958-8005709036D0}"/>
              </a:ext>
            </a:extLst>
          </p:cNvPr>
          <p:cNvSpPr>
            <a:spLocks noGrp="1"/>
          </p:cNvSpPr>
          <p:nvPr>
            <p:ph type="title"/>
          </p:nvPr>
        </p:nvSpPr>
        <p:spPr/>
        <p:txBody>
          <a:bodyPr/>
          <a:lstStyle/>
          <a:p>
            <a:r>
              <a:rPr lang="en-US" dirty="0"/>
              <a:t>Linked Lists</a:t>
            </a:r>
          </a:p>
        </p:txBody>
      </p:sp>
      <p:sp>
        <p:nvSpPr>
          <p:cNvPr id="3" name="Content Placeholder 2">
            <a:extLst>
              <a:ext uri="{FF2B5EF4-FFF2-40B4-BE49-F238E27FC236}">
                <a16:creationId xmlns:a16="http://schemas.microsoft.com/office/drawing/2014/main" id="{70AA42AE-FF39-CB33-6675-76A2AECF7866}"/>
              </a:ext>
            </a:extLst>
          </p:cNvPr>
          <p:cNvSpPr>
            <a:spLocks noGrp="1"/>
          </p:cNvSpPr>
          <p:nvPr>
            <p:ph idx="1"/>
          </p:nvPr>
        </p:nvSpPr>
        <p:spPr/>
        <p:txBody>
          <a:bodyPr>
            <a:normAutofit fontScale="70000" lnSpcReduction="20000"/>
          </a:bodyPr>
          <a:lstStyle/>
          <a:p>
            <a:r>
              <a:rPr lang="en-US" dirty="0"/>
              <a:t>An alternative to an array-based list is a </a:t>
            </a:r>
            <a:r>
              <a:rPr lang="en-US" b="1" dirty="0"/>
              <a:t>linked list</a:t>
            </a:r>
          </a:p>
          <a:p>
            <a:r>
              <a:rPr lang="en-US" dirty="0"/>
              <a:t>A linked list is formed as a sequence of </a:t>
            </a:r>
            <a:r>
              <a:rPr lang="en-US" b="1" dirty="0"/>
              <a:t>nodes</a:t>
            </a:r>
          </a:p>
          <a:p>
            <a:r>
              <a:rPr lang="en-US" dirty="0"/>
              <a:t>The number of nodes in the linked list is the </a:t>
            </a:r>
            <a:r>
              <a:rPr lang="en-US" i="1" dirty="0"/>
              <a:t>length</a:t>
            </a:r>
            <a:r>
              <a:rPr lang="en-US" dirty="0"/>
              <a:t> of the linked list; if there are no nodes, then we are dealing with an </a:t>
            </a:r>
            <a:r>
              <a:rPr lang="en-US" i="1" dirty="0"/>
              <a:t>empty list</a:t>
            </a:r>
            <a:r>
              <a:rPr lang="en-US" dirty="0"/>
              <a:t> of length 0</a:t>
            </a:r>
          </a:p>
          <a:p>
            <a:r>
              <a:rPr lang="en-US" dirty="0"/>
              <a:t>Across various programming languages, it is typical that:</a:t>
            </a:r>
          </a:p>
          <a:p>
            <a:pPr lvl="1"/>
            <a:r>
              <a:rPr lang="en-US" dirty="0"/>
              <a:t>Nodes are dynamically allocated when new elements are inserted into the linked list</a:t>
            </a:r>
          </a:p>
          <a:p>
            <a:pPr lvl="1"/>
            <a:r>
              <a:rPr lang="en-US" dirty="0"/>
              <a:t>Each nodes contains one element of the list it represents as well as a pointer(or some other sort of reference) to the next node</a:t>
            </a:r>
          </a:p>
          <a:p>
            <a:pPr lvl="1"/>
            <a:r>
              <a:rPr lang="en-US" dirty="0"/>
              <a:t>The part of the node that refers to the next node is generally called a </a:t>
            </a:r>
            <a:r>
              <a:rPr lang="en-US" i="1" dirty="0"/>
              <a:t>link</a:t>
            </a:r>
            <a:endParaRPr lang="en-US" dirty="0"/>
          </a:p>
          <a:p>
            <a:r>
              <a:rPr lang="en-US" dirty="0"/>
              <a:t>The first node in a linked list is referred to as its </a:t>
            </a:r>
            <a:r>
              <a:rPr lang="en-US" i="1" dirty="0"/>
              <a:t>head</a:t>
            </a:r>
            <a:r>
              <a:rPr lang="en-US" dirty="0"/>
              <a:t>; there must be a way to access it</a:t>
            </a:r>
          </a:p>
          <a:p>
            <a:r>
              <a:rPr lang="en-US" dirty="0"/>
              <a:t>The final node in a linked list is referred to as its </a:t>
            </a:r>
            <a:r>
              <a:rPr lang="en-US" i="1" dirty="0"/>
              <a:t>tail</a:t>
            </a:r>
            <a:r>
              <a:rPr lang="en-US" dirty="0"/>
              <a:t>; the tail's link does not refer to another node, but indicates the end of the list (e.g., in C, this link is set to NULL)</a:t>
            </a:r>
          </a:p>
          <a:p>
            <a:r>
              <a:rPr lang="en-US" dirty="0"/>
              <a:t>In class, I will draw diagrams of linked lists to explain this</a:t>
            </a:r>
          </a:p>
          <a:p>
            <a:r>
              <a:rPr lang="en-US" dirty="0"/>
              <a:t>In many modern object-oriented programming languages (e.g., C++, Java, etc.), there are provided classes that implement linked lists</a:t>
            </a:r>
          </a:p>
        </p:txBody>
      </p:sp>
    </p:spTree>
    <p:extLst>
      <p:ext uri="{BB962C8B-B14F-4D97-AF65-F5344CB8AC3E}">
        <p14:creationId xmlns:p14="http://schemas.microsoft.com/office/powerpoint/2010/main" val="1080666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1F244-4682-5C8E-B8F5-392C69738169}"/>
              </a:ext>
            </a:extLst>
          </p:cNvPr>
          <p:cNvSpPr>
            <a:spLocks noGrp="1"/>
          </p:cNvSpPr>
          <p:nvPr>
            <p:ph type="title"/>
          </p:nvPr>
        </p:nvSpPr>
        <p:spPr/>
        <p:txBody>
          <a:bodyPr/>
          <a:lstStyle/>
          <a:p>
            <a:r>
              <a:rPr lang="en-US" dirty="0"/>
              <a:t>Linked Lists in C</a:t>
            </a:r>
          </a:p>
        </p:txBody>
      </p:sp>
      <p:sp>
        <p:nvSpPr>
          <p:cNvPr id="3" name="Content Placeholder 2">
            <a:extLst>
              <a:ext uri="{FF2B5EF4-FFF2-40B4-BE49-F238E27FC236}">
                <a16:creationId xmlns:a16="http://schemas.microsoft.com/office/drawing/2014/main" id="{97234DE1-B286-89E6-7FED-56778139BC25}"/>
              </a:ext>
            </a:extLst>
          </p:cNvPr>
          <p:cNvSpPr>
            <a:spLocks noGrp="1"/>
          </p:cNvSpPr>
          <p:nvPr>
            <p:ph idx="1"/>
          </p:nvPr>
        </p:nvSpPr>
        <p:spPr/>
        <p:txBody>
          <a:bodyPr>
            <a:normAutofit fontScale="92500" lnSpcReduction="20000"/>
          </a:bodyPr>
          <a:lstStyle/>
          <a:p>
            <a:r>
              <a:rPr lang="en-US" dirty="0"/>
              <a:t>Implementations of linked lists in C rely on </a:t>
            </a:r>
            <a:r>
              <a:rPr lang="en-US" i="1" dirty="0"/>
              <a:t>structures</a:t>
            </a:r>
            <a:r>
              <a:rPr lang="en-US" dirty="0"/>
              <a:t>, </a:t>
            </a:r>
            <a:r>
              <a:rPr lang="en-US" i="1" dirty="0"/>
              <a:t>pointers</a:t>
            </a:r>
            <a:r>
              <a:rPr lang="en-US" dirty="0"/>
              <a:t>, and </a:t>
            </a:r>
            <a:r>
              <a:rPr lang="en-US" i="1" dirty="0"/>
              <a:t>dynamic memory allocation</a:t>
            </a:r>
          </a:p>
          <a:p>
            <a:r>
              <a:rPr lang="en-US" dirty="0"/>
              <a:t>C does not provide an implementation of linked lists; you need to define the relevant structures and implement the necessary operations</a:t>
            </a:r>
          </a:p>
          <a:p>
            <a:r>
              <a:rPr lang="en-US" dirty="0"/>
              <a:t>Since C is a relatively low-level language, doing this well forces you to keep track of what is happening in memory</a:t>
            </a:r>
          </a:p>
          <a:p>
            <a:r>
              <a:rPr lang="en-US" dirty="0"/>
              <a:t>In C, each node in a linked list is stored as a structure (or struct)</a:t>
            </a:r>
          </a:p>
          <a:p>
            <a:r>
              <a:rPr lang="en-US" dirty="0"/>
              <a:t>Theoretically, the linked list itself can also be stored as a structure</a:t>
            </a:r>
          </a:p>
          <a:p>
            <a:pPr lvl="1"/>
            <a:r>
              <a:rPr lang="en-US" dirty="0"/>
              <a:t>One member of the structure could be a pointer to the start of the linked list</a:t>
            </a:r>
          </a:p>
          <a:p>
            <a:pPr lvl="1"/>
            <a:r>
              <a:rPr lang="en-US" dirty="0"/>
              <a:t>Other members could store additional information (e.g., the length of the linked list)</a:t>
            </a:r>
          </a:p>
          <a:p>
            <a:r>
              <a:rPr lang="en-US" dirty="0"/>
              <a:t>It is common, however, to only define each node as a structure, and to have a pointer to the first node (the head of the list) stored separately</a:t>
            </a:r>
          </a:p>
          <a:p>
            <a:endParaRPr lang="en-US" dirty="0"/>
          </a:p>
        </p:txBody>
      </p:sp>
    </p:spTree>
    <p:extLst>
      <p:ext uri="{BB962C8B-B14F-4D97-AF65-F5344CB8AC3E}">
        <p14:creationId xmlns:p14="http://schemas.microsoft.com/office/powerpoint/2010/main" val="1369973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A74A3-833A-5DFA-C3D3-56088FCEFB25}"/>
              </a:ext>
            </a:extLst>
          </p:cNvPr>
          <p:cNvSpPr>
            <a:spLocks noGrp="1"/>
          </p:cNvSpPr>
          <p:nvPr>
            <p:ph type="title"/>
          </p:nvPr>
        </p:nvSpPr>
        <p:spPr/>
        <p:txBody>
          <a:bodyPr/>
          <a:lstStyle/>
          <a:p>
            <a:r>
              <a:rPr lang="en-US" dirty="0"/>
              <a:t>Example Problem that can Utilize a Linked List</a:t>
            </a:r>
          </a:p>
        </p:txBody>
      </p:sp>
      <p:sp>
        <p:nvSpPr>
          <p:cNvPr id="3" name="Content Placeholder 2">
            <a:extLst>
              <a:ext uri="{FF2B5EF4-FFF2-40B4-BE49-F238E27FC236}">
                <a16:creationId xmlns:a16="http://schemas.microsoft.com/office/drawing/2014/main" id="{DB4BED2E-AF80-FD97-AC75-A38321A359DA}"/>
              </a:ext>
            </a:extLst>
          </p:cNvPr>
          <p:cNvSpPr>
            <a:spLocks noGrp="1"/>
          </p:cNvSpPr>
          <p:nvPr>
            <p:ph idx="1"/>
          </p:nvPr>
        </p:nvSpPr>
        <p:spPr/>
        <p:txBody>
          <a:bodyPr>
            <a:normAutofit fontScale="70000" lnSpcReduction="20000"/>
          </a:bodyPr>
          <a:lstStyle/>
          <a:p>
            <a:r>
              <a:rPr lang="en-US" dirty="0"/>
              <a:t>Recall that when we first covered arrays, we examined a program that first allows the user to enter 10 integers, and then displays them in reverse order</a:t>
            </a:r>
          </a:p>
          <a:p>
            <a:r>
              <a:rPr lang="en-US" dirty="0"/>
              <a:t>Later, when we covered dynamic memory allocation (during our topic on pointers), we examined a similar program</a:t>
            </a:r>
          </a:p>
          <a:p>
            <a:pPr lvl="1"/>
            <a:r>
              <a:rPr lang="en-US" dirty="0"/>
              <a:t>That program allows the user to specify how many integers they would enter, but they must choose the number in advance of entering the numbers</a:t>
            </a:r>
          </a:p>
          <a:p>
            <a:pPr lvl="1"/>
            <a:r>
              <a:rPr lang="en-US" dirty="0"/>
              <a:t>The program then uses "malloc" to create a dynamically allocated array large enough to store the values</a:t>
            </a:r>
          </a:p>
          <a:p>
            <a:pPr lvl="1"/>
            <a:r>
              <a:rPr lang="en-US" dirty="0"/>
              <a:t>The rest of the program is similar to the original program (which uses standard arrays)</a:t>
            </a:r>
          </a:p>
          <a:p>
            <a:r>
              <a:rPr lang="en-US" dirty="0"/>
              <a:t>We will now examine a program to handle the following scenario:</a:t>
            </a:r>
          </a:p>
          <a:p>
            <a:pPr lvl="1"/>
            <a:r>
              <a:rPr lang="en-US" dirty="0"/>
              <a:t>We want to write a program that allows the use to continuously enter numbers, until they decide to stop</a:t>
            </a:r>
          </a:p>
          <a:p>
            <a:pPr lvl="1"/>
            <a:r>
              <a:rPr lang="en-US" dirty="0"/>
              <a:t>When the user decides to stop, they will indicate it somehow (in our case, by signaling an EOF, which the user can do on a typical Linux system by pressing Ctrl-D)</a:t>
            </a:r>
          </a:p>
          <a:p>
            <a:pPr lvl="1"/>
            <a:r>
              <a:rPr lang="en-US" dirty="0"/>
              <a:t>The program will then display the integers that have been entered by the user in reverse order</a:t>
            </a:r>
          </a:p>
          <a:p>
            <a:pPr lvl="1"/>
            <a:r>
              <a:rPr lang="en-US" dirty="0"/>
              <a:t>Note that  for this program, as with many modern programs (word processors, spreadsheets, etc.), the user does not have to decide in advance how much data they will enter</a:t>
            </a:r>
          </a:p>
        </p:txBody>
      </p:sp>
    </p:spTree>
    <p:extLst>
      <p:ext uri="{BB962C8B-B14F-4D97-AF65-F5344CB8AC3E}">
        <p14:creationId xmlns:p14="http://schemas.microsoft.com/office/powerpoint/2010/main" val="3806496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DF0AB-5FE8-EFF0-1381-383A2C75F4E9}"/>
              </a:ext>
            </a:extLst>
          </p:cNvPr>
          <p:cNvSpPr>
            <a:spLocks noGrp="1"/>
          </p:cNvSpPr>
          <p:nvPr>
            <p:ph type="title"/>
          </p:nvPr>
        </p:nvSpPr>
        <p:spPr/>
        <p:txBody>
          <a:bodyPr/>
          <a:lstStyle/>
          <a:p>
            <a:r>
              <a:rPr lang="en-US" dirty="0"/>
              <a:t>Example Declaring a Linked List Node in C</a:t>
            </a:r>
          </a:p>
        </p:txBody>
      </p:sp>
      <p:sp>
        <p:nvSpPr>
          <p:cNvPr id="3" name="Content Placeholder 2">
            <a:extLst>
              <a:ext uri="{FF2B5EF4-FFF2-40B4-BE49-F238E27FC236}">
                <a16:creationId xmlns:a16="http://schemas.microsoft.com/office/drawing/2014/main" id="{5974DAA7-1E73-0F36-A978-747CA0045D5A}"/>
              </a:ext>
            </a:extLst>
          </p:cNvPr>
          <p:cNvSpPr>
            <a:spLocks noGrp="1"/>
          </p:cNvSpPr>
          <p:nvPr>
            <p:ph idx="1"/>
          </p:nvPr>
        </p:nvSpPr>
        <p:spPr/>
        <p:txBody>
          <a:bodyPr>
            <a:normAutofit fontScale="70000" lnSpcReduction="20000"/>
          </a:bodyPr>
          <a:lstStyle/>
          <a:p>
            <a:r>
              <a:rPr lang="en-US" dirty="0"/>
              <a:t>To solve the problem discussed on the previous slide in C, we can use a linked list of integers</a:t>
            </a:r>
          </a:p>
          <a:p>
            <a:r>
              <a:rPr lang="en-US" dirty="0"/>
              <a:t>This is not the only way to solve the problem, but it is the method that we will discuss</a:t>
            </a:r>
          </a:p>
          <a:p>
            <a:r>
              <a:rPr lang="en-US" dirty="0"/>
              <a:t>To start, we need to define a structure for storing the nodes of the linked list</a:t>
            </a:r>
          </a:p>
          <a:p>
            <a:r>
              <a:rPr lang="en-US" dirty="0"/>
              <a:t>We can do that as follows:</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typedef struct node</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  int x;</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  struct node *next;</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 NODE;</a:t>
            </a:r>
          </a:p>
          <a:p>
            <a:pPr marL="457200" lvl="1"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typedef NODE *PNODE;</a:t>
            </a:r>
          </a:p>
          <a:p>
            <a:r>
              <a:rPr lang="en-US" dirty="0"/>
              <a:t>Note that each node structure includes a member that is a pointer to a node structure</a:t>
            </a:r>
          </a:p>
          <a:p>
            <a:pPr lvl="1"/>
            <a:r>
              <a:rPr lang="en-US" dirty="0"/>
              <a:t>This does not lead to infinite memory; the value of a pointer is just a memory address</a:t>
            </a:r>
          </a:p>
          <a:p>
            <a:pPr lvl="1"/>
            <a:r>
              <a:rPr lang="en-US" dirty="0"/>
              <a:t>The final node of a linked list, the tail, will have this member set to NULL</a:t>
            </a:r>
          </a:p>
          <a:p>
            <a:pPr lvl="1"/>
            <a:r>
              <a:rPr lang="en-US" dirty="0"/>
              <a:t>We also need a pointer to the starting node of a linked list, the head, stored outside of any node</a:t>
            </a:r>
          </a:p>
        </p:txBody>
      </p:sp>
    </p:spTree>
    <p:extLst>
      <p:ext uri="{BB962C8B-B14F-4D97-AF65-F5344CB8AC3E}">
        <p14:creationId xmlns:p14="http://schemas.microsoft.com/office/powerpoint/2010/main" val="4290287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00F40-FFAC-5305-C44D-FFA133E1B332}"/>
              </a:ext>
            </a:extLst>
          </p:cNvPr>
          <p:cNvSpPr>
            <a:spLocks noGrp="1"/>
          </p:cNvSpPr>
          <p:nvPr>
            <p:ph type="title"/>
          </p:nvPr>
        </p:nvSpPr>
        <p:spPr/>
        <p:txBody>
          <a:bodyPr/>
          <a:lstStyle/>
          <a:p>
            <a:r>
              <a:rPr lang="en-US" dirty="0"/>
              <a:t>Solving the Example Problem in C</a:t>
            </a:r>
          </a:p>
        </p:txBody>
      </p:sp>
      <p:sp>
        <p:nvSpPr>
          <p:cNvPr id="3" name="Content Placeholder 2">
            <a:extLst>
              <a:ext uri="{FF2B5EF4-FFF2-40B4-BE49-F238E27FC236}">
                <a16:creationId xmlns:a16="http://schemas.microsoft.com/office/drawing/2014/main" id="{EC508372-8F5C-FDB7-8355-86DAD7C5E11C}"/>
              </a:ext>
            </a:extLst>
          </p:cNvPr>
          <p:cNvSpPr>
            <a:spLocks noGrp="1"/>
          </p:cNvSpPr>
          <p:nvPr>
            <p:ph idx="1"/>
          </p:nvPr>
        </p:nvSpPr>
        <p:spPr/>
        <p:txBody>
          <a:bodyPr/>
          <a:lstStyle/>
          <a:p>
            <a:r>
              <a:rPr lang="en-US" dirty="0"/>
              <a:t>In class, we will examine a full program that implements a solution to the example problem</a:t>
            </a:r>
          </a:p>
          <a:p>
            <a:r>
              <a:rPr lang="en-US" dirty="0"/>
              <a:t>I will also demonstrate the program in class</a:t>
            </a:r>
          </a:p>
          <a:p>
            <a:r>
              <a:rPr lang="en-US" dirty="0"/>
              <a:t>The structure itself is defined outside of any function</a:t>
            </a:r>
          </a:p>
          <a:p>
            <a:r>
              <a:rPr lang="en-US" dirty="0"/>
              <a:t>I have implemented this program with just a single function, "main"</a:t>
            </a:r>
          </a:p>
          <a:p>
            <a:pPr lvl="1"/>
            <a:r>
              <a:rPr lang="en-US" dirty="0"/>
              <a:t>It would have been cleaner to separate the input and output portions of the code to separate functions</a:t>
            </a:r>
          </a:p>
          <a:p>
            <a:pPr lvl="1"/>
            <a:r>
              <a:rPr lang="en-US" dirty="0"/>
              <a:t>However, I am concentrating here on the linked list functionality, and I want to keep this first linked list program as simple as possible</a:t>
            </a:r>
          </a:p>
          <a:p>
            <a:r>
              <a:rPr lang="en-US" dirty="0"/>
              <a:t>We'll talk more about the solution on the following slides</a:t>
            </a:r>
          </a:p>
        </p:txBody>
      </p:sp>
    </p:spTree>
    <p:extLst>
      <p:ext uri="{BB962C8B-B14F-4D97-AF65-F5344CB8AC3E}">
        <p14:creationId xmlns:p14="http://schemas.microsoft.com/office/powerpoint/2010/main" val="2269461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CD5-9F98-CF6E-5C73-B6D1EA5AECA4}"/>
              </a:ext>
            </a:extLst>
          </p:cNvPr>
          <p:cNvSpPr>
            <a:spLocks noGrp="1"/>
          </p:cNvSpPr>
          <p:nvPr>
            <p:ph type="title"/>
          </p:nvPr>
        </p:nvSpPr>
        <p:spPr/>
        <p:txBody>
          <a:bodyPr/>
          <a:lstStyle/>
          <a:p>
            <a:r>
              <a:rPr lang="en-US" dirty="0"/>
              <a:t>The Input Portion of the C Solution</a:t>
            </a:r>
          </a:p>
        </p:txBody>
      </p:sp>
      <p:sp>
        <p:nvSpPr>
          <p:cNvPr id="3" name="Content Placeholder 2">
            <a:extLst>
              <a:ext uri="{FF2B5EF4-FFF2-40B4-BE49-F238E27FC236}">
                <a16:creationId xmlns:a16="http://schemas.microsoft.com/office/drawing/2014/main" id="{35D76F68-EF62-6BAC-AA6D-B55A181F8915}"/>
              </a:ext>
            </a:extLst>
          </p:cNvPr>
          <p:cNvSpPr>
            <a:spLocks noGrp="1"/>
          </p:cNvSpPr>
          <p:nvPr>
            <p:ph idx="1"/>
          </p:nvPr>
        </p:nvSpPr>
        <p:spPr/>
        <p:txBody>
          <a:bodyPr>
            <a:normAutofit fontScale="70000" lnSpcReduction="20000"/>
          </a:bodyPr>
          <a:lstStyle/>
          <a:p>
            <a:r>
              <a:rPr lang="en-US" dirty="0"/>
              <a:t>The next slide shows the start of the "main" function, including variable declarations and the code that accepts input from the user</a:t>
            </a:r>
          </a:p>
          <a:p>
            <a:r>
              <a:rPr lang="en-US" dirty="0"/>
              <a:t>The variable "pList" is initialized to NULL, meaning that the list, so far, is empty; more generally, it will point to the head of the linked list</a:t>
            </a:r>
          </a:p>
          <a:p>
            <a:r>
              <a:rPr lang="en-US" dirty="0"/>
              <a:t>The variable "pTemp" will be used to deal with individual nodes as they are created and displayed</a:t>
            </a:r>
          </a:p>
          <a:p>
            <a:r>
              <a:rPr lang="en-US" dirty="0"/>
              <a:t>The "while" loop shown here reads integers from standard input one at a time until the user indicates EOF (e.g., by pressing Ctrl-D on a Linux system)</a:t>
            </a:r>
          </a:p>
          <a:p>
            <a:r>
              <a:rPr lang="en-US" dirty="0"/>
              <a:t>For each new integer:</a:t>
            </a:r>
          </a:p>
          <a:p>
            <a:pPr lvl="1"/>
            <a:r>
              <a:rPr lang="en-US" dirty="0"/>
              <a:t>The program dynamically allocates a new node, and checks to make sure it was allocated successfully</a:t>
            </a:r>
          </a:p>
          <a:p>
            <a:pPr lvl="1"/>
            <a:r>
              <a:rPr lang="en-US" dirty="0"/>
              <a:t>The program fills in the "x" member of the node with the most recent integer entered by the user</a:t>
            </a:r>
          </a:p>
          <a:p>
            <a:pPr lvl="1"/>
            <a:r>
              <a:rPr lang="en-US" dirty="0"/>
              <a:t>The program makes the "next" member of the node (its link) point to the previous head of the linked list</a:t>
            </a:r>
          </a:p>
          <a:p>
            <a:pPr lvl="1"/>
            <a:r>
              <a:rPr lang="en-US" dirty="0"/>
              <a:t>Note that the link of the first node that is created becomes NULL at this point</a:t>
            </a:r>
          </a:p>
          <a:p>
            <a:pPr lvl="1"/>
            <a:r>
              <a:rPr lang="en-US" dirty="0"/>
              <a:t>The program updates "pList" to point to the new node, which becomes the new head of the linked list </a:t>
            </a:r>
          </a:p>
          <a:p>
            <a:r>
              <a:rPr lang="en-US" dirty="0"/>
              <a:t>I will draw diagrams in class to help explain what is happening as the user enters input</a:t>
            </a:r>
          </a:p>
          <a:p>
            <a:r>
              <a:rPr lang="en-US" dirty="0"/>
              <a:t>After the user indicates EOF, the program breaks out of the loop</a:t>
            </a:r>
          </a:p>
        </p:txBody>
      </p:sp>
    </p:spTree>
    <p:extLst>
      <p:ext uri="{BB962C8B-B14F-4D97-AF65-F5344CB8AC3E}">
        <p14:creationId xmlns:p14="http://schemas.microsoft.com/office/powerpoint/2010/main" val="3512729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53F312-FB27-35F4-352A-AC87BB7BB97C}"/>
              </a:ext>
            </a:extLst>
          </p:cNvPr>
          <p:cNvSpPr>
            <a:spLocks noGrp="1"/>
          </p:cNvSpPr>
          <p:nvPr>
            <p:ph idx="1"/>
          </p:nvPr>
        </p:nvSpPr>
        <p:spPr>
          <a:xfrm>
            <a:off x="838200" y="709863"/>
            <a:ext cx="10515600" cy="5467100"/>
          </a:xfrm>
        </p:spPr>
        <p:txBody>
          <a:bodyPr>
            <a:normAutofit fontScale="55000" lnSpcReduction="20000"/>
          </a:bodyPr>
          <a:lstStyle/>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int main(void)</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int x;</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PNODE pList = NULL, pTemp;</a:t>
            </a:r>
          </a:p>
          <a:p>
            <a:pPr marL="0" indent="0">
              <a:lnSpc>
                <a:spcPct val="120000"/>
              </a:lnSpc>
              <a:spcBef>
                <a:spcPts val="0"/>
              </a:spcBef>
              <a:buNone/>
            </a:pPr>
            <a:endParaRPr lang="en-US" noProof="1">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printf("Enter numbers one at a time, EOF (Ctrl-D) to stop.\n");</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while(1)</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if (scanf("%d", &amp;x) == EOF)</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break;</a:t>
            </a:r>
          </a:p>
          <a:p>
            <a:pPr marL="0" indent="0">
              <a:lnSpc>
                <a:spcPct val="120000"/>
              </a:lnSpc>
              <a:spcBef>
                <a:spcPts val="0"/>
              </a:spcBef>
              <a:buNone/>
            </a:pPr>
            <a:endParaRPr lang="en-US" noProof="1">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pTemp = (PNODE) malloc (sizeof(NODE));</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if (pTemp == NULL)</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printf("Out of memory, could not store number!\n");</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else</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pTemp-&gt;x = x;</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pTemp-&gt;next = pList;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pList = pTemp;</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p:txBody>
      </p:sp>
    </p:spTree>
    <p:extLst>
      <p:ext uri="{BB962C8B-B14F-4D97-AF65-F5344CB8AC3E}">
        <p14:creationId xmlns:p14="http://schemas.microsoft.com/office/powerpoint/2010/main" val="2379026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8D898-F1A7-76B2-65AB-C4C3E89D182C}"/>
              </a:ext>
            </a:extLst>
          </p:cNvPr>
          <p:cNvSpPr>
            <a:spLocks noGrp="1"/>
          </p:cNvSpPr>
          <p:nvPr>
            <p:ph type="title"/>
          </p:nvPr>
        </p:nvSpPr>
        <p:spPr/>
        <p:txBody>
          <a:bodyPr/>
          <a:lstStyle/>
          <a:p>
            <a:r>
              <a:rPr lang="en-US" dirty="0"/>
              <a:t>The Output Portion of the C Solution</a:t>
            </a:r>
          </a:p>
        </p:txBody>
      </p:sp>
      <p:sp>
        <p:nvSpPr>
          <p:cNvPr id="3" name="Content Placeholder 2">
            <a:extLst>
              <a:ext uri="{FF2B5EF4-FFF2-40B4-BE49-F238E27FC236}">
                <a16:creationId xmlns:a16="http://schemas.microsoft.com/office/drawing/2014/main" id="{B5ADAAE9-3279-1E22-F14F-17BC90F11187}"/>
              </a:ext>
            </a:extLst>
          </p:cNvPr>
          <p:cNvSpPr>
            <a:spLocks noGrp="1"/>
          </p:cNvSpPr>
          <p:nvPr>
            <p:ph idx="1"/>
          </p:nvPr>
        </p:nvSpPr>
        <p:spPr/>
        <p:txBody>
          <a:bodyPr>
            <a:normAutofit fontScale="85000" lnSpcReduction="20000"/>
          </a:bodyPr>
          <a:lstStyle/>
          <a:p>
            <a:r>
              <a:rPr lang="en-US" dirty="0"/>
              <a:t>The remainder of the "main" function is shown on the next slide</a:t>
            </a:r>
            <a:endParaRPr lang="en-US" dirty="0">
              <a:latin typeface="Courier New" panose="02070309020205020404" pitchFamily="49" charset="0"/>
              <a:cs typeface="Courier New" panose="02070309020205020404" pitchFamily="49" charset="0"/>
            </a:endParaRPr>
          </a:p>
          <a:p>
            <a:r>
              <a:rPr lang="en-US" dirty="0"/>
              <a:t>The "for" iterates through all the nodes in the linked list</a:t>
            </a:r>
          </a:p>
          <a:p>
            <a:pPr lvl="1"/>
            <a:r>
              <a:rPr lang="en-US" dirty="0"/>
              <a:t>The variable "pTemp" points to each node, one at a time, in sequence, and for each, it displays the "x" member of the node (the integer that the node stores)</a:t>
            </a:r>
          </a:p>
          <a:p>
            <a:pPr lvl="1"/>
            <a:r>
              <a:rPr lang="en-US" dirty="0"/>
              <a:t>Recall that each new node was placed at the start of the list during the input portion of the code</a:t>
            </a:r>
          </a:p>
          <a:p>
            <a:pPr lvl="1"/>
            <a:r>
              <a:rPr lang="en-US" dirty="0"/>
              <a:t>Therefore, this "for" loop is iterating through the integers in the reverse order that they were entered by the user</a:t>
            </a:r>
          </a:p>
          <a:p>
            <a:pPr lvl="1"/>
            <a:r>
              <a:rPr lang="en-US" dirty="0"/>
              <a:t>After displaying the final value (in the list's tail node), "pTemp" becomes NULL, and the loop ends</a:t>
            </a:r>
          </a:p>
          <a:p>
            <a:r>
              <a:rPr lang="en-US" dirty="0"/>
              <a:t>The final "while" loop frees the memory that has been dynamically allocated</a:t>
            </a:r>
          </a:p>
          <a:p>
            <a:pPr lvl="1"/>
            <a:r>
              <a:rPr lang="en-US" dirty="0"/>
              <a:t>Strictly speaking, this is not necessary, because the program is about to end anyway, but is a good habit to always free dynamically allocated memory when you are done using it</a:t>
            </a:r>
          </a:p>
          <a:p>
            <a:pPr lvl="1"/>
            <a:r>
              <a:rPr lang="en-US" dirty="0"/>
              <a:t>The loop continues as long as there are remaining nodes in the list (i.e., "pList" is not NULL)</a:t>
            </a:r>
          </a:p>
          <a:p>
            <a:pPr lvl="1"/>
            <a:r>
              <a:rPr lang="en-US" dirty="0"/>
              <a:t>For each node, it remembers the pointer to the next node using "pTemp", frees the node (using "free"), and then updates "pList" to point to the next node</a:t>
            </a:r>
          </a:p>
        </p:txBody>
      </p:sp>
    </p:spTree>
    <p:extLst>
      <p:ext uri="{BB962C8B-B14F-4D97-AF65-F5344CB8AC3E}">
        <p14:creationId xmlns:p14="http://schemas.microsoft.com/office/powerpoint/2010/main" val="77767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D156A6-7540-4D9E-2A58-39D302E89BF6}"/>
              </a:ext>
            </a:extLst>
          </p:cNvPr>
          <p:cNvSpPr>
            <a:spLocks noGrp="1"/>
          </p:cNvSpPr>
          <p:nvPr>
            <p:ph idx="1"/>
          </p:nvPr>
        </p:nvSpPr>
        <p:spPr>
          <a:xfrm>
            <a:off x="838200" y="697832"/>
            <a:ext cx="10515600" cy="5479131"/>
          </a:xfrm>
        </p:spPr>
        <p:txBody>
          <a:bodyPr>
            <a:normAutofit fontScale="77500" lnSpcReduction="20000"/>
          </a:bodyPr>
          <a:lstStyle/>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printf("\nThe numbers in reverse are:\n");</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for (pTemp = pList; pTemp != NULL; pTemp = pTemp-&gt;next)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printf("%d\n", pTemp-&gt;x);</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while (pList != NULL)</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pTemp = pList-&gt;next;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free(pList);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pList = pTemp;</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 0;</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1057180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8FFCE-4D08-55F1-C5C1-1B7B1E2BC747}"/>
              </a:ext>
            </a:extLst>
          </p:cNvPr>
          <p:cNvSpPr>
            <a:spLocks noGrp="1"/>
          </p:cNvSpPr>
          <p:nvPr>
            <p:ph type="title"/>
          </p:nvPr>
        </p:nvSpPr>
        <p:spPr/>
        <p:txBody>
          <a:bodyPr/>
          <a:lstStyle/>
          <a:p>
            <a:r>
              <a:rPr lang="en-US" dirty="0"/>
              <a:t>A Slightly More Difficult Problem</a:t>
            </a:r>
          </a:p>
        </p:txBody>
      </p:sp>
      <p:sp>
        <p:nvSpPr>
          <p:cNvPr id="3" name="Content Placeholder 2">
            <a:extLst>
              <a:ext uri="{FF2B5EF4-FFF2-40B4-BE49-F238E27FC236}">
                <a16:creationId xmlns:a16="http://schemas.microsoft.com/office/drawing/2014/main" id="{5129246F-4280-DE8C-26A5-A917FD7A8A1D}"/>
              </a:ext>
            </a:extLst>
          </p:cNvPr>
          <p:cNvSpPr>
            <a:spLocks noGrp="1"/>
          </p:cNvSpPr>
          <p:nvPr>
            <p:ph idx="1"/>
          </p:nvPr>
        </p:nvSpPr>
        <p:spPr/>
        <p:txBody>
          <a:bodyPr>
            <a:normAutofit fontScale="85000" lnSpcReduction="10000"/>
          </a:bodyPr>
          <a:lstStyle/>
          <a:p>
            <a:r>
              <a:rPr lang="en-US" dirty="0"/>
              <a:t>We are now going to consider a problem quite similar to the previous problem</a:t>
            </a:r>
          </a:p>
          <a:p>
            <a:r>
              <a:rPr lang="en-US" dirty="0"/>
              <a:t>This time, instead of displaying the integers entered by the user in reverse order, the program must display the integers in the same order as entered by the user</a:t>
            </a:r>
          </a:p>
          <a:p>
            <a:r>
              <a:rPr lang="en-US" dirty="0"/>
              <a:t>Like the previous program, nothing will be displayed until the user indicates that they are done entering values by signaling EOF</a:t>
            </a:r>
          </a:p>
          <a:p>
            <a:r>
              <a:rPr lang="en-US" dirty="0"/>
              <a:t>There are at least a few ways we could go about this:</a:t>
            </a:r>
          </a:p>
          <a:p>
            <a:pPr marL="914400" lvl="1" indent="-457200">
              <a:buFont typeface="+mj-lt"/>
              <a:buAutoNum type="arabicPeriod"/>
            </a:pPr>
            <a:r>
              <a:rPr lang="en-US" dirty="0"/>
              <a:t>We could create the linked list as before (inserting new nodes at the start), and after that, we could display the items in the list in reverse order (but this is not trivial)</a:t>
            </a:r>
          </a:p>
          <a:p>
            <a:pPr marL="914400" lvl="1" indent="-457200">
              <a:buFont typeface="+mj-lt"/>
              <a:buAutoNum type="arabicPeriod"/>
            </a:pPr>
            <a:r>
              <a:rPr lang="en-US" dirty="0"/>
              <a:t>We could create the linked list as before, but we could reverse the list before displaying the items (we'll discuss how to do this at the end of the topic)</a:t>
            </a:r>
          </a:p>
          <a:p>
            <a:pPr marL="914400" lvl="1" indent="-457200">
              <a:buFont typeface="+mj-lt"/>
              <a:buAutoNum type="arabicPeriod"/>
            </a:pPr>
            <a:r>
              <a:rPr lang="en-US" dirty="0"/>
              <a:t>We could insert each new node at the end of the linked list instead of the start of the linked list</a:t>
            </a:r>
          </a:p>
          <a:p>
            <a:r>
              <a:rPr lang="en-US" dirty="0"/>
              <a:t>We will choose the third option</a:t>
            </a:r>
          </a:p>
        </p:txBody>
      </p:sp>
    </p:spTree>
    <p:extLst>
      <p:ext uri="{BB962C8B-B14F-4D97-AF65-F5344CB8AC3E}">
        <p14:creationId xmlns:p14="http://schemas.microsoft.com/office/powerpoint/2010/main" val="42737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2D615-7EE8-DD71-EFB4-B4AF6EBF1EBD}"/>
              </a:ext>
            </a:extLst>
          </p:cNvPr>
          <p:cNvSpPr>
            <a:spLocks noGrp="1"/>
          </p:cNvSpPr>
          <p:nvPr>
            <p:ph type="title"/>
          </p:nvPr>
        </p:nvSpPr>
        <p:spPr/>
        <p:txBody>
          <a:bodyPr/>
          <a:lstStyle/>
          <a:p>
            <a:r>
              <a:rPr lang="en-US" dirty="0"/>
              <a:t>Solving The Updated Example Problem in C</a:t>
            </a:r>
          </a:p>
        </p:txBody>
      </p:sp>
      <p:sp>
        <p:nvSpPr>
          <p:cNvPr id="3" name="Content Placeholder 2">
            <a:extLst>
              <a:ext uri="{FF2B5EF4-FFF2-40B4-BE49-F238E27FC236}">
                <a16:creationId xmlns:a16="http://schemas.microsoft.com/office/drawing/2014/main" id="{F7A3579A-6506-AEC4-334A-D5E94D471E3C}"/>
              </a:ext>
            </a:extLst>
          </p:cNvPr>
          <p:cNvSpPr>
            <a:spLocks noGrp="1"/>
          </p:cNvSpPr>
          <p:nvPr>
            <p:ph idx="1"/>
          </p:nvPr>
        </p:nvSpPr>
        <p:spPr/>
        <p:txBody>
          <a:bodyPr>
            <a:normAutofit fontScale="92500" lnSpcReduction="20000"/>
          </a:bodyPr>
          <a:lstStyle/>
          <a:p>
            <a:r>
              <a:rPr lang="en-US" dirty="0"/>
              <a:t>We will examine the code for the updated solution in class; I will also demo the program</a:t>
            </a:r>
          </a:p>
          <a:p>
            <a:r>
              <a:rPr lang="en-US" dirty="0"/>
              <a:t>There are only two locations where the new program differs from the previous program (I will verify this in class using "diff")</a:t>
            </a:r>
          </a:p>
          <a:p>
            <a:pPr marL="914400" lvl="1" indent="-457200">
              <a:buFont typeface="+mj-lt"/>
              <a:buAutoNum type="arabicPeriod"/>
            </a:pPr>
            <a:r>
              <a:rPr lang="en-US" dirty="0"/>
              <a:t>There is an additional variable named "pEnd" that is initialized to NULL (as is "pTemp"), but more generally, it will point to the tail of the linked list</a:t>
            </a:r>
          </a:p>
          <a:p>
            <a:pPr marL="914400" lvl="1" indent="-457200">
              <a:buFont typeface="+mj-lt"/>
              <a:buAutoNum type="arabicPeriod"/>
            </a:pPr>
            <a:r>
              <a:rPr lang="en-US" dirty="0"/>
              <a:t>After a new node is successfully dynamically allocated, the logic is a bit more complex than that of the previous program</a:t>
            </a:r>
          </a:p>
          <a:p>
            <a:pPr lvl="2"/>
            <a:r>
              <a:rPr lang="en-US" dirty="0"/>
              <a:t>First, we fill in the value of the new node, and set its link to NULL (since it will be the new tail of the linked list)</a:t>
            </a:r>
          </a:p>
          <a:p>
            <a:pPr lvl="2"/>
            <a:r>
              <a:rPr lang="en-US" dirty="0"/>
              <a:t>To insert the new node at the end of the linked list, we first check if the list so far, not including the new node, is empty (by checking if "pEnd" is NULL)</a:t>
            </a:r>
          </a:p>
          <a:p>
            <a:pPr lvl="2"/>
            <a:r>
              <a:rPr lang="en-US" dirty="0"/>
              <a:t>If so, we simply make "pEnd" and "pTmp" point to the new node, since it is the only node that exists, and thus, it is both the head and tail of the updated linked list</a:t>
            </a:r>
          </a:p>
          <a:p>
            <a:pPr lvl="2"/>
            <a:r>
              <a:rPr lang="en-US" dirty="0"/>
              <a:t>If not, we make the previous tail of the linked list point to the new node, and we then update "pEnd" to point to the new tail</a:t>
            </a:r>
          </a:p>
        </p:txBody>
      </p:sp>
    </p:spTree>
    <p:extLst>
      <p:ext uri="{BB962C8B-B14F-4D97-AF65-F5344CB8AC3E}">
        <p14:creationId xmlns:p14="http://schemas.microsoft.com/office/powerpoint/2010/main" val="3652774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9725C-757E-9965-147F-400AA4232343}"/>
              </a:ext>
            </a:extLst>
          </p:cNvPr>
          <p:cNvSpPr>
            <a:spLocks noGrp="1"/>
          </p:cNvSpPr>
          <p:nvPr>
            <p:ph type="title"/>
          </p:nvPr>
        </p:nvSpPr>
        <p:spPr/>
        <p:txBody>
          <a:bodyPr/>
          <a:lstStyle/>
          <a:p>
            <a:r>
              <a:rPr lang="en-US" dirty="0"/>
              <a:t>Third Version of Problem</a:t>
            </a:r>
          </a:p>
        </p:txBody>
      </p:sp>
      <p:sp>
        <p:nvSpPr>
          <p:cNvPr id="3" name="Content Placeholder 2">
            <a:extLst>
              <a:ext uri="{FF2B5EF4-FFF2-40B4-BE49-F238E27FC236}">
                <a16:creationId xmlns:a16="http://schemas.microsoft.com/office/drawing/2014/main" id="{9737470F-2138-38FC-8E91-7CE72AA3B39C}"/>
              </a:ext>
            </a:extLst>
          </p:cNvPr>
          <p:cNvSpPr>
            <a:spLocks noGrp="1"/>
          </p:cNvSpPr>
          <p:nvPr>
            <p:ph idx="1"/>
          </p:nvPr>
        </p:nvSpPr>
        <p:spPr/>
        <p:txBody>
          <a:bodyPr>
            <a:normAutofit fontScale="92500" lnSpcReduction="20000"/>
          </a:bodyPr>
          <a:lstStyle/>
          <a:p>
            <a:r>
              <a:rPr lang="en-US" dirty="0"/>
              <a:t>We will examine a third version of the problem that requires us to display the integers entered by the user in sorted order</a:t>
            </a:r>
          </a:p>
          <a:p>
            <a:r>
              <a:rPr lang="en-US" dirty="0"/>
              <a:t>This means that the values will be displayed in non-decreasing order, starting with the smallest value and ending with the largest value</a:t>
            </a:r>
          </a:p>
          <a:p>
            <a:r>
              <a:rPr lang="en-US" dirty="0"/>
              <a:t>Time permitting, we may cover sorting as a separate topic later in the course</a:t>
            </a:r>
          </a:p>
          <a:p>
            <a:r>
              <a:rPr lang="en-US" dirty="0"/>
              <a:t>For now, the solution that we are implementing is technically an example of </a:t>
            </a:r>
            <a:r>
              <a:rPr lang="en-US" i="1" dirty="0"/>
              <a:t>insertion sort</a:t>
            </a:r>
          </a:p>
          <a:p>
            <a:pPr lvl="1"/>
            <a:r>
              <a:rPr lang="en-US" dirty="0"/>
              <a:t>Insertion sort is not efficient; it takes quadratic time in the worst and average case, with respect to the number of items being sorted</a:t>
            </a:r>
          </a:p>
          <a:p>
            <a:pPr lvl="1"/>
            <a:r>
              <a:rPr lang="en-US" dirty="0"/>
              <a:t>The purpose here is not to demonstrate an efficient sort</a:t>
            </a:r>
          </a:p>
          <a:p>
            <a:pPr lvl="1"/>
            <a:r>
              <a:rPr lang="en-US" dirty="0"/>
              <a:t>Rather, the purpose is to showcase an example that requires us to search for the correct position to place a new node within a linked list</a:t>
            </a:r>
          </a:p>
        </p:txBody>
      </p:sp>
    </p:spTree>
    <p:extLst>
      <p:ext uri="{BB962C8B-B14F-4D97-AF65-F5344CB8AC3E}">
        <p14:creationId xmlns:p14="http://schemas.microsoft.com/office/powerpoint/2010/main" val="3285713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94ABC-5B19-8322-53A3-1D122EC2F425}"/>
              </a:ext>
            </a:extLst>
          </p:cNvPr>
          <p:cNvSpPr>
            <a:spLocks noGrp="1"/>
          </p:cNvSpPr>
          <p:nvPr>
            <p:ph type="title"/>
          </p:nvPr>
        </p:nvSpPr>
        <p:spPr/>
        <p:txBody>
          <a:bodyPr/>
          <a:lstStyle/>
          <a:p>
            <a:r>
              <a:rPr lang="en-US" dirty="0"/>
              <a:t>Solving the Third Version of the Problem in C</a:t>
            </a:r>
          </a:p>
        </p:txBody>
      </p:sp>
      <p:sp>
        <p:nvSpPr>
          <p:cNvPr id="3" name="Content Placeholder 2">
            <a:extLst>
              <a:ext uri="{FF2B5EF4-FFF2-40B4-BE49-F238E27FC236}">
                <a16:creationId xmlns:a16="http://schemas.microsoft.com/office/drawing/2014/main" id="{6BF0C47C-02FA-3E62-AD0A-D8E0FCA5A61A}"/>
              </a:ext>
            </a:extLst>
          </p:cNvPr>
          <p:cNvSpPr>
            <a:spLocks noGrp="1"/>
          </p:cNvSpPr>
          <p:nvPr>
            <p:ph idx="1"/>
          </p:nvPr>
        </p:nvSpPr>
        <p:spPr/>
        <p:txBody>
          <a:bodyPr>
            <a:normAutofit fontScale="70000" lnSpcReduction="20000"/>
          </a:bodyPr>
          <a:lstStyle/>
          <a:p>
            <a:r>
              <a:rPr lang="en-US" dirty="0"/>
              <a:t>We will examine the code for the solution to this version of the problem in class; I will also demo the program</a:t>
            </a:r>
          </a:p>
          <a:p>
            <a:r>
              <a:rPr lang="en-US" dirty="0"/>
              <a:t>This time, we will separate our program into functions, implementing two functions in addition to "main"</a:t>
            </a:r>
          </a:p>
          <a:p>
            <a:pPr lvl="1"/>
            <a:r>
              <a:rPr lang="en-US" dirty="0"/>
              <a:t>One function creates a new node to store given data, and returns a pointer to it</a:t>
            </a:r>
          </a:p>
          <a:p>
            <a:pPr lvl="1"/>
            <a:r>
              <a:rPr lang="en-US" dirty="0"/>
              <a:t>Another function searches for the spot in the list to place the new node (keeping it sorted), places it there, and returns a pointer to the start of the list</a:t>
            </a:r>
          </a:p>
          <a:p>
            <a:pPr lvl="1"/>
            <a:r>
              <a:rPr lang="en-US" dirty="0"/>
              <a:t>Note that this function handles two special cases, when the original list is empty, and when the new node contains the smallest item</a:t>
            </a:r>
          </a:p>
          <a:p>
            <a:pPr lvl="1"/>
            <a:r>
              <a:rPr lang="en-US" dirty="0"/>
              <a:t>Otherwise, it traverses the list until it either finds a current node (pointed to by "pCur") with an element greater than or equal to the one being inserted, or it reaches the end of the list</a:t>
            </a:r>
          </a:p>
          <a:p>
            <a:pPr lvl="1"/>
            <a:r>
              <a:rPr lang="en-US" dirty="0"/>
              <a:t>Note that a pointer to the previous node ("pPrev") is maintained as it is searching; this is necessary to insert the new node in between the previous node and the current nerd</a:t>
            </a:r>
          </a:p>
          <a:p>
            <a:pPr lvl="1"/>
            <a:r>
              <a:rPr lang="en-US" dirty="0"/>
              <a:t>Consider this line in the function: </a:t>
            </a:r>
            <a:r>
              <a:rPr lang="en-US" noProof="1">
                <a:latin typeface="Courier New" panose="02070309020205020404" pitchFamily="49" charset="0"/>
                <a:cs typeface="Courier New" panose="02070309020205020404" pitchFamily="49" charset="0"/>
              </a:rPr>
              <a:t>while ((pCur != NULL) &amp;&amp; (pCur-&gt;x &lt; pNew-&gt;x))</a:t>
            </a:r>
          </a:p>
          <a:p>
            <a:pPr lvl="1"/>
            <a:r>
              <a:rPr lang="en-US" dirty="0"/>
              <a:t>The order of the two logical clauses being combined with "&amp;&amp;" is important; I'll explain this I class</a:t>
            </a:r>
          </a:p>
          <a:p>
            <a:r>
              <a:rPr lang="en-US" dirty="0"/>
              <a:t>Ideally, we should probably place the entire input portion of the code, and the output portion of the code, in separate functions</a:t>
            </a:r>
          </a:p>
          <a:p>
            <a:pPr lvl="1"/>
            <a:endParaRPr lang="en-US" dirty="0"/>
          </a:p>
        </p:txBody>
      </p:sp>
    </p:spTree>
    <p:extLst>
      <p:ext uri="{BB962C8B-B14F-4D97-AF65-F5344CB8AC3E}">
        <p14:creationId xmlns:p14="http://schemas.microsoft.com/office/powerpoint/2010/main" val="2983042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2B0FD-4906-3474-7D28-CF50AD734BB3}"/>
              </a:ext>
            </a:extLst>
          </p:cNvPr>
          <p:cNvSpPr>
            <a:spLocks noGrp="1"/>
          </p:cNvSpPr>
          <p:nvPr>
            <p:ph type="title"/>
          </p:nvPr>
        </p:nvSpPr>
        <p:spPr/>
        <p:txBody>
          <a:bodyPr/>
          <a:lstStyle/>
          <a:p>
            <a:r>
              <a:rPr lang="en-US" dirty="0"/>
              <a:t>Alternate Solution to the Sorting Problem</a:t>
            </a:r>
          </a:p>
        </p:txBody>
      </p:sp>
      <p:sp>
        <p:nvSpPr>
          <p:cNvPr id="3" name="Content Placeholder 2">
            <a:extLst>
              <a:ext uri="{FF2B5EF4-FFF2-40B4-BE49-F238E27FC236}">
                <a16:creationId xmlns:a16="http://schemas.microsoft.com/office/drawing/2014/main" id="{5A8DA642-3B2D-915C-D39B-9A7311C02B3C}"/>
              </a:ext>
            </a:extLst>
          </p:cNvPr>
          <p:cNvSpPr>
            <a:spLocks noGrp="1"/>
          </p:cNvSpPr>
          <p:nvPr>
            <p:ph idx="1"/>
          </p:nvPr>
        </p:nvSpPr>
        <p:spPr/>
        <p:txBody>
          <a:bodyPr>
            <a:normAutofit fontScale="85000" lnSpcReduction="20000"/>
          </a:bodyPr>
          <a:lstStyle/>
          <a:p>
            <a:r>
              <a:rPr lang="en-US" dirty="0"/>
              <a:t>So far, all examples using linked lists have kept the contents of nodes unchanged once they are added to the list, but this is not always the case</a:t>
            </a:r>
          </a:p>
          <a:p>
            <a:r>
              <a:rPr lang="en-US" dirty="0"/>
              <a:t>To demonstrate this, we will consider an alternative solution for displaying the integers entered by the user in sorted order</a:t>
            </a:r>
          </a:p>
          <a:p>
            <a:r>
              <a:rPr lang="en-US" dirty="0"/>
              <a:t>We are still relying on a linked list and insertion sort (which is not efficient, but that is not the point)</a:t>
            </a:r>
          </a:p>
          <a:p>
            <a:r>
              <a:rPr lang="en-US" dirty="0"/>
              <a:t>This time, however, each node will keep track of a two values, not including the link</a:t>
            </a:r>
          </a:p>
          <a:p>
            <a:pPr lvl="1"/>
            <a:r>
              <a:rPr lang="en-US" dirty="0"/>
              <a:t>One value represents some integer entered by the user (like the previous programs we have examined)</a:t>
            </a:r>
          </a:p>
          <a:p>
            <a:pPr lvl="1"/>
            <a:r>
              <a:rPr lang="en-US" dirty="0"/>
              <a:t>The other value stores a count of how many times the integer has been entered by the user</a:t>
            </a:r>
          </a:p>
          <a:p>
            <a:pPr lvl="1"/>
            <a:r>
              <a:rPr lang="en-US" dirty="0"/>
              <a:t>When a new value is entered (distinct from all the other so far), a new node will be created storing the new value with a count of 1</a:t>
            </a:r>
          </a:p>
          <a:p>
            <a:pPr lvl="1"/>
            <a:r>
              <a:rPr lang="en-US" dirty="0"/>
              <a:t>When a duplicate value is entered, the corresponding node will be discovered in the list, and its count will be increased by 1</a:t>
            </a:r>
          </a:p>
          <a:p>
            <a:pPr marL="0" indent="0">
              <a:buNone/>
            </a:pPr>
            <a:endParaRPr lang="en-US" dirty="0"/>
          </a:p>
        </p:txBody>
      </p:sp>
    </p:spTree>
    <p:extLst>
      <p:ext uri="{BB962C8B-B14F-4D97-AF65-F5344CB8AC3E}">
        <p14:creationId xmlns:p14="http://schemas.microsoft.com/office/powerpoint/2010/main" val="539261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B07D4-83D6-F796-FFFF-2414633A3E71}"/>
              </a:ext>
            </a:extLst>
          </p:cNvPr>
          <p:cNvSpPr>
            <a:spLocks noGrp="1"/>
          </p:cNvSpPr>
          <p:nvPr>
            <p:ph type="title"/>
          </p:nvPr>
        </p:nvSpPr>
        <p:spPr/>
        <p:txBody>
          <a:bodyPr/>
          <a:lstStyle/>
          <a:p>
            <a:r>
              <a:rPr lang="en-US" dirty="0"/>
              <a:t>Alternate Solution to the Sorting Problem in C</a:t>
            </a:r>
          </a:p>
        </p:txBody>
      </p:sp>
      <p:sp>
        <p:nvSpPr>
          <p:cNvPr id="3" name="Content Placeholder 2">
            <a:extLst>
              <a:ext uri="{FF2B5EF4-FFF2-40B4-BE49-F238E27FC236}">
                <a16:creationId xmlns:a16="http://schemas.microsoft.com/office/drawing/2014/main" id="{C2C8FCF0-3CBD-6BDA-91F1-7B45B54249E0}"/>
              </a:ext>
            </a:extLst>
          </p:cNvPr>
          <p:cNvSpPr>
            <a:spLocks noGrp="1"/>
          </p:cNvSpPr>
          <p:nvPr>
            <p:ph idx="1"/>
          </p:nvPr>
        </p:nvSpPr>
        <p:spPr/>
        <p:txBody>
          <a:bodyPr>
            <a:normAutofit fontScale="62500" lnSpcReduction="20000"/>
          </a:bodyPr>
          <a:lstStyle/>
          <a:p>
            <a:r>
              <a:rPr lang="en-US" dirty="0"/>
              <a:t>We will examine the code for the updated solution to in class; I will also demo the program</a:t>
            </a:r>
          </a:p>
          <a:p>
            <a:r>
              <a:rPr lang="en-US" dirty="0"/>
              <a:t>The updated node structure looks like this:</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typedef struct node</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  int x;</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  int count;</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  struct node *next;</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 NODE;</a:t>
            </a:r>
          </a:p>
          <a:p>
            <a:pPr marL="457200" lvl="1"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typedef NODE *PNODE;</a:t>
            </a:r>
          </a:p>
          <a:p>
            <a:r>
              <a:rPr lang="en-US" dirty="0"/>
              <a:t>Note that instead of an "insert_node" function, we now instead have an "insert_integer" function</a:t>
            </a:r>
          </a:p>
          <a:p>
            <a:pPr lvl="1"/>
            <a:r>
              <a:rPr lang="en-US" dirty="0"/>
              <a:t>This is because it is not always necessary to create a node; we only do this when the integer is a duplicate</a:t>
            </a:r>
          </a:p>
          <a:p>
            <a:pPr lvl="1"/>
            <a:r>
              <a:rPr lang="en-US" dirty="0"/>
              <a:t>Therefore, "create_node" gets called from within "insert_integer" only when necessary</a:t>
            </a:r>
          </a:p>
          <a:p>
            <a:r>
              <a:rPr lang="en-US" dirty="0"/>
              <a:t>In the loop that displays the output, there is a nested loop that displays each integer the same number of times that it occurred in the input</a:t>
            </a:r>
          </a:p>
          <a:p>
            <a:pPr lvl="1"/>
            <a:r>
              <a:rPr lang="en-US" dirty="0"/>
              <a:t>That is, values which occurred once are displayed once; values which occurred twice are displayed twice; etc.</a:t>
            </a:r>
          </a:p>
          <a:p>
            <a:pPr lvl="1"/>
            <a:r>
              <a:rPr lang="en-US" dirty="0"/>
              <a:t>The total of all the counts will be equal to the number of integers entered by the user</a:t>
            </a:r>
          </a:p>
          <a:p>
            <a:pPr lvl="1"/>
            <a:endParaRPr lang="en-US" dirty="0"/>
          </a:p>
        </p:txBody>
      </p:sp>
    </p:spTree>
    <p:extLst>
      <p:ext uri="{BB962C8B-B14F-4D97-AF65-F5344CB8AC3E}">
        <p14:creationId xmlns:p14="http://schemas.microsoft.com/office/powerpoint/2010/main" val="203793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29D8C-68A0-89F6-2E04-DADA0CC4EE6D}"/>
              </a:ext>
            </a:extLst>
          </p:cNvPr>
          <p:cNvSpPr>
            <a:spLocks noGrp="1"/>
          </p:cNvSpPr>
          <p:nvPr>
            <p:ph type="title"/>
          </p:nvPr>
        </p:nvSpPr>
        <p:spPr/>
        <p:txBody>
          <a:bodyPr/>
          <a:lstStyle/>
          <a:p>
            <a:r>
              <a:rPr lang="en-US" dirty="0"/>
              <a:t>Searching for a Specific Value in a Linked List</a:t>
            </a:r>
          </a:p>
        </p:txBody>
      </p:sp>
      <p:sp>
        <p:nvSpPr>
          <p:cNvPr id="3" name="Content Placeholder 2">
            <a:extLst>
              <a:ext uri="{FF2B5EF4-FFF2-40B4-BE49-F238E27FC236}">
                <a16:creationId xmlns:a16="http://schemas.microsoft.com/office/drawing/2014/main" id="{0B1012E3-C030-DE43-62EA-875A2A493F87}"/>
              </a:ext>
            </a:extLst>
          </p:cNvPr>
          <p:cNvSpPr>
            <a:spLocks noGrp="1"/>
          </p:cNvSpPr>
          <p:nvPr>
            <p:ph idx="1"/>
          </p:nvPr>
        </p:nvSpPr>
        <p:spPr/>
        <p:txBody>
          <a:bodyPr>
            <a:normAutofit fontScale="92500" lnSpcReduction="10000"/>
          </a:bodyPr>
          <a:lstStyle/>
          <a:p>
            <a:r>
              <a:rPr lang="en-US" dirty="0"/>
              <a:t>Although it wasn't necessary in the programs we have looked at so far, it is sometimes necessary to search a linked list for a specific value</a:t>
            </a:r>
          </a:p>
          <a:p>
            <a:r>
              <a:rPr lang="en-US" dirty="0"/>
              <a:t>We will look at a routine to do this, assuming we are dealing with a linked list of integers</a:t>
            </a:r>
          </a:p>
          <a:p>
            <a:r>
              <a:rPr lang="en-US" dirty="0"/>
              <a:t>Such a function is shown on the next slide</a:t>
            </a:r>
          </a:p>
          <a:p>
            <a:r>
              <a:rPr lang="en-US" dirty="0"/>
              <a:t>The routine returns a pointer to the discovered node, if the value is found</a:t>
            </a:r>
          </a:p>
          <a:p>
            <a:r>
              <a:rPr lang="en-US" dirty="0"/>
              <a:t>If there are duplicates of the value in the list, only a pointer to the first location is returned</a:t>
            </a:r>
          </a:p>
          <a:p>
            <a:r>
              <a:rPr lang="en-US" dirty="0"/>
              <a:t>If the value does not occur in the list, we will exit the loop after all nodes are traversed, and "walker" will be NULL</a:t>
            </a:r>
          </a:p>
          <a:p>
            <a:r>
              <a:rPr lang="en-US" dirty="0"/>
              <a:t>Therefore, it is not necessary to initialize walker to NULL in this function</a:t>
            </a:r>
          </a:p>
        </p:txBody>
      </p:sp>
    </p:spTree>
    <p:extLst>
      <p:ext uri="{BB962C8B-B14F-4D97-AF65-F5344CB8AC3E}">
        <p14:creationId xmlns:p14="http://schemas.microsoft.com/office/powerpoint/2010/main" val="1621722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7B0C6-DA0F-727A-6CCB-21DBF4CB3DFE}"/>
              </a:ext>
            </a:extLst>
          </p:cNvPr>
          <p:cNvSpPr>
            <a:spLocks noGrp="1"/>
          </p:cNvSpPr>
          <p:nvPr>
            <p:ph type="title"/>
          </p:nvPr>
        </p:nvSpPr>
        <p:spPr/>
        <p:txBody>
          <a:bodyPr/>
          <a:lstStyle/>
          <a:p>
            <a:r>
              <a:rPr lang="en-US" dirty="0"/>
              <a:t>Function to Search for a Value in a Linked List</a:t>
            </a:r>
          </a:p>
        </p:txBody>
      </p:sp>
      <p:sp>
        <p:nvSpPr>
          <p:cNvPr id="3" name="Content Placeholder 2">
            <a:extLst>
              <a:ext uri="{FF2B5EF4-FFF2-40B4-BE49-F238E27FC236}">
                <a16:creationId xmlns:a16="http://schemas.microsoft.com/office/drawing/2014/main" id="{AB525428-E91D-005B-8D38-B988B149F470}"/>
              </a:ext>
            </a:extLst>
          </p:cNvPr>
          <p:cNvSpPr>
            <a:spLocks noGrp="1"/>
          </p:cNvSpPr>
          <p:nvPr>
            <p:ph idx="1"/>
          </p:nvPr>
        </p:nvSpPr>
        <p:spPr/>
        <p:txBody>
          <a:bodyPr>
            <a:normAutofit fontScale="62500" lnSpcReduction="20000"/>
          </a:bodyPr>
          <a:lstStyle/>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 Search for a node with the specified value in a linked list.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 Return a pointer to the first such node, or NULL if no such node exists.</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PNODE search_list(PNODE list, int x)</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PNODE walker;</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for (walker = list; walker != NULL; walker = walker-&gt;next)</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if (walker-&gt;x == x)</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break;</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  return walker;</a:t>
            </a:r>
          </a:p>
          <a:p>
            <a:pPr marL="0" indent="0">
              <a:lnSpc>
                <a:spcPct val="120000"/>
              </a:lnSpc>
              <a:spcBef>
                <a:spcPts val="0"/>
              </a:spcBef>
              <a:buNone/>
            </a:pP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79915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DD464-8AC0-8B40-F798-E0BB2948E79E}"/>
              </a:ext>
            </a:extLst>
          </p:cNvPr>
          <p:cNvSpPr>
            <a:spLocks noGrp="1"/>
          </p:cNvSpPr>
          <p:nvPr>
            <p:ph type="title"/>
          </p:nvPr>
        </p:nvSpPr>
        <p:spPr/>
        <p:txBody>
          <a:bodyPr/>
          <a:lstStyle/>
          <a:p>
            <a:r>
              <a:rPr lang="en-US" dirty="0"/>
              <a:t>Deleting Nodes from a Linked List</a:t>
            </a:r>
          </a:p>
        </p:txBody>
      </p:sp>
      <p:sp>
        <p:nvSpPr>
          <p:cNvPr id="3" name="Content Placeholder 2">
            <a:extLst>
              <a:ext uri="{FF2B5EF4-FFF2-40B4-BE49-F238E27FC236}">
                <a16:creationId xmlns:a16="http://schemas.microsoft.com/office/drawing/2014/main" id="{835474FE-BE2F-2FD9-4389-038789452485}"/>
              </a:ext>
            </a:extLst>
          </p:cNvPr>
          <p:cNvSpPr>
            <a:spLocks noGrp="1"/>
          </p:cNvSpPr>
          <p:nvPr>
            <p:ph idx="1"/>
          </p:nvPr>
        </p:nvSpPr>
        <p:spPr/>
        <p:txBody>
          <a:bodyPr>
            <a:normAutofit fontScale="70000" lnSpcReduction="20000"/>
          </a:bodyPr>
          <a:lstStyle/>
          <a:p>
            <a:r>
              <a:rPr lang="en-US" dirty="0"/>
              <a:t>Suppose we are maintaining a linked list of store items and their corresponding prices</a:t>
            </a:r>
          </a:p>
          <a:p>
            <a:r>
              <a:rPr lang="en-US" dirty="0"/>
              <a:t>A node for such an application then be defined as follows:</a:t>
            </a:r>
          </a:p>
          <a:p>
            <a:pPr marL="457200" lvl="1" indent="0">
              <a:buNone/>
            </a:pPr>
            <a:r>
              <a:rPr lang="en-US" dirty="0">
                <a:latin typeface="Courier New" panose="02070309020205020404" pitchFamily="49" charset="0"/>
                <a:cs typeface="Courier New" panose="02070309020205020404" pitchFamily="49" charset="0"/>
              </a:rPr>
              <a:t>typedef struct node</a:t>
            </a:r>
          </a:p>
          <a:p>
            <a:pPr marL="457200" lvl="1" indent="0">
              <a:buNone/>
            </a:pPr>
            <a:r>
              <a:rPr lang="en-US" dirty="0">
                <a:latin typeface="Courier New" panose="02070309020205020404" pitchFamily="49" charset="0"/>
                <a:cs typeface="Courier New" panose="02070309020205020404" pitchFamily="49" charset="0"/>
              </a:rPr>
              <a:t>{</a:t>
            </a:r>
          </a:p>
          <a:p>
            <a:pPr marL="457200" lvl="1" indent="0">
              <a:buNone/>
            </a:pPr>
            <a:r>
              <a:rPr lang="en-US" dirty="0">
                <a:latin typeface="Courier New" panose="02070309020205020404" pitchFamily="49" charset="0"/>
                <a:cs typeface="Courier New" panose="02070309020205020404" pitchFamily="49" charset="0"/>
              </a:rPr>
              <a:t>	char item[100];</a:t>
            </a:r>
          </a:p>
          <a:p>
            <a:pPr marL="457200" lvl="1" indent="0">
              <a:buNone/>
            </a:pPr>
            <a:r>
              <a:rPr lang="en-US" dirty="0">
                <a:latin typeface="Courier New" panose="02070309020205020404" pitchFamily="49" charset="0"/>
                <a:cs typeface="Courier New" panose="02070309020205020404" pitchFamily="49" charset="0"/>
              </a:rPr>
              <a:t>	int price;</a:t>
            </a:r>
          </a:p>
          <a:p>
            <a:pPr marL="457200" lvl="1" indent="0">
              <a:buNone/>
            </a:pPr>
            <a:r>
              <a:rPr lang="en-US" dirty="0">
                <a:latin typeface="Courier New" panose="02070309020205020404" pitchFamily="49" charset="0"/>
                <a:cs typeface="Courier New" panose="02070309020205020404" pitchFamily="49" charset="0"/>
              </a:rPr>
              <a:t>	struct node *next;</a:t>
            </a:r>
          </a:p>
          <a:p>
            <a:pPr marL="457200" lvl="1" indent="0">
              <a:buNone/>
            </a:pPr>
            <a:r>
              <a:rPr lang="en-US" dirty="0">
                <a:latin typeface="Courier New" panose="02070309020205020404" pitchFamily="49" charset="0"/>
                <a:cs typeface="Courier New" panose="02070309020205020404" pitchFamily="49" charset="0"/>
              </a:rPr>
              <a:t>} NODE;</a:t>
            </a:r>
          </a:p>
          <a:p>
            <a:pPr marL="457200" lvl="1" indent="0">
              <a:buNone/>
            </a:pPr>
            <a:endParaRPr lang="en-US" dirty="0">
              <a:latin typeface="Courier New" panose="02070309020205020404" pitchFamily="49" charset="0"/>
              <a:cs typeface="Courier New" panose="02070309020205020404" pitchFamily="49" charset="0"/>
            </a:endParaRPr>
          </a:p>
          <a:p>
            <a:pPr marL="457200" lvl="1" indent="0">
              <a:buNone/>
            </a:pPr>
            <a:r>
              <a:rPr lang="en-US" dirty="0">
                <a:latin typeface="Courier New" panose="02070309020205020404" pitchFamily="49" charset="0"/>
                <a:cs typeface="Courier New" panose="02070309020205020404" pitchFamily="49" charset="0"/>
              </a:rPr>
              <a:t>typedef NODE *PNODE;</a:t>
            </a:r>
          </a:p>
          <a:p>
            <a:r>
              <a:rPr lang="en-US" dirty="0"/>
              <a:t>Now suppose we want to delete all nodes from the linked list representing items whose price is above a specified cutoff</a:t>
            </a:r>
          </a:p>
          <a:p>
            <a:pPr lvl="1"/>
            <a:r>
              <a:rPr lang="en-US" dirty="0"/>
              <a:t>The function on the next slide (across two columns) accepts a pointer to a linked list and a cutoff price</a:t>
            </a:r>
          </a:p>
          <a:p>
            <a:pPr lvl="1"/>
            <a:r>
              <a:rPr lang="en-US" dirty="0"/>
              <a:t>The function traverses the linked list and removes all items whose price is above the cutoff</a:t>
            </a:r>
          </a:p>
          <a:p>
            <a:pPr lvl="1"/>
            <a:r>
              <a:rPr lang="en-US" dirty="0"/>
              <a:t>The function returns a pointer to the head of the updated linked list (which can change if the first node in the linked list is deleted)</a:t>
            </a:r>
          </a:p>
          <a:p>
            <a:pPr lvl="1"/>
            <a:r>
              <a:rPr lang="en-US" dirty="0"/>
              <a:t>An example of a call to the function is: </a:t>
            </a:r>
            <a:r>
              <a:rPr lang="nb-NO" dirty="0">
                <a:latin typeface="Courier New" panose="02070309020205020404" pitchFamily="49" charset="0"/>
                <a:cs typeface="Courier New" panose="02070309020205020404" pitchFamily="49" charset="0"/>
              </a:rPr>
              <a:t>pList = delete_nodes(pList, 1000);</a:t>
            </a:r>
            <a:endParaRPr lang="en-US"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260929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B32E2E-9D77-C0D4-4F8D-ECA725D9D93C}"/>
              </a:ext>
            </a:extLst>
          </p:cNvPr>
          <p:cNvSpPr>
            <a:spLocks noGrp="1"/>
          </p:cNvSpPr>
          <p:nvPr>
            <p:ph type="title"/>
          </p:nvPr>
        </p:nvSpPr>
        <p:spPr/>
        <p:txBody>
          <a:bodyPr/>
          <a:lstStyle/>
          <a:p>
            <a:r>
              <a:rPr lang="en-US" dirty="0"/>
              <a:t>Function to Delete Nodes from a Linked List</a:t>
            </a:r>
          </a:p>
        </p:txBody>
      </p:sp>
      <p:sp>
        <p:nvSpPr>
          <p:cNvPr id="5" name="Content Placeholder 4">
            <a:extLst>
              <a:ext uri="{FF2B5EF4-FFF2-40B4-BE49-F238E27FC236}">
                <a16:creationId xmlns:a16="http://schemas.microsoft.com/office/drawing/2014/main" id="{710369F6-F774-B9FB-F781-6389CE96D4CE}"/>
              </a:ext>
            </a:extLst>
          </p:cNvPr>
          <p:cNvSpPr>
            <a:spLocks noGrp="1"/>
          </p:cNvSpPr>
          <p:nvPr>
            <p:ph sz="half" idx="1"/>
          </p:nvPr>
        </p:nvSpPr>
        <p:spPr/>
        <p:txBody>
          <a:bodyPr>
            <a:normAutofit fontScale="55000" lnSpcReduction="20000"/>
          </a:bodyPr>
          <a:lstStyle/>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Remove items with price &gt; cutoff</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PNODE delete_nodes(PNODE pList, int cutoff)</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PNODE pPrev, pCur;</a:t>
            </a:r>
          </a:p>
          <a:p>
            <a:pPr marL="0" indent="0">
              <a:lnSpc>
                <a:spcPct val="120000"/>
              </a:lnSpc>
              <a:spcBef>
                <a:spcPts val="0"/>
              </a:spcBef>
              <a:buNone/>
            </a:pPr>
            <a:endParaRPr lang="en-US" noProof="1">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pPrev = NULL;</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pCur = pList;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while(pCur != NULL)</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if (pCur-&gt;price &gt; cutoff)</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 Deleting first node, special case</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if (pPrev == NULL)</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pList = pList-&gt;next;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free(pCur);</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pCur = pList;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endParaRPr lang="en-US" dirty="0">
              <a:latin typeface="Courier New" panose="02070309020205020404" pitchFamily="49" charset="0"/>
              <a:cs typeface="Courier New" panose="02070309020205020404" pitchFamily="49" charset="0"/>
            </a:endParaRPr>
          </a:p>
        </p:txBody>
      </p:sp>
      <p:sp>
        <p:nvSpPr>
          <p:cNvPr id="6" name="Content Placeholder 5">
            <a:extLst>
              <a:ext uri="{FF2B5EF4-FFF2-40B4-BE49-F238E27FC236}">
                <a16:creationId xmlns:a16="http://schemas.microsoft.com/office/drawing/2014/main" id="{89821D6A-127C-BA3C-135C-FF8454309055}"/>
              </a:ext>
            </a:extLst>
          </p:cNvPr>
          <p:cNvSpPr>
            <a:spLocks noGrp="1"/>
          </p:cNvSpPr>
          <p:nvPr>
            <p:ph sz="half" idx="2"/>
          </p:nvPr>
        </p:nvSpPr>
        <p:spPr/>
        <p:txBody>
          <a:bodyPr>
            <a:normAutofit fontScale="55000" lnSpcReduction="20000"/>
          </a:bodyPr>
          <a:lstStyle/>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else</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pPrev-&gt;next = pCur-&gt;next;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free(pCur);</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pCur = pPrev-&gt;next;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else</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pPrev = pCur;</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pCur = pCur-&gt;next;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endParaRPr lang="en-US" noProof="1">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return pList;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668252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D1F99-A726-4A53-F5A8-DF7313A22438}"/>
              </a:ext>
            </a:extLst>
          </p:cNvPr>
          <p:cNvSpPr>
            <a:spLocks noGrp="1"/>
          </p:cNvSpPr>
          <p:nvPr>
            <p:ph type="title"/>
          </p:nvPr>
        </p:nvSpPr>
        <p:spPr/>
        <p:txBody>
          <a:bodyPr/>
          <a:lstStyle/>
          <a:p>
            <a:r>
              <a:rPr lang="en-US" dirty="0"/>
              <a:t>Circular Linked Lists</a:t>
            </a:r>
          </a:p>
        </p:txBody>
      </p:sp>
      <p:sp>
        <p:nvSpPr>
          <p:cNvPr id="3" name="Content Placeholder 2">
            <a:extLst>
              <a:ext uri="{FF2B5EF4-FFF2-40B4-BE49-F238E27FC236}">
                <a16:creationId xmlns:a16="http://schemas.microsoft.com/office/drawing/2014/main" id="{6459D4C4-C5EF-51C8-8E12-895B74A1AD2B}"/>
              </a:ext>
            </a:extLst>
          </p:cNvPr>
          <p:cNvSpPr>
            <a:spLocks noGrp="1"/>
          </p:cNvSpPr>
          <p:nvPr>
            <p:ph idx="1"/>
          </p:nvPr>
        </p:nvSpPr>
        <p:spPr/>
        <p:txBody>
          <a:bodyPr>
            <a:normAutofit lnSpcReduction="10000"/>
          </a:bodyPr>
          <a:lstStyle/>
          <a:p>
            <a:r>
              <a:rPr lang="en-US" dirty="0"/>
              <a:t>The type of linked lists we have covered so far are known as </a:t>
            </a:r>
            <a:r>
              <a:rPr lang="en-US" i="1" dirty="0"/>
              <a:t>singly linked lists</a:t>
            </a:r>
          </a:p>
          <a:p>
            <a:r>
              <a:rPr lang="en-US" dirty="0"/>
              <a:t>This means that every node points forward only, and the link in the last node is NULL</a:t>
            </a:r>
          </a:p>
          <a:p>
            <a:r>
              <a:rPr lang="en-US" dirty="0"/>
              <a:t>One extension of a singly linked list is called a </a:t>
            </a:r>
            <a:r>
              <a:rPr lang="en-US" i="1" dirty="0"/>
              <a:t>circular linked list</a:t>
            </a:r>
          </a:p>
          <a:p>
            <a:pPr lvl="1"/>
            <a:r>
              <a:rPr lang="en-US" dirty="0"/>
              <a:t>In a circular linked list, the link of the last node points back to the first node</a:t>
            </a:r>
          </a:p>
          <a:p>
            <a:pPr lvl="1"/>
            <a:r>
              <a:rPr lang="en-US" dirty="0"/>
              <a:t>This can be useful to represent certain concepts involving sequences that repeat</a:t>
            </a:r>
          </a:p>
          <a:p>
            <a:pPr lvl="1"/>
            <a:r>
              <a:rPr lang="en-US" dirty="0"/>
              <a:t>Examples include playlists, processes that get executed with round robin scheduling, etc.</a:t>
            </a:r>
          </a:p>
          <a:p>
            <a:pPr lvl="1"/>
            <a:r>
              <a:rPr lang="en-US" dirty="0"/>
              <a:t>The node structure itself is the same as with a singly linked list</a:t>
            </a:r>
          </a:p>
          <a:p>
            <a:pPr lvl="1"/>
            <a:endParaRPr lang="en-US" dirty="0"/>
          </a:p>
        </p:txBody>
      </p:sp>
    </p:spTree>
    <p:extLst>
      <p:ext uri="{BB962C8B-B14F-4D97-AF65-F5344CB8AC3E}">
        <p14:creationId xmlns:p14="http://schemas.microsoft.com/office/powerpoint/2010/main" val="2539972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8876B-FD68-EED6-41C3-F0157D2AD07E}"/>
              </a:ext>
            </a:extLst>
          </p:cNvPr>
          <p:cNvSpPr>
            <a:spLocks noGrp="1"/>
          </p:cNvSpPr>
          <p:nvPr>
            <p:ph type="title"/>
          </p:nvPr>
        </p:nvSpPr>
        <p:spPr/>
        <p:txBody>
          <a:bodyPr/>
          <a:lstStyle/>
          <a:p>
            <a:r>
              <a:rPr lang="en-US" dirty="0"/>
              <a:t>Double Linked Lists</a:t>
            </a:r>
          </a:p>
        </p:txBody>
      </p:sp>
      <p:sp>
        <p:nvSpPr>
          <p:cNvPr id="3" name="Content Placeholder 2">
            <a:extLst>
              <a:ext uri="{FF2B5EF4-FFF2-40B4-BE49-F238E27FC236}">
                <a16:creationId xmlns:a16="http://schemas.microsoft.com/office/drawing/2014/main" id="{48316757-4DE3-9352-330B-05077E31C1E2}"/>
              </a:ext>
            </a:extLst>
          </p:cNvPr>
          <p:cNvSpPr>
            <a:spLocks noGrp="1"/>
          </p:cNvSpPr>
          <p:nvPr>
            <p:ph idx="1"/>
          </p:nvPr>
        </p:nvSpPr>
        <p:spPr/>
        <p:txBody>
          <a:bodyPr>
            <a:normAutofit fontScale="62500" lnSpcReduction="20000"/>
          </a:bodyPr>
          <a:lstStyle/>
          <a:p>
            <a:r>
              <a:rPr lang="en-US" dirty="0"/>
              <a:t>Another common extension of a linked list is a </a:t>
            </a:r>
            <a:r>
              <a:rPr lang="en-US" i="1" dirty="0"/>
              <a:t>doubly linked list</a:t>
            </a:r>
          </a:p>
          <a:p>
            <a:pPr lvl="1"/>
            <a:r>
              <a:rPr lang="en-US" dirty="0"/>
              <a:t>In a doubly linked list, every node points to the next node and the previous node</a:t>
            </a:r>
          </a:p>
          <a:p>
            <a:pPr lvl="1"/>
            <a:r>
              <a:rPr lang="en-US" dirty="0"/>
              <a:t>The last node's next link is NULL, and the first node's previous link is NULL</a:t>
            </a:r>
          </a:p>
          <a:p>
            <a:pPr lvl="1"/>
            <a:r>
              <a:rPr lang="en-US" dirty="0"/>
              <a:t>It is common to maintain pointers to the start and end of a double linked list</a:t>
            </a:r>
          </a:p>
          <a:p>
            <a:r>
              <a:rPr lang="en-US" dirty="0"/>
              <a:t>A possible declaration of the node structure for a doubly linked list of integers in C is:</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typedef struct node</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	int x;</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	struct node *back;</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	struct node *next;</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 NODE;</a:t>
            </a:r>
          </a:p>
          <a:p>
            <a:pPr marL="457200" lvl="1" indent="0">
              <a:lnSpc>
                <a:spcPct val="120000"/>
              </a:lnSpc>
              <a:spcBef>
                <a:spcPts val="0"/>
              </a:spcBef>
              <a:buNone/>
            </a:pPr>
            <a:endParaRPr lang="en-US" dirty="0">
              <a:latin typeface="Courier New" panose="02070309020205020404" pitchFamily="49" charset="0"/>
              <a:cs typeface="Courier New" panose="02070309020205020404" pitchFamily="49" charset="0"/>
            </a:endParaRP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typedef NODE *PNODE;</a:t>
            </a:r>
          </a:p>
          <a:p>
            <a:r>
              <a:rPr lang="en-US" dirty="0"/>
              <a:t>Each node in a double linked lists requires some extra memory, but for some applications, such lists are more convenient</a:t>
            </a:r>
          </a:p>
          <a:p>
            <a:pPr lvl="1"/>
            <a:r>
              <a:rPr lang="en-US" dirty="0"/>
              <a:t>With a double linked list, traversals can start at either direction (assuming we maintain pointers to both ends)</a:t>
            </a:r>
          </a:p>
          <a:p>
            <a:pPr lvl="1"/>
            <a:r>
              <a:rPr lang="en-US" dirty="0"/>
              <a:t>Deletions from a doubly linked list tend to be simpler; we can delete a node without having to search for the previous node</a:t>
            </a:r>
          </a:p>
        </p:txBody>
      </p:sp>
    </p:spTree>
    <p:extLst>
      <p:ext uri="{BB962C8B-B14F-4D97-AF65-F5344CB8AC3E}">
        <p14:creationId xmlns:p14="http://schemas.microsoft.com/office/powerpoint/2010/main" val="1665630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FD823-79B5-6028-3939-8519E497A1CA}"/>
              </a:ext>
            </a:extLst>
          </p:cNvPr>
          <p:cNvSpPr>
            <a:spLocks noGrp="1"/>
          </p:cNvSpPr>
          <p:nvPr>
            <p:ph type="title"/>
          </p:nvPr>
        </p:nvSpPr>
        <p:spPr/>
        <p:txBody>
          <a:bodyPr/>
          <a:lstStyle/>
          <a:p>
            <a:r>
              <a:rPr lang="en-US" dirty="0"/>
              <a:t>Reversing a Linked List</a:t>
            </a:r>
          </a:p>
        </p:txBody>
      </p:sp>
      <p:sp>
        <p:nvSpPr>
          <p:cNvPr id="3" name="Content Placeholder 2">
            <a:extLst>
              <a:ext uri="{FF2B5EF4-FFF2-40B4-BE49-F238E27FC236}">
                <a16:creationId xmlns:a16="http://schemas.microsoft.com/office/drawing/2014/main" id="{B7AA8138-7697-E5CF-C27C-C932E20D0606}"/>
              </a:ext>
            </a:extLst>
          </p:cNvPr>
          <p:cNvSpPr>
            <a:spLocks noGrp="1"/>
          </p:cNvSpPr>
          <p:nvPr>
            <p:ph idx="1"/>
          </p:nvPr>
        </p:nvSpPr>
        <p:spPr/>
        <p:txBody>
          <a:bodyPr>
            <a:normAutofit fontScale="85000" lnSpcReduction="20000"/>
          </a:bodyPr>
          <a:lstStyle/>
          <a:p>
            <a:r>
              <a:rPr lang="en-US" dirty="0"/>
              <a:t>In some cases, it is desirable to reverse the order of the nodes in a linked list</a:t>
            </a:r>
          </a:p>
          <a:p>
            <a:r>
              <a:rPr lang="en-US" dirty="0"/>
              <a:t>For example, suppose we have maintained a singly linked list with nodes in sorted order, and later want to access the values in reverse sorted order</a:t>
            </a:r>
          </a:p>
          <a:p>
            <a:r>
              <a:rPr lang="en-US" dirty="0"/>
              <a:t>The routine on the next slide shows one way to do this</a:t>
            </a:r>
          </a:p>
          <a:p>
            <a:pPr lvl="1"/>
            <a:r>
              <a:rPr lang="en-US" dirty="0"/>
              <a:t>A special case is taken care of near the start; the reverse of an empty linked list is an empty linked list</a:t>
            </a:r>
          </a:p>
          <a:p>
            <a:pPr lvl="1"/>
            <a:r>
              <a:rPr lang="en-US" dirty="0"/>
              <a:t>The main loop that iterates through the list maintains three pointers pointing to the current node, the previous node, and the next node</a:t>
            </a:r>
          </a:p>
          <a:p>
            <a:pPr lvl="1"/>
            <a:r>
              <a:rPr lang="en-US" dirty="0"/>
              <a:t>The general strategy is to make the current node point to the previous node, and then to update the three pointers</a:t>
            </a:r>
          </a:p>
          <a:p>
            <a:pPr lvl="1"/>
            <a:r>
              <a:rPr lang="en-US" dirty="0"/>
              <a:t>We need to maintain the third pointer to the next node or else we would lose access to it when we reverse make the current node point to the previous node</a:t>
            </a:r>
          </a:p>
          <a:p>
            <a:r>
              <a:rPr lang="en-US" dirty="0"/>
              <a:t>I will demo a use of the routine, added to the first version of the sorting program, in class</a:t>
            </a:r>
          </a:p>
        </p:txBody>
      </p:sp>
    </p:spTree>
    <p:extLst>
      <p:ext uri="{BB962C8B-B14F-4D97-AF65-F5344CB8AC3E}">
        <p14:creationId xmlns:p14="http://schemas.microsoft.com/office/powerpoint/2010/main" val="529302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8166AC-1D0A-FD99-6511-91A68D9B9DCC}"/>
              </a:ext>
            </a:extLst>
          </p:cNvPr>
          <p:cNvSpPr>
            <a:spLocks noGrp="1"/>
          </p:cNvSpPr>
          <p:nvPr>
            <p:ph idx="1"/>
          </p:nvPr>
        </p:nvSpPr>
        <p:spPr>
          <a:xfrm>
            <a:off x="838200" y="647700"/>
            <a:ext cx="10515600" cy="5529263"/>
          </a:xfrm>
        </p:spPr>
        <p:txBody>
          <a:bodyPr>
            <a:normAutofit fontScale="62500" lnSpcReduction="20000"/>
          </a:bodyPr>
          <a:lstStyle/>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PNODE reverse_list(PNODE pList)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PNODE pPrev, pCur, pNext;</a:t>
            </a:r>
          </a:p>
          <a:p>
            <a:pPr marL="0" indent="0">
              <a:lnSpc>
                <a:spcPct val="120000"/>
              </a:lnSpc>
              <a:spcBef>
                <a:spcPts val="0"/>
              </a:spcBef>
              <a:buNone/>
            </a:pPr>
            <a:endParaRPr lang="en-US" noProof="1">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if (pList == NULL)</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return NULL;</a:t>
            </a:r>
          </a:p>
          <a:p>
            <a:pPr marL="0" indent="0">
              <a:lnSpc>
                <a:spcPct val="120000"/>
              </a:lnSpc>
              <a:spcBef>
                <a:spcPts val="0"/>
              </a:spcBef>
              <a:buNone/>
            </a:pPr>
            <a:endParaRPr lang="en-US" noProof="1">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pPrev = NULL;</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pCur = pList;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do</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pNext = pCur-&gt;next;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pCur-&gt;next = pPrev;</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pPrev = pCur;</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pCur = pNext;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 while (pCur != NULL);</a:t>
            </a:r>
          </a:p>
          <a:p>
            <a:pPr marL="0" indent="0">
              <a:lnSpc>
                <a:spcPct val="120000"/>
              </a:lnSpc>
              <a:spcBef>
                <a:spcPts val="0"/>
              </a:spcBef>
              <a:buNone/>
            </a:pPr>
            <a:endParaRPr lang="en-US" noProof="1">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return pPrev;</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11657914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3DEC-A56D-9509-AAD1-546855956019}"/>
              </a:ext>
            </a:extLst>
          </p:cNvPr>
          <p:cNvSpPr>
            <a:spLocks noGrp="1"/>
          </p:cNvSpPr>
          <p:nvPr>
            <p:ph type="title"/>
          </p:nvPr>
        </p:nvSpPr>
        <p:spPr/>
        <p:txBody>
          <a:bodyPr/>
          <a:lstStyle/>
          <a:p>
            <a:r>
              <a:rPr lang="en-US" dirty="0"/>
              <a:t>A Recursive Solution to Reverse a Linked List</a:t>
            </a:r>
          </a:p>
        </p:txBody>
      </p:sp>
      <p:sp>
        <p:nvSpPr>
          <p:cNvPr id="3" name="Content Placeholder 2">
            <a:extLst>
              <a:ext uri="{FF2B5EF4-FFF2-40B4-BE49-F238E27FC236}">
                <a16:creationId xmlns:a16="http://schemas.microsoft.com/office/drawing/2014/main" id="{BA931E1D-0D9F-9D2E-E559-7EABCA9DDAD5}"/>
              </a:ext>
            </a:extLst>
          </p:cNvPr>
          <p:cNvSpPr>
            <a:spLocks noGrp="1"/>
          </p:cNvSpPr>
          <p:nvPr>
            <p:ph idx="1"/>
          </p:nvPr>
        </p:nvSpPr>
        <p:spPr/>
        <p:txBody>
          <a:bodyPr>
            <a:normAutofit fontScale="70000" lnSpcReduction="20000"/>
          </a:bodyPr>
          <a:lstStyle/>
          <a:p>
            <a:r>
              <a:rPr lang="en-US" dirty="0"/>
              <a:t>The next slide shows an alternative way to reverse a linked list, using recursion</a:t>
            </a:r>
          </a:p>
          <a:p>
            <a:pPr lvl="1"/>
            <a:r>
              <a:rPr lang="en-US" dirty="0"/>
              <a:t>This time, there are two base cases; the reverse of an empty list or a list with one node does not need to change</a:t>
            </a:r>
          </a:p>
          <a:p>
            <a:pPr lvl="1"/>
            <a:r>
              <a:rPr lang="en-US" dirty="0"/>
              <a:t>Otherwise, we recursively reverse the list starting at the second node; the return value is the start of the reversed portion of the list</a:t>
            </a:r>
          </a:p>
          <a:p>
            <a:pPr lvl="1"/>
            <a:r>
              <a:rPr lang="en-US" dirty="0"/>
              <a:t>Then we need to make what used to be the second node, and is now the end of the reversed portion of the list, point to what used to be the starting node of the list</a:t>
            </a:r>
          </a:p>
          <a:p>
            <a:pPr lvl="1"/>
            <a:r>
              <a:rPr lang="en-US" dirty="0"/>
              <a:t>Fortunately, the old starting node of the list still points to that node, so we can make this happen</a:t>
            </a:r>
          </a:p>
          <a:p>
            <a:pPr lvl="1"/>
            <a:r>
              <a:rPr lang="en-US" dirty="0"/>
              <a:t>Finally, what used to be the starting node is now the end node, so it's link becomes NULL</a:t>
            </a:r>
          </a:p>
          <a:p>
            <a:r>
              <a:rPr lang="en-US" dirty="0"/>
              <a:t>Although this solution is more compact than the previous solution, it does have drawbacks</a:t>
            </a:r>
          </a:p>
          <a:p>
            <a:pPr lvl="1"/>
            <a:r>
              <a:rPr lang="en-US" dirty="0"/>
              <a:t>I would personally argue that it is less intuitive than the iterative solution</a:t>
            </a:r>
          </a:p>
          <a:p>
            <a:pPr lvl="1"/>
            <a:r>
              <a:rPr lang="en-US" dirty="0"/>
              <a:t>Additionally, it performs as many function calls as there are nodes in the list</a:t>
            </a:r>
          </a:p>
          <a:p>
            <a:pPr lvl="1"/>
            <a:r>
              <a:rPr lang="en-US" dirty="0"/>
              <a:t>While this does not change the time complexity of the function, it does slow it down empirically, and uses a linear amount of extra memory</a:t>
            </a:r>
          </a:p>
          <a:p>
            <a:pPr lvl="1"/>
            <a:r>
              <a:rPr lang="en-US" dirty="0"/>
              <a:t>For very large linked lists, we could overflow the call stack (we may talk about the call stack later in the course)</a:t>
            </a:r>
          </a:p>
          <a:p>
            <a:r>
              <a:rPr lang="en-US" dirty="0"/>
              <a:t>I will demo another program in class that uses the recursive routine to reverse a linked list</a:t>
            </a:r>
          </a:p>
          <a:p>
            <a:endParaRPr lang="en-US" dirty="0"/>
          </a:p>
        </p:txBody>
      </p:sp>
    </p:spTree>
    <p:extLst>
      <p:ext uri="{BB962C8B-B14F-4D97-AF65-F5344CB8AC3E}">
        <p14:creationId xmlns:p14="http://schemas.microsoft.com/office/powerpoint/2010/main" val="1615549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8166AC-1D0A-FD99-6511-91A68D9B9DCC}"/>
              </a:ext>
            </a:extLst>
          </p:cNvPr>
          <p:cNvSpPr>
            <a:spLocks noGrp="1"/>
          </p:cNvSpPr>
          <p:nvPr>
            <p:ph idx="1"/>
          </p:nvPr>
        </p:nvSpPr>
        <p:spPr>
          <a:xfrm>
            <a:off x="838200" y="647700"/>
            <a:ext cx="10515600" cy="5529263"/>
          </a:xfrm>
        </p:spPr>
        <p:txBody>
          <a:bodyPr>
            <a:normAutofit fontScale="77500" lnSpcReduction="20000"/>
          </a:bodyPr>
          <a:lstStyle/>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PNODE reverse_list(PNODE pList)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PNODE pTemp;</a:t>
            </a:r>
          </a:p>
          <a:p>
            <a:pPr marL="0" indent="0">
              <a:lnSpc>
                <a:spcPct val="120000"/>
              </a:lnSpc>
              <a:spcBef>
                <a:spcPts val="0"/>
              </a:spcBef>
              <a:buNone/>
            </a:pPr>
            <a:endParaRPr lang="en-US" noProof="1">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if (pList == NULL)</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return NULL;</a:t>
            </a:r>
          </a:p>
          <a:p>
            <a:pPr marL="0" indent="0">
              <a:lnSpc>
                <a:spcPct val="120000"/>
              </a:lnSpc>
              <a:spcBef>
                <a:spcPts val="0"/>
              </a:spcBef>
              <a:buNone/>
            </a:pPr>
            <a:endParaRPr lang="en-US" noProof="1">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if (pList-&gt;next == NULL)</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return pList;</a:t>
            </a:r>
          </a:p>
          <a:p>
            <a:pPr marL="0" indent="0">
              <a:lnSpc>
                <a:spcPct val="120000"/>
              </a:lnSpc>
              <a:spcBef>
                <a:spcPts val="0"/>
              </a:spcBef>
              <a:buNone/>
            </a:pPr>
            <a:endParaRPr lang="en-US" noProof="1">
              <a:latin typeface="Courier New" panose="02070309020205020404" pitchFamily="49" charset="0"/>
              <a:cs typeface="Courier New" panose="02070309020205020404" pitchFamily="49" charset="0"/>
            </a:endParaRP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pTemp = reverse_list(pList-&gt;next);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pList-&gt;next-&gt;next = pList;</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pList-&gt;next = NULL;</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	return  pTemp;</a:t>
            </a:r>
          </a:p>
          <a:p>
            <a:pPr marL="0" indent="0">
              <a:lnSpc>
                <a:spcPct val="120000"/>
              </a:lnSpc>
              <a:spcBef>
                <a:spcPts val="0"/>
              </a:spcBef>
              <a:buNone/>
            </a:pPr>
            <a:r>
              <a:rPr lang="en-US" noProof="1">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2242487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9AC7E-8AEE-DA2D-3801-BB5163ED1B26}"/>
              </a:ext>
            </a:extLst>
          </p:cNvPr>
          <p:cNvSpPr>
            <a:spLocks noGrp="1"/>
          </p:cNvSpPr>
          <p:nvPr>
            <p:ph type="title"/>
          </p:nvPr>
        </p:nvSpPr>
        <p:spPr/>
        <p:txBody>
          <a:bodyPr/>
          <a:lstStyle/>
          <a:p>
            <a:r>
              <a:rPr lang="en-US" dirty="0"/>
              <a:t>Dummy Nodes</a:t>
            </a:r>
          </a:p>
        </p:txBody>
      </p:sp>
      <p:sp>
        <p:nvSpPr>
          <p:cNvPr id="3" name="Content Placeholder 2">
            <a:extLst>
              <a:ext uri="{FF2B5EF4-FFF2-40B4-BE49-F238E27FC236}">
                <a16:creationId xmlns:a16="http://schemas.microsoft.com/office/drawing/2014/main" id="{27B1C84E-F772-81F5-0683-093EAE729632}"/>
              </a:ext>
            </a:extLst>
          </p:cNvPr>
          <p:cNvSpPr>
            <a:spLocks noGrp="1"/>
          </p:cNvSpPr>
          <p:nvPr>
            <p:ph idx="1"/>
          </p:nvPr>
        </p:nvSpPr>
        <p:spPr/>
        <p:txBody>
          <a:bodyPr>
            <a:normAutofit fontScale="77500" lnSpcReduction="20000"/>
          </a:bodyPr>
          <a:lstStyle/>
          <a:p>
            <a:r>
              <a:rPr lang="en-US" i="1" dirty="0"/>
              <a:t>Dummy nodes</a:t>
            </a:r>
            <a:r>
              <a:rPr lang="en-US" dirty="0"/>
              <a:t> (a.k.a. </a:t>
            </a:r>
            <a:r>
              <a:rPr lang="en-US" i="1" dirty="0"/>
              <a:t>sentinel nodes</a:t>
            </a:r>
            <a:r>
              <a:rPr lang="en-US" dirty="0"/>
              <a:t>) are extra nodes added to a linked list that contain no data</a:t>
            </a:r>
          </a:p>
          <a:p>
            <a:pPr lvl="1"/>
            <a:r>
              <a:rPr lang="en-US" dirty="0"/>
              <a:t>A dummy node at the start of the linked list is also called a </a:t>
            </a:r>
            <a:r>
              <a:rPr lang="en-US" i="1" dirty="0"/>
              <a:t>header node</a:t>
            </a:r>
          </a:p>
          <a:p>
            <a:pPr lvl="1"/>
            <a:r>
              <a:rPr lang="en-US" dirty="0"/>
              <a:t>This should not be confused with the head of a linked list, which is the first node containing actual data</a:t>
            </a:r>
          </a:p>
          <a:p>
            <a:pPr lvl="1"/>
            <a:r>
              <a:rPr lang="en-US" dirty="0"/>
              <a:t>If a singly linked list contains a dummy node, it typically just contains one, a header node</a:t>
            </a:r>
          </a:p>
          <a:p>
            <a:pPr lvl="1"/>
            <a:r>
              <a:rPr lang="en-US" dirty="0"/>
              <a:t>If a double linked list contains dummy nodes, it often contains them at both ends of the linked list</a:t>
            </a:r>
          </a:p>
          <a:p>
            <a:pPr lvl="1"/>
            <a:r>
              <a:rPr lang="en-US" dirty="0"/>
              <a:t>The terminology related to dummy </a:t>
            </a:r>
            <a:r>
              <a:rPr lang="en-US"/>
              <a:t>nodes varies a bit from source to source</a:t>
            </a:r>
            <a:endParaRPr lang="en-US" dirty="0"/>
          </a:p>
          <a:p>
            <a:r>
              <a:rPr lang="en-US" dirty="0"/>
              <a:t>Disadvantages of dummy nodes include:</a:t>
            </a:r>
          </a:p>
          <a:p>
            <a:pPr lvl="1"/>
            <a:r>
              <a:rPr lang="en-US" dirty="0"/>
              <a:t>They take up a small amount of extra memory (enough for one or two nodes)</a:t>
            </a:r>
          </a:p>
          <a:p>
            <a:pPr lvl="1"/>
            <a:r>
              <a:rPr lang="en-US" dirty="0"/>
              <a:t>They need to be set up when a linked list is initialized</a:t>
            </a:r>
          </a:p>
          <a:p>
            <a:r>
              <a:rPr lang="en-US" dirty="0"/>
              <a:t>Advantages of dummy nodes include:</a:t>
            </a:r>
          </a:p>
          <a:p>
            <a:pPr lvl="1"/>
            <a:r>
              <a:rPr lang="en-US" dirty="0"/>
              <a:t>They tend to make portions of the code simpler, avoiding the need to handle special cases (I'll talk about this more in class)</a:t>
            </a:r>
          </a:p>
          <a:p>
            <a:pPr lvl="1"/>
            <a:r>
              <a:rPr lang="en-US" dirty="0"/>
              <a:t>In object-oriented languages, which implement linked lists as classes, they help to implement iterators (that is beyond the scope of this course)</a:t>
            </a:r>
          </a:p>
        </p:txBody>
      </p:sp>
    </p:spTree>
    <p:extLst>
      <p:ext uri="{BB962C8B-B14F-4D97-AF65-F5344CB8AC3E}">
        <p14:creationId xmlns:p14="http://schemas.microsoft.com/office/powerpoint/2010/main" val="6614816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12405</TotalTime>
  <Words>4786</Words>
  <Application>Microsoft Office PowerPoint</Application>
  <PresentationFormat>Widescreen</PresentationFormat>
  <Paragraphs>365</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Courier New</vt:lpstr>
      <vt:lpstr>Office Theme</vt:lpstr>
      <vt:lpstr>CS 160: Introduction to Procedural Programming and ECE 160: Introduction to Programming for Electrical Engineers  Topic: Linked Lists</vt:lpstr>
      <vt:lpstr>Lists</vt:lpstr>
      <vt:lpstr>Linked Lists</vt:lpstr>
      <vt:lpstr>Linked Lists in C</vt:lpstr>
      <vt:lpstr>Example Problem that can Utilize a Linked List</vt:lpstr>
      <vt:lpstr>Example Declaring a Linked List Node in C</vt:lpstr>
      <vt:lpstr>Solving the Example Problem in C</vt:lpstr>
      <vt:lpstr>The Input Portion of the C Solution</vt:lpstr>
      <vt:lpstr>PowerPoint Presentation</vt:lpstr>
      <vt:lpstr>The Output Portion of the C Solution</vt:lpstr>
      <vt:lpstr>PowerPoint Presentation</vt:lpstr>
      <vt:lpstr>A Slightly More Difficult Problem</vt:lpstr>
      <vt:lpstr>Solving The Updated Example Problem in C</vt:lpstr>
      <vt:lpstr>Third Version of Problem</vt:lpstr>
      <vt:lpstr>Solving the Third Version of the Problem in C</vt:lpstr>
      <vt:lpstr>Alternate Solution to the Sorting Problem</vt:lpstr>
      <vt:lpstr>Alternate Solution to the Sorting Problem in C</vt:lpstr>
      <vt:lpstr>Searching for a Specific Value in a Linked List</vt:lpstr>
      <vt:lpstr>Function to Search for a Value in a Linked List</vt:lpstr>
      <vt:lpstr>Deleting Nodes from a Linked List</vt:lpstr>
      <vt:lpstr>Function to Delete Nodes from a Linked List</vt:lpstr>
      <vt:lpstr>Circular Linked Lists</vt:lpstr>
      <vt:lpstr>Double Linked Lists</vt:lpstr>
      <vt:lpstr>Reversing a Linked List</vt:lpstr>
      <vt:lpstr>PowerPoint Presentation</vt:lpstr>
      <vt:lpstr>A Recursive Solution to Reverse a Linked List</vt:lpstr>
      <vt:lpstr>PowerPoint Presentation</vt:lpstr>
      <vt:lpstr>Dummy Nodes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dc:title>
  <dc:creator>Carl</dc:creator>
  <cp:lastModifiedBy>Carl Sable</cp:lastModifiedBy>
  <cp:revision>470</cp:revision>
  <dcterms:created xsi:type="dcterms:W3CDTF">2020-08-29T03:38:10Z</dcterms:created>
  <dcterms:modified xsi:type="dcterms:W3CDTF">2026-04-16T17:30:29Z</dcterms:modified>
</cp:coreProperties>
</file>