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78" r:id="rId14"/>
    <p:sldId id="280" r:id="rId15"/>
    <p:sldId id="279" r:id="rId16"/>
    <p:sldId id="281" r:id="rId17"/>
    <p:sldId id="282" r:id="rId18"/>
    <p:sldId id="283" r:id="rId19"/>
    <p:sldId id="28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3" autoAdjust="0"/>
    <p:restoredTop sz="94660"/>
  </p:normalViewPr>
  <p:slideViewPr>
    <p:cSldViewPr snapToGrid="0">
      <p:cViewPr varScale="1">
        <p:scale>
          <a:sx n="72" d="100"/>
          <a:sy n="72"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2/25/2026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Functions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D5F6-EC07-7D19-3760-9B4128FE166E}"/>
              </a:ext>
            </a:extLst>
          </p:cNvPr>
          <p:cNvSpPr>
            <a:spLocks noGrp="1"/>
          </p:cNvSpPr>
          <p:nvPr>
            <p:ph type="title"/>
          </p:nvPr>
        </p:nvSpPr>
        <p:spPr/>
        <p:txBody>
          <a:bodyPr/>
          <a:lstStyle/>
          <a:p>
            <a:r>
              <a:rPr lang="en-US" dirty="0"/>
              <a:t>Functions</a:t>
            </a:r>
          </a:p>
        </p:txBody>
      </p:sp>
      <p:sp>
        <p:nvSpPr>
          <p:cNvPr id="3" name="Content Placeholder 2">
            <a:extLst>
              <a:ext uri="{FF2B5EF4-FFF2-40B4-BE49-F238E27FC236}">
                <a16:creationId xmlns:a16="http://schemas.microsoft.com/office/drawing/2014/main" id="{5754D50A-2374-A3F9-25E4-197FEAED8DA3}"/>
              </a:ext>
            </a:extLst>
          </p:cNvPr>
          <p:cNvSpPr>
            <a:spLocks noGrp="1"/>
          </p:cNvSpPr>
          <p:nvPr>
            <p:ph idx="1"/>
          </p:nvPr>
        </p:nvSpPr>
        <p:spPr/>
        <p:txBody>
          <a:bodyPr>
            <a:normAutofit fontScale="62500" lnSpcReduction="20000"/>
          </a:bodyPr>
          <a:lstStyle/>
          <a:p>
            <a:r>
              <a:rPr lang="en-US" dirty="0"/>
              <a:t>A </a:t>
            </a:r>
            <a:r>
              <a:rPr lang="en-US" b="1" dirty="0"/>
              <a:t>function</a:t>
            </a:r>
            <a:r>
              <a:rPr lang="en-US" dirty="0"/>
              <a:t> is named, defined sequence of statements that performs a specific task</a:t>
            </a:r>
          </a:p>
          <a:p>
            <a:r>
              <a:rPr lang="en-US" dirty="0"/>
              <a:t>Once a function is written, it can be called from elsewhere in a program</a:t>
            </a:r>
          </a:p>
          <a:p>
            <a:r>
              <a:rPr lang="en-US" dirty="0"/>
              <a:t>Every function in C has an </a:t>
            </a:r>
            <a:r>
              <a:rPr lang="en-US" i="1" dirty="0"/>
              <a:t>identifier</a:t>
            </a:r>
            <a:r>
              <a:rPr lang="en-US" dirty="0"/>
              <a:t>, which is the </a:t>
            </a:r>
            <a:r>
              <a:rPr lang="en-US" b="1" dirty="0"/>
              <a:t>name</a:t>
            </a:r>
            <a:r>
              <a:rPr lang="en-US" dirty="0"/>
              <a:t> of the function</a:t>
            </a:r>
          </a:p>
          <a:p>
            <a:r>
              <a:rPr lang="en-US" dirty="0"/>
              <a:t>Most (not all) C functions accept one or more </a:t>
            </a:r>
            <a:r>
              <a:rPr lang="en-US" b="1" dirty="0"/>
              <a:t>parameters</a:t>
            </a:r>
            <a:r>
              <a:rPr lang="en-US" dirty="0"/>
              <a:t> as input</a:t>
            </a:r>
          </a:p>
          <a:p>
            <a:r>
              <a:rPr lang="en-US" dirty="0"/>
              <a:t>When a function is called, the parameters get initialized to the values of the </a:t>
            </a:r>
            <a:r>
              <a:rPr lang="en-US" b="1" dirty="0"/>
              <a:t>arguments</a:t>
            </a:r>
            <a:r>
              <a:rPr lang="en-US" dirty="0"/>
              <a:t> that are passed to the function</a:t>
            </a:r>
          </a:p>
          <a:p>
            <a:r>
              <a:rPr lang="en-US" dirty="0"/>
              <a:t>Some sources refer to parameters as formal parameters are formal arguments, and refer to arguments as actual parameters are actual arguments</a:t>
            </a:r>
          </a:p>
          <a:p>
            <a:r>
              <a:rPr lang="en-US" dirty="0"/>
              <a:t>Many (not all) C functions return a </a:t>
            </a:r>
            <a:r>
              <a:rPr lang="en-US" b="1" dirty="0"/>
              <a:t>return value</a:t>
            </a:r>
            <a:r>
              <a:rPr lang="en-US" dirty="0"/>
              <a:t> to its caller, which must match a specified </a:t>
            </a:r>
            <a:r>
              <a:rPr lang="en-US" i="1" dirty="0"/>
              <a:t>return type</a:t>
            </a:r>
          </a:p>
          <a:p>
            <a:r>
              <a:rPr lang="en-US" dirty="0"/>
              <a:t>Every C program has at least one starting function named "main"</a:t>
            </a:r>
          </a:p>
          <a:p>
            <a:r>
              <a:rPr lang="en-US" dirty="0"/>
              <a:t>We've already seen several examples of functions that are provided in the C standard library, such as "printf" and "scanf"</a:t>
            </a:r>
          </a:p>
          <a:p>
            <a:r>
              <a:rPr lang="en-US" dirty="0"/>
              <a:t>In this topic, we are going to cover how a programmer can create new functions</a:t>
            </a:r>
          </a:p>
          <a:p>
            <a:r>
              <a:rPr lang="en-US" dirty="0"/>
              <a:t>A function that is written by the programmer is called a </a:t>
            </a:r>
            <a:r>
              <a:rPr lang="en-US" b="1" dirty="0"/>
              <a:t>user-defined function</a:t>
            </a:r>
          </a:p>
          <a:p>
            <a:endParaRPr lang="en-US" dirty="0"/>
          </a:p>
        </p:txBody>
      </p:sp>
    </p:spTree>
    <p:extLst>
      <p:ext uri="{BB962C8B-B14F-4D97-AF65-F5344CB8AC3E}">
        <p14:creationId xmlns:p14="http://schemas.microsoft.com/office/powerpoint/2010/main" val="131858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94D6-EB85-4C64-5A56-0D663FF66F79}"/>
              </a:ext>
            </a:extLst>
          </p:cNvPr>
          <p:cNvSpPr>
            <a:spLocks noGrp="1"/>
          </p:cNvSpPr>
          <p:nvPr>
            <p:ph type="title"/>
          </p:nvPr>
        </p:nvSpPr>
        <p:spPr/>
        <p:txBody>
          <a:bodyPr/>
          <a:lstStyle/>
          <a:p>
            <a:r>
              <a:rPr lang="en-US" dirty="0"/>
              <a:t>Declaring Functions</a:t>
            </a:r>
          </a:p>
        </p:txBody>
      </p:sp>
      <p:sp>
        <p:nvSpPr>
          <p:cNvPr id="3" name="Content Placeholder 2">
            <a:extLst>
              <a:ext uri="{FF2B5EF4-FFF2-40B4-BE49-F238E27FC236}">
                <a16:creationId xmlns:a16="http://schemas.microsoft.com/office/drawing/2014/main" id="{6238CAE5-9846-21AB-E3D5-0D32F4630037}"/>
              </a:ext>
            </a:extLst>
          </p:cNvPr>
          <p:cNvSpPr>
            <a:spLocks noGrp="1"/>
          </p:cNvSpPr>
          <p:nvPr>
            <p:ph idx="1"/>
          </p:nvPr>
        </p:nvSpPr>
        <p:spPr/>
        <p:txBody>
          <a:bodyPr>
            <a:normAutofit fontScale="62500" lnSpcReduction="20000"/>
          </a:bodyPr>
          <a:lstStyle/>
          <a:p>
            <a:r>
              <a:rPr lang="en-US" dirty="0"/>
              <a:t>Functions can be declared and defined</a:t>
            </a:r>
          </a:p>
          <a:p>
            <a:r>
              <a:rPr lang="en-US" dirty="0"/>
              <a:t>A </a:t>
            </a:r>
            <a:r>
              <a:rPr lang="en-US" i="1" dirty="0"/>
              <a:t>function declaration</a:t>
            </a:r>
            <a:r>
              <a:rPr lang="en-US" dirty="0"/>
              <a:t> is done using a </a:t>
            </a:r>
            <a:r>
              <a:rPr lang="en-US" b="1" dirty="0"/>
              <a:t>function prototype</a:t>
            </a:r>
            <a:r>
              <a:rPr lang="en-US" dirty="0"/>
              <a:t> statement</a:t>
            </a:r>
          </a:p>
          <a:p>
            <a:r>
              <a:rPr lang="en-US" dirty="0"/>
              <a:t>The function prototype lists the return type of the function, the name of the function, and then the types of parameters that the function accepts separated by commas and enclosed in parenthesis</a:t>
            </a:r>
          </a:p>
          <a:p>
            <a:r>
              <a:rPr lang="en-US" dirty="0"/>
              <a:t>A function prototype statement must be followed by a semicolon</a:t>
            </a:r>
          </a:p>
          <a:p>
            <a:r>
              <a:rPr lang="en-US" dirty="0"/>
              <a:t>For example, we will discuss how to implement a function called "power" that accepts two integer parameters, the second of which is assumed to be non-negative</a:t>
            </a:r>
          </a:p>
          <a:p>
            <a:r>
              <a:rPr lang="en-US" dirty="0"/>
              <a:t>The function will compute and return the value of the first integer raised to the power of the second</a:t>
            </a:r>
          </a:p>
          <a:p>
            <a:r>
              <a:rPr lang="en-US" dirty="0"/>
              <a:t>Such a function can be declared with the following prototype statement:</a:t>
            </a:r>
          </a:p>
          <a:p>
            <a:pPr marL="457200" lvl="1" indent="0">
              <a:buNone/>
            </a:pPr>
            <a:r>
              <a:rPr lang="en-US" sz="2900" dirty="0">
                <a:latin typeface="Courier New" panose="02070309020205020404" pitchFamily="49" charset="0"/>
                <a:cs typeface="Courier New" panose="02070309020205020404" pitchFamily="49" charset="0"/>
              </a:rPr>
              <a:t>int power(int, int);</a:t>
            </a:r>
          </a:p>
          <a:p>
            <a:r>
              <a:rPr lang="en-US" dirty="0"/>
              <a:t>It is also allowable to give suggested variable names for each parameter; for example:</a:t>
            </a:r>
          </a:p>
          <a:p>
            <a:pPr marL="457200" lvl="1" indent="0">
              <a:buNone/>
            </a:pPr>
            <a:r>
              <a:rPr lang="en-US" sz="2900" dirty="0">
                <a:latin typeface="Courier New" panose="02070309020205020404" pitchFamily="49" charset="0"/>
                <a:cs typeface="Courier New" panose="02070309020205020404" pitchFamily="49" charset="0"/>
              </a:rPr>
              <a:t>int power(int base, int exponent);</a:t>
            </a:r>
          </a:p>
          <a:p>
            <a:r>
              <a:rPr lang="en-US" dirty="0">
                <a:cs typeface="Courier New" panose="02070309020205020404" pitchFamily="49" charset="0"/>
              </a:rPr>
              <a:t>However, the parameter names in the function definition do not need not match the ones in the prototype</a:t>
            </a:r>
          </a:p>
          <a:p>
            <a:r>
              <a:rPr lang="en-US" dirty="0">
                <a:cs typeface="Courier New" panose="02070309020205020404" pitchFamily="49" charset="0"/>
              </a:rPr>
              <a:t>A function prototype statement is not required if the function definition appears before all calls to the function, in the same file</a:t>
            </a:r>
          </a:p>
        </p:txBody>
      </p:sp>
    </p:spTree>
    <p:extLst>
      <p:ext uri="{BB962C8B-B14F-4D97-AF65-F5344CB8AC3E}">
        <p14:creationId xmlns:p14="http://schemas.microsoft.com/office/powerpoint/2010/main" val="2688884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C421-5E11-370A-06EB-D679DC264CD5}"/>
              </a:ext>
            </a:extLst>
          </p:cNvPr>
          <p:cNvSpPr>
            <a:spLocks noGrp="1"/>
          </p:cNvSpPr>
          <p:nvPr>
            <p:ph type="title"/>
          </p:nvPr>
        </p:nvSpPr>
        <p:spPr/>
        <p:txBody>
          <a:bodyPr/>
          <a:lstStyle/>
          <a:p>
            <a:r>
              <a:rPr lang="en-US" dirty="0"/>
              <a:t>Function Headers</a:t>
            </a:r>
          </a:p>
        </p:txBody>
      </p:sp>
      <p:sp>
        <p:nvSpPr>
          <p:cNvPr id="3" name="Content Placeholder 2">
            <a:extLst>
              <a:ext uri="{FF2B5EF4-FFF2-40B4-BE49-F238E27FC236}">
                <a16:creationId xmlns:a16="http://schemas.microsoft.com/office/drawing/2014/main" id="{3C64FD08-995B-6158-B12B-D5C40CC27EEA}"/>
              </a:ext>
            </a:extLst>
          </p:cNvPr>
          <p:cNvSpPr>
            <a:spLocks noGrp="1"/>
          </p:cNvSpPr>
          <p:nvPr>
            <p:ph idx="1"/>
          </p:nvPr>
        </p:nvSpPr>
        <p:spPr/>
        <p:txBody>
          <a:bodyPr>
            <a:normAutofit fontScale="77500" lnSpcReduction="20000"/>
          </a:bodyPr>
          <a:lstStyle/>
          <a:p>
            <a:r>
              <a:rPr lang="en-US" dirty="0"/>
              <a:t>A function is implemented with a </a:t>
            </a:r>
            <a:r>
              <a:rPr lang="en-US" b="1" dirty="0"/>
              <a:t>function definition</a:t>
            </a:r>
          </a:p>
          <a:p>
            <a:r>
              <a:rPr lang="en-US" dirty="0"/>
              <a:t>A function definition consists of a </a:t>
            </a:r>
            <a:r>
              <a:rPr lang="en-US" b="1" dirty="0"/>
              <a:t>function header</a:t>
            </a:r>
            <a:r>
              <a:rPr lang="en-US" dirty="0"/>
              <a:t> and a </a:t>
            </a:r>
            <a:r>
              <a:rPr lang="en-US" b="1" dirty="0"/>
              <a:t>function body</a:t>
            </a:r>
          </a:p>
          <a:p>
            <a:r>
              <a:rPr lang="en-US" dirty="0"/>
              <a:t>The function header is similar to a function prototype statement</a:t>
            </a:r>
          </a:p>
          <a:p>
            <a:r>
              <a:rPr lang="en-US" dirty="0"/>
              <a:t>The general structure of a function header is:</a:t>
            </a:r>
          </a:p>
          <a:p>
            <a:pPr marL="457200" lvl="1" indent="0">
              <a:buNone/>
            </a:pPr>
            <a:r>
              <a:rPr lang="en-US" sz="2800" dirty="0">
                <a:latin typeface="Courier New" panose="02070309020205020404" pitchFamily="49" charset="0"/>
                <a:cs typeface="Courier New" panose="02070309020205020404" pitchFamily="49" charset="0"/>
              </a:rPr>
              <a:t>return_type function_name (parameter list)</a:t>
            </a:r>
          </a:p>
          <a:p>
            <a:r>
              <a:rPr lang="en-US" dirty="0"/>
              <a:t>The </a:t>
            </a:r>
            <a:r>
              <a:rPr lang="en-US" i="1" dirty="0"/>
              <a:t>parameter list</a:t>
            </a:r>
            <a:r>
              <a:rPr lang="en-US" dirty="0"/>
              <a:t> consists of the types and names (identifiers) of the function's parameters</a:t>
            </a:r>
          </a:p>
          <a:p>
            <a:pPr lvl="1"/>
            <a:r>
              <a:rPr lang="en-US" dirty="0"/>
              <a:t>The parameter types must match those stated in the function prototype statement (if there is one) or else the code will not compile</a:t>
            </a:r>
          </a:p>
          <a:p>
            <a:pPr lvl="1"/>
            <a:r>
              <a:rPr lang="en-US" dirty="0"/>
              <a:t>If a function does not take any parameters, you can optionally include the word "void" between parenthesis </a:t>
            </a:r>
          </a:p>
          <a:p>
            <a:r>
              <a:rPr lang="en-US" dirty="0"/>
              <a:t>If a function does not return a value, you must use the word "void" as its return type</a:t>
            </a:r>
          </a:p>
          <a:p>
            <a:r>
              <a:rPr lang="en-US" dirty="0"/>
              <a:t>A function header does not end in a semicolon</a:t>
            </a:r>
          </a:p>
          <a:p>
            <a:endParaRPr lang="en-US" dirty="0"/>
          </a:p>
        </p:txBody>
      </p:sp>
    </p:spTree>
    <p:extLst>
      <p:ext uri="{BB962C8B-B14F-4D97-AF65-F5344CB8AC3E}">
        <p14:creationId xmlns:p14="http://schemas.microsoft.com/office/powerpoint/2010/main" val="3496796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E036-4446-8D1A-58EB-01A265C95EED}"/>
              </a:ext>
            </a:extLst>
          </p:cNvPr>
          <p:cNvSpPr>
            <a:spLocks noGrp="1"/>
          </p:cNvSpPr>
          <p:nvPr>
            <p:ph type="title"/>
          </p:nvPr>
        </p:nvSpPr>
        <p:spPr/>
        <p:txBody>
          <a:bodyPr/>
          <a:lstStyle/>
          <a:p>
            <a:r>
              <a:rPr lang="en-US" dirty="0"/>
              <a:t>Function Bodies</a:t>
            </a:r>
          </a:p>
        </p:txBody>
      </p:sp>
      <p:sp>
        <p:nvSpPr>
          <p:cNvPr id="3" name="Content Placeholder 2">
            <a:extLst>
              <a:ext uri="{FF2B5EF4-FFF2-40B4-BE49-F238E27FC236}">
                <a16:creationId xmlns:a16="http://schemas.microsoft.com/office/drawing/2014/main" id="{755D4DEF-653D-8EC0-60A8-89B334D1136D}"/>
              </a:ext>
            </a:extLst>
          </p:cNvPr>
          <p:cNvSpPr>
            <a:spLocks noGrp="1"/>
          </p:cNvSpPr>
          <p:nvPr>
            <p:ph idx="1"/>
          </p:nvPr>
        </p:nvSpPr>
        <p:spPr/>
        <p:txBody>
          <a:bodyPr>
            <a:normAutofit fontScale="92500" lnSpcReduction="10000"/>
          </a:bodyPr>
          <a:lstStyle/>
          <a:p>
            <a:r>
              <a:rPr lang="en-US" dirty="0"/>
              <a:t>The </a:t>
            </a:r>
            <a:r>
              <a:rPr lang="en-US" b="1" dirty="0"/>
              <a:t>function body</a:t>
            </a:r>
            <a:r>
              <a:rPr lang="en-US" dirty="0"/>
              <a:t> is a </a:t>
            </a:r>
            <a:r>
              <a:rPr lang="en-US" i="1" dirty="0"/>
              <a:t>compound statement</a:t>
            </a:r>
            <a:r>
              <a:rPr lang="en-US" dirty="0"/>
              <a:t> that follows the function header</a:t>
            </a:r>
          </a:p>
          <a:p>
            <a:r>
              <a:rPr lang="en-US" dirty="0"/>
              <a:t>As we previously learned, a compound statement, a.k.a. a </a:t>
            </a:r>
            <a:r>
              <a:rPr lang="en-US" i="1" dirty="0"/>
              <a:t>block</a:t>
            </a:r>
            <a:r>
              <a:rPr lang="en-US" dirty="0"/>
              <a:t>, is a sequence of zero or more statements inside curly braces </a:t>
            </a:r>
          </a:p>
          <a:p>
            <a:r>
              <a:rPr lang="en-US" dirty="0"/>
              <a:t>A function body must be a compound statement, even if it consists of only one statement</a:t>
            </a:r>
          </a:p>
          <a:p>
            <a:r>
              <a:rPr lang="en-US" dirty="0"/>
              <a:t>The next slide shows a full program (I will run it in class) that declares, defines, and uses the "power" function, including:</a:t>
            </a:r>
          </a:p>
          <a:p>
            <a:pPr lvl="1"/>
            <a:r>
              <a:rPr lang="en-US" dirty="0"/>
              <a:t>A function prototype statement, declaring the "power" function</a:t>
            </a:r>
          </a:p>
          <a:p>
            <a:pPr lvl="1"/>
            <a:r>
              <a:rPr lang="en-US" dirty="0"/>
              <a:t>A "main" function that uses the "power" function</a:t>
            </a:r>
          </a:p>
          <a:p>
            <a:pPr lvl="1"/>
            <a:r>
              <a:rPr lang="en-US" dirty="0"/>
              <a:t>The function definition (including a function header and function body) of the "power" function</a:t>
            </a:r>
          </a:p>
        </p:txBody>
      </p:sp>
    </p:spTree>
    <p:extLst>
      <p:ext uri="{BB962C8B-B14F-4D97-AF65-F5344CB8AC3E}">
        <p14:creationId xmlns:p14="http://schemas.microsoft.com/office/powerpoint/2010/main" val="2712046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2B222-F1E5-3E95-6EA6-8DBA7174F598}"/>
              </a:ext>
            </a:extLst>
          </p:cNvPr>
          <p:cNvSpPr>
            <a:spLocks noGrp="1"/>
          </p:cNvSpPr>
          <p:nvPr>
            <p:ph idx="1"/>
          </p:nvPr>
        </p:nvSpPr>
        <p:spPr>
          <a:xfrm>
            <a:off x="838200" y="637674"/>
            <a:ext cx="10515600" cy="5539289"/>
          </a:xfrm>
        </p:spPr>
        <p:txBody>
          <a:bodyPr>
            <a:normAutofit fontScale="92500" lnSpcReduction="20000"/>
          </a:bodyPr>
          <a:lstStyle/>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#include &lt;stdio.h&gt;</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int power(int, int);</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int main(void)</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int x;</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x = power(2, 5);</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printf("2 to the power of 5 = %d.\n", x);</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printf("-3 to the power of 4 = %d.\n", power(-3, 4));</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printf("10 to the power of 3 = %d.\n", power(10, 3));</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return 0;</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int power(int base, int exponent)</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int x;</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for (x = 1; exponent &gt; 0; exponent--)</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x = x * base;</a:t>
            </a:r>
          </a:p>
          <a:p>
            <a:pPr marL="0" indent="0">
              <a:lnSpc>
                <a:spcPct val="110000"/>
              </a:lnSpc>
              <a:spcBef>
                <a:spcPts val="0"/>
              </a:spcBef>
              <a:buNone/>
            </a:pPr>
            <a:endParaRPr lang="en-US" sz="1600" dirty="0">
              <a:latin typeface="Courier New" panose="02070309020205020404" pitchFamily="49" charset="0"/>
              <a:cs typeface="Courier New" panose="02070309020205020404" pitchFamily="49" charset="0"/>
            </a:endParaRP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  return x;</a:t>
            </a:r>
          </a:p>
          <a:p>
            <a:pPr marL="0" indent="0">
              <a:lnSpc>
                <a:spcPct val="110000"/>
              </a:lnSpc>
              <a:spcBef>
                <a:spcPts val="0"/>
              </a:spcBef>
              <a:buNone/>
            </a:pP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32734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F953-A268-EAB5-145A-3146800641FA}"/>
              </a:ext>
            </a:extLst>
          </p:cNvPr>
          <p:cNvSpPr>
            <a:spLocks noGrp="1"/>
          </p:cNvSpPr>
          <p:nvPr>
            <p:ph type="title"/>
          </p:nvPr>
        </p:nvSpPr>
        <p:spPr/>
        <p:txBody>
          <a:bodyPr/>
          <a:lstStyle/>
          <a:p>
            <a:r>
              <a:rPr lang="en-US" dirty="0"/>
              <a:t>Parameters and Arguments Example</a:t>
            </a:r>
          </a:p>
        </p:txBody>
      </p:sp>
      <p:sp>
        <p:nvSpPr>
          <p:cNvPr id="3" name="Content Placeholder 2">
            <a:extLst>
              <a:ext uri="{FF2B5EF4-FFF2-40B4-BE49-F238E27FC236}">
                <a16:creationId xmlns:a16="http://schemas.microsoft.com/office/drawing/2014/main" id="{7A8E409F-9E78-364D-DA4E-5FB352FEA7E3}"/>
              </a:ext>
            </a:extLst>
          </p:cNvPr>
          <p:cNvSpPr>
            <a:spLocks noGrp="1"/>
          </p:cNvSpPr>
          <p:nvPr>
            <p:ph idx="1"/>
          </p:nvPr>
        </p:nvSpPr>
        <p:spPr/>
        <p:txBody>
          <a:bodyPr>
            <a:normAutofit fontScale="70000" lnSpcReduction="20000"/>
          </a:bodyPr>
          <a:lstStyle/>
          <a:p>
            <a:r>
              <a:rPr lang="en-US" dirty="0"/>
              <a:t>The "power" function in the current program accepts two parameters</a:t>
            </a:r>
          </a:p>
          <a:p>
            <a:pPr lvl="1"/>
            <a:r>
              <a:rPr lang="en-US" dirty="0"/>
              <a:t>One is an "int" called "base"</a:t>
            </a:r>
          </a:p>
          <a:p>
            <a:pPr lvl="1"/>
            <a:r>
              <a:rPr lang="en-US" dirty="0"/>
              <a:t>The other is an "int" called "exponent"</a:t>
            </a:r>
          </a:p>
          <a:p>
            <a:pPr lvl="1"/>
            <a:r>
              <a:rPr lang="en-US" dirty="0"/>
              <a:t>This means that each time "power" is called, two integer-valued arguments will be passed to these two parameters</a:t>
            </a:r>
          </a:p>
          <a:p>
            <a:r>
              <a:rPr lang="en-US" dirty="0"/>
              <a:t>Now consider the first call to "power" in the current program</a:t>
            </a:r>
          </a:p>
          <a:p>
            <a:pPr lvl="1"/>
            <a:r>
              <a:rPr lang="en-US" dirty="0"/>
              <a:t>The argument "2" is passed to base</a:t>
            </a:r>
          </a:p>
          <a:p>
            <a:pPr lvl="1"/>
            <a:r>
              <a:rPr lang="en-US" dirty="0"/>
              <a:t>The argument "5" is passed to exponent</a:t>
            </a:r>
          </a:p>
          <a:p>
            <a:pPr lvl="1"/>
            <a:r>
              <a:rPr lang="en-US" dirty="0"/>
              <a:t>The function computes 2</a:t>
            </a:r>
            <a:r>
              <a:rPr lang="en-US" baseline="30000" dirty="0"/>
              <a:t>5</a:t>
            </a:r>
            <a:r>
              <a:rPr lang="en-US" dirty="0"/>
              <a:t> and returns the result</a:t>
            </a:r>
          </a:p>
          <a:p>
            <a:r>
              <a:rPr lang="en-US" dirty="0"/>
              <a:t>In general, a function's parameters do not have to be the same type</a:t>
            </a:r>
          </a:p>
          <a:p>
            <a:r>
              <a:rPr lang="en-US" dirty="0"/>
              <a:t>Each parameter type can be any built-in or user-defined type (we have not learned about user-defined types yet)</a:t>
            </a:r>
          </a:p>
          <a:p>
            <a:r>
              <a:rPr lang="en-US" dirty="0"/>
              <a:t>The arguments to functions do not have to be constants</a:t>
            </a:r>
          </a:p>
          <a:p>
            <a:pPr lvl="1"/>
            <a:r>
              <a:rPr lang="en-US" dirty="0"/>
              <a:t>For example, if "x" and "y" are both of type "int", we can call </a:t>
            </a:r>
            <a:r>
              <a:rPr lang="en-US" dirty="0">
                <a:latin typeface="Courier New" panose="02070309020205020404" pitchFamily="49" charset="0"/>
                <a:cs typeface="Courier New" panose="02070309020205020404" pitchFamily="49" charset="0"/>
              </a:rPr>
              <a:t>power(x, y)</a:t>
            </a:r>
          </a:p>
          <a:p>
            <a:pPr lvl="1"/>
            <a:r>
              <a:rPr lang="en-US" dirty="0"/>
              <a:t>Note that C is a </a:t>
            </a:r>
            <a:r>
              <a:rPr lang="en-US" i="1" dirty="0"/>
              <a:t>pass-by-value</a:t>
            </a:r>
            <a:r>
              <a:rPr lang="en-US" dirty="0"/>
              <a:t> language, so in this example, the values of "x" and "y" are sent to the parameters "base" and "exponent", but they are separate variables (we'll discuss this more later)</a:t>
            </a:r>
          </a:p>
        </p:txBody>
      </p:sp>
    </p:spTree>
    <p:extLst>
      <p:ext uri="{BB962C8B-B14F-4D97-AF65-F5344CB8AC3E}">
        <p14:creationId xmlns:p14="http://schemas.microsoft.com/office/powerpoint/2010/main" val="944060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CB21E-D5FD-A25D-EFDE-47093C307CB0}"/>
              </a:ext>
            </a:extLst>
          </p:cNvPr>
          <p:cNvSpPr>
            <a:spLocks noGrp="1"/>
          </p:cNvSpPr>
          <p:nvPr>
            <p:ph type="title"/>
          </p:nvPr>
        </p:nvSpPr>
        <p:spPr/>
        <p:txBody>
          <a:bodyPr/>
          <a:lstStyle/>
          <a:p>
            <a:r>
              <a:rPr lang="en-US" dirty="0"/>
              <a:t>Scope (Revisited)</a:t>
            </a:r>
          </a:p>
        </p:txBody>
      </p:sp>
      <p:sp>
        <p:nvSpPr>
          <p:cNvPr id="3" name="Content Placeholder 2">
            <a:extLst>
              <a:ext uri="{FF2B5EF4-FFF2-40B4-BE49-F238E27FC236}">
                <a16:creationId xmlns:a16="http://schemas.microsoft.com/office/drawing/2014/main" id="{5146A45A-9986-EB27-1100-1981041FCAD4}"/>
              </a:ext>
            </a:extLst>
          </p:cNvPr>
          <p:cNvSpPr>
            <a:spLocks noGrp="1"/>
          </p:cNvSpPr>
          <p:nvPr>
            <p:ph idx="1"/>
          </p:nvPr>
        </p:nvSpPr>
        <p:spPr/>
        <p:txBody>
          <a:bodyPr>
            <a:normAutofit fontScale="70000" lnSpcReduction="20000"/>
          </a:bodyPr>
          <a:lstStyle/>
          <a:p>
            <a:r>
              <a:rPr lang="en-US" dirty="0"/>
              <a:t>We have previously learned that the </a:t>
            </a:r>
            <a:r>
              <a:rPr lang="en-US" b="1" dirty="0"/>
              <a:t>scope</a:t>
            </a:r>
            <a:r>
              <a:rPr lang="en-US" dirty="0"/>
              <a:t> of a variable is the portion of a program in which that variable is accessible</a:t>
            </a:r>
          </a:p>
          <a:p>
            <a:r>
              <a:rPr lang="en-US" dirty="0"/>
              <a:t>Notice that the program we have been covering has two variables named "x"</a:t>
            </a:r>
          </a:p>
          <a:p>
            <a:r>
              <a:rPr lang="en-US" dirty="0"/>
              <a:t>One is declared and used in the function "main", and the other is declared and used in the function "power"</a:t>
            </a:r>
          </a:p>
          <a:p>
            <a:r>
              <a:rPr lang="en-US" dirty="0"/>
              <a:t>Variables declared within a function are examples of </a:t>
            </a:r>
            <a:r>
              <a:rPr lang="en-US" b="1" dirty="0"/>
              <a:t>local variables</a:t>
            </a:r>
            <a:r>
              <a:rPr lang="en-US" dirty="0"/>
              <a:t> (or just </a:t>
            </a:r>
            <a:r>
              <a:rPr lang="en-US" i="1" dirty="0"/>
              <a:t>locals</a:t>
            </a:r>
            <a:r>
              <a:rPr lang="en-US" dirty="0"/>
              <a:t>)</a:t>
            </a:r>
          </a:p>
          <a:p>
            <a:r>
              <a:rPr lang="en-US" dirty="0"/>
              <a:t>If a variable is declared at the top of a function, its scope is that function</a:t>
            </a:r>
          </a:p>
          <a:p>
            <a:r>
              <a:rPr lang="en-US" dirty="0"/>
              <a:t>More generally, if a variable is declared within a </a:t>
            </a:r>
            <a:r>
              <a:rPr lang="en-US" i="1" dirty="0"/>
              <a:t>compound statement</a:t>
            </a:r>
            <a:r>
              <a:rPr lang="en-US" dirty="0"/>
              <a:t>, its scope is from the point of the declaration until the end of the compound statement</a:t>
            </a:r>
          </a:p>
          <a:p>
            <a:pPr lvl="1"/>
            <a:r>
              <a:rPr lang="en-US" dirty="0"/>
              <a:t>Recall that every function definition consists of a function header and a function body, and the function body is a compound statement</a:t>
            </a:r>
          </a:p>
          <a:p>
            <a:pPr lvl="1"/>
            <a:r>
              <a:rPr lang="en-US" dirty="0"/>
              <a:t>Compound statements also often occur within selection statements (e.g., "if" statements) and loops</a:t>
            </a:r>
          </a:p>
          <a:p>
            <a:r>
              <a:rPr lang="en-US" dirty="0"/>
              <a:t>Therefore, the scope of the local variable "x" in "power" is function body of "power", and the scope of the local variable "x" in "main" is the function body of "main"</a:t>
            </a:r>
          </a:p>
          <a:p>
            <a:r>
              <a:rPr lang="en-US" dirty="0"/>
              <a:t>We will learn later in the topic that C also allows </a:t>
            </a:r>
            <a:r>
              <a:rPr lang="en-US" i="1" dirty="0"/>
              <a:t>global variables</a:t>
            </a:r>
          </a:p>
        </p:txBody>
      </p:sp>
    </p:spTree>
    <p:extLst>
      <p:ext uri="{BB962C8B-B14F-4D97-AF65-F5344CB8AC3E}">
        <p14:creationId xmlns:p14="http://schemas.microsoft.com/office/powerpoint/2010/main" val="1472833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31D6-122A-32B4-676D-FF45B2187DAF}"/>
              </a:ext>
            </a:extLst>
          </p:cNvPr>
          <p:cNvSpPr>
            <a:spLocks noGrp="1"/>
          </p:cNvSpPr>
          <p:nvPr>
            <p:ph type="title"/>
          </p:nvPr>
        </p:nvSpPr>
        <p:spPr/>
        <p:txBody>
          <a:bodyPr/>
          <a:lstStyle/>
          <a:p>
            <a:r>
              <a:rPr lang="en-US" dirty="0"/>
              <a:t>Return Value Example</a:t>
            </a:r>
          </a:p>
        </p:txBody>
      </p:sp>
      <p:sp>
        <p:nvSpPr>
          <p:cNvPr id="3" name="Content Placeholder 2">
            <a:extLst>
              <a:ext uri="{FF2B5EF4-FFF2-40B4-BE49-F238E27FC236}">
                <a16:creationId xmlns:a16="http://schemas.microsoft.com/office/drawing/2014/main" id="{0A6096FB-C282-3F50-7C0D-DA127833A02D}"/>
              </a:ext>
            </a:extLst>
          </p:cNvPr>
          <p:cNvSpPr>
            <a:spLocks noGrp="1"/>
          </p:cNvSpPr>
          <p:nvPr>
            <p:ph idx="1"/>
          </p:nvPr>
        </p:nvSpPr>
        <p:spPr/>
        <p:txBody>
          <a:bodyPr>
            <a:normAutofit fontScale="70000" lnSpcReduction="20000"/>
          </a:bodyPr>
          <a:lstStyle/>
          <a:p>
            <a:r>
              <a:rPr lang="en-US" dirty="0"/>
              <a:t>As previously mentioned, many (not all) C functions return a </a:t>
            </a:r>
            <a:r>
              <a:rPr lang="en-US" b="1" dirty="0"/>
              <a:t>return value</a:t>
            </a:r>
            <a:r>
              <a:rPr lang="en-US" dirty="0"/>
              <a:t> to its caller, which must match a specified </a:t>
            </a:r>
            <a:r>
              <a:rPr lang="en-US" i="1" dirty="0"/>
              <a:t>return type</a:t>
            </a:r>
          </a:p>
          <a:p>
            <a:r>
              <a:rPr lang="en-US" dirty="0"/>
              <a:t>The function "power" returns an int</a:t>
            </a:r>
          </a:p>
          <a:p>
            <a:r>
              <a:rPr lang="en-US" dirty="0"/>
              <a:t>In the current program, the first time we call "power" from "main", we assign the return value to an int (the local variable "x" in "main")</a:t>
            </a:r>
          </a:p>
          <a:p>
            <a:r>
              <a:rPr lang="en-US" dirty="0"/>
              <a:t>The other two times we call "power", the return value if passed directly as an argument to "printf"</a:t>
            </a:r>
          </a:p>
          <a:p>
            <a:r>
              <a:rPr lang="en-US" dirty="0"/>
              <a:t>We could even pass the return value of "power" as an argument to another call to "power"</a:t>
            </a:r>
          </a:p>
          <a:p>
            <a:r>
              <a:rPr lang="en-US" dirty="0"/>
              <a:t>For example, this is perfectly acceptable code: </a:t>
            </a:r>
            <a:r>
              <a:rPr lang="en-US" dirty="0">
                <a:latin typeface="Courier New" panose="02070309020205020404" pitchFamily="49" charset="0"/>
                <a:cs typeface="Courier New" panose="02070309020205020404" pitchFamily="49" charset="0"/>
              </a:rPr>
              <a:t>x = power(power(2, 5), 2);</a:t>
            </a:r>
          </a:p>
          <a:p>
            <a:pPr lvl="1"/>
            <a:r>
              <a:rPr lang="en-US" dirty="0"/>
              <a:t>This statement would first do the inner call to "power", which returns 32</a:t>
            </a:r>
          </a:p>
          <a:p>
            <a:pPr lvl="1"/>
            <a:r>
              <a:rPr lang="en-US" dirty="0"/>
              <a:t>This 32 would be passed as the first argument to the outer call to "power", and the second argument this time would be 2</a:t>
            </a:r>
          </a:p>
          <a:p>
            <a:pPr lvl="1"/>
            <a:r>
              <a:rPr lang="en-US" dirty="0"/>
              <a:t>This would return 32</a:t>
            </a:r>
            <a:r>
              <a:rPr lang="en-US" baseline="30000" dirty="0"/>
              <a:t>2</a:t>
            </a:r>
            <a:r>
              <a:rPr lang="en-US" dirty="0"/>
              <a:t>, which is 1024</a:t>
            </a:r>
          </a:p>
          <a:p>
            <a:r>
              <a:rPr lang="en-US" dirty="0"/>
              <a:t>It is also allowable to ignore the return value of a function (several examples of "scanf" that we have seen do this)</a:t>
            </a:r>
          </a:p>
          <a:p>
            <a:pPr marL="0" indent="0">
              <a:buNone/>
            </a:pPr>
            <a:endParaRPr lang="en-US" dirty="0"/>
          </a:p>
        </p:txBody>
      </p:sp>
    </p:spTree>
    <p:extLst>
      <p:ext uri="{BB962C8B-B14F-4D97-AF65-F5344CB8AC3E}">
        <p14:creationId xmlns:p14="http://schemas.microsoft.com/office/powerpoint/2010/main" val="3524783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D92C9-24C8-3B66-D4DD-0AB2ABF781EB}"/>
              </a:ext>
            </a:extLst>
          </p:cNvPr>
          <p:cNvSpPr>
            <a:spLocks noGrp="1"/>
          </p:cNvSpPr>
          <p:nvPr>
            <p:ph type="title"/>
          </p:nvPr>
        </p:nvSpPr>
        <p:spPr/>
        <p:txBody>
          <a:bodyPr/>
          <a:lstStyle/>
          <a:p>
            <a:r>
              <a:rPr lang="en-US" dirty="0"/>
              <a:t>Functions Calling Functions </a:t>
            </a:r>
          </a:p>
        </p:txBody>
      </p:sp>
      <p:sp>
        <p:nvSpPr>
          <p:cNvPr id="3" name="Content Placeholder 2">
            <a:extLst>
              <a:ext uri="{FF2B5EF4-FFF2-40B4-BE49-F238E27FC236}">
                <a16:creationId xmlns:a16="http://schemas.microsoft.com/office/drawing/2014/main" id="{5C62BFD0-73C3-2CEB-015C-FC01A36B76A7}"/>
              </a:ext>
            </a:extLst>
          </p:cNvPr>
          <p:cNvSpPr>
            <a:spLocks noGrp="1"/>
          </p:cNvSpPr>
          <p:nvPr>
            <p:ph idx="1"/>
          </p:nvPr>
        </p:nvSpPr>
        <p:spPr/>
        <p:txBody>
          <a:bodyPr>
            <a:normAutofit fontScale="85000" lnSpcReduction="20000"/>
          </a:bodyPr>
          <a:lstStyle/>
          <a:p>
            <a:r>
              <a:rPr lang="en-US" dirty="0"/>
              <a:t>We have already seen that "main" often calls other functions</a:t>
            </a:r>
          </a:p>
          <a:p>
            <a:pPr lvl="1"/>
            <a:r>
              <a:rPr lang="en-US" dirty="0"/>
              <a:t>This includes functions we have written ourselves, such as "power"</a:t>
            </a:r>
          </a:p>
          <a:p>
            <a:pPr lvl="1"/>
            <a:r>
              <a:rPr lang="en-US" dirty="0"/>
              <a:t>This also includes functions from the standard library, such as "printf"</a:t>
            </a:r>
          </a:p>
          <a:p>
            <a:r>
              <a:rPr lang="en-US" dirty="0"/>
              <a:t>More generally, functions that we write other than "main" can call other functions</a:t>
            </a:r>
          </a:p>
          <a:p>
            <a:r>
              <a:rPr lang="en-US" dirty="0"/>
              <a:t>For example, here is a function called "power_of_two" that calls the previous "power" function:</a:t>
            </a:r>
          </a:p>
          <a:p>
            <a:pPr marL="457200" lvl="1" indent="0">
              <a:buNone/>
            </a:pPr>
            <a:r>
              <a:rPr lang="en-US" dirty="0">
                <a:latin typeface="Courier New" panose="02070309020205020404" pitchFamily="49" charset="0"/>
                <a:cs typeface="Courier New" panose="02070309020205020404" pitchFamily="49" charset="0"/>
              </a:rPr>
              <a:t>int power_of_two(int exponent)</a:t>
            </a:r>
          </a:p>
          <a:p>
            <a:pPr marL="457200" lvl="1" indent="0">
              <a:buNone/>
            </a:pPr>
            <a:r>
              <a:rPr lang="en-US" dirty="0">
                <a:latin typeface="Courier New" panose="02070309020205020404" pitchFamily="49" charset="0"/>
                <a:cs typeface="Courier New" panose="02070309020205020404" pitchFamily="49" charset="0"/>
              </a:rPr>
              <a:t>{</a:t>
            </a:r>
          </a:p>
          <a:p>
            <a:pPr marL="457200" lvl="1" indent="0">
              <a:buNone/>
            </a:pPr>
            <a:r>
              <a:rPr lang="en-US" dirty="0">
                <a:latin typeface="Courier New" panose="02070309020205020404" pitchFamily="49" charset="0"/>
                <a:cs typeface="Courier New" panose="02070309020205020404" pitchFamily="49" charset="0"/>
              </a:rPr>
              <a:t>	return power(2, exponent);</a:t>
            </a:r>
          </a:p>
          <a:p>
            <a:pPr marL="457200" lvl="1" indent="0">
              <a:buNone/>
            </a:pPr>
            <a:r>
              <a:rPr lang="en-US" dirty="0">
                <a:latin typeface="Courier New" panose="02070309020205020404" pitchFamily="49" charset="0"/>
                <a:cs typeface="Courier New" panose="02070309020205020404" pitchFamily="49" charset="0"/>
              </a:rPr>
              <a:t>}</a:t>
            </a:r>
          </a:p>
          <a:p>
            <a:r>
              <a:rPr lang="en-US" dirty="0"/>
              <a:t>The function prototype statement for the above function would look like this:</a:t>
            </a:r>
          </a:p>
          <a:p>
            <a:pPr marL="457200" lvl="1" indent="0">
              <a:buNone/>
            </a:pPr>
            <a:r>
              <a:rPr lang="en-US" dirty="0">
                <a:latin typeface="Courier New" panose="02070309020205020404" pitchFamily="49" charset="0"/>
                <a:cs typeface="Courier New" panose="02070309020205020404" pitchFamily="49" charset="0"/>
              </a:rPr>
              <a:t>int power_of_two(int);</a:t>
            </a:r>
          </a:p>
        </p:txBody>
      </p:sp>
    </p:spTree>
    <p:extLst>
      <p:ext uri="{BB962C8B-B14F-4D97-AF65-F5344CB8AC3E}">
        <p14:creationId xmlns:p14="http://schemas.microsoft.com/office/powerpoint/2010/main" val="1932000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1F75A-EAF3-2369-6A96-4D8D8F160EAB}"/>
              </a:ext>
            </a:extLst>
          </p:cNvPr>
          <p:cNvSpPr>
            <a:spLocks noGrp="1"/>
          </p:cNvSpPr>
          <p:nvPr>
            <p:ph type="title"/>
          </p:nvPr>
        </p:nvSpPr>
        <p:spPr/>
        <p:txBody>
          <a:bodyPr/>
          <a:lstStyle/>
          <a:p>
            <a:r>
              <a:rPr lang="en-US" dirty="0"/>
              <a:t>"Hello World!" Three Times</a:t>
            </a:r>
          </a:p>
        </p:txBody>
      </p:sp>
      <p:sp>
        <p:nvSpPr>
          <p:cNvPr id="3" name="Content Placeholder 2">
            <a:extLst>
              <a:ext uri="{FF2B5EF4-FFF2-40B4-BE49-F238E27FC236}">
                <a16:creationId xmlns:a16="http://schemas.microsoft.com/office/drawing/2014/main" id="{9F486238-3A44-DCED-E32B-F6EFEDB678C6}"/>
              </a:ext>
            </a:extLst>
          </p:cNvPr>
          <p:cNvSpPr>
            <a:spLocks noGrp="1"/>
          </p:cNvSpPr>
          <p:nvPr>
            <p:ph idx="1"/>
          </p:nvPr>
        </p:nvSpPr>
        <p:spPr/>
        <p:txBody>
          <a:bodyPr>
            <a:normAutofit fontScale="92500"/>
          </a:bodyPr>
          <a:lstStyle/>
          <a:p>
            <a:r>
              <a:rPr lang="en-US" dirty="0"/>
              <a:t>During previous topics, we have seen multiple ways to display the string "Hello World!" to standard output three times</a:t>
            </a:r>
          </a:p>
          <a:p>
            <a:r>
              <a:rPr lang="en-US" dirty="0"/>
              <a:t>The next slide shows one more way, using a function (I'll run it in class)</a:t>
            </a:r>
          </a:p>
          <a:p>
            <a:pPr lvl="1"/>
            <a:r>
              <a:rPr lang="en-US" dirty="0"/>
              <a:t>Note that in C, when a function does not return a value, we must specify the return type to be "void"</a:t>
            </a:r>
          </a:p>
          <a:p>
            <a:pPr lvl="1"/>
            <a:r>
              <a:rPr lang="en-US" dirty="0"/>
              <a:t>The "void" inside the parenthesis (as the parameter list) is optional</a:t>
            </a:r>
          </a:p>
          <a:p>
            <a:pPr lvl="1"/>
            <a:r>
              <a:rPr lang="en-US" dirty="0"/>
              <a:t>Note that the "return" statement is followed directly by a semicolon, since there is no return value</a:t>
            </a:r>
          </a:p>
          <a:p>
            <a:pPr lvl="1"/>
            <a:r>
              <a:rPr lang="en-US" dirty="0"/>
              <a:t>Note that when calling the function "hello", we need to include the left- and right-parentheses, even though we are not passing any arguments</a:t>
            </a:r>
          </a:p>
          <a:p>
            <a:pPr lvl="1"/>
            <a:r>
              <a:rPr lang="en-US" dirty="0"/>
              <a:t>Of course, this is not a very useful example of a function, but it shows once again that there are often several correct ways to accomplish a task in C</a:t>
            </a:r>
          </a:p>
          <a:p>
            <a:endParaRPr lang="en-US" dirty="0"/>
          </a:p>
        </p:txBody>
      </p:sp>
    </p:spTree>
    <p:extLst>
      <p:ext uri="{BB962C8B-B14F-4D97-AF65-F5344CB8AC3E}">
        <p14:creationId xmlns:p14="http://schemas.microsoft.com/office/powerpoint/2010/main" val="330383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C27307-7380-DD12-BB24-9029E3D500C6}"/>
              </a:ext>
            </a:extLst>
          </p:cNvPr>
          <p:cNvSpPr>
            <a:spLocks noGrp="1"/>
          </p:cNvSpPr>
          <p:nvPr>
            <p:ph idx="1"/>
          </p:nvPr>
        </p:nvSpPr>
        <p:spPr>
          <a:xfrm>
            <a:off x="838200" y="685800"/>
            <a:ext cx="10515600" cy="5491163"/>
          </a:xfrm>
        </p:spPr>
        <p:txBody>
          <a:bodyPr>
            <a:normAutofit fontScale="625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hello(void);</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hello();</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hello();</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hello();</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hello(void)</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printf("Hello World!\n");</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80160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B7442-BC1E-678A-D505-36B7AB0BA324}"/>
              </a:ext>
            </a:extLst>
          </p:cNvPr>
          <p:cNvSpPr>
            <a:spLocks noGrp="1"/>
          </p:cNvSpPr>
          <p:nvPr>
            <p:ph type="title"/>
          </p:nvPr>
        </p:nvSpPr>
        <p:spPr/>
        <p:txBody>
          <a:bodyPr/>
          <a:lstStyle/>
          <a:p>
            <a:r>
              <a:rPr lang="en-US" dirty="0"/>
              <a:t>General Format of a C Program (Revisited)</a:t>
            </a:r>
          </a:p>
        </p:txBody>
      </p:sp>
      <p:sp>
        <p:nvSpPr>
          <p:cNvPr id="3" name="Content Placeholder 2">
            <a:extLst>
              <a:ext uri="{FF2B5EF4-FFF2-40B4-BE49-F238E27FC236}">
                <a16:creationId xmlns:a16="http://schemas.microsoft.com/office/drawing/2014/main" id="{75D32350-FA6D-40BC-552B-F26F69F4B649}"/>
              </a:ext>
            </a:extLst>
          </p:cNvPr>
          <p:cNvSpPr>
            <a:spLocks noGrp="1"/>
          </p:cNvSpPr>
          <p:nvPr>
            <p:ph idx="1"/>
          </p:nvPr>
        </p:nvSpPr>
        <p:spPr/>
        <p:txBody>
          <a:bodyPr>
            <a:normAutofit fontScale="62500" lnSpcReduction="20000"/>
          </a:bodyPr>
          <a:lstStyle/>
          <a:p>
            <a:r>
              <a:rPr lang="en-US" dirty="0"/>
              <a:t>In our first lecture, we looked at the general format of a C program:</a:t>
            </a:r>
          </a:p>
          <a:p>
            <a:pPr marL="457200" lvl="1" indent="0">
              <a:buNone/>
            </a:pPr>
            <a:r>
              <a:rPr lang="en-US" sz="2900" dirty="0">
                <a:latin typeface="Courier New" panose="02070309020205020404" pitchFamily="49" charset="0"/>
                <a:cs typeface="Courier New" panose="02070309020205020404" pitchFamily="49" charset="0"/>
              </a:rPr>
              <a:t>Preprocessor directives</a:t>
            </a:r>
          </a:p>
          <a:p>
            <a:pPr marL="457200" lvl="1" indent="0">
              <a:buNone/>
            </a:pPr>
            <a:endParaRPr lang="en-US" sz="2900" dirty="0">
              <a:latin typeface="Courier New" panose="02070309020205020404" pitchFamily="49" charset="0"/>
              <a:cs typeface="Courier New" panose="02070309020205020404" pitchFamily="49" charset="0"/>
            </a:endParaRPr>
          </a:p>
          <a:p>
            <a:pPr marL="457200" lvl="1" indent="0">
              <a:buNone/>
            </a:pPr>
            <a:r>
              <a:rPr lang="en-US" sz="2900" dirty="0">
                <a:latin typeface="Courier New" panose="02070309020205020404" pitchFamily="49" charset="0"/>
                <a:cs typeface="Courier New" panose="02070309020205020404" pitchFamily="49" charset="0"/>
              </a:rPr>
              <a:t>Global declarations</a:t>
            </a:r>
          </a:p>
          <a:p>
            <a:pPr marL="457200" lvl="1" indent="0">
              <a:buNone/>
            </a:pPr>
            <a:endParaRPr lang="en-US" sz="2900" dirty="0">
              <a:latin typeface="Courier New" panose="02070309020205020404" pitchFamily="49" charset="0"/>
              <a:cs typeface="Courier New" panose="02070309020205020404" pitchFamily="49" charset="0"/>
            </a:endParaRPr>
          </a:p>
          <a:p>
            <a:pPr marL="457200" lvl="1" indent="0">
              <a:buNone/>
            </a:pPr>
            <a:r>
              <a:rPr lang="en-US" sz="2900" dirty="0">
                <a:latin typeface="Courier New" panose="02070309020205020404" pitchFamily="49" charset="0"/>
                <a:cs typeface="Courier New" panose="02070309020205020404" pitchFamily="49" charset="0"/>
              </a:rPr>
              <a:t>int main(void)</a:t>
            </a:r>
          </a:p>
          <a:p>
            <a:pPr marL="457200" lvl="1" indent="0">
              <a:buNone/>
            </a:pPr>
            <a:r>
              <a:rPr lang="en-US" sz="2900" dirty="0">
                <a:latin typeface="Courier New" panose="02070309020205020404" pitchFamily="49" charset="0"/>
                <a:cs typeface="Courier New" panose="02070309020205020404" pitchFamily="49" charset="0"/>
              </a:rPr>
              <a:t>{</a:t>
            </a:r>
          </a:p>
          <a:p>
            <a:pPr marL="457200" lvl="1" indent="0">
              <a:buNone/>
            </a:pPr>
            <a:r>
              <a:rPr lang="en-US" sz="2900" dirty="0">
                <a:latin typeface="Courier New" panose="02070309020205020404" pitchFamily="49" charset="0"/>
                <a:cs typeface="Courier New" panose="02070309020205020404" pitchFamily="49" charset="0"/>
              </a:rPr>
              <a:t>  Local declarations</a:t>
            </a:r>
          </a:p>
          <a:p>
            <a:pPr marL="457200" lvl="1" indent="0">
              <a:buNone/>
            </a:pPr>
            <a:endParaRPr lang="en-US" sz="2900" dirty="0">
              <a:latin typeface="Courier New" panose="02070309020205020404" pitchFamily="49" charset="0"/>
              <a:cs typeface="Courier New" panose="02070309020205020404" pitchFamily="49" charset="0"/>
            </a:endParaRPr>
          </a:p>
          <a:p>
            <a:pPr marL="457200" lvl="1" indent="0">
              <a:buNone/>
            </a:pPr>
            <a:r>
              <a:rPr lang="en-US" sz="2900" dirty="0">
                <a:latin typeface="Courier New" panose="02070309020205020404" pitchFamily="49" charset="0"/>
                <a:cs typeface="Courier New" panose="02070309020205020404" pitchFamily="49" charset="0"/>
              </a:rPr>
              <a:t>  Statements</a:t>
            </a:r>
          </a:p>
          <a:p>
            <a:pPr marL="457200" lvl="1" indent="0">
              <a:buNone/>
            </a:pPr>
            <a:r>
              <a:rPr lang="en-US" sz="2900" dirty="0">
                <a:latin typeface="Courier New" panose="02070309020205020404" pitchFamily="49" charset="0"/>
                <a:cs typeface="Courier New" panose="02070309020205020404" pitchFamily="49" charset="0"/>
              </a:rPr>
              <a:t>}</a:t>
            </a:r>
          </a:p>
          <a:p>
            <a:pPr marL="457200" lvl="1" indent="0">
              <a:buNone/>
            </a:pPr>
            <a:endParaRPr lang="en-US" sz="2900" dirty="0">
              <a:latin typeface="Courier New" panose="02070309020205020404" pitchFamily="49" charset="0"/>
              <a:cs typeface="Courier New" panose="02070309020205020404" pitchFamily="49" charset="0"/>
            </a:endParaRPr>
          </a:p>
          <a:p>
            <a:pPr marL="457200" lvl="1" indent="0">
              <a:buNone/>
            </a:pPr>
            <a:r>
              <a:rPr lang="en-US" sz="2900" dirty="0">
                <a:latin typeface="Courier New" panose="02070309020205020404" pitchFamily="49" charset="0"/>
                <a:cs typeface="Courier New" panose="02070309020205020404" pitchFamily="49" charset="0"/>
              </a:rPr>
              <a:t>Optionally other functions with similar structure to "main"</a:t>
            </a:r>
          </a:p>
          <a:p>
            <a:r>
              <a:rPr lang="en-US" dirty="0"/>
              <a:t>We have now seen a couple of examples of programs that include functions in addition to "main"</a:t>
            </a:r>
          </a:p>
          <a:p>
            <a:r>
              <a:rPr lang="en-US" dirty="0"/>
              <a:t>The function prototype statements are examples of </a:t>
            </a:r>
            <a:r>
              <a:rPr lang="en-US" i="1" dirty="0"/>
              <a:t>global declarations</a:t>
            </a:r>
            <a:r>
              <a:rPr lang="en-US" dirty="0"/>
              <a:t> (we are declaring functions)</a:t>
            </a:r>
            <a:endParaRPr lang="en-US" i="1" dirty="0"/>
          </a:p>
          <a:p>
            <a:r>
              <a:rPr lang="en-US" dirty="0"/>
              <a:t>Next, we will see that we can also declare </a:t>
            </a:r>
            <a:r>
              <a:rPr lang="en-US" i="1" dirty="0"/>
              <a:t>global variables</a:t>
            </a:r>
          </a:p>
        </p:txBody>
      </p:sp>
    </p:spTree>
    <p:extLst>
      <p:ext uri="{BB962C8B-B14F-4D97-AF65-F5344CB8AC3E}">
        <p14:creationId xmlns:p14="http://schemas.microsoft.com/office/powerpoint/2010/main" val="2888250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300C-0493-C2D9-F313-B88846CC3656}"/>
              </a:ext>
            </a:extLst>
          </p:cNvPr>
          <p:cNvSpPr>
            <a:spLocks noGrp="1"/>
          </p:cNvSpPr>
          <p:nvPr>
            <p:ph type="title"/>
          </p:nvPr>
        </p:nvSpPr>
        <p:spPr/>
        <p:txBody>
          <a:bodyPr/>
          <a:lstStyle/>
          <a:p>
            <a:r>
              <a:rPr lang="en-US" dirty="0"/>
              <a:t>Global Variables</a:t>
            </a:r>
          </a:p>
        </p:txBody>
      </p:sp>
      <p:sp>
        <p:nvSpPr>
          <p:cNvPr id="3" name="Content Placeholder 2">
            <a:extLst>
              <a:ext uri="{FF2B5EF4-FFF2-40B4-BE49-F238E27FC236}">
                <a16:creationId xmlns:a16="http://schemas.microsoft.com/office/drawing/2014/main" id="{1C6B121F-881A-F544-F06D-B6FC6AF0D11F}"/>
              </a:ext>
            </a:extLst>
          </p:cNvPr>
          <p:cNvSpPr>
            <a:spLocks noGrp="1"/>
          </p:cNvSpPr>
          <p:nvPr>
            <p:ph idx="1"/>
          </p:nvPr>
        </p:nvSpPr>
        <p:spPr/>
        <p:txBody>
          <a:bodyPr>
            <a:normAutofit fontScale="85000" lnSpcReduction="20000"/>
          </a:bodyPr>
          <a:lstStyle/>
          <a:p>
            <a:r>
              <a:rPr lang="en-US" dirty="0"/>
              <a:t>In C, variables declared outside of functions are called </a:t>
            </a:r>
            <a:r>
              <a:rPr lang="en-US" b="1" dirty="0"/>
              <a:t>global variables</a:t>
            </a:r>
            <a:r>
              <a:rPr lang="en-US" dirty="0"/>
              <a:t> (or just </a:t>
            </a:r>
            <a:r>
              <a:rPr lang="en-US" i="1" dirty="0"/>
              <a:t>globals</a:t>
            </a:r>
            <a:r>
              <a:rPr lang="en-US" dirty="0"/>
              <a:t>)</a:t>
            </a:r>
          </a:p>
          <a:p>
            <a:r>
              <a:rPr lang="en-US" dirty="0"/>
              <a:t>The </a:t>
            </a:r>
            <a:r>
              <a:rPr lang="en-US" i="1" dirty="0"/>
              <a:t>scope</a:t>
            </a:r>
            <a:r>
              <a:rPr lang="en-US" dirty="0"/>
              <a:t> of a global variable is the entire program</a:t>
            </a:r>
          </a:p>
          <a:p>
            <a:r>
              <a:rPr lang="en-US" dirty="0"/>
              <a:t>Consider the program on the next slide (I will run it in class)</a:t>
            </a:r>
          </a:p>
          <a:p>
            <a:pPr lvl="1"/>
            <a:r>
              <a:rPr lang="en-US" dirty="0"/>
              <a:t>In this program, "x" is a global variable</a:t>
            </a:r>
          </a:p>
          <a:p>
            <a:pPr lvl="2"/>
            <a:r>
              <a:rPr lang="en-US" dirty="0"/>
              <a:t>We can access "x" in both "main" and "do_stuff"</a:t>
            </a:r>
          </a:p>
          <a:p>
            <a:pPr lvl="2"/>
            <a:r>
              <a:rPr lang="en-US" dirty="0"/>
              <a:t>Changes made in one function are seen in another</a:t>
            </a:r>
          </a:p>
          <a:p>
            <a:pPr lvl="1"/>
            <a:r>
              <a:rPr lang="en-US" dirty="0"/>
              <a:t>There are two variables called "y"</a:t>
            </a:r>
          </a:p>
          <a:p>
            <a:pPr lvl="2"/>
            <a:r>
              <a:rPr lang="en-US" dirty="0"/>
              <a:t>One is a local variable in "main", the other is a parameter in "do_stuff", which also has local scope</a:t>
            </a:r>
          </a:p>
          <a:p>
            <a:pPr lvl="2"/>
            <a:r>
              <a:rPr lang="en-US" dirty="0"/>
              <a:t>Recall that C is a </a:t>
            </a:r>
            <a:r>
              <a:rPr lang="en-US" i="1" dirty="0"/>
              <a:t>pass-by-value</a:t>
            </a:r>
            <a:r>
              <a:rPr lang="en-US" dirty="0"/>
              <a:t> language, so changes to the parameter "y" in "do_stuff" do not affect the variable "y" from "main"</a:t>
            </a:r>
          </a:p>
          <a:p>
            <a:r>
              <a:rPr lang="en-US" dirty="0"/>
              <a:t>The output of the program will look like this:</a:t>
            </a:r>
          </a:p>
          <a:p>
            <a:pPr marL="457200" lvl="1" indent="0">
              <a:buNone/>
            </a:pPr>
            <a:r>
              <a:rPr lang="en-US" dirty="0">
                <a:latin typeface="Courier New" panose="02070309020205020404" pitchFamily="49" charset="0"/>
                <a:cs typeface="Courier New" panose="02070309020205020404" pitchFamily="49" charset="0"/>
              </a:rPr>
              <a:t>In function main, x = 5, y = 5.</a:t>
            </a:r>
          </a:p>
          <a:p>
            <a:pPr marL="457200" lvl="1" indent="0">
              <a:buNone/>
            </a:pPr>
            <a:r>
              <a:rPr lang="en-US" dirty="0">
                <a:latin typeface="Courier New" panose="02070309020205020404" pitchFamily="49" charset="0"/>
                <a:cs typeface="Courier New" panose="02070309020205020404" pitchFamily="49" charset="0"/>
              </a:rPr>
              <a:t>In function do_stuff, x = 6, y = 6.</a:t>
            </a:r>
          </a:p>
          <a:p>
            <a:pPr marL="457200" lvl="1" indent="0">
              <a:buNone/>
            </a:pPr>
            <a:r>
              <a:rPr lang="en-US" dirty="0">
                <a:latin typeface="Courier New" panose="02070309020205020404" pitchFamily="49" charset="0"/>
                <a:cs typeface="Courier New" panose="02070309020205020404" pitchFamily="49" charset="0"/>
              </a:rPr>
              <a:t>Now in function main, x = 6, y = 5.</a:t>
            </a:r>
          </a:p>
          <a:p>
            <a:pPr marL="0" indent="0">
              <a:buNone/>
            </a:pPr>
            <a:endParaRPr lang="en-US" dirty="0"/>
          </a:p>
        </p:txBody>
      </p:sp>
    </p:spTree>
    <p:extLst>
      <p:ext uri="{BB962C8B-B14F-4D97-AF65-F5344CB8AC3E}">
        <p14:creationId xmlns:p14="http://schemas.microsoft.com/office/powerpoint/2010/main" val="4019046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258760-BF0A-3D4D-D8E0-7F6651BCEBF4}"/>
              </a:ext>
            </a:extLst>
          </p:cNvPr>
          <p:cNvSpPr>
            <a:spLocks noGrp="1"/>
          </p:cNvSpPr>
          <p:nvPr>
            <p:ph idx="1"/>
          </p:nvPr>
        </p:nvSpPr>
        <p:spPr>
          <a:xfrm>
            <a:off x="838200" y="541421"/>
            <a:ext cx="10515600" cy="5635542"/>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do_stuff(int);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x = 5;</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y = 5;</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printf("In function main, x = %d, y = %d.\n", x, 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do_stuff(y);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printf("Now in function main, x = %d, y = %d.\n", x, 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do_stuff(int 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x = x + 1;</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y = y + 1;</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printf("In function do_stuff, x = %d, y = %d.\n", x, 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buNone/>
            </a:pPr>
            <a:endParaRPr lang="en-US" dirty="0"/>
          </a:p>
        </p:txBody>
      </p:sp>
    </p:spTree>
    <p:extLst>
      <p:ext uri="{BB962C8B-B14F-4D97-AF65-F5344CB8AC3E}">
        <p14:creationId xmlns:p14="http://schemas.microsoft.com/office/powerpoint/2010/main" val="1139564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1C6A-2305-1414-3541-7C4225A419CB}"/>
              </a:ext>
            </a:extLst>
          </p:cNvPr>
          <p:cNvSpPr>
            <a:spLocks noGrp="1"/>
          </p:cNvSpPr>
          <p:nvPr>
            <p:ph type="title"/>
          </p:nvPr>
        </p:nvSpPr>
        <p:spPr/>
        <p:txBody>
          <a:bodyPr/>
          <a:lstStyle/>
          <a:p>
            <a:r>
              <a:rPr lang="en-US" dirty="0"/>
              <a:t>Global Variables Should Be Used Sparingly!</a:t>
            </a:r>
          </a:p>
        </p:txBody>
      </p:sp>
      <p:sp>
        <p:nvSpPr>
          <p:cNvPr id="3" name="Content Placeholder 2">
            <a:extLst>
              <a:ext uri="{FF2B5EF4-FFF2-40B4-BE49-F238E27FC236}">
                <a16:creationId xmlns:a16="http://schemas.microsoft.com/office/drawing/2014/main" id="{BAAF78B1-59E4-A16C-3F17-32EAE78208F8}"/>
              </a:ext>
            </a:extLst>
          </p:cNvPr>
          <p:cNvSpPr>
            <a:spLocks noGrp="1"/>
          </p:cNvSpPr>
          <p:nvPr>
            <p:ph idx="1"/>
          </p:nvPr>
        </p:nvSpPr>
        <p:spPr/>
        <p:txBody>
          <a:bodyPr>
            <a:normAutofit fontScale="92500" lnSpcReduction="20000"/>
          </a:bodyPr>
          <a:lstStyle/>
          <a:p>
            <a:r>
              <a:rPr lang="en-US" dirty="0"/>
              <a:t>It is possible to use the same name for a global variable and for a local variable within a function</a:t>
            </a:r>
          </a:p>
          <a:p>
            <a:pPr lvl="1"/>
            <a:r>
              <a:rPr lang="en-US" dirty="0"/>
              <a:t>When this happens, the function with the local variable uses the local variable when referring to that name, and other functions use the global</a:t>
            </a:r>
          </a:p>
          <a:p>
            <a:pPr lvl="1"/>
            <a:r>
              <a:rPr lang="en-US" dirty="0"/>
              <a:t>This can get very confusing, and you should always try to avoid it</a:t>
            </a:r>
          </a:p>
          <a:p>
            <a:r>
              <a:rPr lang="en-US" dirty="0"/>
              <a:t>Many programmers think that global variables should be avoided whenever possible</a:t>
            </a:r>
          </a:p>
          <a:p>
            <a:pPr lvl="1"/>
            <a:r>
              <a:rPr lang="en-US" dirty="0"/>
              <a:t>It is true that, in practice, some programmers, especially beginner programmers, do tend to overuse global variables</a:t>
            </a:r>
          </a:p>
          <a:p>
            <a:pPr lvl="1"/>
            <a:r>
              <a:rPr lang="en-US" dirty="0"/>
              <a:t>A program with too many global variables tends to be harder to read and harder to expand (i.e., if you want to add to the functionality of the program later)</a:t>
            </a:r>
          </a:p>
          <a:p>
            <a:pPr lvl="1"/>
            <a:r>
              <a:rPr lang="en-US" dirty="0"/>
              <a:t>However, if used properly, making certain key constructs of a program global can simplify the code</a:t>
            </a:r>
          </a:p>
          <a:p>
            <a:pPr lvl="1"/>
            <a:r>
              <a:rPr lang="en-US" dirty="0"/>
              <a:t>Proper use of global variables can avoid the need to constantly pass data that is crucial to an entire program between many functions</a:t>
            </a:r>
          </a:p>
          <a:p>
            <a:endParaRPr lang="en-US" dirty="0"/>
          </a:p>
        </p:txBody>
      </p:sp>
    </p:spTree>
    <p:extLst>
      <p:ext uri="{BB962C8B-B14F-4D97-AF65-F5344CB8AC3E}">
        <p14:creationId xmlns:p14="http://schemas.microsoft.com/office/powerpoint/2010/main" val="3906843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ECC3-7AEB-FC3E-A296-9A594C9C7C0B}"/>
              </a:ext>
            </a:extLst>
          </p:cNvPr>
          <p:cNvSpPr>
            <a:spLocks noGrp="1"/>
          </p:cNvSpPr>
          <p:nvPr>
            <p:ph type="title"/>
          </p:nvPr>
        </p:nvSpPr>
        <p:spPr/>
        <p:txBody>
          <a:bodyPr/>
          <a:lstStyle/>
          <a:p>
            <a:r>
              <a:rPr lang="en-US" dirty="0"/>
              <a:t>Passing Arrays to Functions</a:t>
            </a:r>
          </a:p>
        </p:txBody>
      </p:sp>
      <p:sp>
        <p:nvSpPr>
          <p:cNvPr id="3" name="Content Placeholder 2">
            <a:extLst>
              <a:ext uri="{FF2B5EF4-FFF2-40B4-BE49-F238E27FC236}">
                <a16:creationId xmlns:a16="http://schemas.microsoft.com/office/drawing/2014/main" id="{83073FE5-F1DE-2E43-C50F-5345811426F9}"/>
              </a:ext>
            </a:extLst>
          </p:cNvPr>
          <p:cNvSpPr>
            <a:spLocks noGrp="1"/>
          </p:cNvSpPr>
          <p:nvPr>
            <p:ph idx="1"/>
          </p:nvPr>
        </p:nvSpPr>
        <p:spPr/>
        <p:txBody>
          <a:bodyPr>
            <a:normAutofit fontScale="62500" lnSpcReduction="20000"/>
          </a:bodyPr>
          <a:lstStyle/>
          <a:p>
            <a:r>
              <a:rPr lang="en-US" dirty="0"/>
              <a:t>We have learned that C is a pass-by-value language</a:t>
            </a:r>
          </a:p>
          <a:p>
            <a:r>
              <a:rPr lang="en-US" dirty="0"/>
              <a:t>When the value of a typical variable is passed as an argument to a parameter, changing the value of the parameter within the called function does not affect the value of the variable in the calling function</a:t>
            </a:r>
          </a:p>
          <a:p>
            <a:r>
              <a:rPr lang="en-US" dirty="0"/>
              <a:t>Things are different when we pass an array from one function to another</a:t>
            </a:r>
          </a:p>
          <a:p>
            <a:pPr lvl="1"/>
            <a:r>
              <a:rPr lang="en-US" dirty="0"/>
              <a:t>Technically speaking, </a:t>
            </a:r>
            <a:r>
              <a:rPr lang="en-US" i="1" dirty="0"/>
              <a:t>the name of an array is a constant pointer to the first element of the array</a:t>
            </a:r>
            <a:r>
              <a:rPr lang="en-US" dirty="0"/>
              <a:t> (this will make more sense after we cover pointers as a future topic)</a:t>
            </a:r>
          </a:p>
          <a:p>
            <a:pPr lvl="1"/>
            <a:r>
              <a:rPr lang="en-US" dirty="0"/>
              <a:t>The function that calls another function, passing an array as an argument, only specifies the name of the array, so it is really the memory address of the start of the array that is being passed between functions</a:t>
            </a:r>
          </a:p>
          <a:p>
            <a:pPr lvl="1"/>
            <a:r>
              <a:rPr lang="en-US" dirty="0"/>
              <a:t>We do not need to specify the size of the array in either the prototype statement or in the function header of the called function</a:t>
            </a:r>
          </a:p>
          <a:p>
            <a:pPr lvl="1"/>
            <a:r>
              <a:rPr lang="en-US" dirty="0"/>
              <a:t>One benefit of this is that the program does not need to set aside enough memory to store a copy of the array being passed</a:t>
            </a:r>
          </a:p>
          <a:p>
            <a:pPr lvl="1"/>
            <a:r>
              <a:rPr lang="en-US" dirty="0"/>
              <a:t>One effect of this is that if the called function changes specific entries in the array, these entries remain changed when control gets back to the calling function</a:t>
            </a:r>
          </a:p>
          <a:p>
            <a:r>
              <a:rPr lang="en-US" dirty="0"/>
              <a:t>The program on the next slide shows an example to help explain the points above (I'll run it in class)</a:t>
            </a:r>
          </a:p>
          <a:p>
            <a:pPr lvl="1"/>
            <a:r>
              <a:rPr lang="en-US" dirty="0"/>
              <a:t>The values of the array called "arr", declared in "main", are displayed before and after a call to the function "change"</a:t>
            </a:r>
          </a:p>
          <a:p>
            <a:pPr lvl="1"/>
            <a:r>
              <a:rPr lang="en-US" dirty="0"/>
              <a:t>The two values in the array that are changed in the called function remain changed after execution returns to the calling function</a:t>
            </a:r>
          </a:p>
          <a:p>
            <a:r>
              <a:rPr lang="en-US" dirty="0"/>
              <a:t>If passing a two-dimensional array from one function to another, we do need to specify the number of columns (we will not see an example of that in this topic)</a:t>
            </a:r>
          </a:p>
        </p:txBody>
      </p:sp>
    </p:spTree>
    <p:extLst>
      <p:ext uri="{BB962C8B-B14F-4D97-AF65-F5344CB8AC3E}">
        <p14:creationId xmlns:p14="http://schemas.microsoft.com/office/powerpoint/2010/main" val="1204870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C6B19A-ED11-6F71-1C8A-23F9A77D80B7}"/>
              </a:ext>
            </a:extLst>
          </p:cNvPr>
          <p:cNvSpPr>
            <a:spLocks noGrp="1"/>
          </p:cNvSpPr>
          <p:nvPr>
            <p:ph idx="1"/>
          </p:nvPr>
        </p:nvSpPr>
        <p:spPr>
          <a:xfrm>
            <a:off x="838200" y="726510"/>
            <a:ext cx="10515600" cy="5450453"/>
          </a:xfrm>
        </p:spPr>
        <p:txBody>
          <a:bodyPr>
            <a:normAutofit fontScale="550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#include &lt;stdio.h&gt;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change(int []);</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int main(void)</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int arr[3] = {1, 2, 3};</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printf("Elements are %d, %d, and %d.\n", arr[0], arr[1], arr[2]);</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change(arr);</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printf("Elements are %d, %d, and %d.\n", arr[0], arr[1], arr[2]);</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void change(int my_array[])</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my_array[0] = 10;</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my_array[2] = 20;</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a:t>
            </a:r>
            <a:endParaRPr lang="en-US" i="1"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endParaRPr lang="en-US" i="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1033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6AF0-9510-E761-DED2-95AA39BFFE4B}"/>
              </a:ext>
            </a:extLst>
          </p:cNvPr>
          <p:cNvSpPr>
            <a:spLocks noGrp="1"/>
          </p:cNvSpPr>
          <p:nvPr>
            <p:ph type="title"/>
          </p:nvPr>
        </p:nvSpPr>
        <p:spPr/>
        <p:txBody>
          <a:bodyPr/>
          <a:lstStyle/>
          <a:p>
            <a:r>
              <a:rPr lang="en-US" dirty="0"/>
              <a:t>Benefits of Using Functions</a:t>
            </a:r>
          </a:p>
        </p:txBody>
      </p:sp>
      <p:sp>
        <p:nvSpPr>
          <p:cNvPr id="3" name="Content Placeholder 2">
            <a:extLst>
              <a:ext uri="{FF2B5EF4-FFF2-40B4-BE49-F238E27FC236}">
                <a16:creationId xmlns:a16="http://schemas.microsoft.com/office/drawing/2014/main" id="{65A8120D-713C-D9B7-EE78-641FCAC50DCF}"/>
              </a:ext>
            </a:extLst>
          </p:cNvPr>
          <p:cNvSpPr>
            <a:spLocks noGrp="1"/>
          </p:cNvSpPr>
          <p:nvPr>
            <p:ph idx="1"/>
          </p:nvPr>
        </p:nvSpPr>
        <p:spPr/>
        <p:txBody>
          <a:bodyPr>
            <a:normAutofit fontScale="77500" lnSpcReduction="20000"/>
          </a:bodyPr>
          <a:lstStyle/>
          <a:p>
            <a:r>
              <a:rPr lang="en-US" dirty="0"/>
              <a:t>Proper use of functions is crucial when programming in a </a:t>
            </a:r>
            <a:r>
              <a:rPr lang="en-US" i="1" dirty="0"/>
              <a:t>procedural programming language</a:t>
            </a:r>
            <a:r>
              <a:rPr lang="en-US" dirty="0"/>
              <a:t> such as C; some reasons that functions are useful and important include:</a:t>
            </a:r>
          </a:p>
          <a:p>
            <a:pPr lvl="1"/>
            <a:r>
              <a:rPr lang="en-US" b="1" dirty="0"/>
              <a:t>Code reuse</a:t>
            </a:r>
          </a:p>
          <a:p>
            <a:pPr lvl="2"/>
            <a:r>
              <a:rPr lang="en-US" dirty="0"/>
              <a:t>You can write a function once, and then use it throughout your program</a:t>
            </a:r>
          </a:p>
          <a:p>
            <a:pPr lvl="2"/>
            <a:r>
              <a:rPr lang="en-US" dirty="0"/>
              <a:t>There is less code overall, and the code is easier to read, debug, and expand</a:t>
            </a:r>
          </a:p>
          <a:p>
            <a:pPr lvl="1"/>
            <a:r>
              <a:rPr lang="en-US" b="1" dirty="0"/>
              <a:t>Code sharing</a:t>
            </a:r>
          </a:p>
          <a:p>
            <a:pPr lvl="2"/>
            <a:r>
              <a:rPr lang="en-US" dirty="0"/>
              <a:t>Existing functions are provided in libraries, including the C standard library</a:t>
            </a:r>
          </a:p>
          <a:p>
            <a:pPr lvl="2"/>
            <a:r>
              <a:rPr lang="en-US" dirty="0"/>
              <a:t>To use functions from libraries, you only know what to pass and what is returned</a:t>
            </a:r>
          </a:p>
          <a:p>
            <a:pPr lvl="1"/>
            <a:r>
              <a:rPr lang="en-US" b="1" dirty="0"/>
              <a:t>Data management</a:t>
            </a:r>
          </a:p>
          <a:p>
            <a:pPr lvl="2"/>
            <a:r>
              <a:rPr lang="en-US" dirty="0"/>
              <a:t>Large programs have many variables</a:t>
            </a:r>
          </a:p>
          <a:p>
            <a:pPr lvl="2"/>
            <a:r>
              <a:rPr lang="en-US" dirty="0"/>
              <a:t>Within a function, you only need to think about the variables that are local to that function plus global variables (and there typically should be few, if any, global variables)</a:t>
            </a:r>
          </a:p>
          <a:p>
            <a:pPr lvl="1"/>
            <a:r>
              <a:rPr lang="en-US" b="1" dirty="0"/>
              <a:t>Top-down design</a:t>
            </a:r>
            <a:r>
              <a:rPr lang="en-US" dirty="0"/>
              <a:t> and </a:t>
            </a:r>
            <a:r>
              <a:rPr lang="en-US" b="1" dirty="0"/>
              <a:t>structured programming</a:t>
            </a:r>
          </a:p>
          <a:p>
            <a:pPr lvl="2"/>
            <a:r>
              <a:rPr lang="en-US" dirty="0"/>
              <a:t>Top-down design is the process of breaking down a programming task into manageable parts such that each part is relatively simple, and the parts can be combined without much difficulty to achieve the desired task</a:t>
            </a:r>
          </a:p>
          <a:p>
            <a:pPr lvl="2"/>
            <a:r>
              <a:rPr lang="en-US" dirty="0"/>
              <a:t>Structured programming is one way to implement top-down design, using procedures that call each other</a:t>
            </a:r>
          </a:p>
          <a:p>
            <a:r>
              <a:rPr lang="en-US" dirty="0"/>
              <a:t>In a future topic, we will examine one program to showcase the advantages of functions</a:t>
            </a:r>
          </a:p>
        </p:txBody>
      </p:sp>
    </p:spTree>
    <p:extLst>
      <p:ext uri="{BB962C8B-B14F-4D97-AF65-F5344CB8AC3E}">
        <p14:creationId xmlns:p14="http://schemas.microsoft.com/office/powerpoint/2010/main" val="4345112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4864</TotalTime>
  <Words>3091</Words>
  <Application>Microsoft Office PowerPoint</Application>
  <PresentationFormat>Widescreen</PresentationFormat>
  <Paragraphs>257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Courier New</vt:lpstr>
      <vt:lpstr>Office Theme</vt:lpstr>
      <vt:lpstr>CS 160: Introduction to Procedural Programming and ECE 160: Introduction to Programming for Electrical Engineers  Topic: Functions</vt:lpstr>
      <vt:lpstr>Functions</vt:lpstr>
      <vt:lpstr>Declaring Functions</vt:lpstr>
      <vt:lpstr>Function Headers</vt:lpstr>
      <vt:lpstr>Function Bodies</vt:lpstr>
      <vt:lpstr>PowerPoint Presentation</vt:lpstr>
      <vt:lpstr>Parameters and Arguments Example</vt:lpstr>
      <vt:lpstr>Scope (Revisited)</vt:lpstr>
      <vt:lpstr>Return Value Example</vt:lpstr>
      <vt:lpstr>Functions Calling Functions </vt:lpstr>
      <vt:lpstr>"Hello World!" Three Times</vt:lpstr>
      <vt:lpstr>PowerPoint Presentation</vt:lpstr>
      <vt:lpstr>General Format of a C Program (Revisited)</vt:lpstr>
      <vt:lpstr>Global Variables</vt:lpstr>
      <vt:lpstr>PowerPoint Presentation</vt:lpstr>
      <vt:lpstr>Global Variables Should Be Used Sparingly!</vt:lpstr>
      <vt:lpstr>Passing Arrays to Functions</vt:lpstr>
      <vt:lpstr>PowerPoint Presentation</vt:lpstr>
      <vt:lpstr>Benefits of Using Functions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264</cp:revision>
  <dcterms:created xsi:type="dcterms:W3CDTF">2020-08-29T03:38:10Z</dcterms:created>
  <dcterms:modified xsi:type="dcterms:W3CDTF">2026-02-26T00:14:24Z</dcterms:modified>
</cp:coreProperties>
</file>