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193" autoAdjust="0"/>
    <p:restoredTop sz="94660"/>
  </p:normalViewPr>
  <p:slideViewPr>
    <p:cSldViewPr snapToGrid="0">
      <p:cViewPr varScale="1">
        <p:scale>
          <a:sx n="72" d="100"/>
          <a:sy n="72" d="100"/>
        </p:scale>
        <p:origin x="9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32BE1-F75E-42AD-BC9C-28D4F80CC2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E3644E-DDDC-4C35-8616-CA6AA4BCAE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7581DF1-D073-4E1C-978F-713B52FA54CC}"/>
              </a:ext>
            </a:extLst>
          </p:cNvPr>
          <p:cNvSpPr>
            <a:spLocks noGrp="1"/>
          </p:cNvSpPr>
          <p:nvPr>
            <p:ph type="dt" sz="half" idx="10"/>
          </p:nvPr>
        </p:nvSpPr>
        <p:spPr/>
        <p:txBody>
          <a:bodyPr/>
          <a:lstStyle/>
          <a:p>
            <a:fld id="{4714454B-C15D-4E45-A30A-AFA2448375FA}" type="datetimeFigureOut">
              <a:rPr lang="en-US" smtClean="0"/>
              <a:t>2/26/2026</a:t>
            </a:fld>
            <a:endParaRPr lang="en-US"/>
          </a:p>
        </p:txBody>
      </p:sp>
      <p:sp>
        <p:nvSpPr>
          <p:cNvPr id="5" name="Footer Placeholder 4">
            <a:extLst>
              <a:ext uri="{FF2B5EF4-FFF2-40B4-BE49-F238E27FC236}">
                <a16:creationId xmlns:a16="http://schemas.microsoft.com/office/drawing/2014/main" id="{297E99BC-76A2-4E55-883C-0A96A4A581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473F96-D5D0-415A-8362-FD886318CB1E}"/>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115038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F0A9D-89D3-4D71-9B90-339E3CAFEF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62A322-5B4B-4CC9-B1FE-41C900D920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CC27F1-129B-45EF-BE0C-5E3B55E0B306}"/>
              </a:ext>
            </a:extLst>
          </p:cNvPr>
          <p:cNvSpPr>
            <a:spLocks noGrp="1"/>
          </p:cNvSpPr>
          <p:nvPr>
            <p:ph type="dt" sz="half" idx="10"/>
          </p:nvPr>
        </p:nvSpPr>
        <p:spPr/>
        <p:txBody>
          <a:bodyPr/>
          <a:lstStyle/>
          <a:p>
            <a:fld id="{4714454B-C15D-4E45-A30A-AFA2448375FA}" type="datetimeFigureOut">
              <a:rPr lang="en-US" smtClean="0"/>
              <a:t>2/26/2026</a:t>
            </a:fld>
            <a:endParaRPr lang="en-US"/>
          </a:p>
        </p:txBody>
      </p:sp>
      <p:sp>
        <p:nvSpPr>
          <p:cNvPr id="5" name="Footer Placeholder 4">
            <a:extLst>
              <a:ext uri="{FF2B5EF4-FFF2-40B4-BE49-F238E27FC236}">
                <a16:creationId xmlns:a16="http://schemas.microsoft.com/office/drawing/2014/main" id="{09242029-7392-4EFA-9C8A-48F4145640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11428B-0B08-4D91-A1CC-E2E8B487ABE4}"/>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1833946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E8F3A-CFAC-4AB4-8A48-1D84023C47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0848EC9-A423-460F-8C93-EFC71A64B0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935278-CCFD-4009-8FB5-8DABFC0FADEC}"/>
              </a:ext>
            </a:extLst>
          </p:cNvPr>
          <p:cNvSpPr>
            <a:spLocks noGrp="1"/>
          </p:cNvSpPr>
          <p:nvPr>
            <p:ph type="dt" sz="half" idx="10"/>
          </p:nvPr>
        </p:nvSpPr>
        <p:spPr/>
        <p:txBody>
          <a:bodyPr/>
          <a:lstStyle/>
          <a:p>
            <a:fld id="{4714454B-C15D-4E45-A30A-AFA2448375FA}" type="datetimeFigureOut">
              <a:rPr lang="en-US" smtClean="0"/>
              <a:t>2/26/2026</a:t>
            </a:fld>
            <a:endParaRPr lang="en-US"/>
          </a:p>
        </p:txBody>
      </p:sp>
      <p:sp>
        <p:nvSpPr>
          <p:cNvPr id="5" name="Footer Placeholder 4">
            <a:extLst>
              <a:ext uri="{FF2B5EF4-FFF2-40B4-BE49-F238E27FC236}">
                <a16:creationId xmlns:a16="http://schemas.microsoft.com/office/drawing/2014/main" id="{3EBA3688-9F2C-4095-9B05-FB55F7C4AE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312973-2F59-4FE4-A488-2E2DEF4365D1}"/>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1629503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373A8-8959-4BE9-A023-05D56D27DF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2477BF-9311-420B-82E6-CA5C550752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2EFDED-97B4-40AF-9294-A2D40B8432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E1A1A8-0D18-4638-B570-EFA4695E3F16}"/>
              </a:ext>
            </a:extLst>
          </p:cNvPr>
          <p:cNvSpPr>
            <a:spLocks noGrp="1"/>
          </p:cNvSpPr>
          <p:nvPr>
            <p:ph type="dt" sz="half" idx="10"/>
          </p:nvPr>
        </p:nvSpPr>
        <p:spPr/>
        <p:txBody>
          <a:bodyPr/>
          <a:lstStyle/>
          <a:p>
            <a:fld id="{4714454B-C15D-4E45-A30A-AFA2448375FA}" type="datetimeFigureOut">
              <a:rPr lang="en-US" smtClean="0"/>
              <a:t>2/26/2026</a:t>
            </a:fld>
            <a:endParaRPr lang="en-US"/>
          </a:p>
        </p:txBody>
      </p:sp>
      <p:sp>
        <p:nvSpPr>
          <p:cNvPr id="6" name="Footer Placeholder 5">
            <a:extLst>
              <a:ext uri="{FF2B5EF4-FFF2-40B4-BE49-F238E27FC236}">
                <a16:creationId xmlns:a16="http://schemas.microsoft.com/office/drawing/2014/main" id="{0AD3CEB5-F833-4F08-9E4B-6E3ACC3447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4A1EDE-3377-4B75-A0B2-2369952B22E8}"/>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64819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6A926-0DC0-4B7A-A4A4-B02EE9B255E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0B4E5BD-8C6A-4997-BCDF-F4A3A55944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681AA23-1037-4050-969D-877B07B659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5521DF-2CB5-4658-AB02-B2948D8D34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BDA5591-5E63-4450-B9D2-B64CC3134E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77D4506-A39D-4DDF-865A-C93CC67E6108}"/>
              </a:ext>
            </a:extLst>
          </p:cNvPr>
          <p:cNvSpPr>
            <a:spLocks noGrp="1"/>
          </p:cNvSpPr>
          <p:nvPr>
            <p:ph type="dt" sz="half" idx="10"/>
          </p:nvPr>
        </p:nvSpPr>
        <p:spPr/>
        <p:txBody>
          <a:bodyPr/>
          <a:lstStyle/>
          <a:p>
            <a:fld id="{4714454B-C15D-4E45-A30A-AFA2448375FA}" type="datetimeFigureOut">
              <a:rPr lang="en-US" smtClean="0"/>
              <a:t>2/26/2026</a:t>
            </a:fld>
            <a:endParaRPr lang="en-US"/>
          </a:p>
        </p:txBody>
      </p:sp>
      <p:sp>
        <p:nvSpPr>
          <p:cNvPr id="8" name="Footer Placeholder 7">
            <a:extLst>
              <a:ext uri="{FF2B5EF4-FFF2-40B4-BE49-F238E27FC236}">
                <a16:creationId xmlns:a16="http://schemas.microsoft.com/office/drawing/2014/main" id="{992DE77B-540D-4F01-BFC8-D667290927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35AFD4F-BBE0-486B-BA9D-CDC87AEF50CB}"/>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291895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E579F-571F-43BF-A9C2-94E2BE44BA0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0F6A546-B238-462F-887B-3559B4CC0FBE}"/>
              </a:ext>
            </a:extLst>
          </p:cNvPr>
          <p:cNvSpPr>
            <a:spLocks noGrp="1"/>
          </p:cNvSpPr>
          <p:nvPr>
            <p:ph type="dt" sz="half" idx="10"/>
          </p:nvPr>
        </p:nvSpPr>
        <p:spPr/>
        <p:txBody>
          <a:bodyPr/>
          <a:lstStyle/>
          <a:p>
            <a:fld id="{4714454B-C15D-4E45-A30A-AFA2448375FA}" type="datetimeFigureOut">
              <a:rPr lang="en-US" smtClean="0"/>
              <a:t>2/26/2026</a:t>
            </a:fld>
            <a:endParaRPr lang="en-US"/>
          </a:p>
        </p:txBody>
      </p:sp>
      <p:sp>
        <p:nvSpPr>
          <p:cNvPr id="4" name="Footer Placeholder 3">
            <a:extLst>
              <a:ext uri="{FF2B5EF4-FFF2-40B4-BE49-F238E27FC236}">
                <a16:creationId xmlns:a16="http://schemas.microsoft.com/office/drawing/2014/main" id="{C03BFA42-F247-4060-AADF-5679CE8A24D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915AE6-D5FF-4213-8610-5190C0379BBD}"/>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468823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5DB63A-85EE-44E1-B750-298DAB212929}"/>
              </a:ext>
            </a:extLst>
          </p:cNvPr>
          <p:cNvSpPr>
            <a:spLocks noGrp="1"/>
          </p:cNvSpPr>
          <p:nvPr>
            <p:ph type="dt" sz="half" idx="10"/>
          </p:nvPr>
        </p:nvSpPr>
        <p:spPr/>
        <p:txBody>
          <a:bodyPr/>
          <a:lstStyle/>
          <a:p>
            <a:fld id="{4714454B-C15D-4E45-A30A-AFA2448375FA}" type="datetimeFigureOut">
              <a:rPr lang="en-US" smtClean="0"/>
              <a:t>2/26/2026</a:t>
            </a:fld>
            <a:endParaRPr lang="en-US"/>
          </a:p>
        </p:txBody>
      </p:sp>
      <p:sp>
        <p:nvSpPr>
          <p:cNvPr id="3" name="Footer Placeholder 2">
            <a:extLst>
              <a:ext uri="{FF2B5EF4-FFF2-40B4-BE49-F238E27FC236}">
                <a16:creationId xmlns:a16="http://schemas.microsoft.com/office/drawing/2014/main" id="{F1575525-7B92-4E78-9B46-90C418FB4AA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5C9BD71-CDFA-40AF-9E7A-08101033BB4D}"/>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1882513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EF069-92A1-4FF0-9BAE-89BF45162A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16341E-59E3-43B9-B2E3-2592B009EF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1567E9D-2381-4BD9-9A05-65B140F7FC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4D3FAE-D2B5-468D-BD28-CAF123D6C461}"/>
              </a:ext>
            </a:extLst>
          </p:cNvPr>
          <p:cNvSpPr>
            <a:spLocks noGrp="1"/>
          </p:cNvSpPr>
          <p:nvPr>
            <p:ph type="dt" sz="half" idx="10"/>
          </p:nvPr>
        </p:nvSpPr>
        <p:spPr/>
        <p:txBody>
          <a:bodyPr/>
          <a:lstStyle/>
          <a:p>
            <a:fld id="{4714454B-C15D-4E45-A30A-AFA2448375FA}" type="datetimeFigureOut">
              <a:rPr lang="en-US" smtClean="0"/>
              <a:t>2/26/2026</a:t>
            </a:fld>
            <a:endParaRPr lang="en-US"/>
          </a:p>
        </p:txBody>
      </p:sp>
      <p:sp>
        <p:nvSpPr>
          <p:cNvPr id="6" name="Footer Placeholder 5">
            <a:extLst>
              <a:ext uri="{FF2B5EF4-FFF2-40B4-BE49-F238E27FC236}">
                <a16:creationId xmlns:a16="http://schemas.microsoft.com/office/drawing/2014/main" id="{8A487E8D-CA4F-4534-A9D7-F75ED996A9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C681C0-ACBF-43F8-944F-98D170E84F91}"/>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3816339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14BD0-DC24-476D-97CD-ABF7C41C8F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E1004B0-9D15-481F-973A-A96EE8BCC7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FC3C491-0532-40E7-9D44-A5B877F678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10885B-900F-4C63-9DA9-341FDE8E4B4A}"/>
              </a:ext>
            </a:extLst>
          </p:cNvPr>
          <p:cNvSpPr>
            <a:spLocks noGrp="1"/>
          </p:cNvSpPr>
          <p:nvPr>
            <p:ph type="dt" sz="half" idx="10"/>
          </p:nvPr>
        </p:nvSpPr>
        <p:spPr/>
        <p:txBody>
          <a:bodyPr/>
          <a:lstStyle/>
          <a:p>
            <a:fld id="{4714454B-C15D-4E45-A30A-AFA2448375FA}" type="datetimeFigureOut">
              <a:rPr lang="en-US" smtClean="0"/>
              <a:t>2/26/2026</a:t>
            </a:fld>
            <a:endParaRPr lang="en-US"/>
          </a:p>
        </p:txBody>
      </p:sp>
      <p:sp>
        <p:nvSpPr>
          <p:cNvPr id="6" name="Footer Placeholder 5">
            <a:extLst>
              <a:ext uri="{FF2B5EF4-FFF2-40B4-BE49-F238E27FC236}">
                <a16:creationId xmlns:a16="http://schemas.microsoft.com/office/drawing/2014/main" id="{E76660F4-EDB1-45D2-9E86-8653522467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CF4E44-FF28-4779-941B-4C88EA1A9A46}"/>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2909501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CD2F5-7977-4CF6-AC68-0F90258001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AFA7C2-CE8F-44BD-A0ED-BF1A249750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74B0D-C00D-4C41-A91E-01403FF4D16A}"/>
              </a:ext>
            </a:extLst>
          </p:cNvPr>
          <p:cNvSpPr>
            <a:spLocks noGrp="1"/>
          </p:cNvSpPr>
          <p:nvPr>
            <p:ph type="dt" sz="half" idx="10"/>
          </p:nvPr>
        </p:nvSpPr>
        <p:spPr/>
        <p:txBody>
          <a:bodyPr/>
          <a:lstStyle/>
          <a:p>
            <a:fld id="{4714454B-C15D-4E45-A30A-AFA2448375FA}" type="datetimeFigureOut">
              <a:rPr lang="en-US" smtClean="0"/>
              <a:t>2/26/2026</a:t>
            </a:fld>
            <a:endParaRPr lang="en-US"/>
          </a:p>
        </p:txBody>
      </p:sp>
      <p:sp>
        <p:nvSpPr>
          <p:cNvPr id="5" name="Footer Placeholder 4">
            <a:extLst>
              <a:ext uri="{FF2B5EF4-FFF2-40B4-BE49-F238E27FC236}">
                <a16:creationId xmlns:a16="http://schemas.microsoft.com/office/drawing/2014/main" id="{4C744600-5A91-4364-9017-F27AAACEEE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1710FE-151E-4276-A3B2-235116E59C71}"/>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9194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CD4A4D-B712-47F3-987E-AADFBFFD731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94E1397-FE1F-4B43-9BBF-8CD17C8F84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8F6C4F-7F78-4EC4-863A-AA823AC68111}"/>
              </a:ext>
            </a:extLst>
          </p:cNvPr>
          <p:cNvSpPr>
            <a:spLocks noGrp="1"/>
          </p:cNvSpPr>
          <p:nvPr>
            <p:ph type="dt" sz="half" idx="10"/>
          </p:nvPr>
        </p:nvSpPr>
        <p:spPr/>
        <p:txBody>
          <a:bodyPr/>
          <a:lstStyle/>
          <a:p>
            <a:fld id="{4714454B-C15D-4E45-A30A-AFA2448375FA}" type="datetimeFigureOut">
              <a:rPr lang="en-US" smtClean="0"/>
              <a:t>2/26/2026</a:t>
            </a:fld>
            <a:endParaRPr lang="en-US"/>
          </a:p>
        </p:txBody>
      </p:sp>
      <p:sp>
        <p:nvSpPr>
          <p:cNvPr id="5" name="Footer Placeholder 4">
            <a:extLst>
              <a:ext uri="{FF2B5EF4-FFF2-40B4-BE49-F238E27FC236}">
                <a16:creationId xmlns:a16="http://schemas.microsoft.com/office/drawing/2014/main" id="{39EB64B4-9FA7-42BE-B1F4-3C5991AF51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FC6C29-D355-419A-9829-6F5FD7D92F98}"/>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3279608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CFB6A1-754E-4ABA-9B21-7B8FB5E93F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3BFF1EB-5B85-4A2F-B5D2-2E51523A25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576018-8534-494E-9D0B-FF674BB613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14454B-C15D-4E45-A30A-AFA2448375FA}" type="datetimeFigureOut">
              <a:rPr lang="en-US" smtClean="0"/>
              <a:t>2/26/2026</a:t>
            </a:fld>
            <a:endParaRPr lang="en-US"/>
          </a:p>
        </p:txBody>
      </p:sp>
      <p:sp>
        <p:nvSpPr>
          <p:cNvPr id="5" name="Footer Placeholder 4">
            <a:extLst>
              <a:ext uri="{FF2B5EF4-FFF2-40B4-BE49-F238E27FC236}">
                <a16:creationId xmlns:a16="http://schemas.microsoft.com/office/drawing/2014/main" id="{67C973A7-EE5D-448E-B065-DA8B7583C2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DC4CAFA-BEEE-4787-91EA-BDDF3815D0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D2CF49-8A54-40CF-ABD5-E8197E257D31}" type="slidenum">
              <a:rPr lang="en-US" smtClean="0"/>
              <a:t>‹#›</a:t>
            </a:fld>
            <a:endParaRPr lang="en-US"/>
          </a:p>
        </p:txBody>
      </p:sp>
    </p:spTree>
    <p:extLst>
      <p:ext uri="{BB962C8B-B14F-4D97-AF65-F5344CB8AC3E}">
        <p14:creationId xmlns:p14="http://schemas.microsoft.com/office/powerpoint/2010/main" val="29212749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a:xfrm>
            <a:off x="1319408" y="1161789"/>
            <a:ext cx="9553184" cy="4534422"/>
          </a:xfrm>
        </p:spPr>
        <p:txBody>
          <a:bodyPr>
            <a:normAutofit/>
          </a:bodyPr>
          <a:lstStyle/>
          <a:p>
            <a:r>
              <a:rPr lang="en-US" sz="4800" b="1" dirty="0"/>
              <a:t>CS 160: Introduction to</a:t>
            </a:r>
            <a:br>
              <a:rPr lang="en-US" sz="4800" b="1" dirty="0"/>
            </a:br>
            <a:r>
              <a:rPr lang="en-US" sz="4800" b="1" dirty="0"/>
              <a:t>Procedural Programming</a:t>
            </a:r>
            <a:br>
              <a:rPr lang="en-US" sz="4800" dirty="0"/>
            </a:br>
            <a:r>
              <a:rPr lang="en-US" sz="2400" dirty="0"/>
              <a:t>and</a:t>
            </a:r>
            <a:br>
              <a:rPr lang="en-US" sz="4800" dirty="0"/>
            </a:br>
            <a:r>
              <a:rPr lang="en-US" sz="4800" b="1" dirty="0"/>
              <a:t>ECE 160: Introduction to Programming for Electrical Engineers</a:t>
            </a:r>
            <a:br>
              <a:rPr lang="en-US" sz="4800" dirty="0"/>
            </a:br>
            <a:br>
              <a:rPr lang="en-US" sz="4800" dirty="0"/>
            </a:br>
            <a:r>
              <a:rPr lang="en-US" sz="4800" dirty="0"/>
              <a:t>Topic: </a:t>
            </a:r>
            <a:r>
              <a:rPr lang="en-US" sz="4800" i="1" dirty="0"/>
              <a:t>Debugging</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85B32-1A61-191E-2E58-ECE4E9FE7F04}"/>
              </a:ext>
            </a:extLst>
          </p:cNvPr>
          <p:cNvSpPr>
            <a:spLocks noGrp="1"/>
          </p:cNvSpPr>
          <p:nvPr>
            <p:ph type="title"/>
          </p:nvPr>
        </p:nvSpPr>
        <p:spPr/>
        <p:txBody>
          <a:bodyPr/>
          <a:lstStyle/>
          <a:p>
            <a:r>
              <a:rPr lang="en-US" dirty="0"/>
              <a:t>Bugs</a:t>
            </a:r>
          </a:p>
        </p:txBody>
      </p:sp>
      <p:sp>
        <p:nvSpPr>
          <p:cNvPr id="3" name="Content Placeholder 2">
            <a:extLst>
              <a:ext uri="{FF2B5EF4-FFF2-40B4-BE49-F238E27FC236}">
                <a16:creationId xmlns:a16="http://schemas.microsoft.com/office/drawing/2014/main" id="{4F089AE1-0B83-BD57-8D75-ADFCEE4A1842}"/>
              </a:ext>
            </a:extLst>
          </p:cNvPr>
          <p:cNvSpPr>
            <a:spLocks noGrp="1"/>
          </p:cNvSpPr>
          <p:nvPr>
            <p:ph idx="1"/>
          </p:nvPr>
        </p:nvSpPr>
        <p:spPr/>
        <p:txBody>
          <a:bodyPr>
            <a:normAutofit/>
          </a:bodyPr>
          <a:lstStyle/>
          <a:p>
            <a:r>
              <a:rPr lang="en-US" dirty="0"/>
              <a:t>Errors related to computer programs are typically referred to as </a:t>
            </a:r>
            <a:r>
              <a:rPr lang="en-US" b="1" dirty="0"/>
              <a:t>bugs</a:t>
            </a:r>
            <a:r>
              <a:rPr lang="en-US" dirty="0"/>
              <a:t> (there are various stories about the origin of this term)</a:t>
            </a:r>
          </a:p>
          <a:p>
            <a:r>
              <a:rPr lang="en-US" dirty="0"/>
              <a:t>In software engineering literature, more specific terms are typically used (although not all sources agree upon definitions); for example:</a:t>
            </a:r>
          </a:p>
          <a:p>
            <a:pPr lvl="1"/>
            <a:r>
              <a:rPr lang="en-US" dirty="0"/>
              <a:t>Some sources define a </a:t>
            </a:r>
            <a:r>
              <a:rPr lang="en-US" i="1" dirty="0"/>
              <a:t>fault</a:t>
            </a:r>
            <a:r>
              <a:rPr lang="en-US" dirty="0"/>
              <a:t> to be an error in a program's code</a:t>
            </a:r>
          </a:p>
          <a:p>
            <a:pPr lvl="1"/>
            <a:r>
              <a:rPr lang="en-US" dirty="0"/>
              <a:t>Some sources define a </a:t>
            </a:r>
            <a:r>
              <a:rPr lang="en-US" i="1" dirty="0"/>
              <a:t>failure</a:t>
            </a:r>
            <a:r>
              <a:rPr lang="en-US" dirty="0"/>
              <a:t> to be the incorrect behavior of a program</a:t>
            </a:r>
          </a:p>
          <a:p>
            <a:pPr lvl="1"/>
            <a:r>
              <a:rPr lang="en-US" dirty="0"/>
              <a:t>Using these definitions, faults can lead to failures</a:t>
            </a:r>
          </a:p>
          <a:p>
            <a:pPr lvl="1"/>
            <a:r>
              <a:rPr lang="en-US" dirty="0"/>
              <a:t>In this course, I'll casually use the term "bug" more generally, sometimes referring to faults and sometimes referring to failures</a:t>
            </a:r>
          </a:p>
        </p:txBody>
      </p:sp>
    </p:spTree>
    <p:extLst>
      <p:ext uri="{BB962C8B-B14F-4D97-AF65-F5344CB8AC3E}">
        <p14:creationId xmlns:p14="http://schemas.microsoft.com/office/powerpoint/2010/main" val="3149635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27D20-7DC4-FCDA-B1AA-20CD447185A4}"/>
              </a:ext>
            </a:extLst>
          </p:cNvPr>
          <p:cNvSpPr>
            <a:spLocks noGrp="1"/>
          </p:cNvSpPr>
          <p:nvPr>
            <p:ph type="title"/>
          </p:nvPr>
        </p:nvSpPr>
        <p:spPr/>
        <p:txBody>
          <a:bodyPr/>
          <a:lstStyle/>
          <a:p>
            <a:r>
              <a:rPr lang="en-US" dirty="0"/>
              <a:t>Debugging</a:t>
            </a:r>
          </a:p>
        </p:txBody>
      </p:sp>
      <p:sp>
        <p:nvSpPr>
          <p:cNvPr id="3" name="Content Placeholder 2">
            <a:extLst>
              <a:ext uri="{FF2B5EF4-FFF2-40B4-BE49-F238E27FC236}">
                <a16:creationId xmlns:a16="http://schemas.microsoft.com/office/drawing/2014/main" id="{296E9A0F-BDF3-D3CB-E243-5D23D2235F29}"/>
              </a:ext>
            </a:extLst>
          </p:cNvPr>
          <p:cNvSpPr>
            <a:spLocks noGrp="1"/>
          </p:cNvSpPr>
          <p:nvPr>
            <p:ph idx="1"/>
          </p:nvPr>
        </p:nvSpPr>
        <p:spPr/>
        <p:txBody>
          <a:bodyPr>
            <a:normAutofit fontScale="92500" lnSpcReduction="10000"/>
          </a:bodyPr>
          <a:lstStyle/>
          <a:p>
            <a:r>
              <a:rPr lang="en-US" dirty="0"/>
              <a:t>When you complete a first draft of a computer program, it will rarely run perfectly on the first try</a:t>
            </a:r>
          </a:p>
          <a:p>
            <a:r>
              <a:rPr lang="en-US" dirty="0"/>
              <a:t>Typically, you have to track down the causes of incorrect behavior and fix them</a:t>
            </a:r>
          </a:p>
          <a:p>
            <a:r>
              <a:rPr lang="en-US" dirty="0"/>
              <a:t>This process is known as </a:t>
            </a:r>
            <a:r>
              <a:rPr lang="en-US" b="1" dirty="0"/>
              <a:t>debugging</a:t>
            </a:r>
            <a:r>
              <a:rPr lang="en-US" dirty="0"/>
              <a:t> (or </a:t>
            </a:r>
            <a:r>
              <a:rPr lang="en-US" i="1" dirty="0"/>
              <a:t>bug fixing</a:t>
            </a:r>
            <a:r>
              <a:rPr lang="en-US" dirty="0"/>
              <a:t>)</a:t>
            </a:r>
          </a:p>
          <a:p>
            <a:r>
              <a:rPr lang="en-US" dirty="0"/>
              <a:t>Studies have indicated that the majority of a typical professional programmer's working time is spent debugging</a:t>
            </a:r>
          </a:p>
          <a:p>
            <a:pPr lvl="1"/>
            <a:r>
              <a:rPr lang="en-US" dirty="0"/>
              <a:t>The estimates vary widely, depending on the type and complexity of program; I'd say anywhere from 20% to 80% is somewhat common</a:t>
            </a:r>
          </a:p>
          <a:p>
            <a:pPr lvl="1"/>
            <a:r>
              <a:rPr lang="en-US" dirty="0"/>
              <a:t>I haven't seen estimates of time spent by student's writing programs for classes, but I'd guess it is at the high end of this range</a:t>
            </a:r>
          </a:p>
          <a:p>
            <a:pPr lvl="1"/>
            <a:r>
              <a:rPr lang="en-US" dirty="0"/>
              <a:t>It is unclear how the increased use of AI to generate code will affect this</a:t>
            </a:r>
          </a:p>
        </p:txBody>
      </p:sp>
    </p:spTree>
    <p:extLst>
      <p:ext uri="{BB962C8B-B14F-4D97-AF65-F5344CB8AC3E}">
        <p14:creationId xmlns:p14="http://schemas.microsoft.com/office/powerpoint/2010/main" val="1527966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A52D9-B3AB-1617-1A10-C97C7F3E8E2C}"/>
              </a:ext>
            </a:extLst>
          </p:cNvPr>
          <p:cNvSpPr>
            <a:spLocks noGrp="1"/>
          </p:cNvSpPr>
          <p:nvPr>
            <p:ph type="title"/>
          </p:nvPr>
        </p:nvSpPr>
        <p:spPr/>
        <p:txBody>
          <a:bodyPr/>
          <a:lstStyle/>
          <a:p>
            <a:r>
              <a:rPr lang="en-US" dirty="0"/>
              <a:t>Compiler Errors</a:t>
            </a:r>
          </a:p>
        </p:txBody>
      </p:sp>
      <p:sp>
        <p:nvSpPr>
          <p:cNvPr id="3" name="Content Placeholder 2">
            <a:extLst>
              <a:ext uri="{FF2B5EF4-FFF2-40B4-BE49-F238E27FC236}">
                <a16:creationId xmlns:a16="http://schemas.microsoft.com/office/drawing/2014/main" id="{D1BCE7AA-0F5C-8206-F834-179C34A17940}"/>
              </a:ext>
            </a:extLst>
          </p:cNvPr>
          <p:cNvSpPr>
            <a:spLocks noGrp="1"/>
          </p:cNvSpPr>
          <p:nvPr>
            <p:ph idx="1"/>
          </p:nvPr>
        </p:nvSpPr>
        <p:spPr/>
        <p:txBody>
          <a:bodyPr>
            <a:normAutofit fontScale="92500" lnSpcReduction="20000"/>
          </a:bodyPr>
          <a:lstStyle/>
          <a:p>
            <a:r>
              <a:rPr lang="en-US" dirty="0"/>
              <a:t>A </a:t>
            </a:r>
            <a:r>
              <a:rPr lang="en-US" b="1" dirty="0"/>
              <a:t>syntax error</a:t>
            </a:r>
            <a:r>
              <a:rPr lang="en-US" dirty="0"/>
              <a:t> in program code means that the programmer did not conform to the rules of the programming language</a:t>
            </a:r>
          </a:p>
          <a:p>
            <a:pPr lvl="1"/>
            <a:r>
              <a:rPr lang="en-US" dirty="0"/>
              <a:t>These errors should be caught and reported by the compiler, and so syntax errors are a subset of </a:t>
            </a:r>
            <a:r>
              <a:rPr lang="en-US" i="1" dirty="0"/>
              <a:t>compiler errors</a:t>
            </a:r>
          </a:p>
          <a:p>
            <a:pPr lvl="1"/>
            <a:r>
              <a:rPr lang="en-US" dirty="0"/>
              <a:t>For example, suppose you forget to include a semicolon at the end of a C statement</a:t>
            </a:r>
          </a:p>
          <a:p>
            <a:pPr lvl="1"/>
            <a:r>
              <a:rPr lang="en-US" dirty="0"/>
              <a:t>The program will report this, including the line number of which it occurs</a:t>
            </a:r>
          </a:p>
          <a:p>
            <a:pPr lvl="1"/>
            <a:r>
              <a:rPr lang="en-US" dirty="0"/>
              <a:t>These errors are relatively simple to fix (although it still might take time for beginner programmers who are learning the language)</a:t>
            </a:r>
          </a:p>
          <a:p>
            <a:r>
              <a:rPr lang="en-US" dirty="0"/>
              <a:t>Another type of compiler error is a </a:t>
            </a:r>
            <a:r>
              <a:rPr lang="en-US" i="1" dirty="0"/>
              <a:t>linker error</a:t>
            </a:r>
          </a:p>
          <a:p>
            <a:pPr lvl="1"/>
            <a:r>
              <a:rPr lang="en-US" dirty="0"/>
              <a:t>This can occur when a compiler fails to link to a library</a:t>
            </a:r>
          </a:p>
          <a:p>
            <a:pPr lvl="1"/>
            <a:r>
              <a:rPr lang="en-US" dirty="0"/>
              <a:t>This can also occur if an expected function is missing (e.g., perhaps a function prototype statement doesn't match a function header)</a:t>
            </a:r>
          </a:p>
          <a:p>
            <a:pPr lvl="1"/>
            <a:r>
              <a:rPr lang="en-US" dirty="0"/>
              <a:t>These sorts of errors may take longer to track down than syntax errors, but they don't generally represent logical mistakes with the code</a:t>
            </a:r>
          </a:p>
        </p:txBody>
      </p:sp>
    </p:spTree>
    <p:extLst>
      <p:ext uri="{BB962C8B-B14F-4D97-AF65-F5344CB8AC3E}">
        <p14:creationId xmlns:p14="http://schemas.microsoft.com/office/powerpoint/2010/main" val="3712480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BE607-ED7C-4D95-6D8D-586478B25464}"/>
              </a:ext>
            </a:extLst>
          </p:cNvPr>
          <p:cNvSpPr>
            <a:spLocks noGrp="1"/>
          </p:cNvSpPr>
          <p:nvPr>
            <p:ph type="title"/>
          </p:nvPr>
        </p:nvSpPr>
        <p:spPr/>
        <p:txBody>
          <a:bodyPr/>
          <a:lstStyle/>
          <a:p>
            <a:r>
              <a:rPr lang="en-US" dirty="0"/>
              <a:t>Run-time Errors</a:t>
            </a:r>
          </a:p>
        </p:txBody>
      </p:sp>
      <p:sp>
        <p:nvSpPr>
          <p:cNvPr id="3" name="Content Placeholder 2">
            <a:extLst>
              <a:ext uri="{FF2B5EF4-FFF2-40B4-BE49-F238E27FC236}">
                <a16:creationId xmlns:a16="http://schemas.microsoft.com/office/drawing/2014/main" id="{A5FC42EB-D589-3975-3AFF-659968F3B738}"/>
              </a:ext>
            </a:extLst>
          </p:cNvPr>
          <p:cNvSpPr>
            <a:spLocks noGrp="1"/>
          </p:cNvSpPr>
          <p:nvPr>
            <p:ph idx="1"/>
          </p:nvPr>
        </p:nvSpPr>
        <p:spPr/>
        <p:txBody>
          <a:bodyPr/>
          <a:lstStyle/>
          <a:p>
            <a:r>
              <a:rPr lang="en-US" dirty="0"/>
              <a:t>If the program successfully compiles (including linking), but the executable doesn't do what you expect, this is called a </a:t>
            </a:r>
            <a:r>
              <a:rPr lang="en-US" b="1" dirty="0"/>
              <a:t>run-time error</a:t>
            </a:r>
          </a:p>
          <a:p>
            <a:r>
              <a:rPr lang="en-US" dirty="0"/>
              <a:t>There are at least two general reasons that run-time errors might occur:</a:t>
            </a:r>
          </a:p>
          <a:p>
            <a:pPr lvl="1"/>
            <a:r>
              <a:rPr lang="en-US" dirty="0"/>
              <a:t>First, there might be one or more lines in you program that do not do what you think they do</a:t>
            </a:r>
          </a:p>
          <a:p>
            <a:pPr lvl="1"/>
            <a:r>
              <a:rPr lang="en-US" dirty="0"/>
              <a:t>Second, it is possible that each individual line in your program does what you think, but strung together, the net effect isn't what you intended</a:t>
            </a:r>
          </a:p>
          <a:p>
            <a:r>
              <a:rPr lang="en-US" dirty="0"/>
              <a:t>When you encounter a run-time error, you need to track down its cause and fix it</a:t>
            </a:r>
          </a:p>
        </p:txBody>
      </p:sp>
    </p:spTree>
    <p:extLst>
      <p:ext uri="{BB962C8B-B14F-4D97-AF65-F5344CB8AC3E}">
        <p14:creationId xmlns:p14="http://schemas.microsoft.com/office/powerpoint/2010/main" val="2964325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73C03-E78C-CA71-C341-A6D92F8EECCB}"/>
              </a:ext>
            </a:extLst>
          </p:cNvPr>
          <p:cNvSpPr>
            <a:spLocks noGrp="1"/>
          </p:cNvSpPr>
          <p:nvPr>
            <p:ph type="title"/>
          </p:nvPr>
        </p:nvSpPr>
        <p:spPr/>
        <p:txBody>
          <a:bodyPr/>
          <a:lstStyle/>
          <a:p>
            <a:r>
              <a:rPr lang="en-US" dirty="0"/>
              <a:t>Inefficient Method of Detecting Primes</a:t>
            </a:r>
          </a:p>
        </p:txBody>
      </p:sp>
      <p:sp>
        <p:nvSpPr>
          <p:cNvPr id="3" name="Content Placeholder 2">
            <a:extLst>
              <a:ext uri="{FF2B5EF4-FFF2-40B4-BE49-F238E27FC236}">
                <a16:creationId xmlns:a16="http://schemas.microsoft.com/office/drawing/2014/main" id="{0DD4590A-91C9-C40A-8D6C-77CC1A392747}"/>
              </a:ext>
            </a:extLst>
          </p:cNvPr>
          <p:cNvSpPr>
            <a:spLocks noGrp="1"/>
          </p:cNvSpPr>
          <p:nvPr>
            <p:ph idx="1"/>
          </p:nvPr>
        </p:nvSpPr>
        <p:spPr/>
        <p:txBody>
          <a:bodyPr>
            <a:normAutofit lnSpcReduction="10000"/>
          </a:bodyPr>
          <a:lstStyle/>
          <a:p>
            <a:r>
              <a:rPr lang="en-US" dirty="0"/>
              <a:t>Suppose you are trying to write a program that allows the user to enter a number and then checks to see whether the number is prime</a:t>
            </a:r>
          </a:p>
          <a:p>
            <a:pPr lvl="1"/>
            <a:r>
              <a:rPr lang="en-US" dirty="0"/>
              <a:t>You decide to write a function that will take an integer as a parameter and return the number of factors of that integer</a:t>
            </a:r>
          </a:p>
          <a:p>
            <a:pPr lvl="1"/>
            <a:r>
              <a:rPr lang="en-US" dirty="0"/>
              <a:t>If there are exactly two factors, the number is prime</a:t>
            </a:r>
          </a:p>
          <a:p>
            <a:pPr lvl="1"/>
            <a:r>
              <a:rPr lang="en-US" dirty="0"/>
              <a:t>Note that this is not intended to be efficient!</a:t>
            </a:r>
          </a:p>
          <a:p>
            <a:r>
              <a:rPr lang="en-US" dirty="0"/>
              <a:t>The next slide shows a potential first draft of such a program (over two columns)</a:t>
            </a:r>
          </a:p>
          <a:p>
            <a:pPr lvl="1"/>
            <a:r>
              <a:rPr lang="en-US" dirty="0"/>
              <a:t>This program has multiple bugs!</a:t>
            </a:r>
          </a:p>
          <a:p>
            <a:pPr lvl="1"/>
            <a:r>
              <a:rPr lang="en-US" dirty="0"/>
              <a:t>It compiles and runs (we will run it soon), but it does not produce the expected result</a:t>
            </a:r>
          </a:p>
        </p:txBody>
      </p:sp>
    </p:spTree>
    <p:extLst>
      <p:ext uri="{BB962C8B-B14F-4D97-AF65-F5344CB8AC3E}">
        <p14:creationId xmlns:p14="http://schemas.microsoft.com/office/powerpoint/2010/main" val="3245771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D80BE6A-E6E9-6F63-5503-D8C067A8E99A}"/>
              </a:ext>
            </a:extLst>
          </p:cNvPr>
          <p:cNvSpPr>
            <a:spLocks noGrp="1"/>
          </p:cNvSpPr>
          <p:nvPr>
            <p:ph type="title"/>
          </p:nvPr>
        </p:nvSpPr>
        <p:spPr/>
        <p:txBody>
          <a:bodyPr/>
          <a:lstStyle/>
          <a:p>
            <a:r>
              <a:rPr lang="en-US" dirty="0"/>
              <a:t>Example Program with Multiple Bugs</a:t>
            </a:r>
          </a:p>
        </p:txBody>
      </p:sp>
      <p:sp>
        <p:nvSpPr>
          <p:cNvPr id="10" name="Content Placeholder 9">
            <a:extLst>
              <a:ext uri="{FF2B5EF4-FFF2-40B4-BE49-F238E27FC236}">
                <a16:creationId xmlns:a16="http://schemas.microsoft.com/office/drawing/2014/main" id="{5321039F-18D8-38F5-9ACF-C6AE70A5BC39}"/>
              </a:ext>
            </a:extLst>
          </p:cNvPr>
          <p:cNvSpPr>
            <a:spLocks noGrp="1"/>
          </p:cNvSpPr>
          <p:nvPr>
            <p:ph sz="half" idx="1"/>
          </p:nvPr>
        </p:nvSpPr>
        <p:spPr>
          <a:xfrm>
            <a:off x="838200" y="1690688"/>
            <a:ext cx="5181600" cy="4486275"/>
          </a:xfrm>
        </p:spPr>
        <p:txBody>
          <a:bodyPr>
            <a:normAutofit fontScale="55000" lnSpcReduction="20000"/>
          </a:bodyPr>
          <a:lstStyle/>
          <a:p>
            <a:pPr marL="0" indent="0">
              <a:lnSpc>
                <a:spcPct val="120000"/>
              </a:lnSpc>
              <a:spcBef>
                <a:spcPts val="0"/>
              </a:spcBef>
              <a:buNone/>
            </a:pPr>
            <a:r>
              <a:rPr lang="en-US" dirty="0">
                <a:latin typeface="Courier New" panose="02070309020205020404" pitchFamily="49" charset="0"/>
                <a:cs typeface="Courier New" panose="02070309020205020404" pitchFamily="49" charset="0"/>
              </a:rPr>
              <a:t>#include &lt;stdio.h&gt;</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int num_factors(int);</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int main(void)</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int x, y;</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printf("Enter a number: ");</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scanf("%d", x);</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y = num_factors(x);</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if (y = 2)</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printf("That number is prime.\n");</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else</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printf("That number is NOT prime.\n");</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return 0;</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a:t>
            </a:r>
          </a:p>
        </p:txBody>
      </p:sp>
      <p:sp>
        <p:nvSpPr>
          <p:cNvPr id="11" name="Content Placeholder 10">
            <a:extLst>
              <a:ext uri="{FF2B5EF4-FFF2-40B4-BE49-F238E27FC236}">
                <a16:creationId xmlns:a16="http://schemas.microsoft.com/office/drawing/2014/main" id="{F6B67188-11F3-0115-8E79-674B6D77E31E}"/>
              </a:ext>
            </a:extLst>
          </p:cNvPr>
          <p:cNvSpPr>
            <a:spLocks noGrp="1"/>
          </p:cNvSpPr>
          <p:nvPr>
            <p:ph sz="half" idx="2"/>
          </p:nvPr>
        </p:nvSpPr>
        <p:spPr>
          <a:xfrm>
            <a:off x="6172200" y="1690688"/>
            <a:ext cx="5181600" cy="4486275"/>
          </a:xfrm>
        </p:spPr>
        <p:txBody>
          <a:bodyPr>
            <a:normAutofit fontScale="55000" lnSpcReduction="20000"/>
          </a:bodyPr>
          <a:lstStyle/>
          <a:p>
            <a:pPr marL="0" indent="0">
              <a:buNone/>
            </a:pPr>
            <a:r>
              <a:rPr lang="en-US" dirty="0">
                <a:latin typeface="Courier New" panose="02070309020205020404" pitchFamily="49" charset="0"/>
                <a:cs typeface="Courier New" panose="02070309020205020404" pitchFamily="49" charset="0"/>
              </a:rPr>
              <a:t>int num_factors(int n)</a:t>
            </a:r>
          </a:p>
          <a:p>
            <a:pPr marL="0" indent="0">
              <a:buNone/>
            </a:pPr>
            <a:r>
              <a:rPr lang="en-US" dirty="0">
                <a:latin typeface="Courier New" panose="02070309020205020404" pitchFamily="49" charset="0"/>
                <a:cs typeface="Courier New" panose="02070309020205020404" pitchFamily="49" charset="0"/>
              </a:rPr>
              <a:t>{</a:t>
            </a:r>
          </a:p>
          <a:p>
            <a:pPr marL="0" indent="0">
              <a:buNone/>
            </a:pPr>
            <a:r>
              <a:rPr lang="en-US" dirty="0">
                <a:latin typeface="Courier New" panose="02070309020205020404" pitchFamily="49" charset="0"/>
                <a:cs typeface="Courier New" panose="02070309020205020404" pitchFamily="49" charset="0"/>
              </a:rPr>
              <a:t>  int x;</a:t>
            </a:r>
          </a:p>
          <a:p>
            <a:pPr marL="0" indent="0">
              <a:buNone/>
            </a:pPr>
            <a:r>
              <a:rPr lang="en-US" dirty="0">
                <a:latin typeface="Courier New" panose="02070309020205020404" pitchFamily="49" charset="0"/>
                <a:cs typeface="Courier New" panose="02070309020205020404" pitchFamily="49" charset="0"/>
              </a:rPr>
              <a:t>  int count = 0;</a:t>
            </a:r>
          </a:p>
          <a:p>
            <a:pPr marL="0" indent="0">
              <a:buNone/>
            </a:pPr>
            <a:endParaRPr lang="en-US" dirty="0">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for (x = 1; x &lt;= n; x++)</a:t>
            </a:r>
          </a:p>
          <a:p>
            <a:pPr marL="0" indent="0">
              <a:buNone/>
            </a:pPr>
            <a:r>
              <a:rPr lang="en-US" dirty="0">
                <a:latin typeface="Courier New" panose="02070309020205020404" pitchFamily="49" charset="0"/>
                <a:cs typeface="Courier New" panose="02070309020205020404" pitchFamily="49" charset="0"/>
              </a:rPr>
              <a:t>  {</a:t>
            </a:r>
          </a:p>
          <a:p>
            <a:pPr marL="0" indent="0">
              <a:buNone/>
            </a:pPr>
            <a:r>
              <a:rPr lang="en-US" dirty="0">
                <a:latin typeface="Courier New" panose="02070309020205020404" pitchFamily="49" charset="0"/>
                <a:cs typeface="Courier New" panose="02070309020205020404" pitchFamily="49" charset="0"/>
              </a:rPr>
              <a:t>    if (x % n == 0)</a:t>
            </a:r>
          </a:p>
          <a:p>
            <a:pPr marL="0" indent="0">
              <a:buNone/>
            </a:pPr>
            <a:r>
              <a:rPr lang="en-US" dirty="0">
                <a:latin typeface="Courier New" panose="02070309020205020404" pitchFamily="49" charset="0"/>
                <a:cs typeface="Courier New" panose="02070309020205020404" pitchFamily="49" charset="0"/>
              </a:rPr>
              <a:t>    count++;</a:t>
            </a:r>
          </a:p>
          <a:p>
            <a:pPr marL="0" indent="0">
              <a:buNone/>
            </a:pPr>
            <a:r>
              <a:rPr lang="en-US" dirty="0">
                <a:latin typeface="Courier New" panose="02070309020205020404" pitchFamily="49" charset="0"/>
                <a:cs typeface="Courier New" panose="02070309020205020404" pitchFamily="49" charset="0"/>
              </a:rPr>
              <a:t>  }</a:t>
            </a:r>
          </a:p>
          <a:p>
            <a:pPr marL="0" indent="0">
              <a:buNone/>
            </a:pPr>
            <a:endParaRPr lang="en-US" dirty="0">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return count;</a:t>
            </a:r>
          </a:p>
          <a:p>
            <a:pPr marL="0" indent="0">
              <a:buNone/>
            </a:pPr>
            <a:r>
              <a:rPr lang="en-US"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3926630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D1E7B22-3E90-DF64-13E8-A15F7641F387}"/>
              </a:ext>
            </a:extLst>
          </p:cNvPr>
          <p:cNvSpPr>
            <a:spLocks noGrp="1"/>
          </p:cNvSpPr>
          <p:nvPr>
            <p:ph type="title"/>
          </p:nvPr>
        </p:nvSpPr>
        <p:spPr/>
        <p:txBody>
          <a:bodyPr/>
          <a:lstStyle/>
          <a:p>
            <a:r>
              <a:rPr lang="en-US" dirty="0"/>
              <a:t>What Does the Error-prone Program Do?</a:t>
            </a:r>
          </a:p>
        </p:txBody>
      </p:sp>
      <p:sp>
        <p:nvSpPr>
          <p:cNvPr id="6" name="Content Placeholder 5">
            <a:extLst>
              <a:ext uri="{FF2B5EF4-FFF2-40B4-BE49-F238E27FC236}">
                <a16:creationId xmlns:a16="http://schemas.microsoft.com/office/drawing/2014/main" id="{E6A31E29-FE0D-AA9F-933B-6B5D1AD6EDF7}"/>
              </a:ext>
            </a:extLst>
          </p:cNvPr>
          <p:cNvSpPr>
            <a:spLocks noGrp="1"/>
          </p:cNvSpPr>
          <p:nvPr>
            <p:ph idx="1"/>
          </p:nvPr>
        </p:nvSpPr>
        <p:spPr/>
        <p:txBody>
          <a:bodyPr>
            <a:normAutofit/>
          </a:bodyPr>
          <a:lstStyle/>
          <a:p>
            <a:r>
              <a:rPr lang="en-US" dirty="0"/>
              <a:t>In class, we will compile and run the program from the previous slide (I will name the file "prime1.c")</a:t>
            </a:r>
          </a:p>
          <a:p>
            <a:r>
              <a:rPr lang="en-US" dirty="0"/>
              <a:t>The program will prompt you to enter a number, but after you do, the behavior is unpredictable!</a:t>
            </a:r>
          </a:p>
          <a:p>
            <a:pPr lvl="1"/>
            <a:r>
              <a:rPr lang="en-US" dirty="0"/>
              <a:t>The program will most likely </a:t>
            </a:r>
            <a:r>
              <a:rPr lang="en-US" i="1" dirty="0"/>
              <a:t>crash</a:t>
            </a:r>
            <a:r>
              <a:rPr lang="en-US" dirty="0"/>
              <a:t> with a </a:t>
            </a:r>
            <a:r>
              <a:rPr lang="en-US" i="1" dirty="0"/>
              <a:t>segmentation fault</a:t>
            </a:r>
            <a:r>
              <a:rPr lang="en-US" dirty="0"/>
              <a:t> (meaning it is attempting to access memory that it does not have access to)</a:t>
            </a:r>
          </a:p>
          <a:p>
            <a:pPr lvl="1"/>
            <a:r>
              <a:rPr lang="en-US" dirty="0"/>
              <a:t>However, it is conceivable that the program will seem to run for ever (although actually, it would just be running for a very long time)</a:t>
            </a:r>
          </a:p>
          <a:p>
            <a:pPr lvl="1"/>
            <a:r>
              <a:rPr lang="en-US" dirty="0"/>
              <a:t>It is also conceivable that the program will run quickly, but tell you that everything is prime</a:t>
            </a:r>
          </a:p>
        </p:txBody>
      </p:sp>
    </p:spTree>
    <p:extLst>
      <p:ext uri="{BB962C8B-B14F-4D97-AF65-F5344CB8AC3E}">
        <p14:creationId xmlns:p14="http://schemas.microsoft.com/office/powerpoint/2010/main" val="837065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428DD-7C52-DFBA-C31A-317477BC9BFA}"/>
              </a:ext>
            </a:extLst>
          </p:cNvPr>
          <p:cNvSpPr>
            <a:spLocks noGrp="1"/>
          </p:cNvSpPr>
          <p:nvPr>
            <p:ph type="title"/>
          </p:nvPr>
        </p:nvSpPr>
        <p:spPr/>
        <p:txBody>
          <a:bodyPr/>
          <a:lstStyle/>
          <a:p>
            <a:r>
              <a:rPr lang="en-US" dirty="0"/>
              <a:t>Trace Statements</a:t>
            </a:r>
          </a:p>
        </p:txBody>
      </p:sp>
      <p:sp>
        <p:nvSpPr>
          <p:cNvPr id="3" name="Content Placeholder 2">
            <a:extLst>
              <a:ext uri="{FF2B5EF4-FFF2-40B4-BE49-F238E27FC236}">
                <a16:creationId xmlns:a16="http://schemas.microsoft.com/office/drawing/2014/main" id="{5A3ECB3D-EC43-AEBB-4697-304A982A1CAF}"/>
              </a:ext>
            </a:extLst>
          </p:cNvPr>
          <p:cNvSpPr>
            <a:spLocks noGrp="1"/>
          </p:cNvSpPr>
          <p:nvPr>
            <p:ph idx="1"/>
          </p:nvPr>
        </p:nvSpPr>
        <p:spPr/>
        <p:txBody>
          <a:bodyPr>
            <a:normAutofit fontScale="85000" lnSpcReduction="10000"/>
          </a:bodyPr>
          <a:lstStyle/>
          <a:p>
            <a:r>
              <a:rPr lang="en-US" dirty="0"/>
              <a:t>There are two methods we are going to discuss to debug code when a run-time error occurs, and you can't quickly figure it out just be looking at the code</a:t>
            </a:r>
          </a:p>
          <a:p>
            <a:r>
              <a:rPr lang="en-US" dirty="0"/>
              <a:t>The second method involves using a </a:t>
            </a:r>
            <a:r>
              <a:rPr lang="en-US" i="1" dirty="0"/>
              <a:t>debugger</a:t>
            </a:r>
            <a:r>
              <a:rPr lang="en-US" dirty="0"/>
              <a:t>; we will discuss that later in the topic</a:t>
            </a:r>
          </a:p>
          <a:p>
            <a:r>
              <a:rPr lang="en-US" dirty="0"/>
              <a:t>This first method is simpler, but often it is enough; This method is sometimes called </a:t>
            </a:r>
            <a:r>
              <a:rPr lang="en-US" i="1" dirty="0"/>
              <a:t>tracing</a:t>
            </a:r>
            <a:r>
              <a:rPr lang="en-US" dirty="0"/>
              <a:t>, and it involves the use of </a:t>
            </a:r>
            <a:r>
              <a:rPr lang="en-US" b="1" dirty="0"/>
              <a:t>trace statements</a:t>
            </a:r>
          </a:p>
          <a:p>
            <a:r>
              <a:rPr lang="en-US" dirty="0"/>
              <a:t>A trace statement is a statement you temporarily add to your program, typically to display information indicating the location in the code or values of variables</a:t>
            </a:r>
          </a:p>
          <a:p>
            <a:r>
              <a:rPr lang="en-US" dirty="0"/>
              <a:t>The collective output of the trace statements in a program is sometimes called a </a:t>
            </a:r>
            <a:r>
              <a:rPr lang="en-US" i="1" dirty="0"/>
              <a:t>trace</a:t>
            </a:r>
            <a:endParaRPr lang="en-US" dirty="0"/>
          </a:p>
          <a:p>
            <a:r>
              <a:rPr lang="en-US" dirty="0"/>
              <a:t>The trace can be written to a log file, or to standard error, but we haven't learned how to do this yet, so we will use trace statements that write to standard output</a:t>
            </a:r>
          </a:p>
          <a:p>
            <a:endParaRPr lang="en-US" dirty="0"/>
          </a:p>
        </p:txBody>
      </p:sp>
    </p:spTree>
    <p:extLst>
      <p:ext uri="{BB962C8B-B14F-4D97-AF65-F5344CB8AC3E}">
        <p14:creationId xmlns:p14="http://schemas.microsoft.com/office/powerpoint/2010/main" val="863851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FE1BE-3A30-88EB-350B-5448F175BF12}"/>
              </a:ext>
            </a:extLst>
          </p:cNvPr>
          <p:cNvSpPr>
            <a:spLocks noGrp="1"/>
          </p:cNvSpPr>
          <p:nvPr>
            <p:ph type="title"/>
          </p:nvPr>
        </p:nvSpPr>
        <p:spPr/>
        <p:txBody>
          <a:bodyPr/>
          <a:lstStyle/>
          <a:p>
            <a:r>
              <a:rPr lang="en-US" dirty="0"/>
              <a:t>First Trace Statement Example</a:t>
            </a:r>
          </a:p>
        </p:txBody>
      </p:sp>
      <p:sp>
        <p:nvSpPr>
          <p:cNvPr id="3" name="Content Placeholder 2">
            <a:extLst>
              <a:ext uri="{FF2B5EF4-FFF2-40B4-BE49-F238E27FC236}">
                <a16:creationId xmlns:a16="http://schemas.microsoft.com/office/drawing/2014/main" id="{BDEA1D92-A4A5-A637-4445-FB4457F991F2}"/>
              </a:ext>
            </a:extLst>
          </p:cNvPr>
          <p:cNvSpPr>
            <a:spLocks noGrp="1"/>
          </p:cNvSpPr>
          <p:nvPr>
            <p:ph idx="1"/>
          </p:nvPr>
        </p:nvSpPr>
        <p:spPr/>
        <p:txBody>
          <a:bodyPr>
            <a:normAutofit fontScale="85000" lnSpcReduction="20000"/>
          </a:bodyPr>
          <a:lstStyle/>
          <a:p>
            <a:r>
              <a:rPr lang="en-US" dirty="0"/>
              <a:t>The first question you might be asking yourself is whether we are correctly reading in the number form the user</a:t>
            </a:r>
          </a:p>
          <a:p>
            <a:r>
              <a:rPr lang="en-US" dirty="0"/>
              <a:t>So, let's say we add the following "printf" statement after the "scanf":</a:t>
            </a: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printf("Enter a number: ");</a:t>
            </a:r>
          </a:p>
          <a:p>
            <a:pPr marL="457200" lvl="1" indent="0">
              <a:buNone/>
            </a:pPr>
            <a:r>
              <a:rPr lang="en-US" dirty="0">
                <a:latin typeface="Courier New" panose="02070309020205020404" pitchFamily="49" charset="0"/>
                <a:cs typeface="Courier New" panose="02070309020205020404" pitchFamily="49" charset="0"/>
              </a:rPr>
              <a:t>scanf("%d", x);</a:t>
            </a:r>
          </a:p>
          <a:p>
            <a:pPr marL="457200" lvl="1" indent="0">
              <a:buNone/>
            </a:pPr>
            <a:r>
              <a:rPr lang="en-US" dirty="0">
                <a:latin typeface="Courier New" panose="02070309020205020404" pitchFamily="49" charset="0"/>
                <a:cs typeface="Courier New" panose="02070309020205020404" pitchFamily="49" charset="0"/>
              </a:rPr>
              <a:t>printf("In main, x = %d.\n", x);</a:t>
            </a:r>
          </a:p>
          <a:p>
            <a:r>
              <a:rPr lang="en-US" dirty="0">
                <a:cs typeface="Courier New" panose="02070309020205020404" pitchFamily="49" charset="0"/>
              </a:rPr>
              <a:t>Don't forget to save the program (if you are editing in a text editor), and then re-compile, after adding the new statement</a:t>
            </a:r>
          </a:p>
          <a:p>
            <a:r>
              <a:rPr lang="en-US" dirty="0">
                <a:cs typeface="Courier New" panose="02070309020205020404" pitchFamily="49" charset="0"/>
              </a:rPr>
              <a:t>I will name the updated file "prime2.c"; I will compile and run it in class</a:t>
            </a:r>
          </a:p>
          <a:p>
            <a:r>
              <a:rPr lang="en-US" dirty="0">
                <a:cs typeface="Courier New" panose="02070309020205020404" pitchFamily="49" charset="0"/>
              </a:rPr>
              <a:t>One of two things will happen now:</a:t>
            </a:r>
          </a:p>
          <a:p>
            <a:pPr lvl="1"/>
            <a:r>
              <a:rPr lang="en-US" dirty="0">
                <a:cs typeface="Courier New" panose="02070309020205020404" pitchFamily="49" charset="0"/>
              </a:rPr>
              <a:t>You will most likely crash before you get to the added trace statement</a:t>
            </a:r>
          </a:p>
          <a:p>
            <a:pPr lvl="1"/>
            <a:r>
              <a:rPr lang="en-US" dirty="0">
                <a:cs typeface="Courier New" panose="02070309020205020404" pitchFamily="49" charset="0"/>
              </a:rPr>
              <a:t>Alternatively, you may see an arbitrary value displayed for "x" that is different than the one you type in</a:t>
            </a:r>
          </a:p>
          <a:p>
            <a:pPr lvl="1"/>
            <a:r>
              <a:rPr lang="en-US" dirty="0">
                <a:cs typeface="Courier New" panose="02070309020205020404" pitchFamily="49" charset="0"/>
              </a:rPr>
              <a:t>Either way, hopefully that is enough for you to recognize your common mistake</a:t>
            </a:r>
          </a:p>
        </p:txBody>
      </p:sp>
    </p:spTree>
    <p:extLst>
      <p:ext uri="{BB962C8B-B14F-4D97-AF65-F5344CB8AC3E}">
        <p14:creationId xmlns:p14="http://schemas.microsoft.com/office/powerpoint/2010/main" val="1125653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2E25C-DFC1-C5A9-0B38-84373C4DD81D}"/>
              </a:ext>
            </a:extLst>
          </p:cNvPr>
          <p:cNvSpPr>
            <a:spLocks noGrp="1"/>
          </p:cNvSpPr>
          <p:nvPr>
            <p:ph type="title"/>
          </p:nvPr>
        </p:nvSpPr>
        <p:spPr/>
        <p:txBody>
          <a:bodyPr/>
          <a:lstStyle/>
          <a:p>
            <a:r>
              <a:rPr lang="en-US" dirty="0"/>
              <a:t>The First Bug Fix</a:t>
            </a:r>
          </a:p>
        </p:txBody>
      </p:sp>
      <p:sp>
        <p:nvSpPr>
          <p:cNvPr id="3" name="Content Placeholder 2">
            <a:extLst>
              <a:ext uri="{FF2B5EF4-FFF2-40B4-BE49-F238E27FC236}">
                <a16:creationId xmlns:a16="http://schemas.microsoft.com/office/drawing/2014/main" id="{91BB2F79-EF9E-0AF6-D302-E5FD68F4F31F}"/>
              </a:ext>
            </a:extLst>
          </p:cNvPr>
          <p:cNvSpPr>
            <a:spLocks noGrp="1"/>
          </p:cNvSpPr>
          <p:nvPr>
            <p:ph idx="1"/>
          </p:nvPr>
        </p:nvSpPr>
        <p:spPr/>
        <p:txBody>
          <a:bodyPr>
            <a:normAutofit lnSpcReduction="10000"/>
          </a:bodyPr>
          <a:lstStyle/>
          <a:p>
            <a:r>
              <a:rPr lang="en-US" dirty="0"/>
              <a:t>You fix the first found bug as follows:</a:t>
            </a:r>
          </a:p>
          <a:p>
            <a:pPr marL="457200" lvl="1" indent="0">
              <a:buNone/>
            </a:pPr>
            <a:r>
              <a:rPr lang="en-US" dirty="0">
                <a:latin typeface="Courier New" panose="02070309020205020404" pitchFamily="49" charset="0"/>
                <a:cs typeface="Courier New" panose="02070309020205020404" pitchFamily="49" charset="0"/>
              </a:rPr>
              <a:t>printf("Enter a number: ");</a:t>
            </a:r>
          </a:p>
          <a:p>
            <a:pPr marL="457200" lvl="1" indent="0">
              <a:buNone/>
            </a:pPr>
            <a:r>
              <a:rPr lang="en-US" dirty="0">
                <a:latin typeface="Courier New" panose="02070309020205020404" pitchFamily="49" charset="0"/>
                <a:cs typeface="Courier New" panose="02070309020205020404" pitchFamily="49" charset="0"/>
              </a:rPr>
              <a:t>scanf("%d", &amp;x);</a:t>
            </a:r>
          </a:p>
          <a:p>
            <a:r>
              <a:rPr lang="en-US" dirty="0"/>
              <a:t>You save the code, recompile, and rerun the program (I will name the updated file "prime3.c", and I will compile and run it in class)</a:t>
            </a:r>
          </a:p>
          <a:p>
            <a:r>
              <a:rPr lang="en-US" dirty="0"/>
              <a:t>Now let's say you type 10 when prompted; you will see:</a:t>
            </a:r>
          </a:p>
          <a:p>
            <a:pPr marL="457200" lvl="1" indent="0">
              <a:buNone/>
            </a:pPr>
            <a:r>
              <a:rPr lang="en-US" dirty="0">
                <a:latin typeface="Courier New" panose="02070309020205020404" pitchFamily="49" charset="0"/>
                <a:cs typeface="Courier New" panose="02070309020205020404" pitchFamily="49" charset="0"/>
              </a:rPr>
              <a:t>Enter a number: 10</a:t>
            </a:r>
          </a:p>
          <a:p>
            <a:pPr marL="457200" lvl="1" indent="0">
              <a:buNone/>
            </a:pPr>
            <a:r>
              <a:rPr lang="en-US" dirty="0">
                <a:latin typeface="Courier New" panose="02070309020205020404" pitchFamily="49" charset="0"/>
                <a:cs typeface="Courier New" panose="02070309020205020404" pitchFamily="49" charset="0"/>
              </a:rPr>
              <a:t>In main, x = 10.</a:t>
            </a:r>
          </a:p>
          <a:p>
            <a:pPr marL="457200" lvl="1" indent="0">
              <a:buNone/>
            </a:pPr>
            <a:r>
              <a:rPr lang="en-US" dirty="0">
                <a:latin typeface="Courier New" panose="02070309020205020404" pitchFamily="49" charset="0"/>
                <a:cs typeface="Courier New" panose="02070309020205020404" pitchFamily="49" charset="0"/>
              </a:rPr>
              <a:t>That number is prime.</a:t>
            </a:r>
          </a:p>
          <a:p>
            <a:r>
              <a:rPr lang="en-US" dirty="0"/>
              <a:t>After running the program a few more times, typing different integers, you see that it tells you that everything is prime</a:t>
            </a:r>
          </a:p>
        </p:txBody>
      </p:sp>
    </p:spTree>
    <p:extLst>
      <p:ext uri="{BB962C8B-B14F-4D97-AF65-F5344CB8AC3E}">
        <p14:creationId xmlns:p14="http://schemas.microsoft.com/office/powerpoint/2010/main" val="2665651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506D6-31D8-B997-3187-6B9D4CB3BC40}"/>
              </a:ext>
            </a:extLst>
          </p:cNvPr>
          <p:cNvSpPr>
            <a:spLocks noGrp="1"/>
          </p:cNvSpPr>
          <p:nvPr>
            <p:ph type="title"/>
          </p:nvPr>
        </p:nvSpPr>
        <p:spPr/>
        <p:txBody>
          <a:bodyPr/>
          <a:lstStyle/>
          <a:p>
            <a:r>
              <a:rPr lang="en-US" dirty="0"/>
              <a:t>Second Trace Statement Example</a:t>
            </a:r>
          </a:p>
        </p:txBody>
      </p:sp>
      <p:sp>
        <p:nvSpPr>
          <p:cNvPr id="3" name="Content Placeholder 2">
            <a:extLst>
              <a:ext uri="{FF2B5EF4-FFF2-40B4-BE49-F238E27FC236}">
                <a16:creationId xmlns:a16="http://schemas.microsoft.com/office/drawing/2014/main" id="{C09EF661-2CD4-7DEF-59C1-ED817068A8B7}"/>
              </a:ext>
            </a:extLst>
          </p:cNvPr>
          <p:cNvSpPr>
            <a:spLocks noGrp="1"/>
          </p:cNvSpPr>
          <p:nvPr>
            <p:ph idx="1"/>
          </p:nvPr>
        </p:nvSpPr>
        <p:spPr/>
        <p:txBody>
          <a:bodyPr>
            <a:normAutofit fontScale="77500" lnSpcReduction="20000"/>
          </a:bodyPr>
          <a:lstStyle/>
          <a:p>
            <a:r>
              <a:rPr lang="en-US" dirty="0"/>
              <a:t>A good question that you might be asking yourself at this point is whether we are calling the function "num_factors" correctly</a:t>
            </a:r>
          </a:p>
          <a:p>
            <a:r>
              <a:rPr lang="en-US" dirty="0"/>
              <a:t>To test this, let's say we add the following "printf" statement at the beginning of "num_factors":</a:t>
            </a:r>
          </a:p>
          <a:p>
            <a:pPr marL="457200" lvl="1" indent="0">
              <a:lnSpc>
                <a:spcPct val="110000"/>
              </a:lnSpc>
              <a:spcBef>
                <a:spcPts val="0"/>
              </a:spcBef>
              <a:buNone/>
            </a:pPr>
            <a:r>
              <a:rPr lang="en-US" dirty="0">
                <a:latin typeface="Courier New" panose="02070309020205020404" pitchFamily="49" charset="0"/>
                <a:cs typeface="Courier New" panose="02070309020205020404" pitchFamily="49" charset="0"/>
              </a:rPr>
              <a:t>int num_factors(int n)</a:t>
            </a:r>
          </a:p>
          <a:p>
            <a:pPr marL="457200" lvl="1" indent="0">
              <a:lnSpc>
                <a:spcPct val="110000"/>
              </a:lnSpc>
              <a:spcBef>
                <a:spcPts val="0"/>
              </a:spcBef>
              <a:buNone/>
            </a:pPr>
            <a:r>
              <a:rPr lang="en-US" dirty="0">
                <a:latin typeface="Courier New" panose="02070309020205020404" pitchFamily="49" charset="0"/>
                <a:cs typeface="Courier New" panose="02070309020205020404" pitchFamily="49" charset="0"/>
              </a:rPr>
              <a:t>{</a:t>
            </a:r>
          </a:p>
          <a:p>
            <a:pPr marL="457200" lvl="1" indent="0">
              <a:lnSpc>
                <a:spcPct val="110000"/>
              </a:lnSpc>
              <a:spcBef>
                <a:spcPts val="0"/>
              </a:spcBef>
              <a:buNone/>
            </a:pPr>
            <a:r>
              <a:rPr lang="en-US" dirty="0">
                <a:latin typeface="Courier New" panose="02070309020205020404" pitchFamily="49" charset="0"/>
                <a:cs typeface="Courier New" panose="02070309020205020404" pitchFamily="49" charset="0"/>
              </a:rPr>
              <a:t>  int x;</a:t>
            </a:r>
          </a:p>
          <a:p>
            <a:pPr marL="457200" lvl="1" indent="0">
              <a:lnSpc>
                <a:spcPct val="110000"/>
              </a:lnSpc>
              <a:spcBef>
                <a:spcPts val="0"/>
              </a:spcBef>
              <a:buNone/>
            </a:pPr>
            <a:r>
              <a:rPr lang="en-US" dirty="0">
                <a:latin typeface="Courier New" panose="02070309020205020404" pitchFamily="49" charset="0"/>
                <a:cs typeface="Courier New" panose="02070309020205020404" pitchFamily="49" charset="0"/>
              </a:rPr>
              <a:t>  int count;</a:t>
            </a:r>
          </a:p>
          <a:p>
            <a:pPr marL="457200" lvl="1" indent="0">
              <a:lnSpc>
                <a:spcPct val="110000"/>
              </a:lnSpc>
              <a:spcBef>
                <a:spcPts val="0"/>
              </a:spcBef>
              <a:buNone/>
            </a:pPr>
            <a:endParaRPr lang="en-US" dirty="0">
              <a:latin typeface="Courier New" panose="02070309020205020404" pitchFamily="49" charset="0"/>
              <a:cs typeface="Courier New" panose="02070309020205020404" pitchFamily="49" charset="0"/>
            </a:endParaRPr>
          </a:p>
          <a:p>
            <a:pPr marL="457200" lvl="1" indent="0">
              <a:lnSpc>
                <a:spcPct val="110000"/>
              </a:lnSpc>
              <a:spcBef>
                <a:spcPts val="0"/>
              </a:spcBef>
              <a:buNone/>
            </a:pPr>
            <a:r>
              <a:rPr lang="en-US" dirty="0">
                <a:latin typeface="Courier New" panose="02070309020205020404" pitchFamily="49" charset="0"/>
                <a:cs typeface="Courier New" panose="02070309020205020404" pitchFamily="49" charset="0"/>
              </a:rPr>
              <a:t>  printf("In num_factors, n = %d.\n", n);</a:t>
            </a:r>
          </a:p>
          <a:p>
            <a:r>
              <a:rPr lang="en-US" dirty="0"/>
              <a:t>Let's also assume we are confident that we are reading the value typed by the user correctly, so we remove the previous trace statement</a:t>
            </a:r>
          </a:p>
          <a:p>
            <a:r>
              <a:rPr lang="en-US" dirty="0"/>
              <a:t>Once again, you must remember to save your changes and recompile the program (I'll call the updated file "prime4.c")</a:t>
            </a:r>
          </a:p>
          <a:p>
            <a:r>
              <a:rPr lang="en-US" dirty="0"/>
              <a:t>I will compile and run the updated program in class</a:t>
            </a:r>
          </a:p>
        </p:txBody>
      </p:sp>
    </p:spTree>
    <p:extLst>
      <p:ext uri="{BB962C8B-B14F-4D97-AF65-F5344CB8AC3E}">
        <p14:creationId xmlns:p14="http://schemas.microsoft.com/office/powerpoint/2010/main" val="2851841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BFEE8-5055-6584-D0F3-8C1709A1052E}"/>
              </a:ext>
            </a:extLst>
          </p:cNvPr>
          <p:cNvSpPr>
            <a:spLocks noGrp="1"/>
          </p:cNvSpPr>
          <p:nvPr>
            <p:ph type="title"/>
          </p:nvPr>
        </p:nvSpPr>
        <p:spPr/>
        <p:txBody>
          <a:bodyPr/>
          <a:lstStyle/>
          <a:p>
            <a:r>
              <a:rPr lang="en-US" dirty="0"/>
              <a:t>Third Trace Statement Example</a:t>
            </a:r>
          </a:p>
        </p:txBody>
      </p:sp>
      <p:sp>
        <p:nvSpPr>
          <p:cNvPr id="3" name="Content Placeholder 2">
            <a:extLst>
              <a:ext uri="{FF2B5EF4-FFF2-40B4-BE49-F238E27FC236}">
                <a16:creationId xmlns:a16="http://schemas.microsoft.com/office/drawing/2014/main" id="{AAF9A54D-30D6-6BAA-D756-068257C79DB7}"/>
              </a:ext>
            </a:extLst>
          </p:cNvPr>
          <p:cNvSpPr>
            <a:spLocks noGrp="1"/>
          </p:cNvSpPr>
          <p:nvPr>
            <p:ph idx="1"/>
          </p:nvPr>
        </p:nvSpPr>
        <p:spPr/>
        <p:txBody>
          <a:bodyPr>
            <a:normAutofit fontScale="85000" lnSpcReduction="20000"/>
          </a:bodyPr>
          <a:lstStyle/>
          <a:p>
            <a:r>
              <a:rPr lang="en-US" dirty="0"/>
              <a:t>Suppose we type 10 with the updated program</a:t>
            </a:r>
          </a:p>
          <a:p>
            <a:r>
              <a:rPr lang="en-US" dirty="0"/>
              <a:t>We will see the following output:</a:t>
            </a:r>
          </a:p>
          <a:p>
            <a:pPr marL="457200" lvl="1" indent="0">
              <a:lnSpc>
                <a:spcPct val="110000"/>
              </a:lnSpc>
              <a:spcBef>
                <a:spcPts val="0"/>
              </a:spcBef>
              <a:buNone/>
            </a:pPr>
            <a:r>
              <a:rPr lang="en-US" dirty="0">
                <a:latin typeface="Courier New" panose="02070309020205020404" pitchFamily="49" charset="0"/>
                <a:cs typeface="Courier New" panose="02070309020205020404" pitchFamily="49" charset="0"/>
              </a:rPr>
              <a:t>Enter a number: 10</a:t>
            </a:r>
          </a:p>
          <a:p>
            <a:pPr marL="457200" lvl="1" indent="0">
              <a:lnSpc>
                <a:spcPct val="110000"/>
              </a:lnSpc>
              <a:spcBef>
                <a:spcPts val="0"/>
              </a:spcBef>
              <a:buNone/>
            </a:pPr>
            <a:r>
              <a:rPr lang="en-US" dirty="0">
                <a:latin typeface="Courier New" panose="02070309020205020404" pitchFamily="49" charset="0"/>
                <a:cs typeface="Courier New" panose="02070309020205020404" pitchFamily="49" charset="0"/>
              </a:rPr>
              <a:t>In num_factors, n = 10.</a:t>
            </a:r>
          </a:p>
          <a:p>
            <a:pPr marL="457200" lvl="1" indent="0">
              <a:lnSpc>
                <a:spcPct val="110000"/>
              </a:lnSpc>
              <a:spcBef>
                <a:spcPts val="0"/>
              </a:spcBef>
              <a:buNone/>
            </a:pPr>
            <a:r>
              <a:rPr lang="en-US" dirty="0">
                <a:latin typeface="Courier New" panose="02070309020205020404" pitchFamily="49" charset="0"/>
                <a:cs typeface="Courier New" panose="02070309020205020404" pitchFamily="49" charset="0"/>
              </a:rPr>
              <a:t>That number is prime.</a:t>
            </a:r>
          </a:p>
          <a:p>
            <a:r>
              <a:rPr lang="en-US" dirty="0"/>
              <a:t>The good news is that you are calling the function and seem to be passing the correct value</a:t>
            </a:r>
          </a:p>
          <a:p>
            <a:r>
              <a:rPr lang="en-US" dirty="0"/>
              <a:t>However, the program overall is still not working, because 10 is not prime</a:t>
            </a:r>
          </a:p>
          <a:p>
            <a:r>
              <a:rPr lang="en-US" dirty="0"/>
              <a:t>It is time to ask another question: What is the function actually returning?</a:t>
            </a:r>
          </a:p>
          <a:p>
            <a:r>
              <a:rPr lang="en-US" dirty="0"/>
              <a:t>We therefore add another trace statement in the "main" function:</a:t>
            </a:r>
          </a:p>
          <a:p>
            <a:pPr marL="457200" lvl="1" indent="0">
              <a:buNone/>
            </a:pPr>
            <a:r>
              <a:rPr lang="en-US" dirty="0">
                <a:latin typeface="Courier New" panose="02070309020205020404" pitchFamily="49" charset="0"/>
                <a:cs typeface="Courier New" panose="02070309020205020404" pitchFamily="49" charset="0"/>
              </a:rPr>
              <a:t>y = num_factors(x);</a:t>
            </a:r>
          </a:p>
          <a:p>
            <a:pPr marL="457200" lvl="1" indent="0">
              <a:buNone/>
            </a:pPr>
            <a:r>
              <a:rPr lang="en-US" dirty="0">
                <a:latin typeface="Courier New" panose="02070309020205020404" pitchFamily="49" charset="0"/>
                <a:cs typeface="Courier New" panose="02070309020205020404" pitchFamily="49" charset="0"/>
              </a:rPr>
              <a:t>printf("num_factors returned %d.\n", y);</a:t>
            </a:r>
          </a:p>
          <a:p>
            <a:r>
              <a:rPr lang="en-US" dirty="0"/>
              <a:t>For now, we will also keep the previous trace statement in the program</a:t>
            </a:r>
          </a:p>
        </p:txBody>
      </p:sp>
    </p:spTree>
    <p:extLst>
      <p:ext uri="{BB962C8B-B14F-4D97-AF65-F5344CB8AC3E}">
        <p14:creationId xmlns:p14="http://schemas.microsoft.com/office/powerpoint/2010/main" val="2651587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E2D62-63BA-F22D-49E5-5C6F04A4DE1B}"/>
              </a:ext>
            </a:extLst>
          </p:cNvPr>
          <p:cNvSpPr>
            <a:spLocks noGrp="1"/>
          </p:cNvSpPr>
          <p:nvPr>
            <p:ph type="title"/>
          </p:nvPr>
        </p:nvSpPr>
        <p:spPr/>
        <p:txBody>
          <a:bodyPr/>
          <a:lstStyle/>
          <a:p>
            <a:r>
              <a:rPr lang="en-US" dirty="0"/>
              <a:t>The Second Bug Fix</a:t>
            </a:r>
          </a:p>
        </p:txBody>
      </p:sp>
      <p:sp>
        <p:nvSpPr>
          <p:cNvPr id="3" name="Content Placeholder 2">
            <a:extLst>
              <a:ext uri="{FF2B5EF4-FFF2-40B4-BE49-F238E27FC236}">
                <a16:creationId xmlns:a16="http://schemas.microsoft.com/office/drawing/2014/main" id="{744D0666-15E3-7052-FCB6-762F00C59CB0}"/>
              </a:ext>
            </a:extLst>
          </p:cNvPr>
          <p:cNvSpPr>
            <a:spLocks noGrp="1"/>
          </p:cNvSpPr>
          <p:nvPr>
            <p:ph idx="1"/>
          </p:nvPr>
        </p:nvSpPr>
        <p:spPr/>
        <p:txBody>
          <a:bodyPr>
            <a:normAutofit fontScale="70000" lnSpcReduction="20000"/>
          </a:bodyPr>
          <a:lstStyle/>
          <a:p>
            <a:r>
              <a:rPr lang="en-US" dirty="0"/>
              <a:t>I will call the updated code "prime5.c"; I will compile and run it in class</a:t>
            </a:r>
          </a:p>
          <a:p>
            <a:r>
              <a:rPr lang="en-US" dirty="0"/>
              <a:t>If we type 10, we now see the following:</a:t>
            </a:r>
          </a:p>
          <a:p>
            <a:pPr marL="457200" lvl="1" indent="0">
              <a:buNone/>
            </a:pPr>
            <a:r>
              <a:rPr lang="en-US" dirty="0">
                <a:latin typeface="Courier New" panose="02070309020205020404" pitchFamily="49" charset="0"/>
                <a:cs typeface="Courier New" panose="02070309020205020404" pitchFamily="49" charset="0"/>
              </a:rPr>
              <a:t>Enter a number: 10</a:t>
            </a:r>
          </a:p>
          <a:p>
            <a:pPr marL="457200" lvl="1" indent="0">
              <a:buNone/>
            </a:pPr>
            <a:r>
              <a:rPr lang="en-US" dirty="0">
                <a:latin typeface="Courier New" panose="02070309020205020404" pitchFamily="49" charset="0"/>
                <a:cs typeface="Courier New" panose="02070309020205020404" pitchFamily="49" charset="0"/>
              </a:rPr>
              <a:t>In num_factors, n = 10.</a:t>
            </a:r>
          </a:p>
          <a:p>
            <a:pPr marL="457200" lvl="1" indent="0">
              <a:buNone/>
            </a:pPr>
            <a:r>
              <a:rPr lang="en-US" dirty="0">
                <a:latin typeface="Courier New" panose="02070309020205020404" pitchFamily="49" charset="0"/>
                <a:cs typeface="Courier New" panose="02070309020205020404" pitchFamily="49" charset="0"/>
              </a:rPr>
              <a:t>num_factors returned 1.</a:t>
            </a:r>
          </a:p>
          <a:p>
            <a:pPr marL="457200" lvl="1" indent="0">
              <a:buNone/>
            </a:pPr>
            <a:r>
              <a:rPr lang="en-US" dirty="0">
                <a:latin typeface="Courier New" panose="02070309020205020404" pitchFamily="49" charset="0"/>
                <a:cs typeface="Courier New" panose="02070309020205020404" pitchFamily="49" charset="0"/>
              </a:rPr>
              <a:t>That number is prime.</a:t>
            </a:r>
          </a:p>
          <a:p>
            <a:r>
              <a:rPr lang="en-US" dirty="0"/>
              <a:t>With this result, we might be confused about two things:</a:t>
            </a:r>
          </a:p>
          <a:p>
            <a:pPr lvl="1"/>
            <a:r>
              <a:rPr lang="en-US" dirty="0"/>
              <a:t>First, why did "num_factors" return the wrong number?</a:t>
            </a:r>
          </a:p>
          <a:p>
            <a:pPr lvl="1"/>
            <a:r>
              <a:rPr lang="en-US" dirty="0"/>
              <a:t>Second, given that the number 2 was returned, why is the program stating that the original number is prime?</a:t>
            </a:r>
          </a:p>
          <a:p>
            <a:r>
              <a:rPr lang="en-US" dirty="0"/>
              <a:t>Let's assume we can figure out the answer to the second question right away, since we are displaying the number of factors right before the "if" statement</a:t>
            </a:r>
          </a:p>
          <a:p>
            <a:r>
              <a:rPr lang="en-US" dirty="0"/>
              <a:t>We were assigning the number 2 to "y" in the "if" condition, and this always evaluates to true!</a:t>
            </a:r>
          </a:p>
          <a:p>
            <a:r>
              <a:rPr lang="en-US" dirty="0"/>
              <a:t>Here is our second bug fix:</a:t>
            </a:r>
          </a:p>
          <a:p>
            <a:pPr marL="457200" lvl="1" indent="0">
              <a:buNone/>
            </a:pPr>
            <a:r>
              <a:rPr lang="en-US" dirty="0">
                <a:latin typeface="Courier New" panose="02070309020205020404" pitchFamily="49" charset="0"/>
                <a:cs typeface="Courier New" panose="02070309020205020404" pitchFamily="49" charset="0"/>
              </a:rPr>
              <a:t> if (y == 2)</a:t>
            </a:r>
          </a:p>
          <a:p>
            <a:pPr marL="457200" lvl="1" indent="0">
              <a:buNone/>
            </a:pPr>
            <a:r>
              <a:rPr lang="en-US" dirty="0">
                <a:latin typeface="Courier New" panose="02070309020205020404" pitchFamily="49" charset="0"/>
                <a:cs typeface="Courier New" panose="02070309020205020404" pitchFamily="49" charset="0"/>
              </a:rPr>
              <a:t>    printf("That number is prime.\n");</a:t>
            </a:r>
          </a:p>
        </p:txBody>
      </p:sp>
    </p:spTree>
    <p:extLst>
      <p:ext uri="{BB962C8B-B14F-4D97-AF65-F5344CB8AC3E}">
        <p14:creationId xmlns:p14="http://schemas.microsoft.com/office/powerpoint/2010/main" val="2976797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0C5C3-3B53-5209-133D-2439D22D5722}"/>
              </a:ext>
            </a:extLst>
          </p:cNvPr>
          <p:cNvSpPr>
            <a:spLocks noGrp="1"/>
          </p:cNvSpPr>
          <p:nvPr>
            <p:ph type="title"/>
          </p:nvPr>
        </p:nvSpPr>
        <p:spPr/>
        <p:txBody>
          <a:bodyPr/>
          <a:lstStyle/>
          <a:p>
            <a:r>
              <a:rPr lang="en-US" dirty="0"/>
              <a:t>Moving Beyond Trace Statements</a:t>
            </a:r>
          </a:p>
        </p:txBody>
      </p:sp>
      <p:sp>
        <p:nvSpPr>
          <p:cNvPr id="3" name="Content Placeholder 2">
            <a:extLst>
              <a:ext uri="{FF2B5EF4-FFF2-40B4-BE49-F238E27FC236}">
                <a16:creationId xmlns:a16="http://schemas.microsoft.com/office/drawing/2014/main" id="{58939293-AB1A-5347-6847-E653A9199CC5}"/>
              </a:ext>
            </a:extLst>
          </p:cNvPr>
          <p:cNvSpPr>
            <a:spLocks noGrp="1"/>
          </p:cNvSpPr>
          <p:nvPr>
            <p:ph idx="1"/>
          </p:nvPr>
        </p:nvSpPr>
        <p:spPr/>
        <p:txBody>
          <a:bodyPr>
            <a:normAutofit fontScale="85000" lnSpcReduction="20000"/>
          </a:bodyPr>
          <a:lstStyle/>
          <a:p>
            <a:r>
              <a:rPr lang="en-US" dirty="0"/>
              <a:t>I will name the updated file "prime6.c"; I will compile and run it in class</a:t>
            </a:r>
          </a:p>
          <a:p>
            <a:r>
              <a:rPr lang="en-US" dirty="0"/>
              <a:t>If I type in 10 again, this is what I now see:</a:t>
            </a:r>
          </a:p>
          <a:p>
            <a:pPr marL="457200" lvl="1" indent="0">
              <a:buNone/>
            </a:pPr>
            <a:r>
              <a:rPr lang="en-US" dirty="0">
                <a:latin typeface="Courier New" panose="02070309020205020404" pitchFamily="49" charset="0"/>
                <a:cs typeface="Courier New" panose="02070309020205020404" pitchFamily="49" charset="0"/>
              </a:rPr>
              <a:t>In num_factors, n = 10.</a:t>
            </a:r>
          </a:p>
          <a:p>
            <a:pPr marL="457200" lvl="1" indent="0">
              <a:buNone/>
            </a:pPr>
            <a:r>
              <a:rPr lang="en-US" dirty="0">
                <a:latin typeface="Courier New" panose="02070309020205020404" pitchFamily="49" charset="0"/>
                <a:cs typeface="Courier New" panose="02070309020205020404" pitchFamily="49" charset="0"/>
              </a:rPr>
              <a:t>num_factors returned 1.</a:t>
            </a:r>
          </a:p>
          <a:p>
            <a:pPr marL="457200" lvl="1" indent="0">
              <a:buNone/>
            </a:pPr>
            <a:r>
              <a:rPr lang="en-US" dirty="0">
                <a:latin typeface="Courier New" panose="02070309020205020404" pitchFamily="49" charset="0"/>
                <a:cs typeface="Courier New" panose="02070309020205020404" pitchFamily="49" charset="0"/>
              </a:rPr>
              <a:t>That number is NOT prime.</a:t>
            </a:r>
          </a:p>
          <a:p>
            <a:r>
              <a:rPr lang="en-US" dirty="0"/>
              <a:t>So, at least the "if" statement seems to be working now, but we still have the major problem that "num_factors" is not returning the right value</a:t>
            </a:r>
          </a:p>
          <a:p>
            <a:r>
              <a:rPr lang="en-US" dirty="0"/>
              <a:t>10 is not prime, but there is more than 1 factor</a:t>
            </a:r>
          </a:p>
          <a:p>
            <a:r>
              <a:rPr lang="en-US" dirty="0"/>
              <a:t>We can try some other numbers, including some that are prime, and we will see that "num_factors" is always returning 1</a:t>
            </a:r>
          </a:p>
          <a:p>
            <a:r>
              <a:rPr lang="en-US" dirty="0"/>
              <a:t>There is still at least one more bug remaining</a:t>
            </a:r>
          </a:p>
          <a:p>
            <a:r>
              <a:rPr lang="en-US" dirty="0"/>
              <a:t>Now, let's assume we feel more stuck than before, and we can't think of another useful trace statement</a:t>
            </a:r>
          </a:p>
        </p:txBody>
      </p:sp>
    </p:spTree>
    <p:extLst>
      <p:ext uri="{BB962C8B-B14F-4D97-AF65-F5344CB8AC3E}">
        <p14:creationId xmlns:p14="http://schemas.microsoft.com/office/powerpoint/2010/main" val="36050036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56AF5-4937-B08D-146D-12C795C12E50}"/>
              </a:ext>
            </a:extLst>
          </p:cNvPr>
          <p:cNvSpPr>
            <a:spLocks noGrp="1"/>
          </p:cNvSpPr>
          <p:nvPr>
            <p:ph type="title"/>
          </p:nvPr>
        </p:nvSpPr>
        <p:spPr/>
        <p:txBody>
          <a:bodyPr/>
          <a:lstStyle/>
          <a:p>
            <a:r>
              <a:rPr lang="en-US" dirty="0"/>
              <a:t>Debuggers</a:t>
            </a:r>
          </a:p>
        </p:txBody>
      </p:sp>
      <p:sp>
        <p:nvSpPr>
          <p:cNvPr id="3" name="Content Placeholder 2">
            <a:extLst>
              <a:ext uri="{FF2B5EF4-FFF2-40B4-BE49-F238E27FC236}">
                <a16:creationId xmlns:a16="http://schemas.microsoft.com/office/drawing/2014/main" id="{0BC80DCF-1C1E-D5CB-1CE5-21DF69C39E80}"/>
              </a:ext>
            </a:extLst>
          </p:cNvPr>
          <p:cNvSpPr>
            <a:spLocks noGrp="1"/>
          </p:cNvSpPr>
          <p:nvPr>
            <p:ph idx="1"/>
          </p:nvPr>
        </p:nvSpPr>
        <p:spPr/>
        <p:txBody>
          <a:bodyPr>
            <a:normAutofit lnSpcReduction="10000"/>
          </a:bodyPr>
          <a:lstStyle/>
          <a:p>
            <a:r>
              <a:rPr lang="en-US" dirty="0"/>
              <a:t>A </a:t>
            </a:r>
            <a:r>
              <a:rPr lang="en-US" b="1" dirty="0"/>
              <a:t>debugger</a:t>
            </a:r>
            <a:r>
              <a:rPr lang="en-US" dirty="0"/>
              <a:t> is a tool that allows us to step through a program's source code while the executable is running</a:t>
            </a:r>
          </a:p>
          <a:p>
            <a:r>
              <a:rPr lang="en-US" dirty="0"/>
              <a:t>A typical debugger allows us to do things such as:</a:t>
            </a:r>
          </a:p>
          <a:p>
            <a:pPr lvl="1"/>
            <a:r>
              <a:rPr lang="en-US" dirty="0"/>
              <a:t>Insert </a:t>
            </a:r>
            <a:r>
              <a:rPr lang="en-US" i="1" dirty="0"/>
              <a:t>breakpoints</a:t>
            </a:r>
            <a:r>
              <a:rPr lang="en-US" dirty="0"/>
              <a:t>, which are locations in the code where the program will stop, if it ever gets there</a:t>
            </a:r>
          </a:p>
          <a:p>
            <a:pPr lvl="1"/>
            <a:r>
              <a:rPr lang="en-US" dirty="0"/>
              <a:t>Step over lines of code one at a time</a:t>
            </a:r>
          </a:p>
          <a:p>
            <a:pPr lvl="1"/>
            <a:r>
              <a:rPr lang="en-US" dirty="0"/>
              <a:t>Step into functions</a:t>
            </a:r>
          </a:p>
          <a:p>
            <a:pPr lvl="1"/>
            <a:r>
              <a:rPr lang="en-US" dirty="0"/>
              <a:t>View (or set) the values of variables (including globals, locals, and parameters)</a:t>
            </a:r>
          </a:p>
          <a:p>
            <a:pPr lvl="1"/>
            <a:r>
              <a:rPr lang="en-US" dirty="0"/>
              <a:t>View the current state of the </a:t>
            </a:r>
            <a:r>
              <a:rPr lang="en-US" i="1" dirty="0"/>
              <a:t>call stack</a:t>
            </a:r>
            <a:r>
              <a:rPr lang="en-US" dirty="0"/>
              <a:t>, indicating how you got to the current function</a:t>
            </a:r>
          </a:p>
          <a:p>
            <a:r>
              <a:rPr lang="en-US" dirty="0"/>
              <a:t>We'll see examples of these features shortly</a:t>
            </a:r>
          </a:p>
        </p:txBody>
      </p:sp>
    </p:spTree>
    <p:extLst>
      <p:ext uri="{BB962C8B-B14F-4D97-AF65-F5344CB8AC3E}">
        <p14:creationId xmlns:p14="http://schemas.microsoft.com/office/powerpoint/2010/main" val="35851536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C3486-085D-6890-092D-6DABF91EB38B}"/>
              </a:ext>
            </a:extLst>
          </p:cNvPr>
          <p:cNvSpPr>
            <a:spLocks noGrp="1"/>
          </p:cNvSpPr>
          <p:nvPr>
            <p:ph type="title"/>
          </p:nvPr>
        </p:nvSpPr>
        <p:spPr/>
        <p:txBody>
          <a:bodyPr/>
          <a:lstStyle/>
          <a:p>
            <a:r>
              <a:rPr lang="en-US" dirty="0"/>
              <a:t>GDB</a:t>
            </a:r>
          </a:p>
        </p:txBody>
      </p:sp>
      <p:sp>
        <p:nvSpPr>
          <p:cNvPr id="3" name="Content Placeholder 2">
            <a:extLst>
              <a:ext uri="{FF2B5EF4-FFF2-40B4-BE49-F238E27FC236}">
                <a16:creationId xmlns:a16="http://schemas.microsoft.com/office/drawing/2014/main" id="{07DC0B89-3E2C-4986-4E8C-017E86F0DCB8}"/>
              </a:ext>
            </a:extLst>
          </p:cNvPr>
          <p:cNvSpPr>
            <a:spLocks noGrp="1"/>
          </p:cNvSpPr>
          <p:nvPr>
            <p:ph idx="1"/>
          </p:nvPr>
        </p:nvSpPr>
        <p:spPr/>
        <p:txBody>
          <a:bodyPr>
            <a:normAutofit fontScale="70000" lnSpcReduction="20000"/>
          </a:bodyPr>
          <a:lstStyle/>
          <a:p>
            <a:r>
              <a:rPr lang="en-US" dirty="0"/>
              <a:t>If you are using an IDE to program, that likely includes all the debugging features you will need</a:t>
            </a:r>
          </a:p>
          <a:p>
            <a:r>
              <a:rPr lang="en-US" dirty="0"/>
              <a:t>If you are compiling and running programs from a command prompt, one popular debugger for debugging C programs is the </a:t>
            </a:r>
            <a:r>
              <a:rPr lang="en-US" i="1" dirty="0"/>
              <a:t>GNU Debugger</a:t>
            </a:r>
            <a:r>
              <a:rPr lang="en-US" dirty="0"/>
              <a:t> (</a:t>
            </a:r>
            <a:r>
              <a:rPr lang="en-US" b="1" dirty="0"/>
              <a:t>GDB</a:t>
            </a:r>
            <a:r>
              <a:rPr lang="en-US" dirty="0"/>
              <a:t>)</a:t>
            </a:r>
          </a:p>
          <a:p>
            <a:r>
              <a:rPr lang="en-US" dirty="0"/>
              <a:t>GDB should be available on any modern Linux system, and many other terminal-based systems (including Cygwin, MAC terminals, etc.)</a:t>
            </a:r>
          </a:p>
          <a:p>
            <a:r>
              <a:rPr lang="en-US" dirty="0"/>
              <a:t>To use GDB, you must include an additional compilation flag when compiling your program</a:t>
            </a:r>
          </a:p>
          <a:p>
            <a:r>
              <a:rPr lang="en-US" dirty="0"/>
              <a:t>We can compile the most up-to-date version of our program so far (we are still working with "prime6.c") with this command: </a:t>
            </a:r>
            <a:r>
              <a:rPr lang="en-US" dirty="0">
                <a:latin typeface="Courier New" panose="02070309020205020404" pitchFamily="49" charset="0"/>
                <a:cs typeface="Courier New" panose="02070309020205020404" pitchFamily="49" charset="0"/>
              </a:rPr>
              <a:t>gcc –g –o prime6 prime6.c</a:t>
            </a:r>
          </a:p>
          <a:p>
            <a:pPr lvl="1"/>
            <a:r>
              <a:rPr lang="en-US" dirty="0"/>
              <a:t>We saw the "-o" flag before; it allows us to name our executable (here, we are naming it "prime6")</a:t>
            </a:r>
          </a:p>
          <a:p>
            <a:pPr lvl="1"/>
            <a:r>
              <a:rPr lang="en-US" dirty="0"/>
              <a:t>The "-g" flag is new; this tells the compiler to include extra information in the executable that, among other things, maps machine code statements to lines in the original source code</a:t>
            </a:r>
          </a:p>
          <a:p>
            <a:pPr lvl="1"/>
            <a:r>
              <a:rPr lang="en-US" dirty="0"/>
              <a:t>This extra information is used by the debugger to provide the sorts of features mentioned on the previous slide</a:t>
            </a:r>
          </a:p>
          <a:p>
            <a:r>
              <a:rPr lang="en-US" dirty="0"/>
              <a:t>After compiling the program with debugging info, you can run GDB like this: </a:t>
            </a:r>
            <a:r>
              <a:rPr lang="en-US" dirty="0">
                <a:latin typeface="Courier New" panose="02070309020205020404" pitchFamily="49" charset="0"/>
                <a:cs typeface="Courier New" panose="02070309020205020404" pitchFamily="49" charset="0"/>
              </a:rPr>
              <a:t>gdb prime6.exe</a:t>
            </a:r>
          </a:p>
          <a:p>
            <a:r>
              <a:rPr lang="en-US" dirty="0">
                <a:cs typeface="Courier New" panose="02070309020205020404" pitchFamily="49" charset="0"/>
              </a:rPr>
              <a:t>I will compile the program with debugging info and demonstrate the use of GDB in class</a:t>
            </a:r>
          </a:p>
        </p:txBody>
      </p:sp>
    </p:spTree>
    <p:extLst>
      <p:ext uri="{BB962C8B-B14F-4D97-AF65-F5344CB8AC3E}">
        <p14:creationId xmlns:p14="http://schemas.microsoft.com/office/powerpoint/2010/main" val="543855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9CB8C-3515-5C4A-B81D-1958892A6623}"/>
              </a:ext>
            </a:extLst>
          </p:cNvPr>
          <p:cNvSpPr>
            <a:spLocks noGrp="1"/>
          </p:cNvSpPr>
          <p:nvPr>
            <p:ph type="title"/>
          </p:nvPr>
        </p:nvSpPr>
        <p:spPr/>
        <p:txBody>
          <a:bodyPr/>
          <a:lstStyle/>
          <a:p>
            <a:r>
              <a:rPr lang="en-US" dirty="0"/>
              <a:t>Breakpoints</a:t>
            </a:r>
          </a:p>
        </p:txBody>
      </p:sp>
      <p:sp>
        <p:nvSpPr>
          <p:cNvPr id="3" name="Content Placeholder 2">
            <a:extLst>
              <a:ext uri="{FF2B5EF4-FFF2-40B4-BE49-F238E27FC236}">
                <a16:creationId xmlns:a16="http://schemas.microsoft.com/office/drawing/2014/main" id="{0CABB962-9EDA-285F-F6C2-FE9A03AE76BF}"/>
              </a:ext>
            </a:extLst>
          </p:cNvPr>
          <p:cNvSpPr>
            <a:spLocks noGrp="1"/>
          </p:cNvSpPr>
          <p:nvPr>
            <p:ph idx="1"/>
          </p:nvPr>
        </p:nvSpPr>
        <p:spPr/>
        <p:txBody>
          <a:bodyPr>
            <a:normAutofit fontScale="77500" lnSpcReduction="20000"/>
          </a:bodyPr>
          <a:lstStyle/>
          <a:p>
            <a:r>
              <a:rPr lang="en-US" dirty="0"/>
              <a:t>When we first run GDB, we will see some info displayed to the terminal followed by a GDB prompt, which looks something like: </a:t>
            </a:r>
            <a:r>
              <a:rPr lang="en-US" dirty="0">
                <a:latin typeface="Courier New" panose="02070309020205020404" pitchFamily="49" charset="0"/>
                <a:cs typeface="Courier New" panose="02070309020205020404" pitchFamily="49" charset="0"/>
              </a:rPr>
              <a:t>(gdb) _</a:t>
            </a:r>
          </a:p>
          <a:p>
            <a:r>
              <a:rPr lang="en-US" dirty="0"/>
              <a:t>Before running the program within the debugger, it is generally useful to set one or more </a:t>
            </a:r>
            <a:r>
              <a:rPr lang="en-US" b="1" dirty="0"/>
              <a:t>breakpoints</a:t>
            </a:r>
          </a:p>
          <a:p>
            <a:r>
              <a:rPr lang="en-US" dirty="0"/>
              <a:t>A breakpoint is a specified location in your program that, when reached, will cause the debugger to pause execution of the program</a:t>
            </a:r>
          </a:p>
          <a:p>
            <a:r>
              <a:rPr lang="en-US" dirty="0"/>
              <a:t>The location can be either a line number or the name of a function</a:t>
            </a:r>
          </a:p>
          <a:p>
            <a:pPr lvl="1"/>
            <a:r>
              <a:rPr lang="en-US" dirty="0"/>
              <a:t>If it is a line number, the debugger will pause execution of the program when that line is reached</a:t>
            </a:r>
          </a:p>
          <a:p>
            <a:pPr lvl="1"/>
            <a:r>
              <a:rPr lang="en-US" dirty="0"/>
              <a:t>If it is a function, the debugger will pause execution of the program at the beginning of that function</a:t>
            </a:r>
          </a:p>
          <a:p>
            <a:r>
              <a:rPr lang="en-US" dirty="0"/>
              <a:t>In our case, we will put a breakpoint in "main" with the command: </a:t>
            </a:r>
            <a:r>
              <a:rPr lang="en-US" dirty="0">
                <a:latin typeface="Courier New" panose="02070309020205020404" pitchFamily="49" charset="0"/>
                <a:cs typeface="Courier New" panose="02070309020205020404" pitchFamily="49" charset="0"/>
              </a:rPr>
              <a:t>break main</a:t>
            </a:r>
          </a:p>
          <a:p>
            <a:r>
              <a:rPr lang="en-US" dirty="0"/>
              <a:t>We will see a fairy cryptic response, indicating that the breakpoint has been set</a:t>
            </a:r>
          </a:p>
          <a:p>
            <a:r>
              <a:rPr lang="en-US" dirty="0"/>
              <a:t>You can clear a breakpoint with the "clear" command; for example: </a:t>
            </a:r>
            <a:r>
              <a:rPr lang="en-US" dirty="0">
                <a:latin typeface="Courier New" panose="02070309020205020404" pitchFamily="49" charset="0"/>
                <a:cs typeface="Courier New" panose="02070309020205020404" pitchFamily="49" charset="0"/>
              </a:rPr>
              <a:t>clear main</a:t>
            </a:r>
          </a:p>
          <a:p>
            <a:endParaRPr lang="en-US" dirty="0"/>
          </a:p>
        </p:txBody>
      </p:sp>
    </p:spTree>
    <p:extLst>
      <p:ext uri="{BB962C8B-B14F-4D97-AF65-F5344CB8AC3E}">
        <p14:creationId xmlns:p14="http://schemas.microsoft.com/office/powerpoint/2010/main" val="33302886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F7B7B-9F65-D236-0276-49DE3720EEB8}"/>
              </a:ext>
            </a:extLst>
          </p:cNvPr>
          <p:cNvSpPr>
            <a:spLocks noGrp="1"/>
          </p:cNvSpPr>
          <p:nvPr>
            <p:ph type="title"/>
          </p:nvPr>
        </p:nvSpPr>
        <p:spPr/>
        <p:txBody>
          <a:bodyPr/>
          <a:lstStyle/>
          <a:p>
            <a:r>
              <a:rPr lang="en-US" dirty="0"/>
              <a:t>Stepping Through Code in GDB</a:t>
            </a:r>
          </a:p>
        </p:txBody>
      </p:sp>
      <p:sp>
        <p:nvSpPr>
          <p:cNvPr id="3" name="Content Placeholder 2">
            <a:extLst>
              <a:ext uri="{FF2B5EF4-FFF2-40B4-BE49-F238E27FC236}">
                <a16:creationId xmlns:a16="http://schemas.microsoft.com/office/drawing/2014/main" id="{93ADE736-1FA3-C755-ACF4-125BEC2237C5}"/>
              </a:ext>
            </a:extLst>
          </p:cNvPr>
          <p:cNvSpPr>
            <a:spLocks noGrp="1"/>
          </p:cNvSpPr>
          <p:nvPr>
            <p:ph idx="1"/>
          </p:nvPr>
        </p:nvSpPr>
        <p:spPr/>
        <p:txBody>
          <a:bodyPr>
            <a:normAutofit fontScale="62500" lnSpcReduction="20000"/>
          </a:bodyPr>
          <a:lstStyle/>
          <a:p>
            <a:r>
              <a:rPr lang="en-US" dirty="0"/>
              <a:t>After setting a breakpoint, we can run the program within the debugger by typing "run" at the GDB prompt</a:t>
            </a:r>
          </a:p>
          <a:p>
            <a:r>
              <a:rPr lang="en-US" dirty="0"/>
              <a:t>To step over one line of code at a time, we type "next" or just "n"</a:t>
            </a:r>
          </a:p>
          <a:p>
            <a:r>
              <a:rPr lang="en-US" dirty="0"/>
              <a:t>When we step over the "scanf" function call, we will see the be prompted and get to enter a value</a:t>
            </a:r>
          </a:p>
          <a:p>
            <a:r>
              <a:rPr lang="en-US" dirty="0"/>
              <a:t>When we reach the next line (the call to "num_factors"), we can display the value of "x" with a "print" statement at the GDB prompt</a:t>
            </a:r>
          </a:p>
          <a:p>
            <a:r>
              <a:rPr lang="en-US" dirty="0"/>
              <a:t>You can also change the value of a variable using "set"; for example: </a:t>
            </a:r>
            <a:r>
              <a:rPr lang="en-US" dirty="0">
                <a:latin typeface="Courier New" panose="02070309020205020404" pitchFamily="49" charset="0"/>
                <a:cs typeface="Courier New" panose="02070309020205020404" pitchFamily="49" charset="0"/>
              </a:rPr>
              <a:t>set variable x = 12</a:t>
            </a:r>
          </a:p>
          <a:p>
            <a:r>
              <a:rPr lang="en-US" dirty="0"/>
              <a:t>This time, we don't want to use "next" or "n", because we don't want to step over the call to "num_factors"</a:t>
            </a:r>
          </a:p>
          <a:p>
            <a:r>
              <a:rPr lang="en-US" dirty="0"/>
              <a:t>Rather, we want to step into the function; we can do this by typing "step" or just "s", which in this case, brings us to the start of the "num_factors" function</a:t>
            </a:r>
          </a:p>
          <a:p>
            <a:r>
              <a:rPr lang="en-US" dirty="0"/>
              <a:t>At any point, we can type "list" to look at the code around the current line of code; if we want to see other regions of code, we can type "list &lt;line_number&gt;"</a:t>
            </a:r>
          </a:p>
          <a:p>
            <a:r>
              <a:rPr lang="en-US" dirty="0"/>
              <a:t>We can type "backtrace" or just "bt" to view the call stack, which shows us which function we are currently in, and how we got here (in this case, "main" called "num_factors")</a:t>
            </a:r>
          </a:p>
          <a:p>
            <a:r>
              <a:rPr lang="en-US" dirty="0"/>
              <a:t>We can step forward a few more lines to enter the "for" loop and reach the "if" statement</a:t>
            </a:r>
          </a:p>
          <a:p>
            <a:r>
              <a:rPr lang="en-US" dirty="0"/>
              <a:t>I will demonstrate these commands in class</a:t>
            </a:r>
          </a:p>
        </p:txBody>
      </p:sp>
    </p:spTree>
    <p:extLst>
      <p:ext uri="{BB962C8B-B14F-4D97-AF65-F5344CB8AC3E}">
        <p14:creationId xmlns:p14="http://schemas.microsoft.com/office/powerpoint/2010/main" val="14987288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BBB68-90AD-8540-80CA-6CB22E909953}"/>
              </a:ext>
            </a:extLst>
          </p:cNvPr>
          <p:cNvSpPr>
            <a:spLocks noGrp="1"/>
          </p:cNvSpPr>
          <p:nvPr>
            <p:ph type="title"/>
          </p:nvPr>
        </p:nvSpPr>
        <p:spPr/>
        <p:txBody>
          <a:bodyPr/>
          <a:lstStyle/>
          <a:p>
            <a:r>
              <a:rPr lang="en-US" dirty="0"/>
              <a:t>Finding and Fixing the Third (and Final) Bug</a:t>
            </a:r>
          </a:p>
        </p:txBody>
      </p:sp>
      <p:sp>
        <p:nvSpPr>
          <p:cNvPr id="3" name="Content Placeholder 2">
            <a:extLst>
              <a:ext uri="{FF2B5EF4-FFF2-40B4-BE49-F238E27FC236}">
                <a16:creationId xmlns:a16="http://schemas.microsoft.com/office/drawing/2014/main" id="{23B785BD-2C03-F95F-B2B8-3E636B1E153E}"/>
              </a:ext>
            </a:extLst>
          </p:cNvPr>
          <p:cNvSpPr>
            <a:spLocks noGrp="1"/>
          </p:cNvSpPr>
          <p:nvPr>
            <p:ph idx="1"/>
          </p:nvPr>
        </p:nvSpPr>
        <p:spPr/>
        <p:txBody>
          <a:bodyPr>
            <a:normAutofit fontScale="70000" lnSpcReduction="20000"/>
          </a:bodyPr>
          <a:lstStyle/>
          <a:p>
            <a:r>
              <a:rPr lang="en-US" dirty="0"/>
              <a:t>After reaching the "if" statement within the "for" loop in "num_factors", you expect the condition to be true if and only if "x" is a factor of "n"</a:t>
            </a:r>
          </a:p>
          <a:p>
            <a:pPr lvl="1"/>
            <a:r>
              <a:rPr lang="en-US" dirty="0"/>
              <a:t>You can use "print" to display the values of "x" and "n" each time, but you find that, for most cases, the "if" clause is being skipped</a:t>
            </a:r>
          </a:p>
          <a:p>
            <a:pPr lvl="1"/>
            <a:r>
              <a:rPr lang="en-US" dirty="0"/>
              <a:t>If you don't see why right away, you can also type "print x % n" or even "print (x % n == 0)"</a:t>
            </a:r>
          </a:p>
          <a:p>
            <a:pPr lvl="1"/>
            <a:r>
              <a:rPr lang="en-US" dirty="0"/>
              <a:t>For the latter example, the parentheses are optional, and this GDB command will output either 1 for true or 0 for false</a:t>
            </a:r>
          </a:p>
          <a:p>
            <a:r>
              <a:rPr lang="en-US" dirty="0"/>
              <a:t>Eventually, you will hopefully realize that the operands have been specified in the wrong order</a:t>
            </a:r>
          </a:p>
          <a:p>
            <a:r>
              <a:rPr lang="en-US" dirty="0"/>
              <a:t>You quit GDB by typing "quit", and edit your code to fix the bug as follows:</a:t>
            </a:r>
          </a:p>
          <a:p>
            <a:pPr marL="457200" lvl="1" indent="0">
              <a:buNone/>
            </a:pPr>
            <a:r>
              <a:rPr lang="en-US" dirty="0">
                <a:latin typeface="Courier New" panose="02070309020205020404" pitchFamily="49" charset="0"/>
                <a:cs typeface="Courier New" panose="02070309020205020404" pitchFamily="49" charset="0"/>
              </a:rPr>
              <a:t> if (n % x == 0)</a:t>
            </a:r>
          </a:p>
          <a:p>
            <a:pPr marL="457200" lvl="1" indent="0">
              <a:buNone/>
            </a:pPr>
            <a:r>
              <a:rPr lang="en-US" dirty="0">
                <a:latin typeface="Courier New" panose="02070309020205020404" pitchFamily="49" charset="0"/>
                <a:cs typeface="Courier New" panose="02070309020205020404" pitchFamily="49" charset="0"/>
              </a:rPr>
              <a:t>      count++;</a:t>
            </a:r>
          </a:p>
          <a:p>
            <a:r>
              <a:rPr lang="en-US" dirty="0"/>
              <a:t>You save the program (I will call the final file "prime7.c"), recompile, run and test</a:t>
            </a:r>
          </a:p>
          <a:p>
            <a:r>
              <a:rPr lang="en-US" dirty="0"/>
              <a:t>At this point, the program should work as expected (I will demo the final program in class)</a:t>
            </a:r>
          </a:p>
          <a:p>
            <a:r>
              <a:rPr lang="en-US" dirty="0"/>
              <a:t>In a real-world scenario, you would probably want to edit the source code once more to remove the remaining trace statements, but we will stop here</a:t>
            </a:r>
          </a:p>
          <a:p>
            <a:endParaRPr lang="en-US" dirty="0"/>
          </a:p>
        </p:txBody>
      </p:sp>
    </p:spTree>
    <p:extLst>
      <p:ext uri="{BB962C8B-B14F-4D97-AF65-F5344CB8AC3E}">
        <p14:creationId xmlns:p14="http://schemas.microsoft.com/office/powerpoint/2010/main" val="2034829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9C6D8-97B8-84D9-358D-1B5ED42164F0}"/>
              </a:ext>
            </a:extLst>
          </p:cNvPr>
          <p:cNvSpPr>
            <a:spLocks noGrp="1"/>
          </p:cNvSpPr>
          <p:nvPr>
            <p:ph type="title"/>
          </p:nvPr>
        </p:nvSpPr>
        <p:spPr/>
        <p:txBody>
          <a:bodyPr/>
          <a:lstStyle/>
          <a:p>
            <a:r>
              <a:rPr lang="en-US" dirty="0"/>
              <a:t>Getting Help in GDB</a:t>
            </a:r>
          </a:p>
        </p:txBody>
      </p:sp>
      <p:sp>
        <p:nvSpPr>
          <p:cNvPr id="3" name="Content Placeholder 2">
            <a:extLst>
              <a:ext uri="{FF2B5EF4-FFF2-40B4-BE49-F238E27FC236}">
                <a16:creationId xmlns:a16="http://schemas.microsoft.com/office/drawing/2014/main" id="{DC9F3BD0-6500-897F-6EA0-CB9089C539A9}"/>
              </a:ext>
            </a:extLst>
          </p:cNvPr>
          <p:cNvSpPr>
            <a:spLocks noGrp="1"/>
          </p:cNvSpPr>
          <p:nvPr>
            <p:ph idx="1"/>
          </p:nvPr>
        </p:nvSpPr>
        <p:spPr/>
        <p:txBody>
          <a:bodyPr>
            <a:normAutofit lnSpcReduction="10000"/>
          </a:bodyPr>
          <a:lstStyle/>
          <a:p>
            <a:r>
              <a:rPr lang="en-US" dirty="0"/>
              <a:t>If you type "help" at the GDB command prompt, you get a list of categories of commands with brief descriptions</a:t>
            </a:r>
          </a:p>
          <a:p>
            <a:r>
              <a:rPr lang="en-US" dirty="0"/>
              <a:t>If you type "help &lt;category_name&gt;", you get a list of the commands that fall into that category; for example: </a:t>
            </a:r>
            <a:r>
              <a:rPr lang="en-US" dirty="0">
                <a:latin typeface="Courier New" panose="02070309020205020404" pitchFamily="49" charset="0"/>
                <a:cs typeface="Courier New" panose="02070309020205020404" pitchFamily="49" charset="0"/>
              </a:rPr>
              <a:t>help breakpoints</a:t>
            </a:r>
          </a:p>
          <a:p>
            <a:r>
              <a:rPr lang="en-US" dirty="0"/>
              <a:t>If you type "help &lt;command&gt;", you get (usually more detailed) help on the individual command; for example: </a:t>
            </a:r>
            <a:r>
              <a:rPr lang="en-US" dirty="0">
                <a:latin typeface="Courier New" panose="02070309020205020404" pitchFamily="49" charset="0"/>
                <a:cs typeface="Courier New" panose="02070309020205020404" pitchFamily="49" charset="0"/>
              </a:rPr>
              <a:t>help break</a:t>
            </a:r>
          </a:p>
          <a:p>
            <a:r>
              <a:rPr lang="en-US" dirty="0"/>
              <a:t>In this last case, note that the "break" command can optionally contain a clause of the form "if CONDITION"</a:t>
            </a:r>
          </a:p>
          <a:p>
            <a:r>
              <a:rPr lang="en-US" dirty="0"/>
              <a:t>This allows us to set a conditional breakpoint (I'll explain this more in class, it can be very useful when debugging)</a:t>
            </a:r>
          </a:p>
        </p:txBody>
      </p:sp>
    </p:spTree>
    <p:extLst>
      <p:ext uri="{BB962C8B-B14F-4D97-AF65-F5344CB8AC3E}">
        <p14:creationId xmlns:p14="http://schemas.microsoft.com/office/powerpoint/2010/main" val="41455086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5CAF3-A2BB-765B-B8F7-9766766A0884}"/>
              </a:ext>
            </a:extLst>
          </p:cNvPr>
          <p:cNvSpPr>
            <a:spLocks noGrp="1"/>
          </p:cNvSpPr>
          <p:nvPr>
            <p:ph type="title"/>
          </p:nvPr>
        </p:nvSpPr>
        <p:spPr/>
        <p:txBody>
          <a:bodyPr/>
          <a:lstStyle/>
          <a:p>
            <a:r>
              <a:rPr lang="en-US" dirty="0"/>
              <a:t>Final Thoughts about Debugging</a:t>
            </a:r>
          </a:p>
        </p:txBody>
      </p:sp>
      <p:sp>
        <p:nvSpPr>
          <p:cNvPr id="3" name="Content Placeholder 2">
            <a:extLst>
              <a:ext uri="{FF2B5EF4-FFF2-40B4-BE49-F238E27FC236}">
                <a16:creationId xmlns:a16="http://schemas.microsoft.com/office/drawing/2014/main" id="{937AE70A-6961-2B73-7CE1-5FB84D9D4CA7}"/>
              </a:ext>
            </a:extLst>
          </p:cNvPr>
          <p:cNvSpPr>
            <a:spLocks noGrp="1"/>
          </p:cNvSpPr>
          <p:nvPr>
            <p:ph idx="1"/>
          </p:nvPr>
        </p:nvSpPr>
        <p:spPr/>
        <p:txBody>
          <a:bodyPr>
            <a:normAutofit fontScale="92500" lnSpcReduction="20000"/>
          </a:bodyPr>
          <a:lstStyle/>
          <a:p>
            <a:r>
              <a:rPr lang="en-US" dirty="0"/>
              <a:t>While it is not a requirement, </a:t>
            </a:r>
            <a:r>
              <a:rPr lang="en-US" i="1" dirty="0"/>
              <a:t>I strongly encourage you to rely on a debugger</a:t>
            </a:r>
          </a:p>
          <a:p>
            <a:pPr lvl="1"/>
            <a:r>
              <a:rPr lang="en-US" dirty="0"/>
              <a:t>If you are programming with an IDE, you can learn how to use its built-in debugger</a:t>
            </a:r>
          </a:p>
          <a:p>
            <a:pPr lvl="1"/>
            <a:r>
              <a:rPr lang="en-US" dirty="0"/>
              <a:t>GDB is a good choice if you are compiling from a terminal and you are not already familiar with some other debugger</a:t>
            </a:r>
          </a:p>
          <a:p>
            <a:pPr lvl="1"/>
            <a:r>
              <a:rPr lang="en-US" dirty="0"/>
              <a:t>There is a lot more that you can do with GDB than what we covered, but you would need to learn on your own (e.g., from an online GDB tutorial)</a:t>
            </a:r>
          </a:p>
          <a:p>
            <a:pPr lvl="1"/>
            <a:r>
              <a:rPr lang="en-US" dirty="0"/>
              <a:t>However long it takes you to become comfortable with GDB, you will likely save more time than that on every future program you ever write!</a:t>
            </a:r>
          </a:p>
          <a:p>
            <a:r>
              <a:rPr lang="en-US" dirty="0"/>
              <a:t>Additionally, if you are not using a </a:t>
            </a:r>
            <a:r>
              <a:rPr lang="en-US" i="1" dirty="0"/>
              <a:t>version control</a:t>
            </a:r>
            <a:r>
              <a:rPr lang="en-US" dirty="0"/>
              <a:t> system, you should manually </a:t>
            </a:r>
            <a:r>
              <a:rPr lang="en-US" i="1" dirty="0"/>
              <a:t>make frequent backups</a:t>
            </a:r>
            <a:r>
              <a:rPr lang="en-US" dirty="0"/>
              <a:t> of your code for at least two reasons:</a:t>
            </a:r>
          </a:p>
          <a:p>
            <a:pPr lvl="1"/>
            <a:r>
              <a:rPr lang="en-US" dirty="0"/>
              <a:t>Hard drive crashes happen; you shouldn't use all your work if it does</a:t>
            </a:r>
          </a:p>
          <a:p>
            <a:pPr lvl="1"/>
            <a:r>
              <a:rPr lang="en-US" dirty="0"/>
              <a:t>When debugging, sometimes you decide your code was better before a recent set of changes, and you want to go back to that version</a:t>
            </a:r>
          </a:p>
          <a:p>
            <a:endParaRPr lang="en-US" dirty="0"/>
          </a:p>
        </p:txBody>
      </p:sp>
    </p:spTree>
    <p:extLst>
      <p:ext uri="{BB962C8B-B14F-4D97-AF65-F5344CB8AC3E}">
        <p14:creationId xmlns:p14="http://schemas.microsoft.com/office/powerpoint/2010/main" val="22294842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5584</TotalTime>
  <Words>3391</Words>
  <Application>Microsoft Office PowerPoint</Application>
  <PresentationFormat>Widescreen</PresentationFormat>
  <Paragraphs>228</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Courier New</vt:lpstr>
      <vt:lpstr>Office Theme</vt:lpstr>
      <vt:lpstr>CS 160: Introduction to Procedural Programming and ECE 160: Introduction to Programming for Electrical Engineers  Topic: Debugging</vt:lpstr>
      <vt:lpstr>Bugs</vt:lpstr>
      <vt:lpstr>Debugging</vt:lpstr>
      <vt:lpstr>Compiler Errors</vt:lpstr>
      <vt:lpstr>Run-time Errors</vt:lpstr>
      <vt:lpstr>Inefficient Method of Detecting Primes</vt:lpstr>
      <vt:lpstr>Example Program with Multiple Bugs</vt:lpstr>
      <vt:lpstr>What Does the Error-prone Program Do?</vt:lpstr>
      <vt:lpstr>Trace Statements</vt:lpstr>
      <vt:lpstr>First Trace Statement Example</vt:lpstr>
      <vt:lpstr>The First Bug Fix</vt:lpstr>
      <vt:lpstr>Second Trace Statement Example</vt:lpstr>
      <vt:lpstr>Third Trace Statement Example</vt:lpstr>
      <vt:lpstr>The Second Bug Fix</vt:lpstr>
      <vt:lpstr>Moving Beyond Trace Statements</vt:lpstr>
      <vt:lpstr>Debuggers</vt:lpstr>
      <vt:lpstr>GDB</vt:lpstr>
      <vt:lpstr>Breakpoints</vt:lpstr>
      <vt:lpstr>Stepping Through Code in GDB</vt:lpstr>
      <vt:lpstr>Finding and Fixing the Third (and Final) Bug</vt:lpstr>
      <vt:lpstr>Getting Help in GDB</vt:lpstr>
      <vt:lpstr>Final Thoughts about Debugging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ECE264: Data Structures and Algorithms I</dc:title>
  <dc:creator>Carl</dc:creator>
  <cp:lastModifiedBy>Carl Sable</cp:lastModifiedBy>
  <cp:revision>302</cp:revision>
  <dcterms:created xsi:type="dcterms:W3CDTF">2020-08-29T03:38:10Z</dcterms:created>
  <dcterms:modified xsi:type="dcterms:W3CDTF">2026-02-27T17:55:56Z</dcterms:modified>
</cp:coreProperties>
</file>