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5" r:id="rId4"/>
    <p:sldId id="258"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32BE1-F75E-42AD-BC9C-28D4F80CC2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E3644E-DDDC-4C35-8616-CA6AA4BCAE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7581DF1-D073-4E1C-978F-713B52FA54CC}"/>
              </a:ext>
            </a:extLst>
          </p:cNvPr>
          <p:cNvSpPr>
            <a:spLocks noGrp="1"/>
          </p:cNvSpPr>
          <p:nvPr>
            <p:ph type="dt" sz="half" idx="10"/>
          </p:nvPr>
        </p:nvSpPr>
        <p:spPr/>
        <p:txBody>
          <a:bodyPr/>
          <a:lstStyle/>
          <a:p>
            <a:fld id="{4714454B-C15D-4E45-A30A-AFA2448375FA}" type="datetimeFigureOut">
              <a:rPr lang="en-US" smtClean="0"/>
              <a:t>1/20/2026</a:t>
            </a:fld>
            <a:endParaRPr lang="en-US"/>
          </a:p>
        </p:txBody>
      </p:sp>
      <p:sp>
        <p:nvSpPr>
          <p:cNvPr id="5" name="Footer Placeholder 4">
            <a:extLst>
              <a:ext uri="{FF2B5EF4-FFF2-40B4-BE49-F238E27FC236}">
                <a16:creationId xmlns:a16="http://schemas.microsoft.com/office/drawing/2014/main" id="{297E99BC-76A2-4E55-883C-0A96A4A581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473F96-D5D0-415A-8362-FD886318CB1E}"/>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15038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F0A9D-89D3-4D71-9B90-339E3CAFEF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62A322-5B4B-4CC9-B1FE-41C900D920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CC27F1-129B-45EF-BE0C-5E3B55E0B306}"/>
              </a:ext>
            </a:extLst>
          </p:cNvPr>
          <p:cNvSpPr>
            <a:spLocks noGrp="1"/>
          </p:cNvSpPr>
          <p:nvPr>
            <p:ph type="dt" sz="half" idx="10"/>
          </p:nvPr>
        </p:nvSpPr>
        <p:spPr/>
        <p:txBody>
          <a:bodyPr/>
          <a:lstStyle/>
          <a:p>
            <a:fld id="{4714454B-C15D-4E45-A30A-AFA2448375FA}" type="datetimeFigureOut">
              <a:rPr lang="en-US" smtClean="0"/>
              <a:t>1/20/2026</a:t>
            </a:fld>
            <a:endParaRPr lang="en-US"/>
          </a:p>
        </p:txBody>
      </p:sp>
      <p:sp>
        <p:nvSpPr>
          <p:cNvPr id="5" name="Footer Placeholder 4">
            <a:extLst>
              <a:ext uri="{FF2B5EF4-FFF2-40B4-BE49-F238E27FC236}">
                <a16:creationId xmlns:a16="http://schemas.microsoft.com/office/drawing/2014/main" id="{09242029-7392-4EFA-9C8A-48F4145640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11428B-0B08-4D91-A1CC-E2E8B487ABE4}"/>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833946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8F3A-CFAC-4AB4-8A48-1D84023C47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848EC9-A423-460F-8C93-EFC71A64B0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935278-CCFD-4009-8FB5-8DABFC0FADEC}"/>
              </a:ext>
            </a:extLst>
          </p:cNvPr>
          <p:cNvSpPr>
            <a:spLocks noGrp="1"/>
          </p:cNvSpPr>
          <p:nvPr>
            <p:ph type="dt" sz="half" idx="10"/>
          </p:nvPr>
        </p:nvSpPr>
        <p:spPr/>
        <p:txBody>
          <a:bodyPr/>
          <a:lstStyle/>
          <a:p>
            <a:fld id="{4714454B-C15D-4E45-A30A-AFA2448375FA}" type="datetimeFigureOut">
              <a:rPr lang="en-US" smtClean="0"/>
              <a:t>1/20/2026</a:t>
            </a:fld>
            <a:endParaRPr lang="en-US"/>
          </a:p>
        </p:txBody>
      </p:sp>
      <p:sp>
        <p:nvSpPr>
          <p:cNvPr id="5" name="Footer Placeholder 4">
            <a:extLst>
              <a:ext uri="{FF2B5EF4-FFF2-40B4-BE49-F238E27FC236}">
                <a16:creationId xmlns:a16="http://schemas.microsoft.com/office/drawing/2014/main" id="{3EBA3688-9F2C-4095-9B05-FB55F7C4AE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312973-2F59-4FE4-A488-2E2DEF4365D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629503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373A8-8959-4BE9-A023-05D56D27DF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2477BF-9311-420B-82E6-CA5C550752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2EFDED-97B4-40AF-9294-A2D40B8432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E1A1A8-0D18-4638-B570-EFA4695E3F16}"/>
              </a:ext>
            </a:extLst>
          </p:cNvPr>
          <p:cNvSpPr>
            <a:spLocks noGrp="1"/>
          </p:cNvSpPr>
          <p:nvPr>
            <p:ph type="dt" sz="half" idx="10"/>
          </p:nvPr>
        </p:nvSpPr>
        <p:spPr/>
        <p:txBody>
          <a:bodyPr/>
          <a:lstStyle/>
          <a:p>
            <a:fld id="{4714454B-C15D-4E45-A30A-AFA2448375FA}" type="datetimeFigureOut">
              <a:rPr lang="en-US" smtClean="0"/>
              <a:t>1/20/2026</a:t>
            </a:fld>
            <a:endParaRPr lang="en-US"/>
          </a:p>
        </p:txBody>
      </p:sp>
      <p:sp>
        <p:nvSpPr>
          <p:cNvPr id="6" name="Footer Placeholder 5">
            <a:extLst>
              <a:ext uri="{FF2B5EF4-FFF2-40B4-BE49-F238E27FC236}">
                <a16:creationId xmlns:a16="http://schemas.microsoft.com/office/drawing/2014/main" id="{0AD3CEB5-F833-4F08-9E4B-6E3ACC3447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4A1EDE-3377-4B75-A0B2-2369952B22E8}"/>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64819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A926-0DC0-4B7A-A4A4-B02EE9B255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B4E5BD-8C6A-4997-BCDF-F4A3A55944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81AA23-1037-4050-969D-877B07B659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5521DF-2CB5-4658-AB02-B2948D8D34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DA5591-5E63-4450-B9D2-B64CC3134E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7D4506-A39D-4DDF-865A-C93CC67E6108}"/>
              </a:ext>
            </a:extLst>
          </p:cNvPr>
          <p:cNvSpPr>
            <a:spLocks noGrp="1"/>
          </p:cNvSpPr>
          <p:nvPr>
            <p:ph type="dt" sz="half" idx="10"/>
          </p:nvPr>
        </p:nvSpPr>
        <p:spPr/>
        <p:txBody>
          <a:bodyPr/>
          <a:lstStyle/>
          <a:p>
            <a:fld id="{4714454B-C15D-4E45-A30A-AFA2448375FA}" type="datetimeFigureOut">
              <a:rPr lang="en-US" smtClean="0"/>
              <a:t>1/20/2026</a:t>
            </a:fld>
            <a:endParaRPr lang="en-US"/>
          </a:p>
        </p:txBody>
      </p:sp>
      <p:sp>
        <p:nvSpPr>
          <p:cNvPr id="8" name="Footer Placeholder 7">
            <a:extLst>
              <a:ext uri="{FF2B5EF4-FFF2-40B4-BE49-F238E27FC236}">
                <a16:creationId xmlns:a16="http://schemas.microsoft.com/office/drawing/2014/main" id="{992DE77B-540D-4F01-BFC8-D667290927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5AFD4F-BBE0-486B-BA9D-CDC87AEF50CB}"/>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291895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E579F-571F-43BF-A9C2-94E2BE44BA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F6A546-B238-462F-887B-3559B4CC0FBE}"/>
              </a:ext>
            </a:extLst>
          </p:cNvPr>
          <p:cNvSpPr>
            <a:spLocks noGrp="1"/>
          </p:cNvSpPr>
          <p:nvPr>
            <p:ph type="dt" sz="half" idx="10"/>
          </p:nvPr>
        </p:nvSpPr>
        <p:spPr/>
        <p:txBody>
          <a:bodyPr/>
          <a:lstStyle/>
          <a:p>
            <a:fld id="{4714454B-C15D-4E45-A30A-AFA2448375FA}" type="datetimeFigureOut">
              <a:rPr lang="en-US" smtClean="0"/>
              <a:t>1/20/2026</a:t>
            </a:fld>
            <a:endParaRPr lang="en-US"/>
          </a:p>
        </p:txBody>
      </p:sp>
      <p:sp>
        <p:nvSpPr>
          <p:cNvPr id="4" name="Footer Placeholder 3">
            <a:extLst>
              <a:ext uri="{FF2B5EF4-FFF2-40B4-BE49-F238E27FC236}">
                <a16:creationId xmlns:a16="http://schemas.microsoft.com/office/drawing/2014/main" id="{C03BFA42-F247-4060-AADF-5679CE8A24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915AE6-D5FF-4213-8610-5190C0379BBD}"/>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468823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5DB63A-85EE-44E1-B750-298DAB212929}"/>
              </a:ext>
            </a:extLst>
          </p:cNvPr>
          <p:cNvSpPr>
            <a:spLocks noGrp="1"/>
          </p:cNvSpPr>
          <p:nvPr>
            <p:ph type="dt" sz="half" idx="10"/>
          </p:nvPr>
        </p:nvSpPr>
        <p:spPr/>
        <p:txBody>
          <a:bodyPr/>
          <a:lstStyle/>
          <a:p>
            <a:fld id="{4714454B-C15D-4E45-A30A-AFA2448375FA}" type="datetimeFigureOut">
              <a:rPr lang="en-US" smtClean="0"/>
              <a:t>1/20/2026</a:t>
            </a:fld>
            <a:endParaRPr lang="en-US"/>
          </a:p>
        </p:txBody>
      </p:sp>
      <p:sp>
        <p:nvSpPr>
          <p:cNvPr id="3" name="Footer Placeholder 2">
            <a:extLst>
              <a:ext uri="{FF2B5EF4-FFF2-40B4-BE49-F238E27FC236}">
                <a16:creationId xmlns:a16="http://schemas.microsoft.com/office/drawing/2014/main" id="{F1575525-7B92-4E78-9B46-90C418FB4A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5C9BD71-CDFA-40AF-9E7A-08101033BB4D}"/>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1882513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EF069-92A1-4FF0-9BAE-89BF45162A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16341E-59E3-43B9-B2E3-2592B009EF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567E9D-2381-4BD9-9A05-65B140F7FC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4D3FAE-D2B5-468D-BD28-CAF123D6C461}"/>
              </a:ext>
            </a:extLst>
          </p:cNvPr>
          <p:cNvSpPr>
            <a:spLocks noGrp="1"/>
          </p:cNvSpPr>
          <p:nvPr>
            <p:ph type="dt" sz="half" idx="10"/>
          </p:nvPr>
        </p:nvSpPr>
        <p:spPr/>
        <p:txBody>
          <a:bodyPr/>
          <a:lstStyle/>
          <a:p>
            <a:fld id="{4714454B-C15D-4E45-A30A-AFA2448375FA}" type="datetimeFigureOut">
              <a:rPr lang="en-US" smtClean="0"/>
              <a:t>1/20/2026</a:t>
            </a:fld>
            <a:endParaRPr lang="en-US"/>
          </a:p>
        </p:txBody>
      </p:sp>
      <p:sp>
        <p:nvSpPr>
          <p:cNvPr id="6" name="Footer Placeholder 5">
            <a:extLst>
              <a:ext uri="{FF2B5EF4-FFF2-40B4-BE49-F238E27FC236}">
                <a16:creationId xmlns:a16="http://schemas.microsoft.com/office/drawing/2014/main" id="{8A487E8D-CA4F-4534-A9D7-F75ED996A9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C681C0-ACBF-43F8-944F-98D170E84F9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3816339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14BD0-DC24-476D-97CD-ABF7C41C8F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1004B0-9D15-481F-973A-A96EE8BCC7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FC3C491-0532-40E7-9D44-A5B877F678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10885B-900F-4C63-9DA9-341FDE8E4B4A}"/>
              </a:ext>
            </a:extLst>
          </p:cNvPr>
          <p:cNvSpPr>
            <a:spLocks noGrp="1"/>
          </p:cNvSpPr>
          <p:nvPr>
            <p:ph type="dt" sz="half" idx="10"/>
          </p:nvPr>
        </p:nvSpPr>
        <p:spPr/>
        <p:txBody>
          <a:bodyPr/>
          <a:lstStyle/>
          <a:p>
            <a:fld id="{4714454B-C15D-4E45-A30A-AFA2448375FA}" type="datetimeFigureOut">
              <a:rPr lang="en-US" smtClean="0"/>
              <a:t>1/20/2026</a:t>
            </a:fld>
            <a:endParaRPr lang="en-US"/>
          </a:p>
        </p:txBody>
      </p:sp>
      <p:sp>
        <p:nvSpPr>
          <p:cNvPr id="6" name="Footer Placeholder 5">
            <a:extLst>
              <a:ext uri="{FF2B5EF4-FFF2-40B4-BE49-F238E27FC236}">
                <a16:creationId xmlns:a16="http://schemas.microsoft.com/office/drawing/2014/main" id="{E76660F4-EDB1-45D2-9E86-8653522467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CF4E44-FF28-4779-941B-4C88EA1A9A46}"/>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2909501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CD2F5-7977-4CF6-AC68-0F90258001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AFA7C2-CE8F-44BD-A0ED-BF1A249750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74B0D-C00D-4C41-A91E-01403FF4D16A}"/>
              </a:ext>
            </a:extLst>
          </p:cNvPr>
          <p:cNvSpPr>
            <a:spLocks noGrp="1"/>
          </p:cNvSpPr>
          <p:nvPr>
            <p:ph type="dt" sz="half" idx="10"/>
          </p:nvPr>
        </p:nvSpPr>
        <p:spPr/>
        <p:txBody>
          <a:bodyPr/>
          <a:lstStyle/>
          <a:p>
            <a:fld id="{4714454B-C15D-4E45-A30A-AFA2448375FA}" type="datetimeFigureOut">
              <a:rPr lang="en-US" smtClean="0"/>
              <a:t>1/20/2026</a:t>
            </a:fld>
            <a:endParaRPr lang="en-US"/>
          </a:p>
        </p:txBody>
      </p:sp>
      <p:sp>
        <p:nvSpPr>
          <p:cNvPr id="5" name="Footer Placeholder 4">
            <a:extLst>
              <a:ext uri="{FF2B5EF4-FFF2-40B4-BE49-F238E27FC236}">
                <a16:creationId xmlns:a16="http://schemas.microsoft.com/office/drawing/2014/main" id="{4C744600-5A91-4364-9017-F27AAACEEE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1710FE-151E-4276-A3B2-235116E59C71}"/>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9194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CD4A4D-B712-47F3-987E-AADFBFFD73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4E1397-FE1F-4B43-9BBF-8CD17C8F84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8F6C4F-7F78-4EC4-863A-AA823AC68111}"/>
              </a:ext>
            </a:extLst>
          </p:cNvPr>
          <p:cNvSpPr>
            <a:spLocks noGrp="1"/>
          </p:cNvSpPr>
          <p:nvPr>
            <p:ph type="dt" sz="half" idx="10"/>
          </p:nvPr>
        </p:nvSpPr>
        <p:spPr/>
        <p:txBody>
          <a:bodyPr/>
          <a:lstStyle/>
          <a:p>
            <a:fld id="{4714454B-C15D-4E45-A30A-AFA2448375FA}" type="datetimeFigureOut">
              <a:rPr lang="en-US" smtClean="0"/>
              <a:t>1/20/2026</a:t>
            </a:fld>
            <a:endParaRPr lang="en-US"/>
          </a:p>
        </p:txBody>
      </p:sp>
      <p:sp>
        <p:nvSpPr>
          <p:cNvPr id="5" name="Footer Placeholder 4">
            <a:extLst>
              <a:ext uri="{FF2B5EF4-FFF2-40B4-BE49-F238E27FC236}">
                <a16:creationId xmlns:a16="http://schemas.microsoft.com/office/drawing/2014/main" id="{39EB64B4-9FA7-42BE-B1F4-3C5991AF51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FC6C29-D355-419A-9829-6F5FD7D92F98}"/>
              </a:ext>
            </a:extLst>
          </p:cNvPr>
          <p:cNvSpPr>
            <a:spLocks noGrp="1"/>
          </p:cNvSpPr>
          <p:nvPr>
            <p:ph type="sldNum" sz="quarter" idx="12"/>
          </p:nvPr>
        </p:nvSpPr>
        <p:spPr/>
        <p:txBody>
          <a:bodyPr/>
          <a:lstStyle/>
          <a:p>
            <a:fld id="{10D2CF49-8A54-40CF-ABD5-E8197E257D31}" type="slidenum">
              <a:rPr lang="en-US" smtClean="0"/>
              <a:t>‹#›</a:t>
            </a:fld>
            <a:endParaRPr lang="en-US"/>
          </a:p>
        </p:txBody>
      </p:sp>
    </p:spTree>
    <p:extLst>
      <p:ext uri="{BB962C8B-B14F-4D97-AF65-F5344CB8AC3E}">
        <p14:creationId xmlns:p14="http://schemas.microsoft.com/office/powerpoint/2010/main" val="3279608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CFB6A1-754E-4ABA-9B21-7B8FB5E93F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BFF1EB-5B85-4A2F-B5D2-2E51523A25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576018-8534-494E-9D0B-FF674BB613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14454B-C15D-4E45-A30A-AFA2448375FA}" type="datetimeFigureOut">
              <a:rPr lang="en-US" smtClean="0"/>
              <a:t>1/20/2026</a:t>
            </a:fld>
            <a:endParaRPr lang="en-US"/>
          </a:p>
        </p:txBody>
      </p:sp>
      <p:sp>
        <p:nvSpPr>
          <p:cNvPr id="5" name="Footer Placeholder 4">
            <a:extLst>
              <a:ext uri="{FF2B5EF4-FFF2-40B4-BE49-F238E27FC236}">
                <a16:creationId xmlns:a16="http://schemas.microsoft.com/office/drawing/2014/main" id="{67C973A7-EE5D-448E-B065-DA8B7583C2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C4CAFA-BEEE-4787-91EA-BDDF3815D0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2CF49-8A54-40CF-ABD5-E8197E257D31}" type="slidenum">
              <a:rPr lang="en-US" smtClean="0"/>
              <a:t>‹#›</a:t>
            </a:fld>
            <a:endParaRPr lang="en-US"/>
          </a:p>
        </p:txBody>
      </p:sp>
    </p:spTree>
    <p:extLst>
      <p:ext uri="{BB962C8B-B14F-4D97-AF65-F5344CB8AC3E}">
        <p14:creationId xmlns:p14="http://schemas.microsoft.com/office/powerpoint/2010/main" val="2921274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carl.sable@cooper.edu" TargetMode="External"/><Relationship Id="rId2" Type="http://schemas.openxmlformats.org/officeDocument/2006/relationships/hyperlink" Target="http://faculty.cooper.edu/sable2"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spectrum.ieee.org/top-programming-languages-2025"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a:xfrm>
            <a:off x="1319408" y="1161789"/>
            <a:ext cx="9553184" cy="4534422"/>
          </a:xfrm>
        </p:spPr>
        <p:txBody>
          <a:bodyPr>
            <a:normAutofit fontScale="90000"/>
          </a:bodyPr>
          <a:lstStyle/>
          <a:p>
            <a:r>
              <a:rPr lang="en-US" sz="4800" b="1" dirty="0"/>
              <a:t>CS 160: Introduction to</a:t>
            </a:r>
            <a:br>
              <a:rPr lang="en-US" sz="4800" b="1" dirty="0"/>
            </a:br>
            <a:r>
              <a:rPr lang="en-US" sz="4800" b="1" dirty="0"/>
              <a:t>Procedural Programming</a:t>
            </a:r>
            <a:br>
              <a:rPr lang="en-US" sz="4800" dirty="0"/>
            </a:br>
            <a:r>
              <a:rPr lang="en-US" sz="2400" dirty="0"/>
              <a:t>and</a:t>
            </a:r>
            <a:br>
              <a:rPr lang="en-US" sz="4800" dirty="0"/>
            </a:br>
            <a:r>
              <a:rPr lang="en-US" sz="4800" b="1" dirty="0"/>
              <a:t>ECE 160: Introduction to Programming for Electrical Engineers</a:t>
            </a:r>
            <a:br>
              <a:rPr lang="en-US" sz="4800" dirty="0"/>
            </a:br>
            <a:br>
              <a:rPr lang="en-US" sz="4800" dirty="0"/>
            </a:br>
            <a:r>
              <a:rPr lang="en-US" sz="4800" dirty="0"/>
              <a:t>Topic: </a:t>
            </a:r>
            <a:r>
              <a:rPr lang="en-US" sz="4800" i="1" dirty="0"/>
              <a:t>Course Overview and Introduction to the C Programming Language</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365A8-C97A-4C1B-A2BB-CDDAF2B01375}"/>
              </a:ext>
            </a:extLst>
          </p:cNvPr>
          <p:cNvSpPr>
            <a:spLocks noGrp="1"/>
          </p:cNvSpPr>
          <p:nvPr>
            <p:ph type="title"/>
          </p:nvPr>
        </p:nvSpPr>
        <p:spPr/>
        <p:txBody>
          <a:bodyPr/>
          <a:lstStyle/>
          <a:p>
            <a:r>
              <a:rPr lang="en-US" dirty="0"/>
              <a:t>The Basics</a:t>
            </a:r>
          </a:p>
        </p:txBody>
      </p:sp>
      <p:sp>
        <p:nvSpPr>
          <p:cNvPr id="3" name="Content Placeholder 2">
            <a:extLst>
              <a:ext uri="{FF2B5EF4-FFF2-40B4-BE49-F238E27FC236}">
                <a16:creationId xmlns:a16="http://schemas.microsoft.com/office/drawing/2014/main" id="{6EDEE9A3-587A-4DE1-B834-D4F14004C10E}"/>
              </a:ext>
            </a:extLst>
          </p:cNvPr>
          <p:cNvSpPr>
            <a:spLocks noGrp="1"/>
          </p:cNvSpPr>
          <p:nvPr>
            <p:ph idx="1"/>
          </p:nvPr>
        </p:nvSpPr>
        <p:spPr/>
        <p:txBody>
          <a:bodyPr>
            <a:normAutofit fontScale="85000" lnSpcReduction="20000"/>
          </a:bodyPr>
          <a:lstStyle/>
          <a:p>
            <a:r>
              <a:rPr lang="en-US" dirty="0"/>
              <a:t>Lectures will be held:</a:t>
            </a:r>
          </a:p>
          <a:p>
            <a:pPr lvl="1"/>
            <a:r>
              <a:rPr lang="en-US" dirty="0"/>
              <a:t>Tuesdays from 10 am – 10:50 pm</a:t>
            </a:r>
          </a:p>
          <a:p>
            <a:pPr lvl="1"/>
            <a:r>
              <a:rPr lang="en-US" dirty="0"/>
              <a:t>Wednesdays from 12 pm – 1:50 pm</a:t>
            </a:r>
          </a:p>
          <a:p>
            <a:pPr lvl="1"/>
            <a:r>
              <a:rPr lang="en-US" dirty="0"/>
              <a:t>Lectures will take place in Rm. 104</a:t>
            </a:r>
          </a:p>
          <a:p>
            <a:pPr lvl="1"/>
            <a:r>
              <a:rPr lang="en-US" dirty="0"/>
              <a:t>If we are forced to do any lectures remotely, those lectures will take place via Teams</a:t>
            </a:r>
          </a:p>
          <a:p>
            <a:r>
              <a:rPr lang="en-US" dirty="0"/>
              <a:t>My Cooper webpage: </a:t>
            </a:r>
            <a:r>
              <a:rPr lang="en-US" dirty="0">
                <a:hlinkClick r:id="rId2"/>
              </a:rPr>
              <a:t>http://faculty.cooper.edu/sable2</a:t>
            </a:r>
            <a:endParaRPr lang="en-US" dirty="0"/>
          </a:p>
          <a:p>
            <a:pPr lvl="1"/>
            <a:r>
              <a:rPr lang="en-US" dirty="0"/>
              <a:t>From there, you can fine a link to the course webpage</a:t>
            </a:r>
          </a:p>
          <a:p>
            <a:pPr lvl="1"/>
            <a:r>
              <a:rPr lang="en-US" dirty="0"/>
              <a:t>If you scroll down on the course webpage, you will find a (tentative) schedule</a:t>
            </a:r>
          </a:p>
          <a:p>
            <a:pPr lvl="1"/>
            <a:r>
              <a:rPr lang="en-US" dirty="0"/>
              <a:t>Slides will be posted in the schedule before each lecture</a:t>
            </a:r>
          </a:p>
          <a:p>
            <a:pPr lvl="1"/>
            <a:r>
              <a:rPr lang="en-US" dirty="0"/>
              <a:t>Under today's entry in the schedule, you can find the syllabus as a single document</a:t>
            </a:r>
          </a:p>
          <a:p>
            <a:pPr lvl="1"/>
            <a:r>
              <a:rPr lang="en-US" dirty="0"/>
              <a:t>Programming projects will be posted on the course webpage when they are assigned</a:t>
            </a:r>
          </a:p>
          <a:p>
            <a:pPr lvl="1"/>
            <a:r>
              <a:rPr lang="en-US" dirty="0"/>
              <a:t>Some general course policies can be found using the "policies" link on my Cooper webpage (not the course webpage)</a:t>
            </a:r>
          </a:p>
          <a:p>
            <a:r>
              <a:rPr lang="en-US" dirty="0"/>
              <a:t>My email address: </a:t>
            </a:r>
            <a:r>
              <a:rPr lang="en-US" dirty="0">
                <a:hlinkClick r:id="rId3"/>
              </a:rPr>
              <a:t>carl.sable@cooper.edu</a:t>
            </a:r>
            <a:endParaRPr lang="en-US" dirty="0"/>
          </a:p>
        </p:txBody>
      </p:sp>
    </p:spTree>
    <p:extLst>
      <p:ext uri="{BB962C8B-B14F-4D97-AF65-F5344CB8AC3E}">
        <p14:creationId xmlns:p14="http://schemas.microsoft.com/office/powerpoint/2010/main" val="3271881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4BF54-3D99-4420-A895-D125C75AB135}"/>
              </a:ext>
            </a:extLst>
          </p:cNvPr>
          <p:cNvSpPr>
            <a:spLocks noGrp="1"/>
          </p:cNvSpPr>
          <p:nvPr>
            <p:ph type="title"/>
          </p:nvPr>
        </p:nvSpPr>
        <p:spPr/>
        <p:txBody>
          <a:bodyPr/>
          <a:lstStyle/>
          <a:p>
            <a:r>
              <a:rPr lang="en-US" dirty="0"/>
              <a:t>Optional Textbooks</a:t>
            </a:r>
          </a:p>
        </p:txBody>
      </p:sp>
      <p:sp>
        <p:nvSpPr>
          <p:cNvPr id="3" name="Content Placeholder 2">
            <a:extLst>
              <a:ext uri="{FF2B5EF4-FFF2-40B4-BE49-F238E27FC236}">
                <a16:creationId xmlns:a16="http://schemas.microsoft.com/office/drawing/2014/main" id="{60738BCE-06E9-4962-8D96-32E0592D8CE4}"/>
              </a:ext>
            </a:extLst>
          </p:cNvPr>
          <p:cNvSpPr>
            <a:spLocks noGrp="1"/>
          </p:cNvSpPr>
          <p:nvPr>
            <p:ph idx="1"/>
          </p:nvPr>
        </p:nvSpPr>
        <p:spPr/>
        <p:txBody>
          <a:bodyPr/>
          <a:lstStyle/>
          <a:p>
            <a:r>
              <a:rPr lang="en-US" dirty="0"/>
              <a:t>"The C Programming Language, 2nd Edition" by Brian W. Kernighan and Dennis M. Ritchie </a:t>
            </a:r>
          </a:p>
          <a:p>
            <a:r>
              <a:rPr lang="en-US" dirty="0"/>
              <a:t>"Computer Science: A Structured Programming Approach Using C, 3rd Edition" by Behrouz A. Forouzan and Richard F. Gilberg</a:t>
            </a:r>
          </a:p>
          <a:p>
            <a:r>
              <a:rPr lang="en-US" dirty="0"/>
              <a:t>"Practical C Programming, 3rd Edition" by Steve Oualline</a:t>
            </a:r>
          </a:p>
          <a:p>
            <a:r>
              <a:rPr lang="en-US" dirty="0"/>
              <a:t>"C Programming: A Modern Approach, 2nd Edition" by K. N. King</a:t>
            </a:r>
          </a:p>
        </p:txBody>
      </p:sp>
    </p:spTree>
    <p:extLst>
      <p:ext uri="{BB962C8B-B14F-4D97-AF65-F5344CB8AC3E}">
        <p14:creationId xmlns:p14="http://schemas.microsoft.com/office/powerpoint/2010/main" val="3533313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FE45C-B0D1-4439-9165-E8627260F8DF}"/>
              </a:ext>
            </a:extLst>
          </p:cNvPr>
          <p:cNvSpPr>
            <a:spLocks noGrp="1"/>
          </p:cNvSpPr>
          <p:nvPr>
            <p:ph type="title"/>
          </p:nvPr>
        </p:nvSpPr>
        <p:spPr/>
        <p:txBody>
          <a:bodyPr/>
          <a:lstStyle/>
          <a:p>
            <a:r>
              <a:rPr lang="en-US" dirty="0"/>
              <a:t>Grading and Workload</a:t>
            </a:r>
          </a:p>
        </p:txBody>
      </p:sp>
      <p:sp>
        <p:nvSpPr>
          <p:cNvPr id="3" name="Content Placeholder 2">
            <a:extLst>
              <a:ext uri="{FF2B5EF4-FFF2-40B4-BE49-F238E27FC236}">
                <a16:creationId xmlns:a16="http://schemas.microsoft.com/office/drawing/2014/main" id="{68277D36-73C2-4704-954B-32F6B210DA59}"/>
              </a:ext>
            </a:extLst>
          </p:cNvPr>
          <p:cNvSpPr>
            <a:spLocks noGrp="1"/>
          </p:cNvSpPr>
          <p:nvPr>
            <p:ph idx="1"/>
          </p:nvPr>
        </p:nvSpPr>
        <p:spPr/>
        <p:txBody>
          <a:bodyPr>
            <a:normAutofit/>
          </a:bodyPr>
          <a:lstStyle/>
          <a:p>
            <a:r>
              <a:rPr lang="en-US" dirty="0"/>
              <a:t>The grading breakdown for the course is:</a:t>
            </a:r>
          </a:p>
          <a:p>
            <a:pPr lvl="1"/>
            <a:r>
              <a:rPr lang="en-US" dirty="0"/>
              <a:t>Three quizzes (10% each)</a:t>
            </a:r>
          </a:p>
          <a:p>
            <a:pPr lvl="1"/>
            <a:r>
              <a:rPr lang="en-US" dirty="0"/>
              <a:t>A final exam (20%)</a:t>
            </a:r>
          </a:p>
          <a:p>
            <a:pPr lvl="1"/>
            <a:r>
              <a:rPr lang="en-US" dirty="0"/>
              <a:t>Five programming assignments (10% each)</a:t>
            </a:r>
          </a:p>
          <a:p>
            <a:r>
              <a:rPr lang="en-US" dirty="0"/>
              <a:t>All programs will be written in </a:t>
            </a:r>
            <a:r>
              <a:rPr lang="en-US" b="1" dirty="0"/>
              <a:t>C</a:t>
            </a:r>
            <a:endParaRPr lang="en-US" dirty="0"/>
          </a:p>
          <a:p>
            <a:r>
              <a:rPr lang="en-US" dirty="0"/>
              <a:t>There are no problem sets in this course</a:t>
            </a:r>
          </a:p>
        </p:txBody>
      </p:sp>
    </p:spTree>
    <p:extLst>
      <p:ext uri="{BB962C8B-B14F-4D97-AF65-F5344CB8AC3E}">
        <p14:creationId xmlns:p14="http://schemas.microsoft.com/office/powerpoint/2010/main" val="1501132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6B35-D2CF-E0DB-93A9-49F1F8C256FE}"/>
              </a:ext>
            </a:extLst>
          </p:cNvPr>
          <p:cNvSpPr>
            <a:spLocks noGrp="1"/>
          </p:cNvSpPr>
          <p:nvPr>
            <p:ph type="title"/>
          </p:nvPr>
        </p:nvSpPr>
        <p:spPr/>
        <p:txBody>
          <a:bodyPr/>
          <a:lstStyle/>
          <a:p>
            <a:r>
              <a:rPr lang="en-US" dirty="0"/>
              <a:t>Computer Hardware vs Software</a:t>
            </a:r>
          </a:p>
        </p:txBody>
      </p:sp>
      <p:sp>
        <p:nvSpPr>
          <p:cNvPr id="3" name="Content Placeholder 2">
            <a:extLst>
              <a:ext uri="{FF2B5EF4-FFF2-40B4-BE49-F238E27FC236}">
                <a16:creationId xmlns:a16="http://schemas.microsoft.com/office/drawing/2014/main" id="{D89B4F16-A248-4683-2CA8-4B5A255290D8}"/>
              </a:ext>
            </a:extLst>
          </p:cNvPr>
          <p:cNvSpPr>
            <a:spLocks noGrp="1"/>
          </p:cNvSpPr>
          <p:nvPr>
            <p:ph idx="1"/>
          </p:nvPr>
        </p:nvSpPr>
        <p:spPr/>
        <p:txBody>
          <a:bodyPr>
            <a:normAutofit fontScale="92500" lnSpcReduction="20000"/>
          </a:bodyPr>
          <a:lstStyle/>
          <a:p>
            <a:r>
              <a:rPr lang="en-US" dirty="0"/>
              <a:t>Categories of computer </a:t>
            </a:r>
            <a:r>
              <a:rPr lang="en-US" i="1" dirty="0"/>
              <a:t>hardware</a:t>
            </a:r>
            <a:r>
              <a:rPr lang="en-US" dirty="0"/>
              <a:t>:</a:t>
            </a:r>
          </a:p>
          <a:p>
            <a:pPr lvl="1"/>
            <a:r>
              <a:rPr lang="en-US" dirty="0"/>
              <a:t>Input devices (e.g. keyboard, mouse, webcam)</a:t>
            </a:r>
          </a:p>
          <a:p>
            <a:pPr lvl="1"/>
            <a:r>
              <a:rPr lang="en-US" dirty="0"/>
              <a:t>Central processing unit (CPU), which at least includes a control unit, an arithmetic logic unit (ALU), and registers</a:t>
            </a:r>
          </a:p>
          <a:p>
            <a:pPr lvl="1"/>
            <a:r>
              <a:rPr lang="en-US" dirty="0"/>
              <a:t>Graphical processing unit (GPU)</a:t>
            </a:r>
          </a:p>
          <a:p>
            <a:pPr lvl="1"/>
            <a:r>
              <a:rPr lang="en-US" dirty="0"/>
              <a:t>Primary storage (e.g., RAM, ROM, cache, registers)</a:t>
            </a:r>
          </a:p>
          <a:p>
            <a:pPr lvl="1"/>
            <a:r>
              <a:rPr lang="en-US" dirty="0"/>
              <a:t>Auxiliary storage (e.g., hard drive, flash drive)</a:t>
            </a:r>
          </a:p>
          <a:p>
            <a:pPr lvl="1"/>
            <a:r>
              <a:rPr lang="en-US" dirty="0"/>
              <a:t>Output devices (e.g., monitor, printer, speaker)</a:t>
            </a:r>
          </a:p>
          <a:p>
            <a:r>
              <a:rPr lang="en-US" dirty="0"/>
              <a:t>Categories of computer </a:t>
            </a:r>
            <a:r>
              <a:rPr lang="en-US" i="1" dirty="0"/>
              <a:t>software</a:t>
            </a:r>
            <a:r>
              <a:rPr lang="en-US" dirty="0"/>
              <a:t>:</a:t>
            </a:r>
          </a:p>
          <a:p>
            <a:pPr lvl="1"/>
            <a:r>
              <a:rPr lang="en-US" dirty="0"/>
              <a:t>System software (e.g., operating systems, disk formatting programs, compilers, drivers)</a:t>
            </a:r>
          </a:p>
          <a:p>
            <a:pPr lvl="1"/>
            <a:r>
              <a:rPr lang="en-US" dirty="0"/>
              <a:t>Application software (e.g., word processors, spreadsheets, browsers, games)</a:t>
            </a:r>
          </a:p>
          <a:p>
            <a:pPr lvl="1"/>
            <a:r>
              <a:rPr lang="en-US" dirty="0"/>
              <a:t>Software is created using a </a:t>
            </a:r>
            <a:r>
              <a:rPr lang="en-US" b="1" dirty="0"/>
              <a:t>programming language</a:t>
            </a:r>
          </a:p>
        </p:txBody>
      </p:sp>
    </p:spTree>
    <p:extLst>
      <p:ext uri="{BB962C8B-B14F-4D97-AF65-F5344CB8AC3E}">
        <p14:creationId xmlns:p14="http://schemas.microsoft.com/office/powerpoint/2010/main" val="1574924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3F89C-DA76-5314-FC1A-DB4DCB255972}"/>
              </a:ext>
            </a:extLst>
          </p:cNvPr>
          <p:cNvSpPr>
            <a:spLocks noGrp="1"/>
          </p:cNvSpPr>
          <p:nvPr>
            <p:ph type="title"/>
          </p:nvPr>
        </p:nvSpPr>
        <p:spPr/>
        <p:txBody>
          <a:bodyPr/>
          <a:lstStyle/>
          <a:p>
            <a:r>
              <a:rPr lang="en-US" dirty="0"/>
              <a:t>Chronology of Programming Languages</a:t>
            </a:r>
          </a:p>
        </p:txBody>
      </p:sp>
      <p:sp>
        <p:nvSpPr>
          <p:cNvPr id="3" name="Content Placeholder 2">
            <a:extLst>
              <a:ext uri="{FF2B5EF4-FFF2-40B4-BE49-F238E27FC236}">
                <a16:creationId xmlns:a16="http://schemas.microsoft.com/office/drawing/2014/main" id="{54240F8F-34C3-08BF-FE92-9B98FF4461E8}"/>
              </a:ext>
            </a:extLst>
          </p:cNvPr>
          <p:cNvSpPr>
            <a:spLocks noGrp="1"/>
          </p:cNvSpPr>
          <p:nvPr>
            <p:ph idx="1"/>
          </p:nvPr>
        </p:nvSpPr>
        <p:spPr/>
        <p:txBody>
          <a:bodyPr/>
          <a:lstStyle/>
          <a:p>
            <a:r>
              <a:rPr lang="en-US" dirty="0"/>
              <a:t>(Very) brief history of programming languages:</a:t>
            </a:r>
          </a:p>
          <a:p>
            <a:pPr lvl="1"/>
            <a:r>
              <a:rPr lang="en-US" dirty="0"/>
              <a:t>40's and earlier – machine languages</a:t>
            </a:r>
          </a:p>
          <a:p>
            <a:pPr lvl="1"/>
            <a:r>
              <a:rPr lang="en-US" dirty="0"/>
              <a:t>40's and 50's – symbolic languages (a.k.a. assembly languages)</a:t>
            </a:r>
          </a:p>
          <a:p>
            <a:pPr lvl="1"/>
            <a:r>
              <a:rPr lang="en-US" dirty="0"/>
              <a:t>Late 1950's through present - high-level languages</a:t>
            </a:r>
          </a:p>
          <a:p>
            <a:r>
              <a:rPr lang="en-US" dirty="0"/>
              <a:t>See the next slide for the top 10 trending programming languages of 2025, according to IEEE</a:t>
            </a:r>
          </a:p>
          <a:p>
            <a:pPr lvl="1"/>
            <a:r>
              <a:rPr lang="en-US" dirty="0"/>
              <a:t>Taken from </a:t>
            </a:r>
            <a:r>
              <a:rPr lang="en-US" dirty="0">
                <a:hlinkClick r:id="rId2"/>
              </a:rPr>
              <a:t>https://spectrum.ieee.org/top-programming-languages-2025</a:t>
            </a:r>
            <a:endParaRPr lang="en-US" dirty="0"/>
          </a:p>
          <a:p>
            <a:pPr lvl="1"/>
            <a:r>
              <a:rPr lang="en-US" dirty="0"/>
              <a:t>If we look at the Spectrum rankings, C falls to 8</a:t>
            </a:r>
            <a:r>
              <a:rPr lang="en-US" baseline="30000" dirty="0"/>
              <a:t>th</a:t>
            </a:r>
            <a:r>
              <a:rPr lang="en-US" dirty="0"/>
              <a:t> place</a:t>
            </a:r>
          </a:p>
          <a:p>
            <a:pPr lvl="1"/>
            <a:r>
              <a:rPr lang="en-US" dirty="0"/>
              <a:t>If we look at the Jobs rankings, C falls to 11</a:t>
            </a:r>
            <a:r>
              <a:rPr lang="en-US" baseline="30000" dirty="0"/>
              <a:t>th</a:t>
            </a:r>
            <a:r>
              <a:rPr lang="en-US" dirty="0"/>
              <a:t> place</a:t>
            </a:r>
          </a:p>
        </p:txBody>
      </p:sp>
    </p:spTree>
    <p:extLst>
      <p:ext uri="{BB962C8B-B14F-4D97-AF65-F5344CB8AC3E}">
        <p14:creationId xmlns:p14="http://schemas.microsoft.com/office/powerpoint/2010/main" val="2393624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9EC8A0-4F13-E58B-B372-97C4A9531C10}"/>
              </a:ext>
            </a:extLst>
          </p:cNvPr>
          <p:cNvPicPr>
            <a:picLocks noChangeAspect="1"/>
          </p:cNvPicPr>
          <p:nvPr/>
        </p:nvPicPr>
        <p:blipFill>
          <a:blip r:embed="rId2"/>
          <a:stretch>
            <a:fillRect/>
          </a:stretch>
        </p:blipFill>
        <p:spPr>
          <a:xfrm>
            <a:off x="2360807" y="730231"/>
            <a:ext cx="7470386" cy="5397537"/>
          </a:xfrm>
          <a:prstGeom prst="rect">
            <a:avLst/>
          </a:prstGeom>
        </p:spPr>
      </p:pic>
    </p:spTree>
    <p:extLst>
      <p:ext uri="{BB962C8B-B14F-4D97-AF65-F5344CB8AC3E}">
        <p14:creationId xmlns:p14="http://schemas.microsoft.com/office/powerpoint/2010/main" val="3250615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89B95-3309-B0F1-CE21-876ED5340928}"/>
              </a:ext>
            </a:extLst>
          </p:cNvPr>
          <p:cNvSpPr>
            <a:spLocks noGrp="1"/>
          </p:cNvSpPr>
          <p:nvPr>
            <p:ph type="title"/>
          </p:nvPr>
        </p:nvSpPr>
        <p:spPr/>
        <p:txBody>
          <a:bodyPr/>
          <a:lstStyle/>
          <a:p>
            <a:r>
              <a:rPr lang="en-US" dirty="0"/>
              <a:t>Types of Programming Languages</a:t>
            </a:r>
          </a:p>
        </p:txBody>
      </p:sp>
      <p:sp>
        <p:nvSpPr>
          <p:cNvPr id="3" name="Content Placeholder 2">
            <a:extLst>
              <a:ext uri="{FF2B5EF4-FFF2-40B4-BE49-F238E27FC236}">
                <a16:creationId xmlns:a16="http://schemas.microsoft.com/office/drawing/2014/main" id="{BD4AC8CD-AAF0-F420-DE26-60039A510F5D}"/>
              </a:ext>
            </a:extLst>
          </p:cNvPr>
          <p:cNvSpPr>
            <a:spLocks noGrp="1"/>
          </p:cNvSpPr>
          <p:nvPr>
            <p:ph idx="1"/>
          </p:nvPr>
        </p:nvSpPr>
        <p:spPr/>
        <p:txBody>
          <a:bodyPr/>
          <a:lstStyle/>
          <a:p>
            <a:r>
              <a:rPr lang="en-US" dirty="0"/>
              <a:t>There are various categories of programming languages; for example:</a:t>
            </a:r>
          </a:p>
          <a:p>
            <a:pPr lvl="1"/>
            <a:r>
              <a:rPr lang="en-US" dirty="0"/>
              <a:t>Interpreted vs compiled</a:t>
            </a:r>
          </a:p>
          <a:p>
            <a:pPr lvl="1"/>
            <a:r>
              <a:rPr lang="en-US" dirty="0"/>
              <a:t>Procedural vs object-oriented vs functional</a:t>
            </a:r>
          </a:p>
          <a:p>
            <a:pPr lvl="1"/>
            <a:r>
              <a:rPr lang="en-US" dirty="0"/>
              <a:t>Scripting languages</a:t>
            </a:r>
          </a:p>
          <a:p>
            <a:pPr lvl="1"/>
            <a:r>
              <a:rPr lang="en-US" dirty="0"/>
              <a:t>High(er)-level vs low(er)-level</a:t>
            </a:r>
          </a:p>
          <a:p>
            <a:r>
              <a:rPr lang="en-US" dirty="0"/>
              <a:t>In modern terms, the lines between certain types of languages is often blurred</a:t>
            </a:r>
          </a:p>
        </p:txBody>
      </p:sp>
    </p:spTree>
    <p:extLst>
      <p:ext uri="{BB962C8B-B14F-4D97-AF65-F5344CB8AC3E}">
        <p14:creationId xmlns:p14="http://schemas.microsoft.com/office/powerpoint/2010/main" val="2323439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60BF5-85B8-AB8E-89A5-DE5E9F6E0A19}"/>
              </a:ext>
            </a:extLst>
          </p:cNvPr>
          <p:cNvSpPr>
            <a:spLocks noGrp="1"/>
          </p:cNvSpPr>
          <p:nvPr>
            <p:ph type="title"/>
          </p:nvPr>
        </p:nvSpPr>
        <p:spPr/>
        <p:txBody>
          <a:bodyPr/>
          <a:lstStyle/>
          <a:p>
            <a:r>
              <a:rPr lang="en-US" dirty="0"/>
              <a:t>Machine Code</a:t>
            </a:r>
          </a:p>
        </p:txBody>
      </p:sp>
      <p:sp>
        <p:nvSpPr>
          <p:cNvPr id="3" name="Content Placeholder 2">
            <a:extLst>
              <a:ext uri="{FF2B5EF4-FFF2-40B4-BE49-F238E27FC236}">
                <a16:creationId xmlns:a16="http://schemas.microsoft.com/office/drawing/2014/main" id="{A39A27DF-EDF7-FD49-574F-8689E018F41C}"/>
              </a:ext>
            </a:extLst>
          </p:cNvPr>
          <p:cNvSpPr>
            <a:spLocks noGrp="1"/>
          </p:cNvSpPr>
          <p:nvPr>
            <p:ph idx="1"/>
          </p:nvPr>
        </p:nvSpPr>
        <p:spPr/>
        <p:txBody>
          <a:bodyPr>
            <a:normAutofit fontScale="70000" lnSpcReduction="20000"/>
          </a:bodyPr>
          <a:lstStyle/>
          <a:p>
            <a:r>
              <a:rPr lang="en-US" i="1" dirty="0"/>
              <a:t>Machine code</a:t>
            </a:r>
            <a:r>
              <a:rPr lang="en-US" dirty="0"/>
              <a:t>, a.k.a. </a:t>
            </a:r>
            <a:r>
              <a:rPr lang="en-US" i="1" dirty="0"/>
              <a:t>machine language</a:t>
            </a:r>
            <a:r>
              <a:rPr lang="en-US" dirty="0"/>
              <a:t>, is the lowest-level type of programming language; this is the type of language that actually runs on a computer</a:t>
            </a:r>
          </a:p>
          <a:p>
            <a:r>
              <a:rPr lang="en-US" dirty="0"/>
              <a:t>In machine code, each instruction is composed of </a:t>
            </a:r>
            <a:r>
              <a:rPr lang="en-US" i="1" dirty="0"/>
              <a:t>bits</a:t>
            </a:r>
            <a:r>
              <a:rPr lang="en-US" dirty="0"/>
              <a:t>; each bit is a 0 or a 1</a:t>
            </a:r>
          </a:p>
          <a:p>
            <a:r>
              <a:rPr lang="en-US" dirty="0"/>
              <a:t>Of course, internally, these bits are stored as electrical or magnetic states (e.g., very small capacitors that are either charged or discharged)</a:t>
            </a:r>
          </a:p>
          <a:p>
            <a:r>
              <a:rPr lang="en-US" dirty="0"/>
              <a:t>Eight bits make up one </a:t>
            </a:r>
            <a:r>
              <a:rPr lang="en-US" i="1" dirty="0"/>
              <a:t>byte</a:t>
            </a:r>
            <a:r>
              <a:rPr lang="en-US" dirty="0"/>
              <a:t>; we can represent bytes in binary or decimal</a:t>
            </a:r>
          </a:p>
          <a:p>
            <a:r>
              <a:rPr lang="en-US" i="1" dirty="0"/>
              <a:t>Instructions</a:t>
            </a:r>
            <a:r>
              <a:rPr lang="en-US" dirty="0"/>
              <a:t> in a machine language might be variable length or constant length; some instructions also specify data</a:t>
            </a:r>
          </a:p>
          <a:p>
            <a:r>
              <a:rPr lang="en-US" dirty="0"/>
              <a:t>The currently executing machine code is stored in main memory; a special register keeps track of the current instruction </a:t>
            </a:r>
          </a:p>
          <a:p>
            <a:r>
              <a:rPr lang="en-US" dirty="0"/>
              <a:t>Normally code executes sequentially, but sometimes there are jumps</a:t>
            </a:r>
          </a:p>
          <a:p>
            <a:r>
              <a:rPr lang="en-US" dirty="0"/>
              <a:t>A couple of issues with machine code are that each machine is machine-dependent, and the code is extremely difficult to write, read, and debug</a:t>
            </a:r>
          </a:p>
          <a:p>
            <a:r>
              <a:rPr lang="en-US" dirty="0"/>
              <a:t>Note that when machine code was first used, computers were millions of times slower; they were huge; and they were often programming using punch cards</a:t>
            </a:r>
          </a:p>
          <a:p>
            <a:endParaRPr lang="en-US" dirty="0"/>
          </a:p>
          <a:p>
            <a:endParaRPr lang="en-US" dirty="0"/>
          </a:p>
        </p:txBody>
      </p:sp>
    </p:spTree>
    <p:extLst>
      <p:ext uri="{BB962C8B-B14F-4D97-AF65-F5344CB8AC3E}">
        <p14:creationId xmlns:p14="http://schemas.microsoft.com/office/powerpoint/2010/main" val="1038468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632FF-F5EA-53D8-DDA4-A8A179E147EE}"/>
              </a:ext>
            </a:extLst>
          </p:cNvPr>
          <p:cNvSpPr>
            <a:spLocks noGrp="1"/>
          </p:cNvSpPr>
          <p:nvPr>
            <p:ph type="title"/>
          </p:nvPr>
        </p:nvSpPr>
        <p:spPr/>
        <p:txBody>
          <a:bodyPr/>
          <a:lstStyle/>
          <a:p>
            <a:r>
              <a:rPr lang="en-US" dirty="0"/>
              <a:t>Assembly Language</a:t>
            </a:r>
          </a:p>
        </p:txBody>
      </p:sp>
      <p:sp>
        <p:nvSpPr>
          <p:cNvPr id="3" name="Content Placeholder 2">
            <a:extLst>
              <a:ext uri="{FF2B5EF4-FFF2-40B4-BE49-F238E27FC236}">
                <a16:creationId xmlns:a16="http://schemas.microsoft.com/office/drawing/2014/main" id="{C5BC151F-BAA4-9305-C41C-A79AE10FBABE}"/>
              </a:ext>
            </a:extLst>
          </p:cNvPr>
          <p:cNvSpPr>
            <a:spLocks noGrp="1"/>
          </p:cNvSpPr>
          <p:nvPr>
            <p:ph idx="1"/>
          </p:nvPr>
        </p:nvSpPr>
        <p:spPr/>
        <p:txBody>
          <a:bodyPr>
            <a:normAutofit fontScale="92500" lnSpcReduction="10000"/>
          </a:bodyPr>
          <a:lstStyle/>
          <a:p>
            <a:r>
              <a:rPr lang="en-US" dirty="0"/>
              <a:t>Instruction in an </a:t>
            </a:r>
            <a:r>
              <a:rPr lang="en-US" i="1" dirty="0"/>
              <a:t>assembly language</a:t>
            </a:r>
            <a:r>
              <a:rPr lang="en-US" dirty="0"/>
              <a:t>, a.k.a. </a:t>
            </a:r>
            <a:r>
              <a:rPr lang="en-US" i="1" dirty="0"/>
              <a:t>symbolic language</a:t>
            </a:r>
            <a:r>
              <a:rPr lang="en-US" dirty="0"/>
              <a:t>, have (more-or-less) a one-to one mapping with instructions in a machine language </a:t>
            </a:r>
          </a:p>
          <a:p>
            <a:r>
              <a:rPr lang="en-US" dirty="0"/>
              <a:t>These languages are machine-dependent, like machine languages</a:t>
            </a:r>
          </a:p>
          <a:p>
            <a:r>
              <a:rPr lang="en-US" dirty="0"/>
              <a:t>On the positive side, they make it easier to write, read, and debug code (relative to machine code)</a:t>
            </a:r>
          </a:p>
          <a:p>
            <a:r>
              <a:rPr lang="en-US" dirty="0"/>
              <a:t>Example (this is old, but I'm sticking with it!):</a:t>
            </a:r>
          </a:p>
          <a:p>
            <a:pPr marL="457200" lvl="1" indent="0">
              <a:buNone/>
            </a:pPr>
            <a:r>
              <a:rPr lang="en-US" dirty="0">
                <a:latin typeface="Courier New" panose="02070309020205020404" pitchFamily="49" charset="0"/>
                <a:cs typeface="Courier New" panose="02070309020205020404" pitchFamily="49" charset="0"/>
              </a:rPr>
              <a:t>pushal 3(r2)</a:t>
            </a:r>
            <a:endParaRPr lang="en-US" i="1" dirty="0">
              <a:latin typeface="Courier New" panose="02070309020205020404" pitchFamily="49" charset="0"/>
              <a:cs typeface="Courier New" panose="02070309020205020404" pitchFamily="49" charset="0"/>
            </a:endParaRPr>
          </a:p>
          <a:p>
            <a:pPr marL="457200" lvl="1" indent="0">
              <a:buNone/>
            </a:pPr>
            <a:r>
              <a:rPr lang="en-US" dirty="0">
                <a:latin typeface="Courier New" panose="02070309020205020404" pitchFamily="49" charset="0"/>
                <a:cs typeface="Courier New" panose="02070309020205020404" pitchFamily="49" charset="0"/>
              </a:rPr>
              <a:t>calls #2,SCANF</a:t>
            </a:r>
            <a:endParaRPr lang="en-US" i="1" dirty="0">
              <a:latin typeface="Courier New" panose="02070309020205020404" pitchFamily="49" charset="0"/>
              <a:cs typeface="Courier New" panose="02070309020205020404" pitchFamily="49" charset="0"/>
            </a:endParaRPr>
          </a:p>
          <a:p>
            <a:pPr marL="457200" lvl="1" indent="0">
              <a:buNone/>
            </a:pPr>
            <a:r>
              <a:rPr lang="en-US" dirty="0">
                <a:latin typeface="Courier New" panose="02070309020205020404" pitchFamily="49" charset="0"/>
                <a:cs typeface="Courier New" panose="02070309020205020404" pitchFamily="49" charset="0"/>
              </a:rPr>
              <a:t>mull3 –8(fp),-12(fp)</a:t>
            </a:r>
            <a:endParaRPr lang="en-US" i="1" dirty="0">
              <a:latin typeface="Courier New" panose="02070309020205020404" pitchFamily="49" charset="0"/>
              <a:cs typeface="Courier New" panose="02070309020205020404" pitchFamily="49" charset="0"/>
            </a:endParaRPr>
          </a:p>
          <a:p>
            <a:pPr marL="457200" lvl="1" indent="0">
              <a:buNone/>
            </a:pPr>
            <a:r>
              <a:rPr lang="en-US" dirty="0">
                <a:latin typeface="Courier New" panose="02070309020205020404" pitchFamily="49" charset="0"/>
                <a:cs typeface="Courier New" panose="02070309020205020404" pitchFamily="49" charset="0"/>
              </a:rPr>
              <a:t>pushal 6(r2)</a:t>
            </a:r>
          </a:p>
          <a:p>
            <a:r>
              <a:rPr lang="en-US" dirty="0"/>
              <a:t>An </a:t>
            </a:r>
            <a:r>
              <a:rPr lang="en-US" i="1" dirty="0"/>
              <a:t>assembler</a:t>
            </a:r>
            <a:r>
              <a:rPr lang="en-US" dirty="0"/>
              <a:t> converts assembly code to machine code</a:t>
            </a:r>
          </a:p>
          <a:p>
            <a:endParaRPr lang="en-US" dirty="0"/>
          </a:p>
        </p:txBody>
      </p:sp>
    </p:spTree>
    <p:extLst>
      <p:ext uri="{BB962C8B-B14F-4D97-AF65-F5344CB8AC3E}">
        <p14:creationId xmlns:p14="http://schemas.microsoft.com/office/powerpoint/2010/main" val="2237273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6BA03-4F01-5EA0-CA0C-0FFFB055AF42}"/>
              </a:ext>
            </a:extLst>
          </p:cNvPr>
          <p:cNvSpPr>
            <a:spLocks noGrp="1"/>
          </p:cNvSpPr>
          <p:nvPr>
            <p:ph type="title"/>
          </p:nvPr>
        </p:nvSpPr>
        <p:spPr/>
        <p:txBody>
          <a:bodyPr/>
          <a:lstStyle/>
          <a:p>
            <a:r>
              <a:rPr lang="en-US" dirty="0"/>
              <a:t>C</a:t>
            </a:r>
          </a:p>
        </p:txBody>
      </p:sp>
      <p:sp>
        <p:nvSpPr>
          <p:cNvPr id="3" name="Content Placeholder 2">
            <a:extLst>
              <a:ext uri="{FF2B5EF4-FFF2-40B4-BE49-F238E27FC236}">
                <a16:creationId xmlns:a16="http://schemas.microsoft.com/office/drawing/2014/main" id="{E134F452-B322-CE95-8F25-DB2C7157435D}"/>
              </a:ext>
            </a:extLst>
          </p:cNvPr>
          <p:cNvSpPr>
            <a:spLocks noGrp="1"/>
          </p:cNvSpPr>
          <p:nvPr>
            <p:ph idx="1"/>
          </p:nvPr>
        </p:nvSpPr>
        <p:spPr/>
        <p:txBody>
          <a:bodyPr>
            <a:normAutofit fontScale="77500" lnSpcReduction="20000"/>
          </a:bodyPr>
          <a:lstStyle/>
          <a:p>
            <a:r>
              <a:rPr lang="en-US" b="1" dirty="0"/>
              <a:t>C</a:t>
            </a:r>
            <a:r>
              <a:rPr lang="en-US" dirty="0"/>
              <a:t> is a purely </a:t>
            </a:r>
            <a:r>
              <a:rPr lang="en-US" i="1" dirty="0"/>
              <a:t>procedural programming language</a:t>
            </a:r>
          </a:p>
          <a:p>
            <a:r>
              <a:rPr lang="en-US" dirty="0"/>
              <a:t>C is a high-level programming language relative to machine code or assembly code, but today you may hear it referred to as a low-level or mid-level programming language</a:t>
            </a:r>
          </a:p>
          <a:p>
            <a:r>
              <a:rPr lang="en-US" dirty="0"/>
              <a:t>A brief history of C:</a:t>
            </a:r>
          </a:p>
          <a:p>
            <a:pPr lvl="1"/>
            <a:r>
              <a:rPr lang="en-US" dirty="0"/>
              <a:t>1972: Dennis Ritchie creates first version of C</a:t>
            </a:r>
          </a:p>
          <a:p>
            <a:pPr lvl="1"/>
            <a:r>
              <a:rPr lang="en-US" dirty="0"/>
              <a:t>1978: The first edition of "The C Programming Language" by Kernighan and Ritchie</a:t>
            </a:r>
          </a:p>
          <a:p>
            <a:pPr lvl="1"/>
            <a:r>
              <a:rPr lang="en-US" dirty="0"/>
              <a:t>1983 – 1988: The American National Standards Institute (ANSI) establishes a more modern, comprehensive definition of C</a:t>
            </a:r>
          </a:p>
          <a:p>
            <a:pPr lvl="1"/>
            <a:r>
              <a:rPr lang="en-US" dirty="0"/>
              <a:t>1988: The second edition of book is published</a:t>
            </a:r>
          </a:p>
          <a:p>
            <a:pPr lvl="1"/>
            <a:r>
              <a:rPr lang="en-US" dirty="0"/>
              <a:t>1999: The C99 revision of the standard is generally considered a major revision</a:t>
            </a:r>
          </a:p>
          <a:p>
            <a:pPr lvl="1"/>
            <a:r>
              <a:rPr lang="en-US" dirty="0"/>
              <a:t>2023: The C23 revision is the most recent revision of the standard</a:t>
            </a:r>
          </a:p>
          <a:p>
            <a:r>
              <a:rPr lang="en-US" dirty="0"/>
              <a:t>C is a still a popular programming language, especially for some embedded architectures</a:t>
            </a:r>
          </a:p>
          <a:p>
            <a:r>
              <a:rPr lang="en-US" dirty="0"/>
              <a:t>There are also various C-like languages used for various embedded platforms</a:t>
            </a:r>
          </a:p>
          <a:p>
            <a:r>
              <a:rPr lang="en-US" i="1" dirty="0"/>
              <a:t>C++ </a:t>
            </a:r>
            <a:r>
              <a:rPr lang="en-US" dirty="0"/>
              <a:t>builds upon C, allowing both procedural and </a:t>
            </a:r>
            <a:r>
              <a:rPr lang="en-US" i="1" dirty="0"/>
              <a:t>object-oriented </a:t>
            </a:r>
            <a:r>
              <a:rPr lang="en-US" dirty="0"/>
              <a:t>programming</a:t>
            </a:r>
          </a:p>
          <a:p>
            <a:endParaRPr lang="en-US" dirty="0"/>
          </a:p>
        </p:txBody>
      </p:sp>
    </p:spTree>
    <p:extLst>
      <p:ext uri="{BB962C8B-B14F-4D97-AF65-F5344CB8AC3E}">
        <p14:creationId xmlns:p14="http://schemas.microsoft.com/office/powerpoint/2010/main" val="40911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55FF3-7E11-06ED-A935-22FD4ECBBE81}"/>
              </a:ext>
            </a:extLst>
          </p:cNvPr>
          <p:cNvSpPr>
            <a:spLocks noGrp="1"/>
          </p:cNvSpPr>
          <p:nvPr>
            <p:ph type="title"/>
          </p:nvPr>
        </p:nvSpPr>
        <p:spPr/>
        <p:txBody>
          <a:bodyPr/>
          <a:lstStyle/>
          <a:p>
            <a:r>
              <a:rPr lang="en-US" dirty="0"/>
              <a:t>Programming in C</a:t>
            </a:r>
          </a:p>
        </p:txBody>
      </p:sp>
      <p:sp>
        <p:nvSpPr>
          <p:cNvPr id="3" name="Content Placeholder 2">
            <a:extLst>
              <a:ext uri="{FF2B5EF4-FFF2-40B4-BE49-F238E27FC236}">
                <a16:creationId xmlns:a16="http://schemas.microsoft.com/office/drawing/2014/main" id="{AEA436C9-E5BA-8B94-2394-432B7F46A979}"/>
              </a:ext>
            </a:extLst>
          </p:cNvPr>
          <p:cNvSpPr>
            <a:spLocks noGrp="1"/>
          </p:cNvSpPr>
          <p:nvPr>
            <p:ph idx="1"/>
          </p:nvPr>
        </p:nvSpPr>
        <p:spPr/>
        <p:txBody>
          <a:bodyPr>
            <a:normAutofit fontScale="92500" lnSpcReduction="20000"/>
          </a:bodyPr>
          <a:lstStyle/>
          <a:p>
            <a:r>
              <a:rPr lang="en-US" dirty="0"/>
              <a:t>When you write a C program, you create </a:t>
            </a:r>
            <a:r>
              <a:rPr lang="en-US" i="1" dirty="0"/>
              <a:t>source files</a:t>
            </a:r>
            <a:r>
              <a:rPr lang="en-US" dirty="0"/>
              <a:t> and </a:t>
            </a:r>
            <a:r>
              <a:rPr lang="en-US" i="1" dirty="0"/>
              <a:t>header files</a:t>
            </a:r>
          </a:p>
          <a:p>
            <a:pPr lvl="1"/>
            <a:r>
              <a:rPr lang="en-US" dirty="0"/>
              <a:t>Every C program contains at least one source file</a:t>
            </a:r>
          </a:p>
          <a:p>
            <a:pPr lvl="1"/>
            <a:r>
              <a:rPr lang="en-US" dirty="0"/>
              <a:t>Source files contains source code</a:t>
            </a:r>
          </a:p>
          <a:p>
            <a:pPr lvl="1"/>
            <a:r>
              <a:rPr lang="en-US" dirty="0"/>
              <a:t>Each file can be created by any text editor</a:t>
            </a:r>
          </a:p>
          <a:p>
            <a:r>
              <a:rPr lang="en-US" dirty="0"/>
              <a:t>A C program consists of </a:t>
            </a:r>
            <a:r>
              <a:rPr lang="en-US" i="1" dirty="0"/>
              <a:t>preprocessor directives</a:t>
            </a:r>
            <a:r>
              <a:rPr lang="en-US" dirty="0"/>
              <a:t>, </a:t>
            </a:r>
            <a:r>
              <a:rPr lang="en-US" i="1" dirty="0"/>
              <a:t>global declarations</a:t>
            </a:r>
            <a:r>
              <a:rPr lang="en-US" dirty="0"/>
              <a:t> and </a:t>
            </a:r>
            <a:r>
              <a:rPr lang="en-US" b="1" dirty="0"/>
              <a:t>functions</a:t>
            </a:r>
            <a:r>
              <a:rPr lang="en-US" dirty="0"/>
              <a:t> (we'll look at the general format of a C program soon)</a:t>
            </a:r>
          </a:p>
          <a:p>
            <a:r>
              <a:rPr lang="en-US" dirty="0"/>
              <a:t>Some functions are provided in </a:t>
            </a:r>
            <a:r>
              <a:rPr lang="en-US" i="1" dirty="0"/>
              <a:t>libraries</a:t>
            </a:r>
            <a:r>
              <a:rPr lang="en-US" dirty="0"/>
              <a:t>, others you write yourself</a:t>
            </a:r>
          </a:p>
          <a:p>
            <a:r>
              <a:rPr lang="en-US" dirty="0"/>
              <a:t>Every C program contains at least one function called "main"</a:t>
            </a:r>
          </a:p>
          <a:p>
            <a:r>
              <a:rPr lang="en-US" dirty="0"/>
              <a:t>A </a:t>
            </a:r>
            <a:r>
              <a:rPr lang="en-US" b="1" dirty="0"/>
              <a:t>compiler</a:t>
            </a:r>
            <a:r>
              <a:rPr lang="en-US" dirty="0"/>
              <a:t> converts your program to machine code</a:t>
            </a:r>
          </a:p>
          <a:p>
            <a:pPr lvl="1"/>
            <a:r>
              <a:rPr lang="en-US" dirty="0"/>
              <a:t>First, the compiler converts the code to assembly code</a:t>
            </a:r>
          </a:p>
          <a:p>
            <a:pPr lvl="1"/>
            <a:r>
              <a:rPr lang="en-US" dirty="0"/>
              <a:t>Then it applies an assembler to convert the assembly code to machine code</a:t>
            </a:r>
          </a:p>
          <a:p>
            <a:pPr lvl="1"/>
            <a:r>
              <a:rPr lang="en-US" dirty="0"/>
              <a:t>Finaly, a </a:t>
            </a:r>
            <a:r>
              <a:rPr lang="en-US" i="1" dirty="0"/>
              <a:t>linker</a:t>
            </a:r>
            <a:r>
              <a:rPr lang="en-US" dirty="0"/>
              <a:t> combines your machine code with pre-compiled libraries to create an </a:t>
            </a:r>
            <a:r>
              <a:rPr lang="en-US" i="1" dirty="0"/>
              <a:t>executable</a:t>
            </a:r>
          </a:p>
          <a:p>
            <a:endParaRPr lang="en-US" dirty="0"/>
          </a:p>
        </p:txBody>
      </p:sp>
    </p:spTree>
    <p:extLst>
      <p:ext uri="{BB962C8B-B14F-4D97-AF65-F5344CB8AC3E}">
        <p14:creationId xmlns:p14="http://schemas.microsoft.com/office/powerpoint/2010/main" val="3786651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97001-B9A3-57D7-FCFE-C9AE2647D2BD}"/>
              </a:ext>
            </a:extLst>
          </p:cNvPr>
          <p:cNvSpPr>
            <a:spLocks noGrp="1"/>
          </p:cNvSpPr>
          <p:nvPr>
            <p:ph type="title"/>
          </p:nvPr>
        </p:nvSpPr>
        <p:spPr/>
        <p:txBody>
          <a:bodyPr/>
          <a:lstStyle/>
          <a:p>
            <a:r>
              <a:rPr lang="en-US" dirty="0"/>
              <a:t>Hello World!</a:t>
            </a:r>
          </a:p>
        </p:txBody>
      </p:sp>
      <p:sp>
        <p:nvSpPr>
          <p:cNvPr id="3" name="Content Placeholder 2">
            <a:extLst>
              <a:ext uri="{FF2B5EF4-FFF2-40B4-BE49-F238E27FC236}">
                <a16:creationId xmlns:a16="http://schemas.microsoft.com/office/drawing/2014/main" id="{13420796-05E6-8C7E-82F3-1A54CD3C205B}"/>
              </a:ext>
            </a:extLst>
          </p:cNvPr>
          <p:cNvSpPr>
            <a:spLocks noGrp="1"/>
          </p:cNvSpPr>
          <p:nvPr>
            <p:ph idx="1"/>
          </p:nvPr>
        </p:nvSpPr>
        <p:spPr/>
        <p:txBody>
          <a:bodyPr>
            <a:normAutofit/>
          </a:bodyPr>
          <a:lstStyle/>
          <a:p>
            <a:pPr>
              <a:lnSpc>
                <a:spcPct val="100000"/>
              </a:lnSpc>
              <a:spcBef>
                <a:spcPts val="0"/>
              </a:spcBef>
            </a:pPr>
            <a:r>
              <a:rPr lang="en-US" dirty="0"/>
              <a:t>It has become traditional in computer science that when you learn a new programming language, you start with a "Hello World" program</a:t>
            </a:r>
          </a:p>
          <a:p>
            <a:pPr>
              <a:lnSpc>
                <a:spcPct val="100000"/>
              </a:lnSpc>
              <a:spcBef>
                <a:spcPts val="0"/>
              </a:spcBef>
            </a:pPr>
            <a:r>
              <a:rPr lang="en-US" dirty="0"/>
              <a:t>When</a:t>
            </a:r>
            <a:endParaRPr lang="en-US" dirty="0">
              <a:latin typeface="Courier New" panose="02070309020205020404" pitchFamily="49" charset="0"/>
              <a:cs typeface="Courier New" panose="02070309020205020404" pitchFamily="49" charset="0"/>
            </a:endParaRPr>
          </a:p>
          <a:p>
            <a:pPr marL="457200" lvl="1" indent="0">
              <a:lnSpc>
                <a:spcPct val="100000"/>
              </a:lnSpc>
              <a:spcBef>
                <a:spcPts val="0"/>
              </a:spcBef>
              <a:buNone/>
            </a:pPr>
            <a:r>
              <a:rPr lang="en-US" dirty="0">
                <a:latin typeface="Courier New" panose="02070309020205020404" pitchFamily="49" charset="0"/>
                <a:cs typeface="Courier New" panose="02070309020205020404" pitchFamily="49" charset="0"/>
              </a:rPr>
              <a:t>#include &lt;</a:t>
            </a:r>
            <a:r>
              <a:rPr lang="en-US" dirty="0" err="1">
                <a:latin typeface="Courier New" panose="02070309020205020404" pitchFamily="49" charset="0"/>
                <a:cs typeface="Courier New" panose="02070309020205020404" pitchFamily="49" charset="0"/>
              </a:rPr>
              <a:t>stdio.h</a:t>
            </a:r>
            <a:r>
              <a:rPr lang="en-US" dirty="0">
                <a:latin typeface="Courier New" panose="02070309020205020404" pitchFamily="49" charset="0"/>
                <a:cs typeface="Courier New" panose="02070309020205020404" pitchFamily="49" charset="0"/>
              </a:rPr>
              <a:t>&gt;</a:t>
            </a:r>
          </a:p>
          <a:p>
            <a:pPr marL="457200" lvl="1" indent="0">
              <a:lnSpc>
                <a:spcPct val="100000"/>
              </a:lnSpc>
              <a:spcBef>
                <a:spcPts val="0"/>
              </a:spcBef>
              <a:buNone/>
            </a:pPr>
            <a:endParaRPr lang="en-US" dirty="0">
              <a:latin typeface="Courier New" panose="02070309020205020404" pitchFamily="49" charset="0"/>
              <a:cs typeface="Courier New" panose="02070309020205020404" pitchFamily="49" charset="0"/>
            </a:endParaRPr>
          </a:p>
          <a:p>
            <a:pPr marL="457200" lvl="1" indent="0">
              <a:lnSpc>
                <a:spcPct val="100000"/>
              </a:lnSpc>
              <a:spcBef>
                <a:spcPts val="0"/>
              </a:spcBef>
              <a:buNone/>
            </a:pPr>
            <a:r>
              <a:rPr lang="en-US" dirty="0">
                <a:latin typeface="Courier New" panose="02070309020205020404" pitchFamily="49" charset="0"/>
                <a:cs typeface="Courier New" panose="02070309020205020404" pitchFamily="49" charset="0"/>
              </a:rPr>
              <a:t>int main(void)</a:t>
            </a:r>
          </a:p>
          <a:p>
            <a:pPr marL="457200" lvl="1" indent="0">
              <a:lnSpc>
                <a:spcPct val="100000"/>
              </a:lnSpc>
              <a:spcBef>
                <a:spcPts val="0"/>
              </a:spcBef>
              <a:buNone/>
            </a:pPr>
            <a:r>
              <a:rPr lang="en-US" dirty="0">
                <a:latin typeface="Courier New" panose="02070309020205020404" pitchFamily="49" charset="0"/>
                <a:cs typeface="Courier New" panose="02070309020205020404" pitchFamily="49" charset="0"/>
              </a:rPr>
              <a:t>{</a:t>
            </a:r>
          </a:p>
          <a:p>
            <a:pPr marL="457200" lvl="1" indent="0">
              <a:lnSpc>
                <a:spcPct val="100000"/>
              </a:lnSpc>
              <a:spcBef>
                <a:spcPts val="0"/>
              </a:spcBef>
              <a:buNone/>
            </a:pPr>
            <a:r>
              <a:rPr lang="en-US" dirty="0">
                <a:latin typeface="Courier New" panose="02070309020205020404" pitchFamily="49" charset="0"/>
                <a:cs typeface="Courier New" panose="02070309020205020404" pitchFamily="49" charset="0"/>
              </a:rPr>
              <a:t>    printf("Hello World!\n");</a:t>
            </a:r>
          </a:p>
          <a:p>
            <a:pPr marL="457200" lvl="1" indent="0">
              <a:lnSpc>
                <a:spcPct val="100000"/>
              </a:lnSpc>
              <a:spcBef>
                <a:spcPts val="0"/>
              </a:spcBef>
              <a:buNone/>
            </a:pPr>
            <a:endParaRPr lang="en-US" dirty="0">
              <a:latin typeface="Courier New" panose="02070309020205020404" pitchFamily="49" charset="0"/>
              <a:cs typeface="Courier New" panose="02070309020205020404" pitchFamily="49" charset="0"/>
            </a:endParaRPr>
          </a:p>
          <a:p>
            <a:pPr marL="457200" lvl="1" indent="0">
              <a:lnSpc>
                <a:spcPct val="100000"/>
              </a:lnSpc>
              <a:spcBef>
                <a:spcPts val="0"/>
              </a:spcBef>
              <a:buNone/>
            </a:pPr>
            <a:r>
              <a:rPr lang="en-US" dirty="0">
                <a:latin typeface="Courier New" panose="02070309020205020404" pitchFamily="49" charset="0"/>
                <a:cs typeface="Courier New" panose="02070309020205020404" pitchFamily="49" charset="0"/>
              </a:rPr>
              <a:t>	return 0;</a:t>
            </a:r>
          </a:p>
          <a:p>
            <a:pPr marL="457200" lvl="1" indent="0">
              <a:lnSpc>
                <a:spcPct val="100000"/>
              </a:lnSpc>
              <a:spcBef>
                <a:spcPts val="0"/>
              </a:spcBef>
              <a:buNone/>
            </a:pPr>
            <a:r>
              <a:rPr lang="en-US"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4222613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60B1B-7473-FC81-2EA9-E90AFFE828EB}"/>
              </a:ext>
            </a:extLst>
          </p:cNvPr>
          <p:cNvSpPr>
            <a:spLocks noGrp="1"/>
          </p:cNvSpPr>
          <p:nvPr>
            <p:ph type="title"/>
          </p:nvPr>
        </p:nvSpPr>
        <p:spPr/>
        <p:txBody>
          <a:bodyPr/>
          <a:lstStyle/>
          <a:p>
            <a:r>
              <a:rPr lang="en-US" dirty="0"/>
              <a:t>Hello World!</a:t>
            </a:r>
          </a:p>
        </p:txBody>
      </p:sp>
      <p:sp>
        <p:nvSpPr>
          <p:cNvPr id="3" name="Content Placeholder 2">
            <a:extLst>
              <a:ext uri="{FF2B5EF4-FFF2-40B4-BE49-F238E27FC236}">
                <a16:creationId xmlns:a16="http://schemas.microsoft.com/office/drawing/2014/main" id="{165CB07E-6608-79B9-1D35-D3E230002DDD}"/>
              </a:ext>
            </a:extLst>
          </p:cNvPr>
          <p:cNvSpPr>
            <a:spLocks noGrp="1"/>
          </p:cNvSpPr>
          <p:nvPr>
            <p:ph idx="1"/>
          </p:nvPr>
        </p:nvSpPr>
        <p:spPr/>
        <p:txBody>
          <a:bodyPr>
            <a:normAutofit fontScale="85000" lnSpcReduction="20000"/>
          </a:bodyPr>
          <a:lstStyle/>
          <a:p>
            <a:r>
              <a:rPr lang="en-US" dirty="0"/>
              <a:t>There is a tradition in CS that when you learn a new programming language, you start with a "Hello World" program.</a:t>
            </a:r>
          </a:p>
          <a:p>
            <a:r>
              <a:rPr lang="en-US" dirty="0"/>
              <a:t>Here is an example of a "Hello World" program in C:</a:t>
            </a:r>
            <a:endParaRPr lang="en-US" dirty="0">
              <a:latin typeface="Courier New" panose="02070309020205020404" pitchFamily="49" charset="0"/>
              <a:cs typeface="Courier New" panose="02070309020205020404" pitchFamily="49" charset="0"/>
            </a:endParaRPr>
          </a:p>
          <a:p>
            <a:pPr marL="457200" lvl="1" indent="0">
              <a:buNone/>
            </a:pPr>
            <a:r>
              <a:rPr lang="en-US" dirty="0">
                <a:latin typeface="Courier New" panose="02070309020205020404" pitchFamily="49" charset="0"/>
                <a:cs typeface="Courier New" panose="02070309020205020404" pitchFamily="49" charset="0"/>
              </a:rPr>
              <a:t>#include &lt;stdio.h&gt;</a:t>
            </a:r>
          </a:p>
          <a:p>
            <a:pPr marL="457200" lvl="1" indent="0">
              <a:buNone/>
            </a:pPr>
            <a:endParaRPr lang="en-US" dirty="0">
              <a:latin typeface="Courier New" panose="02070309020205020404" pitchFamily="49" charset="0"/>
              <a:cs typeface="Courier New" panose="02070309020205020404" pitchFamily="49" charset="0"/>
            </a:endParaRPr>
          </a:p>
          <a:p>
            <a:pPr marL="457200" lvl="1" indent="0">
              <a:buNone/>
            </a:pPr>
            <a:r>
              <a:rPr lang="en-US" dirty="0">
                <a:latin typeface="Courier New" panose="02070309020205020404" pitchFamily="49" charset="0"/>
                <a:cs typeface="Courier New" panose="02070309020205020404" pitchFamily="49" charset="0"/>
              </a:rPr>
              <a:t>int main(void)</a:t>
            </a:r>
          </a:p>
          <a:p>
            <a:pPr marL="457200" lvl="1" indent="0">
              <a:buNone/>
            </a:pPr>
            <a:r>
              <a:rPr lang="en-US" dirty="0">
                <a:latin typeface="Courier New" panose="02070309020205020404" pitchFamily="49" charset="0"/>
                <a:cs typeface="Courier New" panose="02070309020205020404" pitchFamily="49" charset="0"/>
              </a:rPr>
              <a:t>{</a:t>
            </a:r>
          </a:p>
          <a:p>
            <a:pPr marL="457200" lvl="1" indent="0">
              <a:buNone/>
            </a:pPr>
            <a:r>
              <a:rPr lang="en-US" dirty="0">
                <a:latin typeface="Courier New" panose="02070309020205020404" pitchFamily="49" charset="0"/>
                <a:cs typeface="Courier New" panose="02070309020205020404" pitchFamily="49" charset="0"/>
              </a:rPr>
              <a:t>    printf("Hello World!\n");</a:t>
            </a:r>
          </a:p>
          <a:p>
            <a:pPr marL="457200" lvl="1" indent="0">
              <a:buNone/>
            </a:pPr>
            <a:endParaRPr lang="en-US" dirty="0">
              <a:latin typeface="Courier New" panose="02070309020205020404" pitchFamily="49" charset="0"/>
              <a:cs typeface="Courier New" panose="02070309020205020404" pitchFamily="49" charset="0"/>
            </a:endParaRPr>
          </a:p>
          <a:p>
            <a:pPr marL="457200" lvl="1" indent="0">
              <a:buNone/>
            </a:pPr>
            <a:r>
              <a:rPr lang="en-US" dirty="0">
                <a:latin typeface="Courier New" panose="02070309020205020404" pitchFamily="49" charset="0"/>
                <a:cs typeface="Courier New" panose="02070309020205020404" pitchFamily="49" charset="0"/>
              </a:rPr>
              <a:t>	return 0;</a:t>
            </a:r>
          </a:p>
          <a:p>
            <a:pPr marL="457200" lvl="1" indent="0">
              <a:buNone/>
            </a:pPr>
            <a:r>
              <a:rPr lang="en-US" dirty="0">
                <a:latin typeface="Courier New" panose="02070309020205020404" pitchFamily="49" charset="0"/>
                <a:cs typeface="Courier New" panose="02070309020205020404" pitchFamily="49" charset="0"/>
              </a:rPr>
              <a:t>}</a:t>
            </a:r>
            <a:endParaRPr lang="en-US" dirty="0"/>
          </a:p>
          <a:p>
            <a:r>
              <a:rPr lang="en-US" dirty="0"/>
              <a:t>The keyword "void" inside the parentheses after "main", and the "return 0;" statement near the end; are optional</a:t>
            </a:r>
          </a:p>
          <a:p>
            <a:r>
              <a:rPr lang="en-US" dirty="0"/>
              <a:t>Some compilers may let you get away without the "int" return type</a:t>
            </a:r>
          </a:p>
          <a:p>
            <a:endParaRPr lang="en-US" dirty="0"/>
          </a:p>
        </p:txBody>
      </p:sp>
    </p:spTree>
    <p:extLst>
      <p:ext uri="{BB962C8B-B14F-4D97-AF65-F5344CB8AC3E}">
        <p14:creationId xmlns:p14="http://schemas.microsoft.com/office/powerpoint/2010/main" val="3519570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8129B-31F7-DA8A-2FDE-589FE4971AEA}"/>
              </a:ext>
            </a:extLst>
          </p:cNvPr>
          <p:cNvSpPr>
            <a:spLocks noGrp="1"/>
          </p:cNvSpPr>
          <p:nvPr>
            <p:ph type="title"/>
          </p:nvPr>
        </p:nvSpPr>
        <p:spPr/>
        <p:txBody>
          <a:bodyPr/>
          <a:lstStyle/>
          <a:p>
            <a:r>
              <a:rPr lang="en-US" dirty="0"/>
              <a:t>About the "Hello World" Program</a:t>
            </a:r>
          </a:p>
        </p:txBody>
      </p:sp>
      <p:sp>
        <p:nvSpPr>
          <p:cNvPr id="3" name="Content Placeholder 2">
            <a:extLst>
              <a:ext uri="{FF2B5EF4-FFF2-40B4-BE49-F238E27FC236}">
                <a16:creationId xmlns:a16="http://schemas.microsoft.com/office/drawing/2014/main" id="{EF224DAF-0DC7-71FB-F11D-5A6D43AA7AAD}"/>
              </a:ext>
            </a:extLst>
          </p:cNvPr>
          <p:cNvSpPr>
            <a:spLocks noGrp="1"/>
          </p:cNvSpPr>
          <p:nvPr>
            <p:ph idx="1"/>
          </p:nvPr>
        </p:nvSpPr>
        <p:spPr/>
        <p:txBody>
          <a:bodyPr>
            <a:normAutofit fontScale="77500" lnSpcReduction="20000"/>
          </a:bodyPr>
          <a:lstStyle/>
          <a:p>
            <a:r>
              <a:rPr lang="en-US" dirty="0"/>
              <a:t>Every program has a "main" function (optionally there can be others)</a:t>
            </a:r>
          </a:p>
          <a:p>
            <a:r>
              <a:rPr lang="en-US" dirty="0"/>
              <a:t>Curly braces begin and end </a:t>
            </a:r>
            <a:r>
              <a:rPr lang="en-US" i="1" dirty="0"/>
              <a:t>function bodies</a:t>
            </a:r>
          </a:p>
          <a:p>
            <a:r>
              <a:rPr lang="en-US" dirty="0"/>
              <a:t>In between these curly braces, there are zero or more </a:t>
            </a:r>
            <a:r>
              <a:rPr lang="en-US" i="1" dirty="0"/>
              <a:t>statements</a:t>
            </a:r>
          </a:p>
          <a:p>
            <a:r>
              <a:rPr lang="en-US" dirty="0"/>
              <a:t>Statements in C are separated by semicolons</a:t>
            </a:r>
          </a:p>
          <a:p>
            <a:r>
              <a:rPr lang="en-US" dirty="0"/>
              <a:t>Forgetting a semicolon is a common </a:t>
            </a:r>
            <a:r>
              <a:rPr lang="en-US" i="1" dirty="0"/>
              <a:t>bug</a:t>
            </a:r>
            <a:r>
              <a:rPr lang="en-US" dirty="0"/>
              <a:t>; the compiler will catch it</a:t>
            </a:r>
          </a:p>
          <a:p>
            <a:r>
              <a:rPr lang="en-US" dirty="0"/>
              <a:t>The statements of "main" are executed one at a time until the program is finished; some of statements are can be calls to other functions</a:t>
            </a:r>
          </a:p>
          <a:p>
            <a:r>
              <a:rPr lang="en-US" dirty="0"/>
              <a:t>One function in the </a:t>
            </a:r>
            <a:r>
              <a:rPr lang="en-US" i="1" dirty="0"/>
              <a:t>C standard library</a:t>
            </a:r>
            <a:r>
              <a:rPr lang="en-US" dirty="0"/>
              <a:t> is named "printf"; this function can be used to display a </a:t>
            </a:r>
            <a:r>
              <a:rPr lang="en-US" i="1" dirty="0"/>
              <a:t>string</a:t>
            </a:r>
            <a:r>
              <a:rPr lang="en-US" dirty="0"/>
              <a:t> (basically, a textual message) to standard output</a:t>
            </a:r>
          </a:p>
          <a:p>
            <a:r>
              <a:rPr lang="en-US" dirty="0"/>
              <a:t>The "#include" preprocessor directive at the top of the program enables us to call functions from the input/output component of the that C standard library</a:t>
            </a:r>
          </a:p>
          <a:p>
            <a:r>
              <a:rPr lang="en-US" dirty="0"/>
              <a:t>The "\n" in the string being passed to printf represents a newline character</a:t>
            </a:r>
          </a:p>
          <a:p>
            <a:r>
              <a:rPr lang="en-US" dirty="0"/>
              <a:t>C is flexible when it comes to whitespace, but formatting is important for readability</a:t>
            </a:r>
          </a:p>
        </p:txBody>
      </p:sp>
    </p:spTree>
    <p:extLst>
      <p:ext uri="{BB962C8B-B14F-4D97-AF65-F5344CB8AC3E}">
        <p14:creationId xmlns:p14="http://schemas.microsoft.com/office/powerpoint/2010/main" val="3017309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1AA0B-8F79-729A-0C43-3C3FF6828759}"/>
              </a:ext>
            </a:extLst>
          </p:cNvPr>
          <p:cNvSpPr>
            <a:spLocks noGrp="1"/>
          </p:cNvSpPr>
          <p:nvPr>
            <p:ph type="title"/>
          </p:nvPr>
        </p:nvSpPr>
        <p:spPr/>
        <p:txBody>
          <a:bodyPr/>
          <a:lstStyle/>
          <a:p>
            <a:r>
              <a:rPr lang="en-US" dirty="0"/>
              <a:t>Compiling the "Hello World" Program</a:t>
            </a:r>
          </a:p>
        </p:txBody>
      </p:sp>
      <p:sp>
        <p:nvSpPr>
          <p:cNvPr id="3" name="Content Placeholder 2">
            <a:extLst>
              <a:ext uri="{FF2B5EF4-FFF2-40B4-BE49-F238E27FC236}">
                <a16:creationId xmlns:a16="http://schemas.microsoft.com/office/drawing/2014/main" id="{4FFB61C8-E0AE-7A32-72D8-B1BD72624877}"/>
              </a:ext>
            </a:extLst>
          </p:cNvPr>
          <p:cNvSpPr>
            <a:spLocks noGrp="1"/>
          </p:cNvSpPr>
          <p:nvPr>
            <p:ph idx="1"/>
          </p:nvPr>
        </p:nvSpPr>
        <p:spPr/>
        <p:txBody>
          <a:bodyPr>
            <a:normAutofit fontScale="70000" lnSpcReduction="20000"/>
          </a:bodyPr>
          <a:lstStyle/>
          <a:p>
            <a:r>
              <a:rPr lang="en-US" dirty="0"/>
              <a:t>It is conventional in C to use the extension ".c" at the end of the name of a source file</a:t>
            </a:r>
          </a:p>
          <a:p>
            <a:r>
              <a:rPr lang="en-US" dirty="0"/>
              <a:t>Source files are just </a:t>
            </a:r>
            <a:r>
              <a:rPr lang="en-US" i="1" dirty="0"/>
              <a:t>text files</a:t>
            </a:r>
            <a:r>
              <a:rPr lang="en-US" dirty="0"/>
              <a:t>; they can be created with text editors such as emacs, vi, pico, Notepad++, etc.</a:t>
            </a:r>
          </a:p>
          <a:p>
            <a:r>
              <a:rPr lang="en-US" dirty="0"/>
              <a:t>Alternatively, you can use an IDE; this is probably the most common way to create modern programs</a:t>
            </a:r>
          </a:p>
          <a:p>
            <a:r>
              <a:rPr lang="en-US" dirty="0"/>
              <a:t>If you are using an IDE, you also use its interface to compile, run, and debug your programs</a:t>
            </a:r>
          </a:p>
          <a:p>
            <a:r>
              <a:rPr lang="en-US" dirty="0"/>
              <a:t>However, in this class, we will use text editors to create files and we will compile from the command line in a Linux environment</a:t>
            </a:r>
          </a:p>
          <a:p>
            <a:r>
              <a:rPr lang="en-US" dirty="0"/>
              <a:t>We will use "gcc" as the compiler; I will show how to compile the "Hello World" program in class</a:t>
            </a:r>
          </a:p>
          <a:p>
            <a:r>
              <a:rPr lang="en-US" dirty="0"/>
              <a:t>Note that the default output name is "</a:t>
            </a:r>
            <a:r>
              <a:rPr lang="en-US" dirty="0" err="1"/>
              <a:t>a.out</a:t>
            </a:r>
            <a:r>
              <a:rPr lang="en-US" dirty="0"/>
              <a:t>"; on a Windows system, it might be "a.exe"</a:t>
            </a:r>
          </a:p>
          <a:p>
            <a:r>
              <a:rPr lang="en-US" dirty="0"/>
              <a:t>We can use the "-o" command-line argument to name the executable something else</a:t>
            </a:r>
          </a:p>
          <a:p>
            <a:r>
              <a:rPr lang="en-US" dirty="0"/>
              <a:t>Suppose you wanted the program to display "Hello World!" three times, on separate lines</a:t>
            </a:r>
          </a:p>
          <a:p>
            <a:r>
              <a:rPr lang="en-US" dirty="0"/>
              <a:t>We haven't learned about loops yet, but without using loops, we will look at two ways to do this in class</a:t>
            </a:r>
          </a:p>
          <a:p>
            <a:endParaRPr lang="en-US" dirty="0"/>
          </a:p>
        </p:txBody>
      </p:sp>
    </p:spTree>
    <p:extLst>
      <p:ext uri="{BB962C8B-B14F-4D97-AF65-F5344CB8AC3E}">
        <p14:creationId xmlns:p14="http://schemas.microsoft.com/office/powerpoint/2010/main" val="3563454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B7442-BC1E-678A-D505-36B7AB0BA324}"/>
              </a:ext>
            </a:extLst>
          </p:cNvPr>
          <p:cNvSpPr>
            <a:spLocks noGrp="1"/>
          </p:cNvSpPr>
          <p:nvPr>
            <p:ph type="title"/>
          </p:nvPr>
        </p:nvSpPr>
        <p:spPr/>
        <p:txBody>
          <a:bodyPr/>
          <a:lstStyle/>
          <a:p>
            <a:r>
              <a:rPr lang="en-US" dirty="0"/>
              <a:t>General Format of a C Program</a:t>
            </a:r>
          </a:p>
        </p:txBody>
      </p:sp>
      <p:sp>
        <p:nvSpPr>
          <p:cNvPr id="3" name="Content Placeholder 2">
            <a:extLst>
              <a:ext uri="{FF2B5EF4-FFF2-40B4-BE49-F238E27FC236}">
                <a16:creationId xmlns:a16="http://schemas.microsoft.com/office/drawing/2014/main" id="{75D32350-FA6D-40BC-552B-F26F69F4B649}"/>
              </a:ext>
            </a:extLst>
          </p:cNvPr>
          <p:cNvSpPr>
            <a:spLocks noGrp="1"/>
          </p:cNvSpPr>
          <p:nvPr>
            <p:ph idx="1"/>
          </p:nvPr>
        </p:nvSpPr>
        <p:spPr/>
        <p:txBody>
          <a:bodyPr>
            <a:normAutofit fontScale="70000" lnSpcReduction="20000"/>
          </a:bodyPr>
          <a:lstStyle/>
          <a:p>
            <a:r>
              <a:rPr lang="en-US" dirty="0"/>
              <a:t>This is the general format of a C program</a:t>
            </a:r>
          </a:p>
          <a:p>
            <a:r>
              <a:rPr lang="en-US" dirty="0"/>
              <a:t>General format of C program: </a:t>
            </a:r>
          </a:p>
          <a:p>
            <a:pPr marL="457200" lvl="1" indent="0">
              <a:buNone/>
            </a:pPr>
            <a:r>
              <a:rPr lang="en-US" dirty="0">
                <a:latin typeface="Courier New" panose="02070309020205020404" pitchFamily="49" charset="0"/>
                <a:cs typeface="Courier New" panose="02070309020205020404" pitchFamily="49" charset="0"/>
              </a:rPr>
              <a:t>Preprocessor directives</a:t>
            </a:r>
          </a:p>
          <a:p>
            <a:pPr marL="457200" lvl="1" indent="0">
              <a:buNone/>
            </a:pPr>
            <a:endParaRPr lang="en-US" dirty="0">
              <a:latin typeface="Courier New" panose="02070309020205020404" pitchFamily="49" charset="0"/>
              <a:cs typeface="Courier New" panose="02070309020205020404" pitchFamily="49" charset="0"/>
            </a:endParaRPr>
          </a:p>
          <a:p>
            <a:pPr marL="457200" lvl="1" indent="0">
              <a:buNone/>
            </a:pPr>
            <a:r>
              <a:rPr lang="en-US" dirty="0">
                <a:latin typeface="Courier New" panose="02070309020205020404" pitchFamily="49" charset="0"/>
                <a:cs typeface="Courier New" panose="02070309020205020404" pitchFamily="49" charset="0"/>
              </a:rPr>
              <a:t>Global declarations</a:t>
            </a:r>
          </a:p>
          <a:p>
            <a:pPr marL="457200" lvl="1" indent="0">
              <a:buNone/>
            </a:pPr>
            <a:endParaRPr lang="en-US" dirty="0">
              <a:latin typeface="Courier New" panose="02070309020205020404" pitchFamily="49" charset="0"/>
              <a:cs typeface="Courier New" panose="02070309020205020404" pitchFamily="49" charset="0"/>
            </a:endParaRPr>
          </a:p>
          <a:p>
            <a:pPr marL="457200" lvl="1" indent="0">
              <a:buNone/>
            </a:pPr>
            <a:r>
              <a:rPr lang="en-US" dirty="0">
                <a:latin typeface="Courier New" panose="02070309020205020404" pitchFamily="49" charset="0"/>
                <a:cs typeface="Courier New" panose="02070309020205020404" pitchFamily="49" charset="0"/>
              </a:rPr>
              <a:t>int main(void)</a:t>
            </a:r>
          </a:p>
          <a:p>
            <a:pPr marL="457200" lvl="1" indent="0">
              <a:buNone/>
            </a:pPr>
            <a:r>
              <a:rPr lang="en-US" dirty="0">
                <a:latin typeface="Courier New" panose="02070309020205020404" pitchFamily="49" charset="0"/>
                <a:cs typeface="Courier New" panose="02070309020205020404" pitchFamily="49" charset="0"/>
              </a:rPr>
              <a:t>{</a:t>
            </a:r>
          </a:p>
          <a:p>
            <a:pPr marL="457200" lvl="1" indent="0">
              <a:buNone/>
            </a:pPr>
            <a:r>
              <a:rPr lang="en-US" dirty="0">
                <a:latin typeface="Courier New" panose="02070309020205020404" pitchFamily="49" charset="0"/>
                <a:cs typeface="Courier New" panose="02070309020205020404" pitchFamily="49" charset="0"/>
              </a:rPr>
              <a:t>	Local declarations</a:t>
            </a:r>
          </a:p>
          <a:p>
            <a:pPr marL="457200" lvl="1" indent="0">
              <a:buNone/>
            </a:pPr>
            <a:endParaRPr lang="en-US" dirty="0">
              <a:latin typeface="Courier New" panose="02070309020205020404" pitchFamily="49" charset="0"/>
              <a:cs typeface="Courier New" panose="02070309020205020404" pitchFamily="49" charset="0"/>
            </a:endParaRPr>
          </a:p>
          <a:p>
            <a:pPr marL="457200" lvl="1" indent="0">
              <a:buNone/>
            </a:pPr>
            <a:r>
              <a:rPr lang="en-US" dirty="0">
                <a:latin typeface="Courier New" panose="02070309020205020404" pitchFamily="49" charset="0"/>
                <a:cs typeface="Courier New" panose="02070309020205020404" pitchFamily="49" charset="0"/>
              </a:rPr>
              <a:t>	Statements</a:t>
            </a:r>
          </a:p>
          <a:p>
            <a:pPr marL="457200" lvl="1" indent="0">
              <a:buNone/>
            </a:pPr>
            <a:r>
              <a:rPr lang="en-US" dirty="0">
                <a:latin typeface="Courier New" panose="02070309020205020404" pitchFamily="49" charset="0"/>
                <a:cs typeface="Courier New" panose="02070309020205020404" pitchFamily="49" charset="0"/>
              </a:rPr>
              <a:t>}</a:t>
            </a:r>
          </a:p>
          <a:p>
            <a:pPr marL="457200" lvl="1" indent="0">
              <a:buNone/>
            </a:pPr>
            <a:endParaRPr lang="en-US" dirty="0">
              <a:latin typeface="Courier New" panose="02070309020205020404" pitchFamily="49" charset="0"/>
              <a:cs typeface="Courier New" panose="02070309020205020404" pitchFamily="49" charset="0"/>
            </a:endParaRPr>
          </a:p>
          <a:p>
            <a:pPr marL="457200" lvl="1" indent="0">
              <a:buNone/>
            </a:pPr>
            <a:r>
              <a:rPr lang="en-US" dirty="0">
                <a:latin typeface="Courier New" panose="02070309020205020404" pitchFamily="49" charset="0"/>
                <a:cs typeface="Courier New" panose="02070309020205020404" pitchFamily="49" charset="0"/>
              </a:rPr>
              <a:t>Optionally other functions with similar structure to "main"</a:t>
            </a:r>
          </a:p>
          <a:p>
            <a:r>
              <a:rPr lang="en-US" dirty="0"/>
              <a:t>Note that the "Hello World" program did not have optional functions in addition to "main" in the source file, but it did call the "printf" function which is part of the C standard library</a:t>
            </a:r>
          </a:p>
        </p:txBody>
      </p:sp>
    </p:spTree>
    <p:extLst>
      <p:ext uri="{BB962C8B-B14F-4D97-AF65-F5344CB8AC3E}">
        <p14:creationId xmlns:p14="http://schemas.microsoft.com/office/powerpoint/2010/main" val="2888250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BD769-BDC3-1AB0-7992-50F4734031B1}"/>
              </a:ext>
            </a:extLst>
          </p:cNvPr>
          <p:cNvSpPr>
            <a:spLocks noGrp="1"/>
          </p:cNvSpPr>
          <p:nvPr>
            <p:ph type="title"/>
          </p:nvPr>
        </p:nvSpPr>
        <p:spPr/>
        <p:txBody>
          <a:bodyPr/>
          <a:lstStyle/>
          <a:p>
            <a:r>
              <a:rPr lang="en-US" dirty="0"/>
              <a:t>Comments in C</a:t>
            </a:r>
          </a:p>
        </p:txBody>
      </p:sp>
      <p:sp>
        <p:nvSpPr>
          <p:cNvPr id="3" name="Content Placeholder 2">
            <a:extLst>
              <a:ext uri="{FF2B5EF4-FFF2-40B4-BE49-F238E27FC236}">
                <a16:creationId xmlns:a16="http://schemas.microsoft.com/office/drawing/2014/main" id="{016B4A07-9582-161A-E7A7-1A232D251F74}"/>
              </a:ext>
            </a:extLst>
          </p:cNvPr>
          <p:cNvSpPr>
            <a:spLocks noGrp="1"/>
          </p:cNvSpPr>
          <p:nvPr>
            <p:ph idx="1"/>
          </p:nvPr>
        </p:nvSpPr>
        <p:spPr/>
        <p:txBody>
          <a:bodyPr>
            <a:normAutofit fontScale="85000" lnSpcReduction="10000"/>
          </a:bodyPr>
          <a:lstStyle/>
          <a:p>
            <a:r>
              <a:rPr lang="en-US" dirty="0"/>
              <a:t>There are two types of </a:t>
            </a:r>
            <a:r>
              <a:rPr lang="en-US" b="1" dirty="0"/>
              <a:t>comments</a:t>
            </a:r>
            <a:r>
              <a:rPr lang="en-US" dirty="0"/>
              <a:t> in C</a:t>
            </a:r>
          </a:p>
          <a:p>
            <a:r>
              <a:rPr lang="en-US" dirty="0"/>
              <a:t>Comments do not affect the behavior of a program, but they help a reader of the code understand the program</a:t>
            </a:r>
          </a:p>
          <a:p>
            <a:r>
              <a:rPr lang="en-US" dirty="0"/>
              <a:t>One type of comment starts with the </a:t>
            </a:r>
            <a:r>
              <a:rPr lang="en-US" i="1" dirty="0"/>
              <a:t>token</a:t>
            </a:r>
            <a:r>
              <a:rPr lang="en-US" dirty="0"/>
              <a:t> "/*" and ends with the token "*/"</a:t>
            </a:r>
          </a:p>
          <a:p>
            <a:r>
              <a:rPr lang="en-US" dirty="0"/>
              <a:t>This type of comment can occupy a part of a line, a single line, or multiple lines</a:t>
            </a:r>
          </a:p>
          <a:p>
            <a:r>
              <a:rPr lang="en-US" dirty="0"/>
              <a:t>The other type of comment starts with the token "//" and extends until the end of the current line</a:t>
            </a:r>
          </a:p>
          <a:p>
            <a:r>
              <a:rPr lang="en-US" dirty="0"/>
              <a:t>This type of comment was added to the C99 revision of the </a:t>
            </a:r>
            <a:r>
              <a:rPr lang="en-US"/>
              <a:t>C standard</a:t>
            </a:r>
            <a:endParaRPr lang="en-US" dirty="0"/>
          </a:p>
          <a:p>
            <a:r>
              <a:rPr lang="en-US" dirty="0"/>
              <a:t>The code on the next slide shows the "Hello World" program with comments</a:t>
            </a:r>
          </a:p>
          <a:p>
            <a:r>
              <a:rPr lang="en-US" dirty="0"/>
              <a:t>Note that a simple program like this does not need so many comments; I am only showing them for pedagogical purposes!</a:t>
            </a:r>
          </a:p>
          <a:p>
            <a:endParaRPr lang="en-US" dirty="0"/>
          </a:p>
        </p:txBody>
      </p:sp>
    </p:spTree>
    <p:extLst>
      <p:ext uri="{BB962C8B-B14F-4D97-AF65-F5344CB8AC3E}">
        <p14:creationId xmlns:p14="http://schemas.microsoft.com/office/powerpoint/2010/main" val="3517274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68731-491E-A92B-D396-F3153BCC8753}"/>
              </a:ext>
            </a:extLst>
          </p:cNvPr>
          <p:cNvSpPr>
            <a:spLocks noGrp="1"/>
          </p:cNvSpPr>
          <p:nvPr>
            <p:ph type="title"/>
          </p:nvPr>
        </p:nvSpPr>
        <p:spPr/>
        <p:txBody>
          <a:bodyPr/>
          <a:lstStyle/>
          <a:p>
            <a:r>
              <a:rPr lang="en-US" dirty="0"/>
              <a:t>"Hello World" Program with Comments</a:t>
            </a:r>
          </a:p>
        </p:txBody>
      </p:sp>
      <p:sp>
        <p:nvSpPr>
          <p:cNvPr id="3" name="Content Placeholder 2">
            <a:extLst>
              <a:ext uri="{FF2B5EF4-FFF2-40B4-BE49-F238E27FC236}">
                <a16:creationId xmlns:a16="http://schemas.microsoft.com/office/drawing/2014/main" id="{ED33C55C-C1D9-57EB-BC6A-EE776A4A324B}"/>
              </a:ext>
            </a:extLst>
          </p:cNvPr>
          <p:cNvSpPr>
            <a:spLocks noGrp="1"/>
          </p:cNvSpPr>
          <p:nvPr>
            <p:ph idx="1"/>
          </p:nvPr>
        </p:nvSpPr>
        <p:spPr/>
        <p:txBody>
          <a:bodyPr>
            <a:normAutofit fontScale="55000" lnSpcReduction="20000"/>
          </a:bodyPr>
          <a:lstStyle/>
          <a:p>
            <a:pPr marL="0" indent="0">
              <a:buNone/>
            </a:pPr>
            <a:r>
              <a:rPr lang="en-US" dirty="0">
                <a:latin typeface="Courier New" panose="02070309020205020404" pitchFamily="49" charset="0"/>
                <a:cs typeface="Courier New" panose="02070309020205020404" pitchFamily="49" charset="0"/>
              </a:rPr>
              <a:t>/*</a:t>
            </a:r>
          </a:p>
          <a:p>
            <a:pPr marL="0" indent="0">
              <a:buNone/>
            </a:pPr>
            <a:r>
              <a:rPr lang="en-US" dirty="0">
                <a:latin typeface="Courier New" panose="02070309020205020404" pitchFamily="49" charset="0"/>
                <a:cs typeface="Courier New" panose="02070309020205020404" pitchFamily="49" charset="0"/>
              </a:rPr>
              <a:t>* The following program prints the phrase "Hello World!"</a:t>
            </a:r>
          </a:p>
          <a:p>
            <a:pPr marL="0" indent="0">
              <a:buNone/>
            </a:pPr>
            <a:r>
              <a:rPr lang="en-US" dirty="0">
                <a:latin typeface="Courier New" panose="02070309020205020404" pitchFamily="49" charset="0"/>
                <a:cs typeface="Courier New" panose="02070309020205020404" pitchFamily="49" charset="0"/>
              </a:rPr>
              <a:t>* to the screen on its own line.</a:t>
            </a:r>
          </a:p>
          <a:p>
            <a:pPr marL="0" indent="0">
              <a:buNone/>
            </a:pPr>
            <a:r>
              <a:rPr lang="en-US" dirty="0">
                <a:latin typeface="Courier New" panose="02070309020205020404" pitchFamily="49" charset="0"/>
                <a:cs typeface="Courier New" panose="02070309020205020404" pitchFamily="49" charset="0"/>
              </a:rPr>
              <a:t>* Written by: Carl Sable</a:t>
            </a:r>
          </a:p>
          <a:p>
            <a:pPr marL="0" indent="0">
              <a:buNone/>
            </a:pPr>
            <a:r>
              <a:rPr lang="en-US" dirty="0">
                <a:latin typeface="Courier New" panose="02070309020205020404" pitchFamily="49" charset="0"/>
                <a:cs typeface="Courier New" panose="02070309020205020404" pitchFamily="49" charset="0"/>
              </a:rPr>
              <a:t>*/</a:t>
            </a: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Global declarations would go here */</a:t>
            </a: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int main(void)</a:t>
            </a:r>
          </a:p>
          <a:p>
            <a:pPr marL="0" indent="0">
              <a:buNone/>
            </a:pPr>
            <a:r>
              <a:rPr lang="en-US" dirty="0">
                <a:latin typeface="Courier New" panose="02070309020205020404" pitchFamily="49" charset="0"/>
                <a:cs typeface="Courier New" panose="02070309020205020404" pitchFamily="49" charset="0"/>
              </a:rPr>
              <a:t>{</a:t>
            </a:r>
          </a:p>
          <a:p>
            <a:pPr marL="0" indent="0">
              <a:buNone/>
            </a:pPr>
            <a:r>
              <a:rPr lang="en-US" dirty="0">
                <a:latin typeface="Courier New" panose="02070309020205020404" pitchFamily="49" charset="0"/>
                <a:cs typeface="Courier New" panose="02070309020205020404" pitchFamily="49" charset="0"/>
              </a:rPr>
              <a:t>  /* Local declarations would go here */</a:t>
            </a: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dirty="0">
                <a:latin typeface="Courier New" panose="02070309020205020404" pitchFamily="49" charset="0"/>
                <a:cs typeface="Courier New" panose="02070309020205020404" pitchFamily="49" charset="0"/>
              </a:rPr>
              <a:t>  printf("Hello World!\n"); // Display output</a:t>
            </a:r>
          </a:p>
          <a:p>
            <a:pPr marL="0" indent="0">
              <a:buNone/>
            </a:pPr>
            <a:r>
              <a:rPr lang="en-US" dirty="0">
                <a:latin typeface="Courier New" panose="02070309020205020404" pitchFamily="49" charset="0"/>
                <a:cs typeface="Courier New" panose="02070309020205020404" pitchFamily="49" charset="0"/>
              </a:rPr>
              <a:t>  return 0; // Returns 0 to the operating system</a:t>
            </a:r>
          </a:p>
          <a:p>
            <a:pPr marL="0" indent="0">
              <a:buNone/>
            </a:pPr>
            <a:r>
              <a:rPr lang="en-US"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26311851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707</TotalTime>
  <Words>2071</Words>
  <Application>Microsoft Office PowerPoint</Application>
  <PresentationFormat>Widescreen</PresentationFormat>
  <Paragraphs>187</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Courier New</vt:lpstr>
      <vt:lpstr>Office Theme</vt:lpstr>
      <vt:lpstr>CS 160: Introduction to Procedural Programming and ECE 160: Introduction to Programming for Electrical Engineers  Topic: Course Overview and Introduction to the C Programming Language</vt:lpstr>
      <vt:lpstr>The Basics</vt:lpstr>
      <vt:lpstr>Optional Textbooks</vt:lpstr>
      <vt:lpstr>Grading and Workload</vt:lpstr>
      <vt:lpstr>Computer Hardware vs Software</vt:lpstr>
      <vt:lpstr>Chronology of Programming Languages</vt:lpstr>
      <vt:lpstr>PowerPoint Presentation</vt:lpstr>
      <vt:lpstr>Types of Programming Languages</vt:lpstr>
      <vt:lpstr>Machine Code</vt:lpstr>
      <vt:lpstr>Assembly Language</vt:lpstr>
      <vt:lpstr>C</vt:lpstr>
      <vt:lpstr>Programming in C</vt:lpstr>
      <vt:lpstr>Hello World!</vt:lpstr>
      <vt:lpstr>Hello World!</vt:lpstr>
      <vt:lpstr>About the "Hello World" Program</vt:lpstr>
      <vt:lpstr>Compiling the "Hello World" Program</vt:lpstr>
      <vt:lpstr>General Format of a C Program</vt:lpstr>
      <vt:lpstr>Comments in C</vt:lpstr>
      <vt:lpstr>"Hello World" Program with Comments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dc:title>
  <dc:creator>Carl</dc:creator>
  <cp:lastModifiedBy>Carl Sable</cp:lastModifiedBy>
  <cp:revision>57</cp:revision>
  <dcterms:created xsi:type="dcterms:W3CDTF">2020-08-29T03:38:10Z</dcterms:created>
  <dcterms:modified xsi:type="dcterms:W3CDTF">2026-01-20T15:59:09Z</dcterms:modified>
</cp:coreProperties>
</file>