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9" r:id="rId5"/>
    <p:sldId id="261" r:id="rId6"/>
    <p:sldId id="262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9" r:id="rId20"/>
    <p:sldId id="290" r:id="rId21"/>
    <p:sldId id="288" r:id="rId22"/>
    <p:sldId id="291" r:id="rId23"/>
    <p:sldId id="292" r:id="rId24"/>
    <p:sldId id="293" r:id="rId25"/>
    <p:sldId id="294" r:id="rId26"/>
    <p:sldId id="296" r:id="rId27"/>
    <p:sldId id="295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85" autoAdjust="0"/>
    <p:restoredTop sz="94660"/>
  </p:normalViewPr>
  <p:slideViewPr>
    <p:cSldViewPr snapToGrid="0">
      <p:cViewPr varScale="1">
        <p:scale>
          <a:sx n="75" d="100"/>
          <a:sy n="75" d="100"/>
        </p:scale>
        <p:origin x="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32BE1-F75E-42AD-BC9C-28D4F80CC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E3644E-DDDC-4C35-8616-CA6AA4BCA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81DF1-D073-4E1C-978F-713B52FA5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E99BC-76A2-4E55-883C-0A96A4A5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73F96-D5D0-415A-8362-FD886318C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8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F0A9D-89D3-4D71-9B90-339E3CAFE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2A322-5B4B-4CC9-B1FE-41C900D92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C27F1-129B-45EF-BE0C-5E3B55E0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42029-7392-4EFA-9C8A-48F414564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1428B-0B08-4D91-A1CC-E2E8B487A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4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8F3A-CFAC-4AB4-8A48-1D84023C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48EC9-A423-460F-8C93-EFC71A64B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35278-CCFD-4009-8FB5-8DABFC0FA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A3688-9F2C-4095-9B05-FB55F7C4A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12973-2F59-4FE4-A488-2E2DEF436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0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73A8-8959-4BE9-A023-05D56D27D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477BF-9311-420B-82E6-CA5C55075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EFDED-97B4-40AF-9294-A2D40B843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1A1A8-0D18-4638-B570-EFA4695E3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3CEB5-F833-4F08-9E4B-6E3ACC34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A1EDE-3377-4B75-A0B2-2369952B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6A926-0DC0-4B7A-A4A4-B02EE9B2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4E5BD-8C6A-4997-BCDF-F4A3A5594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1AA23-1037-4050-969D-877B07B65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521DF-2CB5-4658-AB02-B2948D8D34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DA5591-5E63-4450-B9D2-B64CC3134E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D4506-A39D-4DDF-865A-C93CC67E6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2DE77B-540D-4F01-BFC8-D66729092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5AFD4F-BBE0-486B-BA9D-CDC87AEF5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E579F-571F-43BF-A9C2-94E2BE44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F6A546-B238-462F-887B-3559B4CC0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3BFA42-F247-4060-AADF-5679CE8A2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15AE6-D5FF-4213-8610-5190C0379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2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5DB63A-85EE-44E1-B750-298DAB21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75525-7B92-4E78-9B46-90C418FB4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9BD71-CDFA-40AF-9E7A-08101033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1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F069-92A1-4FF0-9BAE-89BF45162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6341E-59E3-43B9-B2E3-2592B009E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67E9D-2381-4BD9-9A05-65B140F7F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4D3FAE-D2B5-468D-BD28-CAF123D6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487E8D-CA4F-4534-A9D7-F75ED996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681C0-ACBF-43F8-944F-98D170E8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3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4BD0-DC24-476D-97CD-ABF7C41C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1004B0-9D15-481F-973A-A96EE8BCC7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3C491-0532-40E7-9D44-A5B877F67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0885B-900F-4C63-9DA9-341FDE8E4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660F4-EDB1-45D2-9E86-865352246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F4E44-FF28-4779-941B-4C88EA1A9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0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CD2F5-7977-4CF6-AC68-0F902580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FA7C2-CE8F-44BD-A0ED-BF1A24975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74B0D-C00D-4C41-A91E-01403FF4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44600-5A91-4364-9017-F27AAACE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710FE-151E-4276-A3B2-235116E5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CD4A4D-B712-47F3-987E-AADFBFFD73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E1397-FE1F-4B43-9BBF-8CD17C8F8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F6C4F-7F78-4EC4-863A-AA823AC6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B64B4-9FA7-42BE-B1F4-3C5991AF5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C6C29-D355-419A-9829-6F5FD7D92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0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CFB6A1-754E-4ABA-9B21-7B8FB5E93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FF1EB-5B85-4A2F-B5D2-2E51523A2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76018-8534-494E-9D0B-FF674BB61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4454B-C15D-4E45-A30A-AFA2448375FA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973A7-EE5D-448E-B065-DA8B7583C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4CAFA-BEEE-4787-91EA-BDDF3815D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7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9408" y="1161789"/>
            <a:ext cx="9553184" cy="4534422"/>
          </a:xfrm>
        </p:spPr>
        <p:txBody>
          <a:bodyPr>
            <a:normAutofit/>
          </a:bodyPr>
          <a:lstStyle/>
          <a:p>
            <a:r>
              <a:rPr lang="en-US" sz="4800" b="1" dirty="0"/>
              <a:t>CS 160: Introduction to</a:t>
            </a:r>
            <a:br>
              <a:rPr lang="en-US" sz="4800" b="1" dirty="0"/>
            </a:br>
            <a:r>
              <a:rPr lang="en-US" sz="4800" b="1" dirty="0"/>
              <a:t>Procedural Programming</a:t>
            </a:r>
            <a:br>
              <a:rPr lang="en-US" sz="4800" dirty="0"/>
            </a:br>
            <a:r>
              <a:rPr lang="en-US" sz="2400" dirty="0"/>
              <a:t>and</a:t>
            </a:r>
            <a:br>
              <a:rPr lang="en-US" sz="4800" dirty="0"/>
            </a:br>
            <a:r>
              <a:rPr lang="en-US" sz="4800" b="1" dirty="0"/>
              <a:t>ECE 160: Introduction to Programming for Electrical Engineers</a:t>
            </a:r>
            <a:br>
              <a:rPr lang="en-US" sz="4800" dirty="0"/>
            </a:br>
            <a:br>
              <a:rPr lang="en-US" sz="4800" dirty="0"/>
            </a:br>
            <a:r>
              <a:rPr lang="en-US" sz="4800" dirty="0"/>
              <a:t>Topic: </a:t>
            </a:r>
            <a:r>
              <a:rPr lang="en-US" sz="4800" i="1" dirty="0"/>
              <a:t>Binary Search Trees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09709-15F7-031B-605F-2DA3CD287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0B413F-323D-E045-40A7-D9A1577510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Like a linked list, a </a:t>
            </a:r>
            <a:r>
              <a:rPr lang="en-US" b="1" dirty="0"/>
              <a:t>tree</a:t>
            </a:r>
            <a:r>
              <a:rPr lang="en-US" dirty="0"/>
              <a:t> is a collection of </a:t>
            </a:r>
            <a:r>
              <a:rPr lang="en-US" b="1" dirty="0"/>
              <a:t>nodes</a:t>
            </a:r>
          </a:p>
          <a:p>
            <a:pPr lvl="1"/>
            <a:r>
              <a:rPr lang="en-US" dirty="0"/>
              <a:t>The collection can be </a:t>
            </a:r>
            <a:r>
              <a:rPr lang="en-US" i="1" dirty="0"/>
              <a:t>empty</a:t>
            </a:r>
            <a:r>
              <a:rPr lang="en-US" dirty="0"/>
              <a:t>; otherwise, a tree, T, consists of a </a:t>
            </a:r>
            <a:r>
              <a:rPr lang="en-US" b="1" dirty="0"/>
              <a:t>root</a:t>
            </a:r>
            <a:r>
              <a:rPr lang="en-US" dirty="0"/>
              <a:t>, r, and zero or more nonempty </a:t>
            </a:r>
            <a:r>
              <a:rPr lang="en-US" i="1" dirty="0"/>
              <a:t>subtrees</a:t>
            </a:r>
            <a:r>
              <a:rPr lang="en-US" dirty="0"/>
              <a:t> (T</a:t>
            </a:r>
            <a:r>
              <a:rPr lang="en-US" baseline="-25000" dirty="0"/>
              <a:t>1</a:t>
            </a:r>
            <a:r>
              <a:rPr lang="en-US" dirty="0"/>
              <a:t>, T</a:t>
            </a:r>
            <a:r>
              <a:rPr lang="en-US" baseline="-25000" dirty="0"/>
              <a:t>2</a:t>
            </a:r>
            <a:r>
              <a:rPr lang="en-US" dirty="0"/>
              <a:t>, ..., T</a:t>
            </a:r>
            <a:r>
              <a:rPr lang="en-US" baseline="-25000" dirty="0"/>
              <a:t>k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Each subtree of r has its own root connected by a </a:t>
            </a:r>
            <a:r>
              <a:rPr lang="en-US" i="1" dirty="0"/>
              <a:t>directed edge</a:t>
            </a:r>
            <a:r>
              <a:rPr lang="en-US" dirty="0"/>
              <a:t> (a.k.a. </a:t>
            </a:r>
            <a:r>
              <a:rPr lang="en-US" i="1" dirty="0"/>
              <a:t>link</a:t>
            </a:r>
            <a:r>
              <a:rPr lang="en-US" dirty="0"/>
              <a:t>) from r</a:t>
            </a:r>
          </a:p>
          <a:p>
            <a:pPr lvl="1"/>
            <a:r>
              <a:rPr lang="en-US" dirty="0"/>
              <a:t>Every directed edge in a tree connects a </a:t>
            </a:r>
            <a:r>
              <a:rPr lang="en-US" b="1" dirty="0"/>
              <a:t>parent</a:t>
            </a:r>
            <a:r>
              <a:rPr lang="en-US" dirty="0"/>
              <a:t> node to a </a:t>
            </a:r>
            <a:r>
              <a:rPr lang="en-US" b="1" dirty="0"/>
              <a:t>child</a:t>
            </a:r>
            <a:r>
              <a:rPr lang="en-US" dirty="0"/>
              <a:t> node</a:t>
            </a:r>
          </a:p>
          <a:p>
            <a:pPr lvl="1"/>
            <a:r>
              <a:rPr lang="en-US" dirty="0"/>
              <a:t>Every node has exactly one parent, except the root which has none</a:t>
            </a:r>
          </a:p>
          <a:p>
            <a:pPr lvl="1"/>
            <a:r>
              <a:rPr lang="en-US" dirty="0"/>
              <a:t>In a </a:t>
            </a:r>
            <a:r>
              <a:rPr lang="en-US" i="1" dirty="0"/>
              <a:t>general tree</a:t>
            </a:r>
            <a:r>
              <a:rPr lang="en-US" dirty="0"/>
              <a:t>, nodes can have any number of children</a:t>
            </a:r>
          </a:p>
          <a:p>
            <a:pPr lvl="1"/>
            <a:r>
              <a:rPr lang="en-US" dirty="0"/>
              <a:t>Nodes that share a parent are </a:t>
            </a:r>
            <a:r>
              <a:rPr lang="en-US" b="1" dirty="0"/>
              <a:t>siblings</a:t>
            </a:r>
            <a:endParaRPr lang="en-US" dirty="0"/>
          </a:p>
          <a:p>
            <a:pPr lvl="1"/>
            <a:r>
              <a:rPr lang="en-US" dirty="0"/>
              <a:t>Nodes with no children are known as </a:t>
            </a:r>
            <a:r>
              <a:rPr lang="en-US" b="1" dirty="0"/>
              <a:t>leaves</a:t>
            </a:r>
            <a:r>
              <a:rPr lang="en-US" dirty="0"/>
              <a:t> (a.k.a. </a:t>
            </a:r>
            <a:r>
              <a:rPr lang="en-US" i="1" dirty="0"/>
              <a:t>terminal nodes</a:t>
            </a:r>
            <a:r>
              <a:rPr lang="en-US" dirty="0"/>
              <a:t> or </a:t>
            </a:r>
            <a:r>
              <a:rPr lang="en-US" i="1" dirty="0"/>
              <a:t>external nodes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Nodes with one or more children are called </a:t>
            </a:r>
            <a:r>
              <a:rPr lang="en-US" b="1" dirty="0"/>
              <a:t>internal nodes</a:t>
            </a:r>
            <a:r>
              <a:rPr lang="en-US" dirty="0"/>
              <a:t> (a.k.a. </a:t>
            </a:r>
            <a:r>
              <a:rPr lang="en-US" i="1" dirty="0"/>
              <a:t>non-terminal nodes</a:t>
            </a:r>
            <a:r>
              <a:rPr lang="en-US" dirty="0"/>
              <a:t>)</a:t>
            </a:r>
          </a:p>
          <a:p>
            <a:r>
              <a:rPr lang="en-US" dirty="0"/>
              <a:t>A </a:t>
            </a:r>
            <a:r>
              <a:rPr lang="en-US" b="1" dirty="0"/>
              <a:t>path</a:t>
            </a:r>
            <a:r>
              <a:rPr lang="en-US" dirty="0"/>
              <a:t> from one node to another is defined as a sequence of nodes connected by directed edges; the </a:t>
            </a:r>
            <a:r>
              <a:rPr lang="en-US" i="1" dirty="0"/>
              <a:t>length</a:t>
            </a:r>
            <a:r>
              <a:rPr lang="en-US" dirty="0"/>
              <a:t> of the path is the number of edges</a:t>
            </a:r>
          </a:p>
          <a:p>
            <a:pPr lvl="1"/>
            <a:r>
              <a:rPr lang="en-US" dirty="0"/>
              <a:t>There is always exactly one path from the root to each node in the tree; there will be no undirected cycles</a:t>
            </a:r>
          </a:p>
          <a:p>
            <a:pPr lvl="1"/>
            <a:r>
              <a:rPr lang="en-US" dirty="0"/>
              <a:t>The </a:t>
            </a:r>
            <a:r>
              <a:rPr lang="en-US" b="1" dirty="0"/>
              <a:t>depth</a:t>
            </a:r>
            <a:r>
              <a:rPr lang="en-US" dirty="0"/>
              <a:t> of a node is the length of the unique path from the root to the node; the root is at depth 0</a:t>
            </a:r>
          </a:p>
          <a:p>
            <a:pPr lvl="1"/>
            <a:r>
              <a:rPr lang="en-US" dirty="0"/>
              <a:t>The depth of a tree is the depth of the deepest leaf</a:t>
            </a:r>
          </a:p>
          <a:p>
            <a:pPr lvl="1"/>
            <a:r>
              <a:rPr lang="en-US" dirty="0"/>
              <a:t>If there is a path from n</a:t>
            </a:r>
            <a:r>
              <a:rPr lang="en-US" baseline="-25000" dirty="0"/>
              <a:t>1</a:t>
            </a:r>
            <a:r>
              <a:rPr lang="en-US" dirty="0"/>
              <a:t> to n</a:t>
            </a:r>
            <a:r>
              <a:rPr lang="en-US" baseline="-25000" dirty="0"/>
              <a:t>2</a:t>
            </a:r>
            <a:r>
              <a:rPr lang="en-US" dirty="0"/>
              <a:t> then n</a:t>
            </a:r>
            <a:r>
              <a:rPr lang="en-US" baseline="-25000" dirty="0"/>
              <a:t>1</a:t>
            </a:r>
            <a:r>
              <a:rPr lang="en-US" dirty="0"/>
              <a:t> is an </a:t>
            </a:r>
            <a:r>
              <a:rPr lang="en-US" b="1" dirty="0"/>
              <a:t>ancestor</a:t>
            </a:r>
            <a:r>
              <a:rPr lang="en-US" dirty="0"/>
              <a:t> of n</a:t>
            </a:r>
            <a:r>
              <a:rPr lang="en-US" baseline="-25000" dirty="0"/>
              <a:t>2</a:t>
            </a:r>
            <a:r>
              <a:rPr lang="en-US" dirty="0"/>
              <a:t> and n</a:t>
            </a:r>
            <a:r>
              <a:rPr lang="en-US" baseline="-25000" dirty="0"/>
              <a:t>2</a:t>
            </a:r>
            <a:r>
              <a:rPr lang="en-US" dirty="0"/>
              <a:t> is a </a:t>
            </a:r>
            <a:r>
              <a:rPr lang="en-US" b="1" dirty="0"/>
              <a:t>descendant</a:t>
            </a:r>
            <a:r>
              <a:rPr lang="en-US" dirty="0"/>
              <a:t> of n</a:t>
            </a:r>
            <a:r>
              <a:rPr lang="en-US" baseline="-25000" dirty="0"/>
              <a:t>1</a:t>
            </a:r>
          </a:p>
          <a:p>
            <a:r>
              <a:rPr lang="en-US" dirty="0"/>
              <a:t>It is typical to draw nodes of trees as circles; I will draw examples in class</a:t>
            </a:r>
          </a:p>
        </p:txBody>
      </p:sp>
    </p:spTree>
    <p:extLst>
      <p:ext uri="{BB962C8B-B14F-4D97-AF65-F5344CB8AC3E}">
        <p14:creationId xmlns:p14="http://schemas.microsoft.com/office/powerpoint/2010/main" val="935637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32C80-A6B6-CF50-C862-0068A8EF7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that can be Represented as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0461D-A3E4-CFB8-7715-D2848C2219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 some cases, the order of the children of a node matters; in other cases, it does not</a:t>
            </a:r>
          </a:p>
          <a:p>
            <a:r>
              <a:rPr lang="en-US" dirty="0"/>
              <a:t>In general, a tree is a </a:t>
            </a:r>
            <a:r>
              <a:rPr lang="en-US" i="1" dirty="0"/>
              <a:t>hierarchical data structure</a:t>
            </a:r>
          </a:p>
          <a:p>
            <a:r>
              <a:rPr lang="en-US" dirty="0"/>
              <a:t>For example, a tree can be used to represent a file system</a:t>
            </a:r>
          </a:p>
          <a:p>
            <a:pPr lvl="1"/>
            <a:r>
              <a:rPr lang="en-US" dirty="0"/>
              <a:t>Nodes might represent directories and files</a:t>
            </a:r>
          </a:p>
          <a:p>
            <a:pPr lvl="1"/>
            <a:r>
              <a:rPr lang="en-US" dirty="0"/>
              <a:t>Children might be ordered according to ASCII, file type, date, etc., but in general, the order of siblings may not matter</a:t>
            </a:r>
          </a:p>
          <a:p>
            <a:r>
              <a:rPr lang="en-US" dirty="0"/>
              <a:t>A document such as a book could be represented by a tree</a:t>
            </a:r>
          </a:p>
          <a:p>
            <a:pPr lvl="1"/>
            <a:r>
              <a:rPr lang="en-US" dirty="0"/>
              <a:t>The root represents "book", whose children represent "parts" or "chapters", then "sections", etc.</a:t>
            </a:r>
          </a:p>
          <a:p>
            <a:pPr lvl="1"/>
            <a:r>
              <a:rPr lang="en-US" dirty="0"/>
              <a:t>In this example, the order of siblings clearly matters</a:t>
            </a:r>
          </a:p>
          <a:p>
            <a:r>
              <a:rPr lang="en-US" dirty="0"/>
              <a:t>Trees can also be used to represent parsed sentences</a:t>
            </a:r>
          </a:p>
          <a:p>
            <a:pPr lvl="1"/>
            <a:r>
              <a:rPr lang="en-US" dirty="0"/>
              <a:t>The root represents "sentence", which is broken into phrases, then sub-phrases, etc.</a:t>
            </a:r>
          </a:p>
          <a:p>
            <a:pPr lvl="1"/>
            <a:r>
              <a:rPr lang="en-US" dirty="0"/>
              <a:t>The leaves would typically represent individual words (although there are other possibilities)</a:t>
            </a:r>
          </a:p>
          <a:p>
            <a:pPr lvl="1"/>
            <a:r>
              <a:rPr lang="en-US" dirty="0"/>
              <a:t>In this example, once again, the order of siblings clearly matters</a:t>
            </a:r>
          </a:p>
          <a:p>
            <a:pPr lvl="1"/>
            <a:r>
              <a:rPr lang="en-US" dirty="0"/>
              <a:t>If the rules of the grammar are worked into the tree, then this is an example of a </a:t>
            </a:r>
            <a:r>
              <a:rPr lang="en-US" i="1" dirty="0"/>
              <a:t>parse tree</a:t>
            </a:r>
            <a:r>
              <a:rPr lang="en-US" dirty="0"/>
              <a:t>, a.k.a. an </a:t>
            </a:r>
            <a:r>
              <a:rPr lang="en-US" i="1" dirty="0"/>
              <a:t>abstract syntax tree</a:t>
            </a:r>
            <a:endParaRPr lang="en-US" dirty="0"/>
          </a:p>
          <a:p>
            <a:r>
              <a:rPr lang="en-US" dirty="0"/>
              <a:t>Computer programs can also be represented as parse trees, and some compilers might choose to do so</a:t>
            </a:r>
          </a:p>
          <a:p>
            <a:pPr lvl="1"/>
            <a:r>
              <a:rPr lang="en-US" dirty="0"/>
              <a:t>The root represents "program", which is broken down into parts and subparts according to the syntax rules of the language</a:t>
            </a:r>
          </a:p>
          <a:p>
            <a:pPr lvl="1"/>
            <a:r>
              <a:rPr lang="en-US" dirty="0"/>
              <a:t>Once again, the order of siblings clearly matters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637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A79DF-D736-3093-3A6A-A198E8082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85D44-3203-6742-7B0D-F27AB8439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binary tree</a:t>
            </a:r>
            <a:r>
              <a:rPr lang="en-US" dirty="0"/>
              <a:t> is a tree in which every node has at most two children</a:t>
            </a:r>
          </a:p>
          <a:p>
            <a:r>
              <a:rPr lang="en-US" dirty="0"/>
              <a:t>We can refer to the children of a node in a binary tree is the </a:t>
            </a:r>
            <a:r>
              <a:rPr lang="en-US" i="1" dirty="0"/>
              <a:t>left child</a:t>
            </a:r>
            <a:r>
              <a:rPr lang="en-US" dirty="0"/>
              <a:t> and the </a:t>
            </a:r>
            <a:r>
              <a:rPr lang="en-US" i="1" dirty="0"/>
              <a:t>right child</a:t>
            </a:r>
            <a:endParaRPr lang="en-US" i="1" baseline="30000" dirty="0"/>
          </a:p>
          <a:p>
            <a:r>
              <a:rPr lang="en-US" dirty="0"/>
              <a:t>One application of a binary tree is to represent mathematical expressions as </a:t>
            </a:r>
            <a:r>
              <a:rPr lang="en-US" i="1" dirty="0"/>
              <a:t>expression trees</a:t>
            </a:r>
          </a:p>
          <a:p>
            <a:pPr lvl="1"/>
            <a:r>
              <a:rPr lang="en-US" dirty="0"/>
              <a:t>Leaves represent values (including variables) that are operands, and internal nodes represent binary operators (unary operators are also possible by allowing internal nodes to have one child)</a:t>
            </a:r>
          </a:p>
          <a:p>
            <a:pPr lvl="1"/>
            <a:r>
              <a:rPr lang="en-US" dirty="0"/>
              <a:t>For example, consider the expression: (a + b * c) + ((d * e + f) * g)</a:t>
            </a:r>
          </a:p>
          <a:p>
            <a:pPr lvl="1"/>
            <a:r>
              <a:rPr lang="en-US" dirty="0"/>
              <a:t>The corresponding expression tree is shown below; the figure is taken from the textbook I use for my courses in data structures and algorithms (DSA):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85ACBA-1926-45B8-B3A8-A98BD75F9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256" y="3763212"/>
            <a:ext cx="6509488" cy="2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679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EA3AB-3837-73BD-709D-84FFB46AF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AA576-4B3A-24BC-3515-0E873B6D0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a course on DSA, we would focus on various types of trees and their applications</a:t>
            </a:r>
          </a:p>
          <a:p>
            <a:r>
              <a:rPr lang="en-US" dirty="0"/>
              <a:t>In this course, we are only going to focus on one type of binary tree called a </a:t>
            </a:r>
            <a:r>
              <a:rPr lang="en-US" b="1" dirty="0"/>
              <a:t>binary search tree</a:t>
            </a:r>
          </a:p>
          <a:p>
            <a:r>
              <a:rPr lang="en-US" dirty="0"/>
              <a:t>Every node in a binary search tree contains one field that is designated to be the node's </a:t>
            </a:r>
            <a:r>
              <a:rPr lang="en-US" i="1" dirty="0"/>
              <a:t>key</a:t>
            </a:r>
            <a:r>
              <a:rPr lang="en-US" dirty="0"/>
              <a:t>; the key must have a type that allows values to be compared to each other</a:t>
            </a:r>
            <a:endParaRPr lang="en-US" i="1" dirty="0"/>
          </a:p>
          <a:p>
            <a:r>
              <a:rPr lang="en-US" dirty="0"/>
              <a:t>By definition, if X is a node in a binary search tree with key k, then:</a:t>
            </a:r>
          </a:p>
          <a:p>
            <a:pPr lvl="1"/>
            <a:r>
              <a:rPr lang="en-US" dirty="0"/>
              <a:t>Every node in the left subtree of X has a key with value &lt;= k</a:t>
            </a:r>
          </a:p>
          <a:p>
            <a:pPr lvl="1"/>
            <a:r>
              <a:rPr lang="en-US" dirty="0"/>
              <a:t>Every node in the right subtree of X has a key with value &gt;= k</a:t>
            </a:r>
          </a:p>
          <a:p>
            <a:r>
              <a:rPr lang="en-US" dirty="0"/>
              <a:t>Although you can place nodes with equal keys in the left or right subtree, it is important to be consistent; </a:t>
            </a:r>
            <a:r>
              <a:rPr lang="en-US" i="1" dirty="0"/>
              <a:t>we will always move right on equality</a:t>
            </a:r>
          </a:p>
          <a:p>
            <a:r>
              <a:rPr lang="en-US" dirty="0"/>
              <a:t>Typically, nodes in a binary search tree contain additional multiple fields in addition to the key</a:t>
            </a:r>
          </a:p>
          <a:p>
            <a:r>
              <a:rPr lang="en-US" dirty="0"/>
              <a:t>Some sources do not allow duplicate keys in a binary search tree</a:t>
            </a:r>
          </a:p>
          <a:p>
            <a:pPr lvl="1"/>
            <a:r>
              <a:rPr lang="en-US" dirty="0"/>
              <a:t>For some applications, the key is the identifier of the item, and duplicate keys would not make sense</a:t>
            </a:r>
          </a:p>
          <a:p>
            <a:pPr lvl="1"/>
            <a:r>
              <a:rPr lang="en-US" dirty="0"/>
              <a:t>In some extensions of binary search trees, called </a:t>
            </a:r>
            <a:r>
              <a:rPr lang="en-US" i="1" dirty="0"/>
              <a:t>balanced binary search trees</a:t>
            </a:r>
            <a:r>
              <a:rPr lang="en-US" dirty="0"/>
              <a:t>, duplicate keys would break certain operations (these are not covered in this course, but I may briefly discuss them at the end of the topic)</a:t>
            </a:r>
          </a:p>
          <a:p>
            <a:pPr lvl="1"/>
            <a:r>
              <a:rPr lang="en-US" dirty="0"/>
              <a:t>However, duplicate keys to not break regular binary search trees, so we will allow them</a:t>
            </a:r>
          </a:p>
        </p:txBody>
      </p:sp>
    </p:spTree>
    <p:extLst>
      <p:ext uri="{BB962C8B-B14F-4D97-AF65-F5344CB8AC3E}">
        <p14:creationId xmlns:p14="http://schemas.microsoft.com/office/powerpoint/2010/main" val="2543356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5316A-6C37-321B-F04E-6DEFBD6F8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Insertions into Binary Search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3B1C1-461C-7942-BF55-E5B91E58B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first value inserted into a binary search tree is stored in a node that becomes the root of the tree</a:t>
            </a:r>
          </a:p>
          <a:p>
            <a:r>
              <a:rPr lang="en-US" dirty="0"/>
              <a:t>When inserting a new node into a binary search tree that is not empty, the following procedure is applied:</a:t>
            </a:r>
          </a:p>
          <a:p>
            <a:pPr lvl="1"/>
            <a:r>
              <a:rPr lang="en-US" dirty="0"/>
              <a:t>Start at the root</a:t>
            </a:r>
          </a:p>
          <a:p>
            <a:pPr lvl="1"/>
            <a:r>
              <a:rPr lang="en-US" dirty="0"/>
              <a:t>Iterate down to left or right children, as appropriate, based on a comparison of keys</a:t>
            </a:r>
          </a:p>
          <a:p>
            <a:pPr lvl="1"/>
            <a:r>
              <a:rPr lang="en-US" dirty="0"/>
              <a:t>When you reach an empty slot (i.e., step off a leaf), you insert the new node at the position of the empty slot</a:t>
            </a:r>
          </a:p>
          <a:p>
            <a:r>
              <a:rPr lang="en-US" dirty="0"/>
              <a:t>Implementations of the insertion operation will typically keep track of the parent of the current position as well as the current position</a:t>
            </a:r>
          </a:p>
          <a:p>
            <a:r>
              <a:rPr lang="en-US" dirty="0"/>
              <a:t>The next several slides (stolen from slides I use for a DSA course) step through an example of inserting values into an initially empty binary search tree</a:t>
            </a:r>
          </a:p>
          <a:p>
            <a:r>
              <a:rPr lang="en-US" dirty="0"/>
              <a:t>Only the keys are shown, and they are inserted in this order: 50, 23, 41, 84, 90, 86, 7, 50, 72, 23, 50, 81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696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</p:txBody>
      </p:sp>
    </p:spTree>
    <p:extLst>
      <p:ext uri="{BB962C8B-B14F-4D97-AF65-F5344CB8AC3E}">
        <p14:creationId xmlns:p14="http://schemas.microsoft.com/office/powerpoint/2010/main" val="1523360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</a:t>
            </a:r>
          </a:p>
        </p:txBody>
      </p:sp>
    </p:spTree>
    <p:extLst>
      <p:ext uri="{BB962C8B-B14F-4D97-AF65-F5344CB8AC3E}">
        <p14:creationId xmlns:p14="http://schemas.microsoft.com/office/powerpoint/2010/main" val="4030234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41</a:t>
            </a:r>
          </a:p>
        </p:txBody>
      </p:sp>
    </p:spTree>
    <p:extLst>
      <p:ext uri="{BB962C8B-B14F-4D97-AF65-F5344CB8AC3E}">
        <p14:creationId xmlns:p14="http://schemas.microsoft.com/office/powerpoint/2010/main" val="4069382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41</a:t>
            </a:r>
          </a:p>
        </p:txBody>
      </p:sp>
    </p:spTree>
    <p:extLst>
      <p:ext uri="{BB962C8B-B14F-4D97-AF65-F5344CB8AC3E}">
        <p14:creationId xmlns:p14="http://schemas.microsoft.com/office/powerpoint/2010/main" val="2288324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\   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41       90</a:t>
            </a:r>
          </a:p>
        </p:txBody>
      </p:sp>
    </p:spTree>
    <p:extLst>
      <p:ext uri="{BB962C8B-B14F-4D97-AF65-F5344CB8AC3E}">
        <p14:creationId xmlns:p14="http://schemas.microsoft.com/office/powerpoint/2010/main" val="2415535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\   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41       90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86</a:t>
            </a:r>
          </a:p>
        </p:txBody>
      </p:sp>
    </p:spTree>
    <p:extLst>
      <p:ext uri="{BB962C8B-B14F-4D97-AF65-F5344CB8AC3E}">
        <p14:creationId xmlns:p14="http://schemas.microsoft.com/office/powerpoint/2010/main" val="3637111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7   41       90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86</a:t>
            </a:r>
          </a:p>
        </p:txBody>
      </p:sp>
    </p:spTree>
    <p:extLst>
      <p:ext uri="{BB962C8B-B14F-4D97-AF65-F5344CB8AC3E}">
        <p14:creationId xmlns:p14="http://schemas.microsoft.com/office/powerpoint/2010/main" val="889735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   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/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7   41  50   90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86</a:t>
            </a:r>
          </a:p>
        </p:txBody>
      </p:sp>
    </p:spTree>
    <p:extLst>
      <p:ext uri="{BB962C8B-B14F-4D97-AF65-F5344CB8AC3E}">
        <p14:creationId xmlns:p14="http://schemas.microsoft.com/office/powerpoint/2010/main" val="757044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^</a:t>
            </a:r>
          </a:p>
          <a:p>
            <a:pPr marL="0" indent="0">
              <a:buNone/>
            </a:pPr>
            <a:r>
              <a:rPr lang="en-US" dirty="0"/>
              <a:t>23, 50, 81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/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7   41  50   90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\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72 86</a:t>
            </a:r>
          </a:p>
        </p:txBody>
      </p:sp>
    </p:spTree>
    <p:extLst>
      <p:ext uri="{BB962C8B-B14F-4D97-AF65-F5344CB8AC3E}">
        <p14:creationId xmlns:p14="http://schemas.microsoft.com/office/powerpoint/2010/main" val="4151161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23, 50, 81</a:t>
            </a:r>
          </a:p>
          <a:p>
            <a:pPr marL="0" indent="0">
              <a:buNone/>
            </a:pPr>
            <a:r>
              <a:rPr lang="en-US" dirty="0"/>
              <a:t> ^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/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7   41  50   90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23    72 86</a:t>
            </a:r>
          </a:p>
        </p:txBody>
      </p:sp>
    </p:spTree>
    <p:extLst>
      <p:ext uri="{BB962C8B-B14F-4D97-AF65-F5344CB8AC3E}">
        <p14:creationId xmlns:p14="http://schemas.microsoft.com/office/powerpoint/2010/main" val="518574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23, 50, 81</a:t>
            </a:r>
          </a:p>
          <a:p>
            <a:pPr marL="0" indent="0">
              <a:buNone/>
            </a:pPr>
            <a:r>
              <a:rPr lang="en-US" dirty="0"/>
              <a:t>        ^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/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7   41  50   90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23    72 86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50</a:t>
            </a:r>
          </a:p>
        </p:txBody>
      </p:sp>
    </p:spTree>
    <p:extLst>
      <p:ext uri="{BB962C8B-B14F-4D97-AF65-F5344CB8AC3E}">
        <p14:creationId xmlns:p14="http://schemas.microsoft.com/office/powerpoint/2010/main" val="7409687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FAEF-E5C6-4CE1-8EB5-44B21ABA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Tree: Example of Insertion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0921-7C25-4E1B-8F1D-8F0DD62C7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Inserting integers: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6D8D9E-1CE3-4157-B34C-79A3EE95F9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50, 23, 41, 84, 90, 86, 7, 50, 72,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23, 50, 81</a:t>
            </a:r>
          </a:p>
          <a:p>
            <a:pPr marL="0" indent="0">
              <a:buNone/>
            </a:pPr>
            <a:r>
              <a:rPr lang="en-US" dirty="0"/>
              <a:t>              ^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A05E0-65BC-4BE9-BE6B-1ECC9CB0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Tree so far: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E923AA-B25E-4237-AE53-91F8C1861E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23      84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  \    / 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7   41  50   90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    \  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23    72 86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/ \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50 81</a:t>
            </a:r>
          </a:p>
        </p:txBody>
      </p:sp>
    </p:spTree>
    <p:extLst>
      <p:ext uri="{BB962C8B-B14F-4D97-AF65-F5344CB8AC3E}">
        <p14:creationId xmlns:p14="http://schemas.microsoft.com/office/powerpoint/2010/main" val="3209176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8F1BB29-D798-57E2-C27A-25B32572A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Searching a Binary Search Tree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30D3472-A97B-8A95-3E6E-C9BCC2C88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There is a simple procedure to search for an item with a specified key in a binary search tree</a:t>
            </a:r>
          </a:p>
          <a:p>
            <a:pPr lvl="1"/>
            <a:r>
              <a:rPr lang="en-US" dirty="0"/>
              <a:t>Start at the root</a:t>
            </a:r>
          </a:p>
          <a:p>
            <a:pPr lvl="1"/>
            <a:r>
              <a:rPr lang="en-US" dirty="0"/>
              <a:t>While the current node’s key does not match the key you are looking for, and the current node is not empty (NULL):</a:t>
            </a:r>
          </a:p>
          <a:p>
            <a:pPr lvl="2"/>
            <a:r>
              <a:rPr lang="en-US" dirty="0"/>
              <a:t>If the key you are searching for is less than the current node’s key, move left</a:t>
            </a:r>
          </a:p>
          <a:p>
            <a:pPr lvl="2"/>
            <a:r>
              <a:rPr lang="en-US" dirty="0"/>
              <a:t>Otherwise, move right</a:t>
            </a:r>
          </a:p>
          <a:p>
            <a:pPr lvl="1"/>
            <a:r>
              <a:rPr lang="en-US" dirty="0"/>
              <a:t>If the current node is empty, the key is not in the tree; otherwise, you found it</a:t>
            </a:r>
          </a:p>
          <a:p>
            <a:r>
              <a:rPr lang="en-US" dirty="0"/>
              <a:t>I will discuss specific examples of searching for a key in class</a:t>
            </a:r>
          </a:p>
          <a:p>
            <a:r>
              <a:rPr lang="en-US" dirty="0"/>
              <a:t>We will not prove it in this course, but It can be shown that:</a:t>
            </a:r>
          </a:p>
          <a:p>
            <a:pPr lvl="1"/>
            <a:r>
              <a:rPr lang="en-US" dirty="0"/>
              <a:t>If keys arrive in a random order, searches on average take logarithmic time with respect to the number of nodes in the tree (i.e., on average, nodes have a logarithmic depth)</a:t>
            </a:r>
          </a:p>
          <a:p>
            <a:pPr lvl="1"/>
            <a:r>
              <a:rPr lang="en-US" dirty="0"/>
              <a:t>However, in the worst case, searches can take linear time with respect to the number of nodes in the tree</a:t>
            </a:r>
          </a:p>
          <a:p>
            <a:pPr lvl="1"/>
            <a:r>
              <a:rPr lang="en-US" dirty="0"/>
              <a:t>The worst-case occurs when keys arrive in sorted or reverse-sorted order; in these cases, a binary search tree is no better than a linked list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6139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40F55-BA5B-D8B5-2C01-41063E863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Operations on Binary Search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AD5E9-3D17-4164-AC25-2ABB7A8AF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Other operations that can be applied to binary search trees include:</a:t>
            </a:r>
          </a:p>
          <a:p>
            <a:pPr lvl="1"/>
            <a:r>
              <a:rPr lang="en-US" dirty="0"/>
              <a:t>Find the item with the maximum or minimum value in the tree</a:t>
            </a:r>
          </a:p>
          <a:p>
            <a:pPr lvl="1"/>
            <a:r>
              <a:rPr lang="en-US" dirty="0"/>
              <a:t>Find the successor or predecessor of an item</a:t>
            </a:r>
          </a:p>
          <a:p>
            <a:pPr lvl="1"/>
            <a:r>
              <a:rPr lang="en-US" dirty="0"/>
              <a:t>Delete an item with a specified key</a:t>
            </a:r>
          </a:p>
          <a:p>
            <a:r>
              <a:rPr lang="en-US" dirty="0"/>
              <a:t>I may briefly discuss these operations in class</a:t>
            </a:r>
          </a:p>
          <a:p>
            <a:r>
              <a:rPr lang="en-US" dirty="0"/>
              <a:t>They can all be implemented in time that is logarithmic with respect to the number of nodes in the tree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3375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C783357-BC5A-674C-60EC-F9BC13B64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Inorder Traversal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55F4AC-9A1A-30C7-0F5A-1A26DE14F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 </a:t>
            </a:r>
            <a:r>
              <a:rPr lang="en-US" i="1" dirty="0"/>
              <a:t>traversal strategy</a:t>
            </a:r>
            <a:r>
              <a:rPr lang="en-US" dirty="0"/>
              <a:t> for a tree is a procedure that visits all the nodes in the tree in some particular order</a:t>
            </a:r>
          </a:p>
          <a:p>
            <a:r>
              <a:rPr lang="en-US" dirty="0"/>
              <a:t>An important traversal strategy for binary search trees is called </a:t>
            </a:r>
            <a:r>
              <a:rPr lang="en-US" b="1" dirty="0"/>
              <a:t>inorder traversal</a:t>
            </a:r>
          </a:p>
          <a:p>
            <a:r>
              <a:rPr lang="en-US" dirty="0"/>
              <a:t>The basic approach is:</a:t>
            </a:r>
          </a:p>
          <a:p>
            <a:pPr lvl="1"/>
            <a:r>
              <a:rPr lang="en-US" dirty="0"/>
              <a:t>First, apply inorder traversal to the left subtree of the root (this is typically implemented as a recursive call)</a:t>
            </a:r>
          </a:p>
          <a:p>
            <a:pPr lvl="1"/>
            <a:r>
              <a:rPr lang="en-US" dirty="0"/>
              <a:t>Second, visit the root of the tree</a:t>
            </a:r>
          </a:p>
          <a:p>
            <a:pPr lvl="1"/>
            <a:r>
              <a:rPr lang="en-US" dirty="0"/>
              <a:t>Third, apply inorder traversal to the right subtree of the root (this is typically implemented as a recursive call)</a:t>
            </a:r>
          </a:p>
          <a:p>
            <a:r>
              <a:rPr lang="en-US" dirty="0"/>
              <a:t>Every recursive algorithm needs a base case; in this case, the base case is, if we are dealing with an empty tree, do nothing</a:t>
            </a:r>
          </a:p>
          <a:p>
            <a:r>
              <a:rPr lang="en-US" dirty="0"/>
              <a:t>Interestingly, when inorder traversal is applied to a binary search tree, it visits all nodes in sorted order (from lowest to highest) based on keys</a:t>
            </a:r>
          </a:p>
          <a:p>
            <a:r>
              <a:rPr lang="en-US" dirty="0"/>
              <a:t>I will demonstrate inorder traversal by stepping through the algorithm in class for the final tree produced by our insertion example a few slides back</a:t>
            </a:r>
          </a:p>
        </p:txBody>
      </p:sp>
    </p:spTree>
    <p:extLst>
      <p:ext uri="{BB962C8B-B14F-4D97-AF65-F5344CB8AC3E}">
        <p14:creationId xmlns:p14="http://schemas.microsoft.com/office/powerpoint/2010/main" val="7897170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833F1-033C-9F41-41A0-D2B8AD98D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3F458-7FFD-387E-EB3B-A4895A743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will use binary search trees for the following application</a:t>
            </a:r>
          </a:p>
          <a:p>
            <a:pPr lvl="1"/>
            <a:r>
              <a:rPr lang="en-US" dirty="0"/>
              <a:t>We will examine a program that processes a text document</a:t>
            </a:r>
          </a:p>
          <a:p>
            <a:pPr lvl="1"/>
            <a:r>
              <a:rPr lang="en-US" dirty="0"/>
              <a:t>The program will count the number of time that each "word" appears in the document</a:t>
            </a:r>
          </a:p>
          <a:p>
            <a:pPr lvl="1"/>
            <a:r>
              <a:rPr lang="en-US" dirty="0"/>
              <a:t>For the purposes of our application, a "word" is any sequence of non-whitespace characters</a:t>
            </a:r>
          </a:p>
          <a:p>
            <a:pPr lvl="1"/>
            <a:r>
              <a:rPr lang="en-US" dirty="0"/>
              <a:t>Punctuation will not be stripped, and the program will be case sensitive</a:t>
            </a:r>
          </a:p>
          <a:p>
            <a:pPr lvl="1"/>
            <a:r>
              <a:rPr lang="en-US" dirty="0"/>
              <a:t>After processing the text document, the program will display all words from the file in ASCII order, with their counts</a:t>
            </a:r>
          </a:p>
          <a:p>
            <a:r>
              <a:rPr lang="en-US" dirty="0"/>
              <a:t>Of course, the program will be implemented in C</a:t>
            </a:r>
          </a:p>
        </p:txBody>
      </p:sp>
    </p:spTree>
    <p:extLst>
      <p:ext uri="{BB962C8B-B14F-4D97-AF65-F5344CB8AC3E}">
        <p14:creationId xmlns:p14="http://schemas.microsoft.com/office/powerpoint/2010/main" val="31977638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FDB60-9E0B-1014-1136-C37C2DEE3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Trees in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F769F-5936-5FE2-AB51-4C3F5288CE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with linked lists, binary search trees implementations in C make use of </a:t>
            </a:r>
            <a:r>
              <a:rPr lang="en-US" i="1" dirty="0"/>
              <a:t>structures</a:t>
            </a:r>
            <a:r>
              <a:rPr lang="en-US" dirty="0"/>
              <a:t>, </a:t>
            </a:r>
            <a:r>
              <a:rPr lang="en-US" i="1" dirty="0"/>
              <a:t>pointers</a:t>
            </a:r>
            <a:r>
              <a:rPr lang="en-US" dirty="0"/>
              <a:t>, and </a:t>
            </a:r>
            <a:r>
              <a:rPr lang="en-US" i="1" dirty="0"/>
              <a:t>dynamic memory allocation</a:t>
            </a:r>
          </a:p>
          <a:p>
            <a:r>
              <a:rPr lang="en-US" dirty="0"/>
              <a:t>As we have seen:</a:t>
            </a:r>
          </a:p>
          <a:p>
            <a:pPr lvl="1"/>
            <a:r>
              <a:rPr lang="en-US" dirty="0"/>
              <a:t>Nodes in singly linked lists contain pointers to the next node</a:t>
            </a:r>
          </a:p>
          <a:p>
            <a:pPr lvl="1"/>
            <a:r>
              <a:rPr lang="en-US" dirty="0"/>
              <a:t>Nodes in doubly linked lists (only discussed briefly) contain pointers to the next node and the previous node</a:t>
            </a:r>
          </a:p>
          <a:p>
            <a:pPr lvl="1"/>
            <a:r>
              <a:rPr lang="en-US" dirty="0"/>
              <a:t>Linked lists, in general, represent a sequence of values</a:t>
            </a:r>
          </a:p>
          <a:p>
            <a:r>
              <a:rPr lang="en-US" dirty="0"/>
              <a:t>Nodes in a binary search tree contain two pointers; one to the left child and one to the right child</a:t>
            </a:r>
          </a:p>
          <a:p>
            <a:r>
              <a:rPr lang="en-US" dirty="0"/>
              <a:t>Either or both might be set to NULL</a:t>
            </a:r>
          </a:p>
          <a:p>
            <a:r>
              <a:rPr lang="en-US" dirty="0"/>
              <a:t>The definition of the NODE structure that we will use for our example application is shown on the next slide</a:t>
            </a:r>
          </a:p>
        </p:txBody>
      </p:sp>
    </p:spTree>
    <p:extLst>
      <p:ext uri="{BB962C8B-B14F-4D97-AF65-F5344CB8AC3E}">
        <p14:creationId xmlns:p14="http://schemas.microsoft.com/office/powerpoint/2010/main" val="10453068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33BE3-42B2-67A3-0B87-48F97E89E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Binary Search Tree Node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EECAA-C07D-810F-FF39-71677CE43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cs typeface="Courier New" panose="02070309020205020404" pitchFamily="49" charset="0"/>
              </a:rPr>
              <a:t>We will define the nodes of our binary search tree as follows: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#define MAX_LENGTH 25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typedef struct node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char word[MAX_LENGTH];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count;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struct node *left;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struct node *right;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 NODE;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typedef NODE *PNODE;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cs typeface="Courier New" panose="02070309020205020404" pitchFamily="49" charset="0"/>
              </a:rPr>
              <a:t>Note that each node will store a word, which is the node's key, and a count, indicating how many times it occurs in the text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cs typeface="Courier New" panose="02070309020205020404" pitchFamily="49" charset="0"/>
              </a:rPr>
              <a:t>Of course, each node also stores pointers to its left and right children, which could be NULL</a:t>
            </a:r>
          </a:p>
        </p:txBody>
      </p:sp>
    </p:spTree>
    <p:extLst>
      <p:ext uri="{BB962C8B-B14F-4D97-AF65-F5344CB8AC3E}">
        <p14:creationId xmlns:p14="http://schemas.microsoft.com/office/powerpoint/2010/main" val="15478038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25494-E133-2249-0B2A-CDC9C8BA1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Full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8B174-5BD8-AE33-9BBC-012A06703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 class, we will examine a program called "count_words.c" which implements the example application</a:t>
            </a:r>
          </a:p>
          <a:p>
            <a:r>
              <a:rPr lang="en-US" dirty="0"/>
              <a:t>I will demo running the program on a text file containing one of my favorite jokes (but not as good as the jokes about strings)</a:t>
            </a:r>
          </a:p>
          <a:p>
            <a:r>
              <a:rPr lang="en-US" dirty="0"/>
              <a:t>Near the top of the program, there is code defining the node structure for the binary search tree, as shown on the previous slide</a:t>
            </a:r>
          </a:p>
          <a:p>
            <a:r>
              <a:rPr lang="en-US" dirty="0"/>
              <a:t>After we look at that, we will examine the "main" function, and then the other functions</a:t>
            </a:r>
          </a:p>
          <a:p>
            <a:r>
              <a:rPr lang="en-US" dirty="0"/>
              <a:t>The other functions that exist in the program are:</a:t>
            </a:r>
          </a:p>
          <a:p>
            <a:pPr lvl="1"/>
            <a:r>
              <a:rPr lang="en-US" dirty="0"/>
              <a:t>The function "create_node" is used to create a new node containing a specific word</a:t>
            </a:r>
          </a:p>
          <a:p>
            <a:pPr lvl="1"/>
            <a:r>
              <a:rPr lang="en-US" dirty="0"/>
              <a:t>The function "insert_word" inserts a specified word into a binary search tree, and returns a pointer to the updated binary search tree</a:t>
            </a:r>
          </a:p>
          <a:p>
            <a:pPr lvl="1"/>
            <a:r>
              <a:rPr lang="en-US" dirty="0"/>
              <a:t>The function "inorder_traversal" applies in inorder traversal to the binary search tree, displaying words (in ASCII order) and their counts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991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7CDD1-41F8-90EA-816E-7350BAA42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Trees Versus Linked 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696D7-DFF8-6560-7836-9CB0E4116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a previous topic, we saw various versions of a program that inserts nodes into a singly linked list of integers</a:t>
            </a:r>
          </a:p>
          <a:p>
            <a:r>
              <a:rPr lang="en-US" dirty="0"/>
              <a:t>Two versions of the program maintained nodes in sorted order</a:t>
            </a:r>
          </a:p>
          <a:p>
            <a:r>
              <a:rPr lang="en-US" dirty="0"/>
              <a:t>One of those two versions stored counts of each integer in each node</a:t>
            </a:r>
          </a:p>
          <a:p>
            <a:r>
              <a:rPr lang="en-US" dirty="0"/>
              <a:t>Using that sort of strategy, we could have implemented the word counting program with linked lists</a:t>
            </a:r>
          </a:p>
          <a:p>
            <a:r>
              <a:rPr lang="en-US" dirty="0"/>
              <a:t>However, processing each word would have taken linear time on average</a:t>
            </a:r>
          </a:p>
          <a:p>
            <a:r>
              <a:rPr lang="en-US" dirty="0"/>
              <a:t>With binary search trees, processing each word takes logarithmic time on average for a typical text file</a:t>
            </a:r>
          </a:p>
          <a:p>
            <a:r>
              <a:rPr lang="en-US" dirty="0"/>
              <a:t>This can make a huge difference when processing large text files</a:t>
            </a:r>
          </a:p>
          <a:p>
            <a:r>
              <a:rPr lang="en-US" dirty="0"/>
              <a:t>However, binary search trees do not always make sense</a:t>
            </a:r>
          </a:p>
          <a:p>
            <a:r>
              <a:rPr lang="en-US" dirty="0"/>
              <a:t>For example, consider the program you are implementing for your fifth programming assignment</a:t>
            </a:r>
          </a:p>
          <a:p>
            <a:pPr lvl="1"/>
            <a:r>
              <a:rPr lang="en-US" dirty="0"/>
              <a:t>Each linked list stores a sequence of digits representing a single integer</a:t>
            </a:r>
          </a:p>
          <a:p>
            <a:pPr lvl="1"/>
            <a:r>
              <a:rPr lang="en-US" dirty="0"/>
              <a:t>It would not make sense to store the digits in a binary search tree, because that does not represent a list</a:t>
            </a:r>
          </a:p>
        </p:txBody>
      </p:sp>
    </p:spTree>
    <p:extLst>
      <p:ext uri="{BB962C8B-B14F-4D97-AF65-F5344CB8AC3E}">
        <p14:creationId xmlns:p14="http://schemas.microsoft.com/office/powerpoint/2010/main" val="10073529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81347-7B19-2908-BE41-336F9BCE5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Balanced Binary Search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CF2DC-07E4-94AD-3BA4-1CD6B2E22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As previously mentioned, if the nodes are inserted into a binary search tree with keys in sorted order or reverse sorted order, this leads to linear operations</a:t>
            </a:r>
          </a:p>
          <a:p>
            <a:r>
              <a:rPr lang="en-US" dirty="0"/>
              <a:t>In a DSA course, after learning about regular binary search trees, you would likely learn about balanced </a:t>
            </a:r>
            <a:r>
              <a:rPr lang="en-US" i="1" dirty="0"/>
              <a:t>binary search trees</a:t>
            </a:r>
          </a:p>
          <a:p>
            <a:r>
              <a:rPr lang="en-US" dirty="0"/>
              <a:t>There are different varieties of </a:t>
            </a:r>
            <a:r>
              <a:rPr lang="en-US" i="1" dirty="0"/>
              <a:t>balanced binary search trees</a:t>
            </a:r>
            <a:r>
              <a:rPr lang="en-US" dirty="0"/>
              <a:t>, including </a:t>
            </a:r>
            <a:r>
              <a:rPr lang="en-US" i="1" dirty="0"/>
              <a:t>AVL trees</a:t>
            </a:r>
            <a:r>
              <a:rPr lang="en-US" dirty="0"/>
              <a:t> and </a:t>
            </a:r>
            <a:r>
              <a:rPr lang="en-US" i="1" dirty="0"/>
              <a:t>red-black trees</a:t>
            </a:r>
          </a:p>
          <a:p>
            <a:r>
              <a:rPr lang="en-US" dirty="0"/>
              <a:t>These data structures use a more complex insertion routine than a regular binary search tree</a:t>
            </a:r>
          </a:p>
          <a:p>
            <a:r>
              <a:rPr lang="en-US" dirty="0"/>
              <a:t>Balanced binary search trees can guarantee that all nodes are at a logarithmic depth with respect to the number of nodes in the tree</a:t>
            </a:r>
          </a:p>
          <a:p>
            <a:r>
              <a:rPr lang="en-US" dirty="0"/>
              <a:t>This guarantees that all the major operations that can be applied to the binary search tree run in logarithmic time</a:t>
            </a:r>
          </a:p>
          <a:p>
            <a:r>
              <a:rPr lang="en-US" dirty="0"/>
              <a:t>This can lead to efficient algorithms for various tasks</a:t>
            </a:r>
          </a:p>
        </p:txBody>
      </p:sp>
    </p:spTree>
    <p:extLst>
      <p:ext uri="{BB962C8B-B14F-4D97-AF65-F5344CB8AC3E}">
        <p14:creationId xmlns:p14="http://schemas.microsoft.com/office/powerpoint/2010/main" val="3329587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12888</TotalTime>
  <Words>3114</Words>
  <Application>Microsoft Office PowerPoint</Application>
  <PresentationFormat>Widescreen</PresentationFormat>
  <Paragraphs>307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Courier New</vt:lpstr>
      <vt:lpstr>Office Theme</vt:lpstr>
      <vt:lpstr>CS 160: Introduction to Procedural Programming and ECE 160: Introduction to Programming for Electrical Engineers  Topic: Binary Search Trees</vt:lpstr>
      <vt:lpstr>Trees</vt:lpstr>
      <vt:lpstr>Things that can be Represented as Trees</vt:lpstr>
      <vt:lpstr>Binary Trees</vt:lpstr>
      <vt:lpstr>Binary Search Trees</vt:lpstr>
      <vt:lpstr>Insertions into Binary Search Trees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Binary Search Tree: Example of Insertion</vt:lpstr>
      <vt:lpstr>Searching a Binary Search Tree</vt:lpstr>
      <vt:lpstr>Other Operations on Binary Search Trees</vt:lpstr>
      <vt:lpstr>Inorder Traversal</vt:lpstr>
      <vt:lpstr>Example Application</vt:lpstr>
      <vt:lpstr>Binary Search Trees in C</vt:lpstr>
      <vt:lpstr>Definition of Binary Search Tree Node</vt:lpstr>
      <vt:lpstr>The Full Implementation</vt:lpstr>
      <vt:lpstr>Binary Search Trees Versus Linked Lists</vt:lpstr>
      <vt:lpstr>Balanced Binary Search Trees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</dc:title>
  <dc:creator>Carl</dc:creator>
  <cp:lastModifiedBy>Carl Sable</cp:lastModifiedBy>
  <cp:revision>485</cp:revision>
  <dcterms:created xsi:type="dcterms:W3CDTF">2020-08-29T03:38:10Z</dcterms:created>
  <dcterms:modified xsi:type="dcterms:W3CDTF">2026-04-22T00:50:49Z</dcterms:modified>
</cp:coreProperties>
</file>