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6" r:id="rId11"/>
    <p:sldId id="265" r:id="rId12"/>
    <p:sldId id="267" r:id="rId13"/>
    <p:sldId id="268" r:id="rId14"/>
    <p:sldId id="269" r:id="rId15"/>
    <p:sldId id="271" r:id="rId16"/>
    <p:sldId id="270"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3" autoAdjust="0"/>
    <p:restoredTop sz="94660"/>
  </p:normalViewPr>
  <p:slideViewPr>
    <p:cSldViewPr snapToGrid="0">
      <p:cViewPr varScale="1">
        <p:scale>
          <a:sx n="72" d="100"/>
          <a:sy n="72"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2/16/2026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Arrays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BAEF6-488A-1EF8-74B1-0BBECDECA610}"/>
              </a:ext>
            </a:extLst>
          </p:cNvPr>
          <p:cNvSpPr>
            <a:spLocks noGrp="1"/>
          </p:cNvSpPr>
          <p:nvPr>
            <p:ph type="title"/>
          </p:nvPr>
        </p:nvSpPr>
        <p:spPr/>
        <p:txBody>
          <a:bodyPr/>
          <a:lstStyle/>
          <a:p>
            <a:r>
              <a:rPr lang="en-US" dirty="0"/>
              <a:t>Tasks Involving Several Related Values</a:t>
            </a:r>
          </a:p>
        </p:txBody>
      </p:sp>
      <p:sp>
        <p:nvSpPr>
          <p:cNvPr id="3" name="Content Placeholder 2">
            <a:extLst>
              <a:ext uri="{FF2B5EF4-FFF2-40B4-BE49-F238E27FC236}">
                <a16:creationId xmlns:a16="http://schemas.microsoft.com/office/drawing/2014/main" id="{690328F1-A234-4669-3CE7-11DF0FF2D355}"/>
              </a:ext>
            </a:extLst>
          </p:cNvPr>
          <p:cNvSpPr>
            <a:spLocks noGrp="1"/>
          </p:cNvSpPr>
          <p:nvPr>
            <p:ph idx="1"/>
          </p:nvPr>
        </p:nvSpPr>
        <p:spPr/>
        <p:txBody>
          <a:bodyPr>
            <a:normAutofit lnSpcReduction="10000"/>
          </a:bodyPr>
          <a:lstStyle/>
          <a:p>
            <a:r>
              <a:rPr lang="en-US" dirty="0"/>
              <a:t>Suppose you want to write a program that:</a:t>
            </a:r>
          </a:p>
          <a:p>
            <a:pPr lvl="1"/>
            <a:r>
              <a:rPr lang="en-US" dirty="0"/>
              <a:t>First prompts the user to enter 10 integers</a:t>
            </a:r>
          </a:p>
          <a:p>
            <a:pPr lvl="1"/>
            <a:r>
              <a:rPr lang="en-US" dirty="0"/>
              <a:t>Then displays the values in the reverse order of how were entered</a:t>
            </a:r>
          </a:p>
          <a:p>
            <a:r>
              <a:rPr lang="en-US" dirty="0"/>
              <a:t>To do this using what has been covered so far, you would need:</a:t>
            </a:r>
          </a:p>
          <a:p>
            <a:pPr lvl="1"/>
            <a:r>
              <a:rPr lang="en-US" dirty="0"/>
              <a:t>10 different </a:t>
            </a:r>
            <a:r>
              <a:rPr lang="en-US" i="1" dirty="0"/>
              <a:t>variables</a:t>
            </a:r>
            <a:r>
              <a:rPr lang="en-US" dirty="0"/>
              <a:t> to represent the 10 different integers</a:t>
            </a:r>
          </a:p>
          <a:p>
            <a:pPr lvl="1"/>
            <a:r>
              <a:rPr lang="en-US" dirty="0"/>
              <a:t>10 "scanf" statements to have the user enter values for them</a:t>
            </a:r>
          </a:p>
          <a:p>
            <a:pPr lvl="1"/>
            <a:r>
              <a:rPr lang="en-US" dirty="0"/>
              <a:t>10 "printf" statements to print them out in reverse order</a:t>
            </a:r>
          </a:p>
          <a:p>
            <a:r>
              <a:rPr lang="en-US" dirty="0"/>
              <a:t>This is clearly too much code for such a simple task</a:t>
            </a:r>
          </a:p>
          <a:p>
            <a:r>
              <a:rPr lang="en-US" dirty="0"/>
              <a:t>Now imagine if you want to do the same thing with 100 integers or 1000 integers</a:t>
            </a:r>
            <a:endParaRPr lang="en-US" i="1" dirty="0"/>
          </a:p>
          <a:p>
            <a:endParaRPr lang="en-US" dirty="0"/>
          </a:p>
        </p:txBody>
      </p:sp>
    </p:spTree>
    <p:extLst>
      <p:ext uri="{BB962C8B-B14F-4D97-AF65-F5344CB8AC3E}">
        <p14:creationId xmlns:p14="http://schemas.microsoft.com/office/powerpoint/2010/main" val="2348054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EBD2B-11C8-C9EA-3954-66D93AB3820D}"/>
              </a:ext>
            </a:extLst>
          </p:cNvPr>
          <p:cNvSpPr>
            <a:spLocks noGrp="1"/>
          </p:cNvSpPr>
          <p:nvPr>
            <p:ph type="title"/>
          </p:nvPr>
        </p:nvSpPr>
        <p:spPr/>
        <p:txBody>
          <a:bodyPr/>
          <a:lstStyle/>
          <a:p>
            <a:r>
              <a:rPr lang="en-US" dirty="0"/>
              <a:t>Arrays</a:t>
            </a:r>
          </a:p>
        </p:txBody>
      </p:sp>
      <p:sp>
        <p:nvSpPr>
          <p:cNvPr id="3" name="Content Placeholder 2">
            <a:extLst>
              <a:ext uri="{FF2B5EF4-FFF2-40B4-BE49-F238E27FC236}">
                <a16:creationId xmlns:a16="http://schemas.microsoft.com/office/drawing/2014/main" id="{616AF363-319B-72B4-ED3C-F5D53B56ABB0}"/>
              </a:ext>
            </a:extLst>
          </p:cNvPr>
          <p:cNvSpPr>
            <a:spLocks noGrp="1"/>
          </p:cNvSpPr>
          <p:nvPr>
            <p:ph idx="1"/>
          </p:nvPr>
        </p:nvSpPr>
        <p:spPr/>
        <p:txBody>
          <a:bodyPr>
            <a:normAutofit fontScale="77500" lnSpcReduction="20000"/>
          </a:bodyPr>
          <a:lstStyle/>
          <a:p>
            <a:r>
              <a:rPr lang="en-US" b="1" dirty="0"/>
              <a:t>Arrays</a:t>
            </a:r>
            <a:r>
              <a:rPr lang="en-US" dirty="0"/>
              <a:t> are used when you are dealing with several related values of </a:t>
            </a:r>
            <a:r>
              <a:rPr lang="en-US" i="1" dirty="0"/>
              <a:t>the same type</a:t>
            </a:r>
          </a:p>
          <a:p>
            <a:r>
              <a:rPr lang="en-US" dirty="0"/>
              <a:t>An array stores a </a:t>
            </a:r>
            <a:r>
              <a:rPr lang="en-US" i="1" dirty="0"/>
              <a:t>sequence</a:t>
            </a:r>
            <a:r>
              <a:rPr lang="en-US" dirty="0"/>
              <a:t> of values of the same type in </a:t>
            </a:r>
            <a:r>
              <a:rPr lang="en-US" i="1" dirty="0"/>
              <a:t>contiguous memory</a:t>
            </a:r>
          </a:p>
          <a:p>
            <a:r>
              <a:rPr lang="en-US" dirty="0"/>
              <a:t>To declare an array, you must specify the </a:t>
            </a:r>
            <a:r>
              <a:rPr lang="en-US" i="1" dirty="0"/>
              <a:t>type</a:t>
            </a:r>
            <a:r>
              <a:rPr lang="en-US" dirty="0"/>
              <a:t>, the </a:t>
            </a:r>
            <a:r>
              <a:rPr lang="en-US" i="1" dirty="0"/>
              <a:t>identifier</a:t>
            </a:r>
            <a:r>
              <a:rPr lang="en-US" dirty="0"/>
              <a:t> (i.e., the name of the array), and the array's </a:t>
            </a:r>
            <a:r>
              <a:rPr lang="en-US" i="1" dirty="0"/>
              <a:t>size</a:t>
            </a:r>
            <a:r>
              <a:rPr lang="en-US" dirty="0"/>
              <a:t> (i.e., the number of values you will store)</a:t>
            </a:r>
          </a:p>
          <a:p>
            <a:r>
              <a:rPr lang="en-US" dirty="0"/>
              <a:t>For example, to declare an array of 10 integers (related to the task discussed on the previous slide), the </a:t>
            </a:r>
            <a:r>
              <a:rPr lang="en-US" i="1" dirty="0"/>
              <a:t>declaration</a:t>
            </a:r>
            <a:r>
              <a:rPr lang="en-US" dirty="0"/>
              <a:t> may be as follows: </a:t>
            </a:r>
            <a:r>
              <a:rPr lang="en-US" dirty="0">
                <a:latin typeface="Courier New" panose="02070309020205020404" pitchFamily="49" charset="0"/>
                <a:cs typeface="Courier New" panose="02070309020205020404" pitchFamily="49" charset="0"/>
              </a:rPr>
              <a:t>int numbers[10];</a:t>
            </a:r>
          </a:p>
          <a:p>
            <a:pPr lvl="1"/>
            <a:r>
              <a:rPr lang="en-US" dirty="0"/>
              <a:t>Note that the size of the array appears within brackets after the name of the array</a:t>
            </a:r>
          </a:p>
          <a:p>
            <a:pPr lvl="1"/>
            <a:r>
              <a:rPr lang="en-US" dirty="0"/>
              <a:t>Here, we are declaring an array of 10 integers, and the name of the array is "numbers"</a:t>
            </a:r>
          </a:p>
          <a:p>
            <a:r>
              <a:rPr lang="en-US" dirty="0"/>
              <a:t>The size of an array must be a constant, with a caveat</a:t>
            </a:r>
          </a:p>
          <a:p>
            <a:pPr lvl="1"/>
            <a:r>
              <a:rPr lang="en-US" dirty="0"/>
              <a:t>The C99 standard introduced </a:t>
            </a:r>
            <a:r>
              <a:rPr lang="en-US" i="1" dirty="0"/>
              <a:t>variable-length arrays</a:t>
            </a:r>
            <a:r>
              <a:rPr lang="en-US" dirty="0"/>
              <a:t> (VLAs)</a:t>
            </a:r>
            <a:endParaRPr lang="en-US" i="1" dirty="0"/>
          </a:p>
          <a:p>
            <a:pPr lvl="1"/>
            <a:r>
              <a:rPr lang="en-US" dirty="0"/>
              <a:t>Due to various issues that VLAs can lead to, the C11 standard made this feature optional!</a:t>
            </a:r>
          </a:p>
          <a:p>
            <a:pPr lvl="1"/>
            <a:r>
              <a:rPr lang="en-US" dirty="0"/>
              <a:t>C++ never allowed variable-length arrays</a:t>
            </a:r>
          </a:p>
          <a:p>
            <a:pPr lvl="1"/>
            <a:r>
              <a:rPr lang="en-US" dirty="0"/>
              <a:t>The net affect of all this is that some C compilers allow VLAs, but others do not</a:t>
            </a:r>
          </a:p>
          <a:p>
            <a:pPr lvl="1"/>
            <a:r>
              <a:rPr lang="en-US" dirty="0"/>
              <a:t>In this course, we will assume that the size of an array is always a constant known at compile time (i.e., we will not consider VLAs)</a:t>
            </a:r>
          </a:p>
          <a:p>
            <a:endParaRPr lang="en-US" dirty="0"/>
          </a:p>
        </p:txBody>
      </p:sp>
    </p:spTree>
    <p:extLst>
      <p:ext uri="{BB962C8B-B14F-4D97-AF65-F5344CB8AC3E}">
        <p14:creationId xmlns:p14="http://schemas.microsoft.com/office/powerpoint/2010/main" val="251445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C61D-7EF1-E602-3CFE-AFF959B9DD71}"/>
              </a:ext>
            </a:extLst>
          </p:cNvPr>
          <p:cNvSpPr>
            <a:spLocks noGrp="1"/>
          </p:cNvSpPr>
          <p:nvPr>
            <p:ph type="title"/>
          </p:nvPr>
        </p:nvSpPr>
        <p:spPr/>
        <p:txBody>
          <a:bodyPr/>
          <a:lstStyle/>
          <a:p>
            <a:r>
              <a:rPr lang="en-US" dirty="0"/>
              <a:t>Indexing an Array</a:t>
            </a:r>
          </a:p>
        </p:txBody>
      </p:sp>
      <p:sp>
        <p:nvSpPr>
          <p:cNvPr id="3" name="Content Placeholder 2">
            <a:extLst>
              <a:ext uri="{FF2B5EF4-FFF2-40B4-BE49-F238E27FC236}">
                <a16:creationId xmlns:a16="http://schemas.microsoft.com/office/drawing/2014/main" id="{C83CB80F-FD3B-6E3E-CC7C-FAE61C891DC9}"/>
              </a:ext>
            </a:extLst>
          </p:cNvPr>
          <p:cNvSpPr>
            <a:spLocks noGrp="1"/>
          </p:cNvSpPr>
          <p:nvPr>
            <p:ph idx="1"/>
          </p:nvPr>
        </p:nvSpPr>
        <p:spPr/>
        <p:txBody>
          <a:bodyPr>
            <a:normAutofit fontScale="92500" lnSpcReduction="20000"/>
          </a:bodyPr>
          <a:lstStyle/>
          <a:p>
            <a:r>
              <a:rPr lang="en-US" dirty="0"/>
              <a:t>Each value in the array is called an </a:t>
            </a:r>
            <a:r>
              <a:rPr lang="en-US" i="1" dirty="0"/>
              <a:t>element</a:t>
            </a:r>
            <a:r>
              <a:rPr lang="en-US" dirty="0"/>
              <a:t> of the array</a:t>
            </a:r>
          </a:p>
          <a:p>
            <a:r>
              <a:rPr lang="en-US" dirty="0"/>
              <a:t>To access a single element in an array, you must use the name of the array followed by the </a:t>
            </a:r>
            <a:r>
              <a:rPr lang="en-US" b="1" dirty="0"/>
              <a:t>index</a:t>
            </a:r>
            <a:r>
              <a:rPr lang="en-US" dirty="0"/>
              <a:t> of the element within square brackets</a:t>
            </a:r>
          </a:p>
          <a:p>
            <a:r>
              <a:rPr lang="en-US" dirty="0"/>
              <a:t>In C (and most modern programming languages), the first element of the array has index 0</a:t>
            </a:r>
          </a:p>
          <a:p>
            <a:r>
              <a:rPr lang="en-US" dirty="0"/>
              <a:t>Therefore, the "numbers" array we have been considering has 10 elements with indexes 0 through 9</a:t>
            </a:r>
          </a:p>
          <a:p>
            <a:pPr lvl="1"/>
            <a:r>
              <a:rPr lang="en-US" dirty="0"/>
              <a:t>To access the first element, you would use "numbers[0]"</a:t>
            </a:r>
          </a:p>
          <a:p>
            <a:pPr lvl="1"/>
            <a:r>
              <a:rPr lang="en-US" dirty="0"/>
              <a:t>To access the tenth (final) element, you would use "numbers[9]"</a:t>
            </a:r>
          </a:p>
          <a:p>
            <a:pPr lvl="1"/>
            <a:r>
              <a:rPr lang="en-US" dirty="0"/>
              <a:t>The value inside of the brackets does not have to be a constant; it can be a variable or expression</a:t>
            </a:r>
          </a:p>
          <a:p>
            <a:pPr lvl="1"/>
            <a:r>
              <a:rPr lang="en-US" dirty="0"/>
              <a:t>For example, if "x" is an integer variable, it is perfectly acceptable to use "numbers[x]" or even "numbers[x*2+1]"</a:t>
            </a:r>
          </a:p>
        </p:txBody>
      </p:sp>
    </p:spTree>
    <p:extLst>
      <p:ext uri="{BB962C8B-B14F-4D97-AF65-F5344CB8AC3E}">
        <p14:creationId xmlns:p14="http://schemas.microsoft.com/office/powerpoint/2010/main" val="4199555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FB514-6DED-1713-2415-A6B833C26E11}"/>
              </a:ext>
            </a:extLst>
          </p:cNvPr>
          <p:cNvSpPr>
            <a:spLocks noGrp="1"/>
          </p:cNvSpPr>
          <p:nvPr>
            <p:ph type="title"/>
          </p:nvPr>
        </p:nvSpPr>
        <p:spPr/>
        <p:txBody>
          <a:bodyPr/>
          <a:lstStyle/>
          <a:p>
            <a:r>
              <a:rPr lang="en-US" dirty="0"/>
              <a:t>Displaying Array Elements in Reverse</a:t>
            </a:r>
          </a:p>
        </p:txBody>
      </p:sp>
      <p:sp>
        <p:nvSpPr>
          <p:cNvPr id="3" name="Content Placeholder 2">
            <a:extLst>
              <a:ext uri="{FF2B5EF4-FFF2-40B4-BE49-F238E27FC236}">
                <a16:creationId xmlns:a16="http://schemas.microsoft.com/office/drawing/2014/main" id="{B837DA42-DE96-6D9D-B20D-72790030CDBC}"/>
              </a:ext>
            </a:extLst>
          </p:cNvPr>
          <p:cNvSpPr>
            <a:spLocks noGrp="1"/>
          </p:cNvSpPr>
          <p:nvPr>
            <p:ph idx="1"/>
          </p:nvPr>
        </p:nvSpPr>
        <p:spPr/>
        <p:txBody>
          <a:bodyPr>
            <a:normAutofit fontScale="77500" lnSpcReduction="20000"/>
          </a:bodyPr>
          <a:lstStyle/>
          <a:p>
            <a:r>
              <a:rPr lang="en-US" dirty="0"/>
              <a:t>Recall that we discussed the problem of writing a program that first prompts the user to enter ten integers, and then displays them in the reverse order</a:t>
            </a:r>
          </a:p>
          <a:p>
            <a:r>
              <a:rPr lang="en-US" dirty="0"/>
              <a:t>The program on the next slide shows one way to solve this, using an array</a:t>
            </a:r>
          </a:p>
          <a:p>
            <a:pPr lvl="1"/>
            <a:r>
              <a:rPr lang="en-US" dirty="0"/>
              <a:t>I used a constant, namely ARRAYSIZE, to represent the number of integers being stored (in this case, 10) using "#define" (alternatively, I could have made this value a "const int")</a:t>
            </a:r>
          </a:p>
          <a:p>
            <a:pPr lvl="1"/>
            <a:r>
              <a:rPr lang="en-US" dirty="0"/>
              <a:t>The reason for this (as opposed to typing the number 10 in all locations instead of ARRAYSIZE) is that this makes it easier to change the size later</a:t>
            </a:r>
          </a:p>
          <a:p>
            <a:pPr lvl="1"/>
            <a:r>
              <a:rPr lang="en-US" dirty="0"/>
              <a:t>Notice that the first "for" loop loops from 0 to ARRAYSIZE-1</a:t>
            </a:r>
          </a:p>
          <a:p>
            <a:pPr lvl="2"/>
            <a:r>
              <a:rPr lang="en-US" dirty="0"/>
              <a:t>This is because the array is indexed with these values</a:t>
            </a:r>
          </a:p>
          <a:p>
            <a:pPr lvl="2"/>
            <a:r>
              <a:rPr lang="en-US" dirty="0"/>
              <a:t>Alternatively, I could have looped from 1 to ARRAYSIZE, and used the expression "x-i" inside the square brackets</a:t>
            </a:r>
          </a:p>
          <a:p>
            <a:pPr lvl="2"/>
            <a:r>
              <a:rPr lang="en-US" dirty="0"/>
              <a:t>Also note that the "scanf" function gets passed the memory address of one element at a time, using the address-of operator (&amp;)</a:t>
            </a:r>
          </a:p>
          <a:p>
            <a:pPr lvl="1"/>
            <a:r>
              <a:rPr lang="en-US" dirty="0"/>
              <a:t>Notice that the second "for" loop loops from ARRAYSIZE-1 down to 0</a:t>
            </a:r>
          </a:p>
          <a:p>
            <a:pPr lvl="2"/>
            <a:r>
              <a:rPr lang="en-US" dirty="0"/>
              <a:t>This is because we are printing out the array in reverse order</a:t>
            </a:r>
          </a:p>
          <a:p>
            <a:pPr lvl="2"/>
            <a:r>
              <a:rPr lang="en-US" dirty="0"/>
              <a:t>Another option would have been to loop from 1 to ARRAYSIZE, in which case we would have used the expression "ARRAYSIZE - x" inside the brackets</a:t>
            </a:r>
          </a:p>
          <a:p>
            <a:pPr lvl="2"/>
            <a:r>
              <a:rPr lang="en-US" dirty="0"/>
              <a:t>Since this loop contains just one statement (the call to the "printf" function), there is no need to enclose it in curly braces, although it is fine to do so if you prefer for readability or consistency</a:t>
            </a:r>
          </a:p>
        </p:txBody>
      </p:sp>
    </p:spTree>
    <p:extLst>
      <p:ext uri="{BB962C8B-B14F-4D97-AF65-F5344CB8AC3E}">
        <p14:creationId xmlns:p14="http://schemas.microsoft.com/office/powerpoint/2010/main" val="100266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D2F98-1406-EB7E-3C11-35C2294612B4}"/>
              </a:ext>
            </a:extLst>
          </p:cNvPr>
          <p:cNvSpPr>
            <a:spLocks noGrp="1"/>
          </p:cNvSpPr>
          <p:nvPr>
            <p:ph type="title"/>
          </p:nvPr>
        </p:nvSpPr>
        <p:spPr/>
        <p:txBody>
          <a:bodyPr/>
          <a:lstStyle/>
          <a:p>
            <a:r>
              <a:rPr lang="en-US" dirty="0"/>
              <a:t>Displaying Array Elements in Reverse Code</a:t>
            </a:r>
          </a:p>
        </p:txBody>
      </p:sp>
      <p:sp>
        <p:nvSpPr>
          <p:cNvPr id="3" name="Content Placeholder 2">
            <a:extLst>
              <a:ext uri="{FF2B5EF4-FFF2-40B4-BE49-F238E27FC236}">
                <a16:creationId xmlns:a16="http://schemas.microsoft.com/office/drawing/2014/main" id="{C07B9949-5C76-6F42-C232-8E48EA9FCA8F}"/>
              </a:ext>
            </a:extLst>
          </p:cNvPr>
          <p:cNvSpPr>
            <a:spLocks noGrp="1"/>
          </p:cNvSpPr>
          <p:nvPr>
            <p:ph idx="1"/>
          </p:nvPr>
        </p:nvSpPr>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#define ARRAYSIZE 10</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x, numbers[ARRAYSIZE];</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(x = 0; x &lt; ARRAYSIZE;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printf("Enter number: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scanf("%d", &amp;numbers[x]);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(x = ARRAYSIZE - 1; x &gt;= 0;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printf("%d\n", numbers[x]);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51782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ADAA4-FC88-5AD4-00AD-5919CF1334C4}"/>
              </a:ext>
            </a:extLst>
          </p:cNvPr>
          <p:cNvSpPr>
            <a:spLocks noGrp="1"/>
          </p:cNvSpPr>
          <p:nvPr>
            <p:ph type="title"/>
          </p:nvPr>
        </p:nvSpPr>
        <p:spPr/>
        <p:txBody>
          <a:bodyPr/>
          <a:lstStyle/>
          <a:p>
            <a:r>
              <a:rPr lang="en-US" dirty="0"/>
              <a:t>Displaying the Output on One Line</a:t>
            </a:r>
          </a:p>
        </p:txBody>
      </p:sp>
      <p:sp>
        <p:nvSpPr>
          <p:cNvPr id="3" name="Content Placeholder 2">
            <a:extLst>
              <a:ext uri="{FF2B5EF4-FFF2-40B4-BE49-F238E27FC236}">
                <a16:creationId xmlns:a16="http://schemas.microsoft.com/office/drawing/2014/main" id="{97731D44-A452-3709-A85F-1EFD9A53786D}"/>
              </a:ext>
            </a:extLst>
          </p:cNvPr>
          <p:cNvSpPr>
            <a:spLocks noGrp="1"/>
          </p:cNvSpPr>
          <p:nvPr>
            <p:ph idx="1"/>
          </p:nvPr>
        </p:nvSpPr>
        <p:spPr/>
        <p:txBody>
          <a:bodyPr>
            <a:normAutofit fontScale="85000" lnSpcReduction="20000"/>
          </a:bodyPr>
          <a:lstStyle/>
          <a:p>
            <a:r>
              <a:rPr lang="en-US" dirty="0"/>
              <a:t>In the program as we looked at it so far, I displayed each value on its own line</a:t>
            </a:r>
          </a:p>
          <a:p>
            <a:r>
              <a:rPr lang="en-US" dirty="0"/>
              <a:t>Suppose, instead, we want to display all the values (still in reverse order) on one line separated by commas</a:t>
            </a:r>
          </a:p>
          <a:p>
            <a:r>
              <a:rPr lang="en-US" dirty="0"/>
              <a:t>One way to do that is by replacing the second loop in our program with the following code (I will run the updated program in class):</a:t>
            </a:r>
          </a:p>
          <a:p>
            <a:pPr marL="457200" lvl="1" indent="0">
              <a:lnSpc>
                <a:spcPct val="120000"/>
              </a:lnSpc>
              <a:buNone/>
            </a:pPr>
            <a:r>
              <a:rPr lang="en-US" dirty="0">
                <a:latin typeface="Courier New" panose="02070309020205020404" pitchFamily="49" charset="0"/>
                <a:cs typeface="Courier New" panose="02070309020205020404" pitchFamily="49" charset="0"/>
              </a:rPr>
              <a:t>printf("%d", numbers[ARRAYSIZE - 1]);</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for (x = ARRAYSIZE - 2; x &gt;= 0; x--)</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printf(", %d", numbers[x]);</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printf("\n");</a:t>
            </a:r>
          </a:p>
          <a:p>
            <a:r>
              <a:rPr lang="en-US" dirty="0">
                <a:cs typeface="Courier New" panose="02070309020205020404" pitchFamily="49" charset="0"/>
              </a:rPr>
              <a:t>Some things to point out about the updated code are:</a:t>
            </a:r>
          </a:p>
          <a:p>
            <a:pPr lvl="1"/>
            <a:r>
              <a:rPr lang="en-US" dirty="0">
                <a:cs typeface="Courier New" panose="02070309020205020404" pitchFamily="49" charset="0"/>
              </a:rPr>
              <a:t>We display the final array item (displayed first) before the loop</a:t>
            </a:r>
          </a:p>
          <a:p>
            <a:pPr lvl="1"/>
            <a:r>
              <a:rPr lang="en-US" dirty="0">
                <a:cs typeface="Courier New" panose="02070309020205020404" pitchFamily="49" charset="0"/>
              </a:rPr>
              <a:t>Then, we display the remaining items (if any), with a comma and space before each</a:t>
            </a:r>
          </a:p>
          <a:p>
            <a:pPr lvl="1"/>
            <a:r>
              <a:rPr lang="en-US" dirty="0">
                <a:cs typeface="Courier New" panose="02070309020205020404" pitchFamily="49" charset="0"/>
              </a:rPr>
              <a:t>We display a single newline character after the loop ends</a:t>
            </a:r>
          </a:p>
        </p:txBody>
      </p:sp>
    </p:spTree>
    <p:extLst>
      <p:ext uri="{BB962C8B-B14F-4D97-AF65-F5344CB8AC3E}">
        <p14:creationId xmlns:p14="http://schemas.microsoft.com/office/powerpoint/2010/main" val="581711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B8D7-7BB3-C39D-5B0E-1301D28DAEC3}"/>
              </a:ext>
            </a:extLst>
          </p:cNvPr>
          <p:cNvSpPr>
            <a:spLocks noGrp="1"/>
          </p:cNvSpPr>
          <p:nvPr>
            <p:ph type="title"/>
          </p:nvPr>
        </p:nvSpPr>
        <p:spPr/>
        <p:txBody>
          <a:bodyPr/>
          <a:lstStyle/>
          <a:p>
            <a:r>
              <a:rPr lang="en-US" dirty="0"/>
              <a:t>Arrays in Memory</a:t>
            </a:r>
          </a:p>
        </p:txBody>
      </p:sp>
      <p:sp>
        <p:nvSpPr>
          <p:cNvPr id="3" name="Content Placeholder 2">
            <a:extLst>
              <a:ext uri="{FF2B5EF4-FFF2-40B4-BE49-F238E27FC236}">
                <a16:creationId xmlns:a16="http://schemas.microsoft.com/office/drawing/2014/main" id="{C6C1BFC9-6064-6B6F-99CD-09B6DA028565}"/>
              </a:ext>
            </a:extLst>
          </p:cNvPr>
          <p:cNvSpPr>
            <a:spLocks noGrp="1"/>
          </p:cNvSpPr>
          <p:nvPr>
            <p:ph idx="1"/>
          </p:nvPr>
        </p:nvSpPr>
        <p:spPr/>
        <p:txBody>
          <a:bodyPr>
            <a:normAutofit fontScale="70000" lnSpcReduction="20000"/>
          </a:bodyPr>
          <a:lstStyle/>
          <a:p>
            <a:r>
              <a:rPr lang="en-US" dirty="0"/>
              <a:t>Remember that a variable is really a named memory location</a:t>
            </a:r>
          </a:p>
          <a:p>
            <a:r>
              <a:rPr lang="en-US" dirty="0"/>
              <a:t>Each type of variable has a certain size, or amount of memory, that it is allotted</a:t>
            </a:r>
          </a:p>
          <a:p>
            <a:r>
              <a:rPr lang="en-US" dirty="0"/>
              <a:t>For example, on most modern systems, an int (representing an integer) occupies 4 bytes (32 bits)</a:t>
            </a:r>
          </a:p>
          <a:p>
            <a:r>
              <a:rPr lang="en-US" dirty="0"/>
              <a:t>When an array is declared, enough memory is allotted for the entire array; furthermore, one continuous block of memory is allocated</a:t>
            </a:r>
          </a:p>
          <a:p>
            <a:r>
              <a:rPr lang="en-US" dirty="0"/>
              <a:t>For example, for an int array of size 10 on a system that uses four bytes per int, 40 bytes will be allocated</a:t>
            </a:r>
          </a:p>
          <a:p>
            <a:r>
              <a:rPr lang="en-US" dirty="0"/>
              <a:t>Consider the "numbers" array in the program we have been considering</a:t>
            </a:r>
          </a:p>
          <a:p>
            <a:pPr lvl="1"/>
            <a:r>
              <a:rPr lang="en-US" dirty="0"/>
              <a:t>Recall the declaration of the array is: </a:t>
            </a:r>
            <a:r>
              <a:rPr lang="en-US" dirty="0">
                <a:latin typeface="Courier New" panose="02070309020205020404" pitchFamily="49" charset="0"/>
                <a:cs typeface="Courier New" panose="02070309020205020404" pitchFamily="49" charset="0"/>
              </a:rPr>
              <a:t>int numbers[10];</a:t>
            </a:r>
          </a:p>
          <a:p>
            <a:pPr lvl="1"/>
            <a:r>
              <a:rPr lang="en-US" dirty="0"/>
              <a:t>When we refer to the memory address of a variable or array element, we are talking about the first byte of memory used to store that element</a:t>
            </a:r>
          </a:p>
          <a:p>
            <a:pPr lvl="1"/>
            <a:r>
              <a:rPr lang="en-US" dirty="0"/>
              <a:t>Let's denote the memory address of the first value in the "numbers" array (i.e., numbers[0]) as x</a:t>
            </a:r>
          </a:p>
          <a:p>
            <a:pPr lvl="1"/>
            <a:r>
              <a:rPr lang="en-US" dirty="0"/>
              <a:t>Then, assuming the program is running on a system that uses four bytes per int, the second value is stored at memory address x+4, the third is stored at x+8, etc.</a:t>
            </a:r>
          </a:p>
          <a:p>
            <a:pPr lvl="1"/>
            <a:r>
              <a:rPr lang="en-US" dirty="0"/>
              <a:t>More generally, the following expression is true: element address = array address + (sizeof(element) * index)</a:t>
            </a:r>
          </a:p>
          <a:p>
            <a:pPr lvl="1"/>
            <a:r>
              <a:rPr lang="en-US" dirty="0"/>
              <a:t>Recall that "sizeof" is an operator in C; it returns the number of bytes occupied by a value or type</a:t>
            </a:r>
          </a:p>
          <a:p>
            <a:endParaRPr lang="en-US" dirty="0"/>
          </a:p>
        </p:txBody>
      </p:sp>
    </p:spTree>
    <p:extLst>
      <p:ext uri="{BB962C8B-B14F-4D97-AF65-F5344CB8AC3E}">
        <p14:creationId xmlns:p14="http://schemas.microsoft.com/office/powerpoint/2010/main" val="403062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A268-D70A-49DD-3F5C-D7B0B7A80C9A}"/>
              </a:ext>
            </a:extLst>
          </p:cNvPr>
          <p:cNvSpPr>
            <a:spLocks noGrp="1"/>
          </p:cNvSpPr>
          <p:nvPr>
            <p:ph type="title"/>
          </p:nvPr>
        </p:nvSpPr>
        <p:spPr/>
        <p:txBody>
          <a:bodyPr/>
          <a:lstStyle/>
          <a:p>
            <a:r>
              <a:rPr lang="en-US" dirty="0"/>
              <a:t>Accessing an Array Out of Bounds</a:t>
            </a:r>
          </a:p>
        </p:txBody>
      </p:sp>
      <p:sp>
        <p:nvSpPr>
          <p:cNvPr id="3" name="Content Placeholder 2">
            <a:extLst>
              <a:ext uri="{FF2B5EF4-FFF2-40B4-BE49-F238E27FC236}">
                <a16:creationId xmlns:a16="http://schemas.microsoft.com/office/drawing/2014/main" id="{D42A889A-C002-04C8-2F01-FFEAC6FB8456}"/>
              </a:ext>
            </a:extLst>
          </p:cNvPr>
          <p:cNvSpPr>
            <a:spLocks noGrp="1"/>
          </p:cNvSpPr>
          <p:nvPr>
            <p:ph idx="1"/>
          </p:nvPr>
        </p:nvSpPr>
        <p:spPr/>
        <p:txBody>
          <a:bodyPr>
            <a:normAutofit fontScale="92500" lnSpcReduction="10000"/>
          </a:bodyPr>
          <a:lstStyle/>
          <a:p>
            <a:r>
              <a:rPr lang="en-US" dirty="0"/>
              <a:t>C does not check if the index applied to an array is valid</a:t>
            </a:r>
          </a:p>
          <a:p>
            <a:r>
              <a:rPr lang="en-US" dirty="0"/>
              <a:t>When you access an array </a:t>
            </a:r>
            <a:r>
              <a:rPr lang="en-US" i="1" dirty="0"/>
              <a:t>out of bounds</a:t>
            </a:r>
            <a:r>
              <a:rPr lang="en-US" dirty="0"/>
              <a:t>, the same formula from the last slide is applied, and the value at that memory address is used</a:t>
            </a:r>
          </a:p>
          <a:p>
            <a:r>
              <a:rPr lang="en-US" dirty="0"/>
              <a:t>For example, consider the "numbers" array once again:</a:t>
            </a:r>
          </a:p>
          <a:p>
            <a:pPr lvl="1"/>
            <a:r>
              <a:rPr lang="en-US" dirty="0"/>
              <a:t>The appropriate indices for the array range from 0 to 9</a:t>
            </a:r>
          </a:p>
          <a:p>
            <a:pPr lvl="1"/>
            <a:r>
              <a:rPr lang="en-US" dirty="0"/>
              <a:t>Suppose we try to access numbers[10], numbers[100], or even numbers[-100]</a:t>
            </a:r>
          </a:p>
          <a:p>
            <a:pPr lvl="1"/>
            <a:r>
              <a:rPr lang="en-US" dirty="0"/>
              <a:t>The program does not complain; it will access the value at the memory location given by the formula</a:t>
            </a:r>
          </a:p>
          <a:p>
            <a:pPr lvl="1"/>
            <a:r>
              <a:rPr lang="en-US" dirty="0"/>
              <a:t>However, if we are reading a value, it will be unpredictable, and if we are assigning a value, we will be writing to memory that isn't part of this array</a:t>
            </a:r>
          </a:p>
          <a:p>
            <a:pPr lvl="1"/>
            <a:r>
              <a:rPr lang="en-US" dirty="0"/>
              <a:t>This will very likely cause an error sooner or later, unless you are extremely lucky!</a:t>
            </a:r>
          </a:p>
          <a:p>
            <a:pPr lvl="1"/>
            <a:r>
              <a:rPr lang="en-US" dirty="0"/>
              <a:t>Sometimes this type of bug is difficult to track down</a:t>
            </a:r>
          </a:p>
        </p:txBody>
      </p:sp>
    </p:spTree>
    <p:extLst>
      <p:ext uri="{BB962C8B-B14F-4D97-AF65-F5344CB8AC3E}">
        <p14:creationId xmlns:p14="http://schemas.microsoft.com/office/powerpoint/2010/main" val="57409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C5C4-EFBA-9A85-6FB2-9ADDD7844613}"/>
              </a:ext>
            </a:extLst>
          </p:cNvPr>
          <p:cNvSpPr>
            <a:spLocks noGrp="1"/>
          </p:cNvSpPr>
          <p:nvPr>
            <p:ph type="title"/>
          </p:nvPr>
        </p:nvSpPr>
        <p:spPr/>
        <p:txBody>
          <a:bodyPr/>
          <a:lstStyle/>
          <a:p>
            <a:r>
              <a:rPr lang="en-US" dirty="0"/>
              <a:t>Counting Digits Example</a:t>
            </a:r>
          </a:p>
        </p:txBody>
      </p:sp>
      <p:sp>
        <p:nvSpPr>
          <p:cNvPr id="3" name="Content Placeholder 2">
            <a:extLst>
              <a:ext uri="{FF2B5EF4-FFF2-40B4-BE49-F238E27FC236}">
                <a16:creationId xmlns:a16="http://schemas.microsoft.com/office/drawing/2014/main" id="{00D7BBF4-C9D5-DE5F-26EA-E48FA403C9EF}"/>
              </a:ext>
            </a:extLst>
          </p:cNvPr>
          <p:cNvSpPr>
            <a:spLocks noGrp="1"/>
          </p:cNvSpPr>
          <p:nvPr>
            <p:ph idx="1"/>
          </p:nvPr>
        </p:nvSpPr>
        <p:spPr/>
        <p:txBody>
          <a:bodyPr>
            <a:normAutofit fontScale="92500" lnSpcReduction="20000"/>
          </a:bodyPr>
          <a:lstStyle/>
          <a:p>
            <a:r>
              <a:rPr lang="en-US" dirty="0"/>
              <a:t>Consider the program on the next slide (I will run it in class):</a:t>
            </a:r>
          </a:p>
          <a:p>
            <a:pPr lvl="1"/>
            <a:r>
              <a:rPr lang="en-US" dirty="0"/>
              <a:t>The program reads one character at a time until an EOF is encountered and keeps track of how many times each digit (0 through 9) occurs</a:t>
            </a:r>
          </a:p>
          <a:p>
            <a:pPr lvl="1"/>
            <a:r>
              <a:rPr lang="en-US" dirty="0"/>
              <a:t>After encountering EOF, the program displays the counts of the digits</a:t>
            </a:r>
          </a:p>
          <a:p>
            <a:r>
              <a:rPr lang="en-US" dirty="0"/>
              <a:t>Some things to note about the program:</a:t>
            </a:r>
          </a:p>
          <a:p>
            <a:pPr lvl="1"/>
            <a:r>
              <a:rPr lang="en-US" dirty="0"/>
              <a:t>We use a separate loop to initialize all the counts to 0, which is not guaranteed to happen automatically (we will see another way to do this later)</a:t>
            </a:r>
          </a:p>
          <a:p>
            <a:pPr lvl="1"/>
            <a:r>
              <a:rPr lang="en-US" dirty="0"/>
              <a:t>We can assign values to individual elements of the array, and we can use the increment operator to add 1 to individual elements of the array</a:t>
            </a:r>
          </a:p>
          <a:p>
            <a:pPr lvl="1"/>
            <a:r>
              <a:rPr lang="en-US" dirty="0"/>
              <a:t>When we encounter a digit, we can subtract the ASCII value of '0' to determine the appropriate array index</a:t>
            </a:r>
          </a:p>
          <a:p>
            <a:pPr lvl="1"/>
            <a:r>
              <a:rPr lang="en-US" dirty="0"/>
              <a:t>This is because the ASCII codes for the digits 0 through 9 are 48 through 57, respectively</a:t>
            </a:r>
          </a:p>
          <a:p>
            <a:pPr lvl="1"/>
            <a:r>
              <a:rPr lang="en-US" dirty="0"/>
              <a:t>Although this program reads characters from </a:t>
            </a:r>
            <a:r>
              <a:rPr lang="en-US" i="1" dirty="0"/>
              <a:t>standard input</a:t>
            </a:r>
            <a:r>
              <a:rPr lang="en-US" dirty="0"/>
              <a:t>, we can </a:t>
            </a:r>
            <a:r>
              <a:rPr lang="en-US" i="1" dirty="0"/>
              <a:t>redirect</a:t>
            </a:r>
            <a:r>
              <a:rPr lang="en-US" dirty="0"/>
              <a:t> standard input to come from a file (as covered in a previous topic)</a:t>
            </a:r>
          </a:p>
        </p:txBody>
      </p:sp>
    </p:spTree>
    <p:extLst>
      <p:ext uri="{BB962C8B-B14F-4D97-AF65-F5344CB8AC3E}">
        <p14:creationId xmlns:p14="http://schemas.microsoft.com/office/powerpoint/2010/main" val="181178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B2889B-ED6D-2848-9253-E4D273394426}"/>
              </a:ext>
            </a:extLst>
          </p:cNvPr>
          <p:cNvSpPr>
            <a:spLocks noGrp="1"/>
          </p:cNvSpPr>
          <p:nvPr>
            <p:ph idx="1"/>
          </p:nvPr>
        </p:nvSpPr>
        <p:spPr>
          <a:xfrm>
            <a:off x="838200" y="676406"/>
            <a:ext cx="10515600" cy="5500558"/>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char c;</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ndigit[10];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x;</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(x = 0; x &lt;= 9;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ndigit[x] = 0;</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while ((c = getchar()) != EOF)</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if ((c &gt;= '0') &amp;&amp; (c &lt;= '9'))</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++ndigit[c -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(x = 0; x &lt;= 9;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printf("count of %d is %d\n", x, ndigit[x]);</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94655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FA8E5-C168-54CA-5C2F-F8ACF76D2FF3}"/>
              </a:ext>
            </a:extLst>
          </p:cNvPr>
          <p:cNvSpPr>
            <a:spLocks noGrp="1"/>
          </p:cNvSpPr>
          <p:nvPr>
            <p:ph type="title"/>
          </p:nvPr>
        </p:nvSpPr>
        <p:spPr/>
        <p:txBody>
          <a:bodyPr/>
          <a:lstStyle/>
          <a:p>
            <a:r>
              <a:rPr lang="en-US" dirty="0"/>
              <a:t>Copying Arrays</a:t>
            </a:r>
          </a:p>
        </p:txBody>
      </p:sp>
      <p:sp>
        <p:nvSpPr>
          <p:cNvPr id="3" name="Content Placeholder 2">
            <a:extLst>
              <a:ext uri="{FF2B5EF4-FFF2-40B4-BE49-F238E27FC236}">
                <a16:creationId xmlns:a16="http://schemas.microsoft.com/office/drawing/2014/main" id="{21692965-BE55-C857-DC1D-7EB3638416D3}"/>
              </a:ext>
            </a:extLst>
          </p:cNvPr>
          <p:cNvSpPr>
            <a:spLocks noGrp="1"/>
          </p:cNvSpPr>
          <p:nvPr>
            <p:ph idx="1"/>
          </p:nvPr>
        </p:nvSpPr>
        <p:spPr/>
        <p:txBody>
          <a:bodyPr>
            <a:normAutofit/>
          </a:bodyPr>
          <a:lstStyle/>
          <a:p>
            <a:r>
              <a:rPr lang="en-US" dirty="0"/>
              <a:t>You cannot copy an array by assigning one array to another</a:t>
            </a:r>
          </a:p>
          <a:p>
            <a:r>
              <a:rPr lang="en-US" dirty="0"/>
              <a:t>Suppose, for instance, that both "numbers" and "values" are arrays of the same type (e.g., int) and size (e.g., 10)</a:t>
            </a:r>
          </a:p>
          <a:p>
            <a:pPr lvl="1"/>
            <a:r>
              <a:rPr lang="en-US" dirty="0"/>
              <a:t>You cannot do this: </a:t>
            </a:r>
            <a:r>
              <a:rPr lang="en-US" dirty="0">
                <a:latin typeface="Courier New" panose="02070309020205020404" pitchFamily="49" charset="0"/>
                <a:cs typeface="Courier New" panose="02070309020205020404" pitchFamily="49" charset="0"/>
              </a:rPr>
              <a:t>values = numbers;</a:t>
            </a:r>
          </a:p>
          <a:p>
            <a:pPr lvl="1"/>
            <a:r>
              <a:rPr lang="en-US" dirty="0"/>
              <a:t>Instead, you need to do something such as loop through all the indexes, and copy the values one-by-one</a:t>
            </a:r>
          </a:p>
          <a:p>
            <a:pPr lvl="1"/>
            <a:r>
              <a:rPr lang="en-US" dirty="0"/>
              <a:t>Such a loop might look like this:</a:t>
            </a:r>
          </a:p>
          <a:p>
            <a:pPr marL="914400" lvl="2" indent="0">
              <a:buNone/>
            </a:pPr>
            <a:r>
              <a:rPr lang="en-US" dirty="0">
                <a:latin typeface="Courier New" panose="02070309020205020404" pitchFamily="49" charset="0"/>
                <a:cs typeface="Courier New" panose="02070309020205020404" pitchFamily="49" charset="0"/>
              </a:rPr>
              <a:t>for (int i = 0; i &lt; 10; i++)</a:t>
            </a:r>
          </a:p>
          <a:p>
            <a:pPr marL="914400" lvl="2" indent="0">
              <a:buNone/>
            </a:pPr>
            <a:r>
              <a:rPr lang="en-US" dirty="0">
                <a:latin typeface="Courier New" panose="02070309020205020404" pitchFamily="49" charset="0"/>
                <a:cs typeface="Courier New" panose="02070309020205020404" pitchFamily="49" charset="0"/>
              </a:rPr>
              <a:t>    values[i] = numbers[i];</a:t>
            </a:r>
          </a:p>
          <a:p>
            <a:pPr lvl="1"/>
            <a:r>
              <a:rPr lang="en-US" dirty="0"/>
              <a:t>Alternatively, there is a function called "memcpy" in the C standard library that be used for this purpose (but we will not discuss it further)</a:t>
            </a:r>
          </a:p>
        </p:txBody>
      </p:sp>
    </p:spTree>
    <p:extLst>
      <p:ext uri="{BB962C8B-B14F-4D97-AF65-F5344CB8AC3E}">
        <p14:creationId xmlns:p14="http://schemas.microsoft.com/office/powerpoint/2010/main" val="293924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0365-5087-6FB9-C742-F04B735E9FCB}"/>
              </a:ext>
            </a:extLst>
          </p:cNvPr>
          <p:cNvSpPr>
            <a:spLocks noGrp="1"/>
          </p:cNvSpPr>
          <p:nvPr>
            <p:ph type="title"/>
          </p:nvPr>
        </p:nvSpPr>
        <p:spPr/>
        <p:txBody>
          <a:bodyPr/>
          <a:lstStyle/>
          <a:p>
            <a:r>
              <a:rPr lang="en-US" dirty="0"/>
              <a:t>Initializing Arrays</a:t>
            </a:r>
          </a:p>
        </p:txBody>
      </p:sp>
      <p:sp>
        <p:nvSpPr>
          <p:cNvPr id="3" name="Content Placeholder 2">
            <a:extLst>
              <a:ext uri="{FF2B5EF4-FFF2-40B4-BE49-F238E27FC236}">
                <a16:creationId xmlns:a16="http://schemas.microsoft.com/office/drawing/2014/main" id="{C89EB996-EC89-5BC6-D253-E7A7215BCD84}"/>
              </a:ext>
            </a:extLst>
          </p:cNvPr>
          <p:cNvSpPr>
            <a:spLocks noGrp="1"/>
          </p:cNvSpPr>
          <p:nvPr>
            <p:ph idx="1"/>
          </p:nvPr>
        </p:nvSpPr>
        <p:spPr/>
        <p:txBody>
          <a:bodyPr>
            <a:normAutofit fontScale="70000" lnSpcReduction="20000"/>
          </a:bodyPr>
          <a:lstStyle/>
          <a:p>
            <a:r>
              <a:rPr lang="en-US" dirty="0"/>
              <a:t>We already say an example in which we initialized all the elements in an array (called "ndigit") to 0 using a loop</a:t>
            </a:r>
          </a:p>
          <a:p>
            <a:r>
              <a:rPr lang="en-US" dirty="0"/>
              <a:t>It is also possible to initialize an array in C as it is declared, with manually specified values</a:t>
            </a:r>
          </a:p>
          <a:p>
            <a:r>
              <a:rPr lang="en-US" dirty="0"/>
              <a:t>To do this, the initial values of the array elements must be specified within curly braces and separated by commas</a:t>
            </a:r>
          </a:p>
          <a:p>
            <a:pPr lvl="1"/>
            <a:r>
              <a:rPr lang="en-US" dirty="0"/>
              <a:t>For example: </a:t>
            </a:r>
            <a:r>
              <a:rPr lang="en-US" dirty="0">
                <a:latin typeface="Courier New" panose="02070309020205020404" pitchFamily="49" charset="0"/>
                <a:cs typeface="Courier New" panose="02070309020205020404" pitchFamily="49" charset="0"/>
              </a:rPr>
              <a:t>int numbers[10] = {9, 8, 7, 6, 5, 4, 3, 2, 1, 0};</a:t>
            </a:r>
          </a:p>
          <a:p>
            <a:pPr lvl="1"/>
            <a:r>
              <a:rPr lang="en-US" dirty="0"/>
              <a:t>The list of values is called an </a:t>
            </a:r>
            <a:r>
              <a:rPr lang="en-US" i="1" dirty="0"/>
              <a:t>initializer list</a:t>
            </a:r>
          </a:p>
          <a:p>
            <a:pPr lvl="1"/>
            <a:r>
              <a:rPr lang="en-US" dirty="0"/>
              <a:t>When you initialize an array with an initializer list, you can leave out the size of the array in the declaration (the compiler will infer it)</a:t>
            </a:r>
          </a:p>
          <a:p>
            <a:pPr lvl="1"/>
            <a:r>
              <a:rPr lang="en-US" dirty="0"/>
              <a:t>For example: </a:t>
            </a:r>
            <a:r>
              <a:rPr lang="en-US" dirty="0">
                <a:latin typeface="Courier New" panose="02070309020205020404" pitchFamily="49" charset="0"/>
                <a:cs typeface="Courier New" panose="02070309020205020404" pitchFamily="49" charset="0"/>
              </a:rPr>
              <a:t>int numbers[] = {9, 8, 7, 6, 5, 4, 3, 2, 1, 0};</a:t>
            </a:r>
            <a:endParaRPr lang="en-US" dirty="0"/>
          </a:p>
          <a:p>
            <a:r>
              <a:rPr lang="en-US" dirty="0"/>
              <a:t>If the size of the array is specified in brackets, but the number of values in the initializer list is less than the size of the array, the remaining values will be 0</a:t>
            </a:r>
          </a:p>
          <a:p>
            <a:r>
              <a:rPr lang="en-US" dirty="0"/>
              <a:t>Therefore, here is another method we could have used to initialize the values of "ndigit" to 0:</a:t>
            </a:r>
            <a:r>
              <a:rPr lang="en-US" dirty="0">
                <a:latin typeface="Courier New" panose="02070309020205020404" pitchFamily="49" charset="0"/>
                <a:cs typeface="Courier New" panose="02070309020205020404" pitchFamily="49" charset="0"/>
              </a:rPr>
              <a:t> int ndigit[10] = {0};</a:t>
            </a:r>
            <a:endParaRPr lang="en-US" dirty="0"/>
          </a:p>
          <a:p>
            <a:r>
              <a:rPr lang="en-US" dirty="0"/>
              <a:t>Initializer lists are only used when declaring arrays; they cannot be used to assign a sequence of values to an array later in the program</a:t>
            </a:r>
          </a:p>
        </p:txBody>
      </p:sp>
    </p:spTree>
    <p:extLst>
      <p:ext uri="{BB962C8B-B14F-4D97-AF65-F5344CB8AC3E}">
        <p14:creationId xmlns:p14="http://schemas.microsoft.com/office/powerpoint/2010/main" val="1198985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9EBA7-A1F4-0F1B-72DB-CCA29F65AA04}"/>
              </a:ext>
            </a:extLst>
          </p:cNvPr>
          <p:cNvSpPr>
            <a:spLocks noGrp="1"/>
          </p:cNvSpPr>
          <p:nvPr>
            <p:ph type="title"/>
          </p:nvPr>
        </p:nvSpPr>
        <p:spPr/>
        <p:txBody>
          <a:bodyPr/>
          <a:lstStyle/>
          <a:p>
            <a:r>
              <a:rPr lang="en-US" dirty="0"/>
              <a:t>Two-dimensional Arrays</a:t>
            </a:r>
          </a:p>
        </p:txBody>
      </p:sp>
      <p:sp>
        <p:nvSpPr>
          <p:cNvPr id="3" name="Content Placeholder 2">
            <a:extLst>
              <a:ext uri="{FF2B5EF4-FFF2-40B4-BE49-F238E27FC236}">
                <a16:creationId xmlns:a16="http://schemas.microsoft.com/office/drawing/2014/main" id="{6F021A56-6C15-66B5-1773-F098A47C2190}"/>
              </a:ext>
            </a:extLst>
          </p:cNvPr>
          <p:cNvSpPr>
            <a:spLocks noGrp="1"/>
          </p:cNvSpPr>
          <p:nvPr>
            <p:ph idx="1"/>
          </p:nvPr>
        </p:nvSpPr>
        <p:spPr/>
        <p:txBody>
          <a:bodyPr>
            <a:normAutofit fontScale="70000" lnSpcReduction="20000"/>
          </a:bodyPr>
          <a:lstStyle/>
          <a:p>
            <a:r>
              <a:rPr lang="en-US" dirty="0"/>
              <a:t>So far, all the arrays we have looked at have been one-dimensional arrays, which could be thought of as a single sequence of values</a:t>
            </a:r>
          </a:p>
          <a:p>
            <a:r>
              <a:rPr lang="en-US" dirty="0"/>
              <a:t>We can also declare </a:t>
            </a:r>
            <a:r>
              <a:rPr lang="en-US" b="1" dirty="0"/>
              <a:t>two-dimensional arrays</a:t>
            </a:r>
            <a:r>
              <a:rPr lang="en-US" dirty="0"/>
              <a:t>, which can be used to represent tables, grids, game boards, etc.</a:t>
            </a:r>
          </a:p>
          <a:p>
            <a:r>
              <a:rPr lang="en-US" dirty="0"/>
              <a:t>By convention:</a:t>
            </a:r>
          </a:p>
          <a:p>
            <a:pPr lvl="1"/>
            <a:r>
              <a:rPr lang="en-US" dirty="0"/>
              <a:t>The first dimension (or index) is used to represent the rows, numbered from top to bottom starting at 0</a:t>
            </a:r>
          </a:p>
          <a:p>
            <a:pPr lvl="1"/>
            <a:r>
              <a:rPr lang="en-US" dirty="0"/>
              <a:t>The second dimension (or index) is used to represent the columns, numbered from left to right starting at 0</a:t>
            </a:r>
          </a:p>
          <a:p>
            <a:pPr lvl="1"/>
            <a:r>
              <a:rPr lang="en-US" dirty="0"/>
              <a:t>You don't have to use this convention, but almost all programmers do, so if you don't, other programmers will likely get confused reading your code</a:t>
            </a:r>
          </a:p>
          <a:p>
            <a:r>
              <a:rPr lang="en-US" dirty="0"/>
              <a:t>It is also possible to use </a:t>
            </a:r>
            <a:r>
              <a:rPr lang="en-US" i="1" dirty="0"/>
              <a:t>multidimensional arrays</a:t>
            </a:r>
            <a:r>
              <a:rPr lang="en-US" dirty="0"/>
              <a:t> with more than two dimensions (but I am not sure if we will see any examples in this course)</a:t>
            </a:r>
          </a:p>
          <a:p>
            <a:r>
              <a:rPr lang="en-US" dirty="0"/>
              <a:t>For example, we can initialize a two-dimensional (2D) array of integers with four rows and three columns as follows: </a:t>
            </a:r>
            <a:r>
              <a:rPr lang="en-US" dirty="0">
                <a:latin typeface="Courier New" panose="02070309020205020404" pitchFamily="49" charset="0"/>
                <a:cs typeface="Courier New" panose="02070309020205020404" pitchFamily="49" charset="0"/>
              </a:rPr>
              <a:t>int grid[4][3];</a:t>
            </a:r>
          </a:p>
          <a:p>
            <a:r>
              <a:rPr lang="en-US" dirty="0"/>
              <a:t>We can assign a value to the first column of the third row as follows: </a:t>
            </a:r>
            <a:r>
              <a:rPr lang="en-US" dirty="0">
                <a:latin typeface="Courier New" panose="02070309020205020404" pitchFamily="49" charset="0"/>
                <a:cs typeface="Courier New" panose="02070309020205020404" pitchFamily="49" charset="0"/>
              </a:rPr>
              <a:t>grid[2][0] = 5;</a:t>
            </a:r>
          </a:p>
          <a:p>
            <a:r>
              <a:rPr lang="en-US" dirty="0"/>
              <a:t>We can read a value from standard input and store it in the third column of the first row as follows: </a:t>
            </a:r>
            <a:r>
              <a:rPr lang="en-US" dirty="0">
                <a:latin typeface="Courier New" panose="02070309020205020404" pitchFamily="49" charset="0"/>
                <a:cs typeface="Courier New" panose="02070309020205020404" pitchFamily="49" charset="0"/>
              </a:rPr>
              <a:t>scanf("%d", &amp;grid[0][2]);</a:t>
            </a:r>
          </a:p>
          <a:p>
            <a:endParaRPr lang="en-US" dirty="0"/>
          </a:p>
        </p:txBody>
      </p:sp>
    </p:spTree>
    <p:extLst>
      <p:ext uri="{BB962C8B-B14F-4D97-AF65-F5344CB8AC3E}">
        <p14:creationId xmlns:p14="http://schemas.microsoft.com/office/powerpoint/2010/main" val="3483531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2236-16EC-A270-F4A9-16295E4DF3D8}"/>
              </a:ext>
            </a:extLst>
          </p:cNvPr>
          <p:cNvSpPr>
            <a:spLocks noGrp="1"/>
          </p:cNvSpPr>
          <p:nvPr>
            <p:ph type="title"/>
          </p:nvPr>
        </p:nvSpPr>
        <p:spPr/>
        <p:txBody>
          <a:bodyPr/>
          <a:lstStyle/>
          <a:p>
            <a:r>
              <a:rPr lang="en-US" dirty="0"/>
              <a:t>Initializing Two-Dimensional Arrays</a:t>
            </a:r>
          </a:p>
        </p:txBody>
      </p:sp>
      <p:sp>
        <p:nvSpPr>
          <p:cNvPr id="3" name="Content Placeholder 2">
            <a:extLst>
              <a:ext uri="{FF2B5EF4-FFF2-40B4-BE49-F238E27FC236}">
                <a16:creationId xmlns:a16="http://schemas.microsoft.com/office/drawing/2014/main" id="{C3B328EE-A371-56F6-B274-FE6F471771AF}"/>
              </a:ext>
            </a:extLst>
          </p:cNvPr>
          <p:cNvSpPr>
            <a:spLocks noGrp="1"/>
          </p:cNvSpPr>
          <p:nvPr>
            <p:ph idx="1"/>
          </p:nvPr>
        </p:nvSpPr>
        <p:spPr/>
        <p:txBody>
          <a:bodyPr>
            <a:normAutofit fontScale="77500" lnSpcReduction="20000"/>
          </a:bodyPr>
          <a:lstStyle/>
          <a:p>
            <a:r>
              <a:rPr lang="en-US" dirty="0"/>
              <a:t>As one one-dimensional (unidimensional) arrays, you can manually initialize two-dimensional arrays when they are declared using initializer lists</a:t>
            </a:r>
          </a:p>
          <a:p>
            <a:r>
              <a:rPr lang="en-US" dirty="0"/>
              <a:t>For example:</a:t>
            </a:r>
          </a:p>
          <a:p>
            <a:pPr marL="457200" lvl="1" indent="0">
              <a:buNone/>
            </a:pPr>
            <a:r>
              <a:rPr lang="en-US" dirty="0">
                <a:latin typeface="Courier New" panose="02070309020205020404" pitchFamily="49" charset="0"/>
                <a:cs typeface="Courier New" panose="02070309020205020404" pitchFamily="49" charset="0"/>
              </a:rPr>
              <a:t>int grid[4][3] = {{1, 2, 3}, {4, 5, 6}, {7, 8, 9}, {10, 11, 12}};</a:t>
            </a:r>
          </a:p>
          <a:p>
            <a:r>
              <a:rPr lang="en-US" dirty="0"/>
              <a:t>Recall that C generally ignores white space</a:t>
            </a:r>
          </a:p>
          <a:p>
            <a:r>
              <a:rPr lang="en-US" dirty="0"/>
              <a:t>Therefore, for readability, it may be nicer to format the above declaration as follows:</a:t>
            </a:r>
          </a:p>
          <a:p>
            <a:pPr marL="457200" lvl="1" indent="0">
              <a:buNone/>
            </a:pPr>
            <a:r>
              <a:rPr lang="en-US" dirty="0">
                <a:latin typeface="Courier New" panose="02070309020205020404" pitchFamily="49" charset="0"/>
                <a:cs typeface="Courier New" panose="02070309020205020404" pitchFamily="49" charset="0"/>
              </a:rPr>
              <a:t>int grid[4][3] = {{1, 2, 3},</a:t>
            </a:r>
          </a:p>
          <a:p>
            <a:pPr marL="457200" lvl="1" indent="0">
              <a:buNone/>
            </a:pPr>
            <a:r>
              <a:rPr lang="en-US" dirty="0">
                <a:latin typeface="Courier New" panose="02070309020205020404" pitchFamily="49" charset="0"/>
                <a:cs typeface="Courier New" panose="02070309020205020404" pitchFamily="49" charset="0"/>
              </a:rPr>
              <a:t>                  {4, 5, 6},</a:t>
            </a:r>
          </a:p>
          <a:p>
            <a:pPr marL="457200" lvl="1" indent="0">
              <a:buNone/>
            </a:pPr>
            <a:r>
              <a:rPr lang="en-US" dirty="0">
                <a:latin typeface="Courier New" panose="02070309020205020404" pitchFamily="49" charset="0"/>
                <a:cs typeface="Courier New" panose="02070309020205020404" pitchFamily="49" charset="0"/>
              </a:rPr>
              <a:t>                  {7, 8, 9},</a:t>
            </a:r>
          </a:p>
          <a:p>
            <a:pPr marL="457200" lvl="1" indent="0">
              <a:buNone/>
            </a:pPr>
            <a:r>
              <a:rPr lang="en-US" dirty="0">
                <a:latin typeface="Courier New" panose="02070309020205020404" pitchFamily="49" charset="0"/>
                <a:cs typeface="Courier New" panose="02070309020205020404" pitchFamily="49" charset="0"/>
              </a:rPr>
              <a:t>                  {10, 11, 12}};</a:t>
            </a:r>
          </a:p>
          <a:p>
            <a:r>
              <a:rPr lang="en-US" dirty="0">
                <a:cs typeface="Courier New" panose="02070309020205020404" pitchFamily="49" charset="0"/>
              </a:rPr>
              <a:t>Suppose you wanted to display the grid to standard output</a:t>
            </a:r>
          </a:p>
          <a:p>
            <a:pPr lvl="1"/>
            <a:r>
              <a:rPr lang="en-US" dirty="0">
                <a:cs typeface="Courier New" panose="02070309020205020404" pitchFamily="49" charset="0"/>
              </a:rPr>
              <a:t>You could do this using nested loops (we will look at a similar </a:t>
            </a:r>
            <a:r>
              <a:rPr lang="en-US">
                <a:cs typeface="Courier New" panose="02070309020205020404" pitchFamily="49" charset="0"/>
              </a:rPr>
              <a:t>example soon)</a:t>
            </a:r>
            <a:endParaRPr lang="en-US" dirty="0">
              <a:cs typeface="Courier New" panose="02070309020205020404" pitchFamily="49" charset="0"/>
            </a:endParaRPr>
          </a:p>
          <a:p>
            <a:pPr lvl="1"/>
            <a:r>
              <a:rPr lang="en-US" dirty="0">
                <a:cs typeface="Courier New" panose="02070309020205020404" pitchFamily="49" charset="0"/>
              </a:rPr>
              <a:t>If you want to right-justify the values, you could specify a width of two or more</a:t>
            </a:r>
          </a:p>
          <a:p>
            <a:pPr lvl="1"/>
            <a:r>
              <a:rPr lang="en-US" dirty="0">
                <a:cs typeface="Courier New" panose="02070309020205020404" pitchFamily="49" charset="0"/>
              </a:rPr>
              <a:t>If you want to display trailing zeros, you could use the 0 flag</a:t>
            </a:r>
          </a:p>
          <a:p>
            <a:endParaRPr lang="en-US" dirty="0"/>
          </a:p>
        </p:txBody>
      </p:sp>
    </p:spTree>
    <p:extLst>
      <p:ext uri="{BB962C8B-B14F-4D97-AF65-F5344CB8AC3E}">
        <p14:creationId xmlns:p14="http://schemas.microsoft.com/office/powerpoint/2010/main" val="956640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A901-4409-CFB1-DD44-B48B952BE877}"/>
              </a:ext>
            </a:extLst>
          </p:cNvPr>
          <p:cNvSpPr>
            <a:spLocks noGrp="1"/>
          </p:cNvSpPr>
          <p:nvPr>
            <p:ph type="title"/>
          </p:nvPr>
        </p:nvSpPr>
        <p:spPr/>
        <p:txBody>
          <a:bodyPr/>
          <a:lstStyle/>
          <a:p>
            <a:r>
              <a:rPr lang="en-US" dirty="0"/>
              <a:t>Updated Multiplication Table Example</a:t>
            </a:r>
          </a:p>
        </p:txBody>
      </p:sp>
      <p:sp>
        <p:nvSpPr>
          <p:cNvPr id="3" name="Content Placeholder 2">
            <a:extLst>
              <a:ext uri="{FF2B5EF4-FFF2-40B4-BE49-F238E27FC236}">
                <a16:creationId xmlns:a16="http://schemas.microsoft.com/office/drawing/2014/main" id="{549F69C9-E165-65F1-F0E2-3E6A82B1F697}"/>
              </a:ext>
            </a:extLst>
          </p:cNvPr>
          <p:cNvSpPr>
            <a:spLocks noGrp="1"/>
          </p:cNvSpPr>
          <p:nvPr>
            <p:ph idx="1"/>
          </p:nvPr>
        </p:nvSpPr>
        <p:spPr/>
        <p:txBody>
          <a:bodyPr>
            <a:normAutofit fontScale="85000" lnSpcReduction="20000"/>
          </a:bodyPr>
          <a:lstStyle/>
          <a:p>
            <a:r>
              <a:rPr lang="en-US" dirty="0"/>
              <a:t>Recall the program from a previous topic that displayed a multiplication table to standard output using nested loops</a:t>
            </a:r>
          </a:p>
          <a:p>
            <a:r>
              <a:rPr lang="en-US" dirty="0"/>
              <a:t>Suppose we want to store the values instead of just displaying them</a:t>
            </a:r>
          </a:p>
          <a:p>
            <a:r>
              <a:rPr lang="en-US" dirty="0"/>
              <a:t>We can store such a table in a two-dimensional arrays</a:t>
            </a:r>
          </a:p>
          <a:p>
            <a:r>
              <a:rPr lang="en-US" dirty="0"/>
              <a:t>In class, I will run and discuss an updated program that does this</a:t>
            </a:r>
          </a:p>
          <a:p>
            <a:r>
              <a:rPr lang="en-US" dirty="0"/>
              <a:t>A few things to point out:</a:t>
            </a:r>
          </a:p>
          <a:p>
            <a:pPr lvl="1"/>
            <a:r>
              <a:rPr lang="en-US" dirty="0"/>
              <a:t>Note the declaration of the two-dimensional array: </a:t>
            </a:r>
            <a:r>
              <a:rPr lang="en-US" dirty="0">
                <a:latin typeface="Courier New" panose="02070309020205020404" pitchFamily="49" charset="0"/>
                <a:cs typeface="Courier New" panose="02070309020205020404" pitchFamily="49" charset="0"/>
              </a:rPr>
              <a:t>int mult_table[10][10];</a:t>
            </a:r>
          </a:p>
          <a:p>
            <a:pPr lvl="1"/>
            <a:r>
              <a:rPr lang="en-US" dirty="0"/>
              <a:t>The program still uses nested loops, both to assign values to the table, and to display the values</a:t>
            </a:r>
          </a:p>
          <a:p>
            <a:pPr lvl="1"/>
            <a:r>
              <a:rPr lang="en-US" dirty="0"/>
              <a:t>We assign a value to a single element like this: </a:t>
            </a:r>
            <a:r>
              <a:rPr lang="en-US" dirty="0">
                <a:latin typeface="Courier New" panose="02070309020205020404" pitchFamily="49" charset="0"/>
                <a:cs typeface="Courier New" panose="02070309020205020404" pitchFamily="49" charset="0"/>
              </a:rPr>
              <a:t>mult_table[x][y] = x*y;</a:t>
            </a:r>
          </a:p>
          <a:p>
            <a:pPr lvl="1"/>
            <a:r>
              <a:rPr lang="en-US" dirty="0"/>
              <a:t>The code to display the table still includes column headers and row header</a:t>
            </a:r>
          </a:p>
          <a:p>
            <a:pPr lvl="1"/>
            <a:r>
              <a:rPr lang="en-US" dirty="0"/>
              <a:t>When displaying the calculated values, we are not using what we learned from a previous topic to set a width of three, thereby right-justifying the values</a:t>
            </a:r>
          </a:p>
        </p:txBody>
      </p:sp>
    </p:spTree>
    <p:extLst>
      <p:ext uri="{BB962C8B-B14F-4D97-AF65-F5344CB8AC3E}">
        <p14:creationId xmlns:p14="http://schemas.microsoft.com/office/powerpoint/2010/main" val="3742468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391E-FF97-6EB3-4A10-001351F426B3}"/>
              </a:ext>
            </a:extLst>
          </p:cNvPr>
          <p:cNvSpPr>
            <a:spLocks noGrp="1"/>
          </p:cNvSpPr>
          <p:nvPr>
            <p:ph type="title"/>
          </p:nvPr>
        </p:nvSpPr>
        <p:spPr/>
        <p:txBody>
          <a:bodyPr/>
          <a:lstStyle/>
          <a:p>
            <a:r>
              <a:rPr lang="en-US" dirty="0"/>
              <a:t>Two-Dimensional Arrays in Memory</a:t>
            </a:r>
          </a:p>
        </p:txBody>
      </p:sp>
      <p:sp>
        <p:nvSpPr>
          <p:cNvPr id="3" name="Content Placeholder 2">
            <a:extLst>
              <a:ext uri="{FF2B5EF4-FFF2-40B4-BE49-F238E27FC236}">
                <a16:creationId xmlns:a16="http://schemas.microsoft.com/office/drawing/2014/main" id="{E81B90CD-0612-4D72-C2D9-2375ECC2E832}"/>
              </a:ext>
            </a:extLst>
          </p:cNvPr>
          <p:cNvSpPr>
            <a:spLocks noGrp="1"/>
          </p:cNvSpPr>
          <p:nvPr>
            <p:ph idx="1"/>
          </p:nvPr>
        </p:nvSpPr>
        <p:spPr/>
        <p:txBody>
          <a:bodyPr>
            <a:normAutofit fontScale="85000" lnSpcReduction="20000"/>
          </a:bodyPr>
          <a:lstStyle/>
          <a:p>
            <a:r>
              <a:rPr lang="en-US" dirty="0"/>
              <a:t>A multidimensional array in C has all its values stored in sequential memory</a:t>
            </a:r>
          </a:p>
          <a:p>
            <a:r>
              <a:rPr lang="en-US" dirty="0"/>
              <a:t>For a 2D array:</a:t>
            </a:r>
          </a:p>
          <a:p>
            <a:pPr lvl="1"/>
            <a:r>
              <a:rPr lang="en-US" dirty="0"/>
              <a:t>The values in the row 0 (top row) are stored first (from left to right)</a:t>
            </a:r>
          </a:p>
          <a:p>
            <a:pPr lvl="1"/>
            <a:r>
              <a:rPr lang="en-US" dirty="0"/>
              <a:t>Then the values in row 1 (the second row) are stored, etc.</a:t>
            </a:r>
          </a:p>
          <a:p>
            <a:pPr lvl="1"/>
            <a:r>
              <a:rPr lang="en-US" dirty="0"/>
              <a:t>Therefore, the element in a particular row and column is stored at the address given by the following formula:</a:t>
            </a:r>
          </a:p>
          <a:p>
            <a:pPr marL="914400" lvl="2" indent="0">
              <a:buNone/>
            </a:pPr>
            <a:r>
              <a:rPr lang="en-US" dirty="0"/>
              <a:t>element address = array address + (sizeof(element) * (row index * number of columns + column index))</a:t>
            </a:r>
          </a:p>
          <a:p>
            <a:pPr lvl="1"/>
            <a:r>
              <a:rPr lang="en-US" dirty="0"/>
              <a:t>The row index multiplied by the number of columns is the number of values in the two-dimensional array in all rows above (i.e., before) the current row</a:t>
            </a:r>
          </a:p>
          <a:p>
            <a:pPr lvl="1"/>
            <a:r>
              <a:rPr lang="en-US" dirty="0"/>
              <a:t>The column index is the number of values in the current row of the two-dimensional array to the left of (i.e., before) the current element</a:t>
            </a:r>
          </a:p>
          <a:p>
            <a:pPr lvl="1"/>
            <a:r>
              <a:rPr lang="en-US" dirty="0"/>
              <a:t>So, the expression "row index * number of columns + column index" is the number of elements in the two-dimensional array stored before the current element</a:t>
            </a:r>
          </a:p>
          <a:p>
            <a:pPr lvl="1"/>
            <a:r>
              <a:rPr lang="en-US" dirty="0"/>
              <a:t>Each element takes up sizeof(element) bytes</a:t>
            </a:r>
          </a:p>
          <a:p>
            <a:pPr lvl="1"/>
            <a:r>
              <a:rPr lang="en-US" dirty="0"/>
              <a:t>Therefore, the formula takes the starting address of the array and adds the number of bytes that is the offset (in bytes) to the current element</a:t>
            </a:r>
          </a:p>
        </p:txBody>
      </p:sp>
    </p:spTree>
    <p:extLst>
      <p:ext uri="{BB962C8B-B14F-4D97-AF65-F5344CB8AC3E}">
        <p14:creationId xmlns:p14="http://schemas.microsoft.com/office/powerpoint/2010/main" val="4222317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4377</TotalTime>
  <Words>3043</Words>
  <Application>Microsoft Office PowerPoint</Application>
  <PresentationFormat>Widescreen</PresentationFormat>
  <Paragraphs>199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Courier New</vt:lpstr>
      <vt:lpstr>Office Theme</vt:lpstr>
      <vt:lpstr>CS 160: Introduction to Procedural Programming and ECE 160: Introduction to Programming for Electrical Engineers  Topic: Arrays</vt:lpstr>
      <vt:lpstr>Tasks Involving Several Related Values</vt:lpstr>
      <vt:lpstr>Arrays</vt:lpstr>
      <vt:lpstr>Indexing an Array</vt:lpstr>
      <vt:lpstr>Displaying Array Elements in Reverse</vt:lpstr>
      <vt:lpstr>Displaying Array Elements in Reverse Code</vt:lpstr>
      <vt:lpstr>Displaying the Output on One Line</vt:lpstr>
      <vt:lpstr>Arrays in Memory</vt:lpstr>
      <vt:lpstr>Accessing an Array Out of Bounds</vt:lpstr>
      <vt:lpstr>Counting Digits Example</vt:lpstr>
      <vt:lpstr>PowerPoint Presentation</vt:lpstr>
      <vt:lpstr>Copying Arrays</vt:lpstr>
      <vt:lpstr>Initializing Arrays</vt:lpstr>
      <vt:lpstr>Two-dimensional Arrays</vt:lpstr>
      <vt:lpstr>Initializing Two-Dimensional Arrays</vt:lpstr>
      <vt:lpstr>Updated Multiplication Table Example</vt:lpstr>
      <vt:lpstr>Two-Dimensional Arrays in Memory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234</cp:revision>
  <dcterms:created xsi:type="dcterms:W3CDTF">2020-08-29T03:38:10Z</dcterms:created>
  <dcterms:modified xsi:type="dcterms:W3CDTF">2026-02-16T19:57:08Z</dcterms:modified>
</cp:coreProperties>
</file>