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86D73-7962-4582-8D37-6386F3C5BC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200B051-2C51-4544-8CA2-B35CCF310A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B861E8-683B-4685-92A1-C7A699CEEA09}"/>
              </a:ext>
            </a:extLst>
          </p:cNvPr>
          <p:cNvSpPr>
            <a:spLocks noGrp="1"/>
          </p:cNvSpPr>
          <p:nvPr>
            <p:ph type="dt" sz="half" idx="10"/>
          </p:nvPr>
        </p:nvSpPr>
        <p:spPr/>
        <p:txBody>
          <a:bodyPr/>
          <a:lstStyle/>
          <a:p>
            <a:fld id="{4887D0F3-EEDE-41BB-8B6F-8E1BF93A9B12}" type="datetimeFigureOut">
              <a:rPr lang="en-US" smtClean="0"/>
              <a:t>2/21/2024</a:t>
            </a:fld>
            <a:endParaRPr lang="en-US"/>
          </a:p>
        </p:txBody>
      </p:sp>
      <p:sp>
        <p:nvSpPr>
          <p:cNvPr id="5" name="Footer Placeholder 4">
            <a:extLst>
              <a:ext uri="{FF2B5EF4-FFF2-40B4-BE49-F238E27FC236}">
                <a16:creationId xmlns:a16="http://schemas.microsoft.com/office/drawing/2014/main" id="{53D17FD1-4D89-41C8-BB38-99A37788F1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89AFCA-A373-4B41-9123-E52180E8C025}"/>
              </a:ext>
            </a:extLst>
          </p:cNvPr>
          <p:cNvSpPr>
            <a:spLocks noGrp="1"/>
          </p:cNvSpPr>
          <p:nvPr>
            <p:ph type="sldNum" sz="quarter" idx="12"/>
          </p:nvPr>
        </p:nvSpPr>
        <p:spPr/>
        <p:txBody>
          <a:bodyPr/>
          <a:lstStyle/>
          <a:p>
            <a:fld id="{FDFAA3A1-1E57-43B3-B0DF-A8C67E8983F0}" type="slidenum">
              <a:rPr lang="en-US" smtClean="0"/>
              <a:t>‹#›</a:t>
            </a:fld>
            <a:endParaRPr lang="en-US"/>
          </a:p>
        </p:txBody>
      </p:sp>
    </p:spTree>
    <p:extLst>
      <p:ext uri="{BB962C8B-B14F-4D97-AF65-F5344CB8AC3E}">
        <p14:creationId xmlns:p14="http://schemas.microsoft.com/office/powerpoint/2010/main" val="3464835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AACF4-E250-4950-9D13-81061553E4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E7F9DA-EA64-4517-9CE1-D719541294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B2EFFF-8D01-4D95-8CF2-617069D901FE}"/>
              </a:ext>
            </a:extLst>
          </p:cNvPr>
          <p:cNvSpPr>
            <a:spLocks noGrp="1"/>
          </p:cNvSpPr>
          <p:nvPr>
            <p:ph type="dt" sz="half" idx="10"/>
          </p:nvPr>
        </p:nvSpPr>
        <p:spPr/>
        <p:txBody>
          <a:bodyPr/>
          <a:lstStyle/>
          <a:p>
            <a:fld id="{4887D0F3-EEDE-41BB-8B6F-8E1BF93A9B12}" type="datetimeFigureOut">
              <a:rPr lang="en-US" smtClean="0"/>
              <a:t>2/21/2024</a:t>
            </a:fld>
            <a:endParaRPr lang="en-US"/>
          </a:p>
        </p:txBody>
      </p:sp>
      <p:sp>
        <p:nvSpPr>
          <p:cNvPr id="5" name="Footer Placeholder 4">
            <a:extLst>
              <a:ext uri="{FF2B5EF4-FFF2-40B4-BE49-F238E27FC236}">
                <a16:creationId xmlns:a16="http://schemas.microsoft.com/office/drawing/2014/main" id="{C4467B2D-2814-49F0-9415-D6AA3A5886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5AF7CD-42D0-4B4E-B08C-A89FE615AEDF}"/>
              </a:ext>
            </a:extLst>
          </p:cNvPr>
          <p:cNvSpPr>
            <a:spLocks noGrp="1"/>
          </p:cNvSpPr>
          <p:nvPr>
            <p:ph type="sldNum" sz="quarter" idx="12"/>
          </p:nvPr>
        </p:nvSpPr>
        <p:spPr/>
        <p:txBody>
          <a:bodyPr/>
          <a:lstStyle/>
          <a:p>
            <a:fld id="{FDFAA3A1-1E57-43B3-B0DF-A8C67E8983F0}" type="slidenum">
              <a:rPr lang="en-US" smtClean="0"/>
              <a:t>‹#›</a:t>
            </a:fld>
            <a:endParaRPr lang="en-US"/>
          </a:p>
        </p:txBody>
      </p:sp>
    </p:spTree>
    <p:extLst>
      <p:ext uri="{BB962C8B-B14F-4D97-AF65-F5344CB8AC3E}">
        <p14:creationId xmlns:p14="http://schemas.microsoft.com/office/powerpoint/2010/main" val="1245737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98949-83D0-41B2-A2D7-2D0C5EFC5E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C30AF8-57A3-41E9-A64F-CC1D76F46EC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8FD662-FB24-4E75-A15B-C0CCB0F9E0CA}"/>
              </a:ext>
            </a:extLst>
          </p:cNvPr>
          <p:cNvSpPr>
            <a:spLocks noGrp="1"/>
          </p:cNvSpPr>
          <p:nvPr>
            <p:ph type="dt" sz="half" idx="10"/>
          </p:nvPr>
        </p:nvSpPr>
        <p:spPr/>
        <p:txBody>
          <a:bodyPr/>
          <a:lstStyle/>
          <a:p>
            <a:fld id="{4887D0F3-EEDE-41BB-8B6F-8E1BF93A9B12}" type="datetimeFigureOut">
              <a:rPr lang="en-US" smtClean="0"/>
              <a:t>2/21/2024</a:t>
            </a:fld>
            <a:endParaRPr lang="en-US"/>
          </a:p>
        </p:txBody>
      </p:sp>
      <p:sp>
        <p:nvSpPr>
          <p:cNvPr id="5" name="Footer Placeholder 4">
            <a:extLst>
              <a:ext uri="{FF2B5EF4-FFF2-40B4-BE49-F238E27FC236}">
                <a16:creationId xmlns:a16="http://schemas.microsoft.com/office/drawing/2014/main" id="{3C652C80-2A93-4798-842A-B52453445B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32F03F-14F2-458E-A823-EDE7E45C526F}"/>
              </a:ext>
            </a:extLst>
          </p:cNvPr>
          <p:cNvSpPr>
            <a:spLocks noGrp="1"/>
          </p:cNvSpPr>
          <p:nvPr>
            <p:ph type="sldNum" sz="quarter" idx="12"/>
          </p:nvPr>
        </p:nvSpPr>
        <p:spPr/>
        <p:txBody>
          <a:bodyPr/>
          <a:lstStyle/>
          <a:p>
            <a:fld id="{FDFAA3A1-1E57-43B3-B0DF-A8C67E8983F0}" type="slidenum">
              <a:rPr lang="en-US" smtClean="0"/>
              <a:t>‹#›</a:t>
            </a:fld>
            <a:endParaRPr lang="en-US"/>
          </a:p>
        </p:txBody>
      </p:sp>
    </p:spTree>
    <p:extLst>
      <p:ext uri="{BB962C8B-B14F-4D97-AF65-F5344CB8AC3E}">
        <p14:creationId xmlns:p14="http://schemas.microsoft.com/office/powerpoint/2010/main" val="2317535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0CF6F-9BC2-4E09-98B0-0B6547D04A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E2CDEB-BA9D-4C46-A3FF-7A63D6DA182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2A8C23-B711-4ED4-879A-5DF522C0E8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CEF473D-7742-4FFF-B0EE-8F1F5BAEA338}"/>
              </a:ext>
            </a:extLst>
          </p:cNvPr>
          <p:cNvSpPr>
            <a:spLocks noGrp="1"/>
          </p:cNvSpPr>
          <p:nvPr>
            <p:ph type="dt" sz="half" idx="10"/>
          </p:nvPr>
        </p:nvSpPr>
        <p:spPr/>
        <p:txBody>
          <a:bodyPr/>
          <a:lstStyle/>
          <a:p>
            <a:fld id="{4887D0F3-EEDE-41BB-8B6F-8E1BF93A9B12}" type="datetimeFigureOut">
              <a:rPr lang="en-US" smtClean="0"/>
              <a:t>2/21/2024</a:t>
            </a:fld>
            <a:endParaRPr lang="en-US"/>
          </a:p>
        </p:txBody>
      </p:sp>
      <p:sp>
        <p:nvSpPr>
          <p:cNvPr id="6" name="Footer Placeholder 5">
            <a:extLst>
              <a:ext uri="{FF2B5EF4-FFF2-40B4-BE49-F238E27FC236}">
                <a16:creationId xmlns:a16="http://schemas.microsoft.com/office/drawing/2014/main" id="{C1DC1E11-458A-4BE0-94BE-BDF4CEF342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2488E6-64AA-437F-8DEB-50EEBEB077DF}"/>
              </a:ext>
            </a:extLst>
          </p:cNvPr>
          <p:cNvSpPr>
            <a:spLocks noGrp="1"/>
          </p:cNvSpPr>
          <p:nvPr>
            <p:ph type="sldNum" sz="quarter" idx="12"/>
          </p:nvPr>
        </p:nvSpPr>
        <p:spPr/>
        <p:txBody>
          <a:bodyPr/>
          <a:lstStyle/>
          <a:p>
            <a:fld id="{FDFAA3A1-1E57-43B3-B0DF-A8C67E8983F0}" type="slidenum">
              <a:rPr lang="en-US" smtClean="0"/>
              <a:t>‹#›</a:t>
            </a:fld>
            <a:endParaRPr lang="en-US"/>
          </a:p>
        </p:txBody>
      </p:sp>
    </p:spTree>
    <p:extLst>
      <p:ext uri="{BB962C8B-B14F-4D97-AF65-F5344CB8AC3E}">
        <p14:creationId xmlns:p14="http://schemas.microsoft.com/office/powerpoint/2010/main" val="1072417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6B1BD-2DBF-4F89-B2A9-412388F8F6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36E318-9F69-4CEE-B240-8EE4EAA823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12195C-AC96-44B4-8A7A-AA21F22083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AAE1E9-46EE-4AA3-9823-9C406D50BF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DB63B8-56FF-40B8-8F32-2BF83BCF6D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EA2132A-DE13-4124-BE04-F62CA28452E8}"/>
              </a:ext>
            </a:extLst>
          </p:cNvPr>
          <p:cNvSpPr>
            <a:spLocks noGrp="1"/>
          </p:cNvSpPr>
          <p:nvPr>
            <p:ph type="dt" sz="half" idx="10"/>
          </p:nvPr>
        </p:nvSpPr>
        <p:spPr/>
        <p:txBody>
          <a:bodyPr/>
          <a:lstStyle/>
          <a:p>
            <a:fld id="{4887D0F3-EEDE-41BB-8B6F-8E1BF93A9B12}" type="datetimeFigureOut">
              <a:rPr lang="en-US" smtClean="0"/>
              <a:t>2/21/2024</a:t>
            </a:fld>
            <a:endParaRPr lang="en-US"/>
          </a:p>
        </p:txBody>
      </p:sp>
      <p:sp>
        <p:nvSpPr>
          <p:cNvPr id="8" name="Footer Placeholder 7">
            <a:extLst>
              <a:ext uri="{FF2B5EF4-FFF2-40B4-BE49-F238E27FC236}">
                <a16:creationId xmlns:a16="http://schemas.microsoft.com/office/drawing/2014/main" id="{4F68AA32-FAB6-4709-A830-E03FFA749F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01DB1E-D619-4346-8264-519045A78297}"/>
              </a:ext>
            </a:extLst>
          </p:cNvPr>
          <p:cNvSpPr>
            <a:spLocks noGrp="1"/>
          </p:cNvSpPr>
          <p:nvPr>
            <p:ph type="sldNum" sz="quarter" idx="12"/>
          </p:nvPr>
        </p:nvSpPr>
        <p:spPr/>
        <p:txBody>
          <a:bodyPr/>
          <a:lstStyle/>
          <a:p>
            <a:fld id="{FDFAA3A1-1E57-43B3-B0DF-A8C67E8983F0}" type="slidenum">
              <a:rPr lang="en-US" smtClean="0"/>
              <a:t>‹#›</a:t>
            </a:fld>
            <a:endParaRPr lang="en-US"/>
          </a:p>
        </p:txBody>
      </p:sp>
    </p:spTree>
    <p:extLst>
      <p:ext uri="{BB962C8B-B14F-4D97-AF65-F5344CB8AC3E}">
        <p14:creationId xmlns:p14="http://schemas.microsoft.com/office/powerpoint/2010/main" val="499778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9EEEA-3F49-49E1-A604-B68779C671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35ACCB-4D9D-4539-ADEE-59ECCFE8BD7A}"/>
              </a:ext>
            </a:extLst>
          </p:cNvPr>
          <p:cNvSpPr>
            <a:spLocks noGrp="1"/>
          </p:cNvSpPr>
          <p:nvPr>
            <p:ph type="dt" sz="half" idx="10"/>
          </p:nvPr>
        </p:nvSpPr>
        <p:spPr/>
        <p:txBody>
          <a:bodyPr/>
          <a:lstStyle/>
          <a:p>
            <a:fld id="{4887D0F3-EEDE-41BB-8B6F-8E1BF93A9B12}" type="datetimeFigureOut">
              <a:rPr lang="en-US" smtClean="0"/>
              <a:t>2/21/2024</a:t>
            </a:fld>
            <a:endParaRPr lang="en-US"/>
          </a:p>
        </p:txBody>
      </p:sp>
      <p:sp>
        <p:nvSpPr>
          <p:cNvPr id="4" name="Footer Placeholder 3">
            <a:extLst>
              <a:ext uri="{FF2B5EF4-FFF2-40B4-BE49-F238E27FC236}">
                <a16:creationId xmlns:a16="http://schemas.microsoft.com/office/drawing/2014/main" id="{2FF39E06-8D5A-453D-89C3-49667C40D7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E236230-F005-4F5E-A291-AAC2CEF6B28A}"/>
              </a:ext>
            </a:extLst>
          </p:cNvPr>
          <p:cNvSpPr>
            <a:spLocks noGrp="1"/>
          </p:cNvSpPr>
          <p:nvPr>
            <p:ph type="sldNum" sz="quarter" idx="12"/>
          </p:nvPr>
        </p:nvSpPr>
        <p:spPr/>
        <p:txBody>
          <a:bodyPr/>
          <a:lstStyle/>
          <a:p>
            <a:fld id="{FDFAA3A1-1E57-43B3-B0DF-A8C67E8983F0}" type="slidenum">
              <a:rPr lang="en-US" smtClean="0"/>
              <a:t>‹#›</a:t>
            </a:fld>
            <a:endParaRPr lang="en-US"/>
          </a:p>
        </p:txBody>
      </p:sp>
    </p:spTree>
    <p:extLst>
      <p:ext uri="{BB962C8B-B14F-4D97-AF65-F5344CB8AC3E}">
        <p14:creationId xmlns:p14="http://schemas.microsoft.com/office/powerpoint/2010/main" val="520141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947527-36B6-4DCF-9689-1E0453A9E73F}"/>
              </a:ext>
            </a:extLst>
          </p:cNvPr>
          <p:cNvSpPr>
            <a:spLocks noGrp="1"/>
          </p:cNvSpPr>
          <p:nvPr>
            <p:ph type="dt" sz="half" idx="10"/>
          </p:nvPr>
        </p:nvSpPr>
        <p:spPr/>
        <p:txBody>
          <a:bodyPr/>
          <a:lstStyle/>
          <a:p>
            <a:fld id="{4887D0F3-EEDE-41BB-8B6F-8E1BF93A9B12}" type="datetimeFigureOut">
              <a:rPr lang="en-US" smtClean="0"/>
              <a:t>2/21/2024</a:t>
            </a:fld>
            <a:endParaRPr lang="en-US"/>
          </a:p>
        </p:txBody>
      </p:sp>
      <p:sp>
        <p:nvSpPr>
          <p:cNvPr id="3" name="Footer Placeholder 2">
            <a:extLst>
              <a:ext uri="{FF2B5EF4-FFF2-40B4-BE49-F238E27FC236}">
                <a16:creationId xmlns:a16="http://schemas.microsoft.com/office/drawing/2014/main" id="{F5DC6D6A-9FF2-4E94-80F8-A774061AFE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7D98A9A-4BC3-4D41-935A-BFAA79D78234}"/>
              </a:ext>
            </a:extLst>
          </p:cNvPr>
          <p:cNvSpPr>
            <a:spLocks noGrp="1"/>
          </p:cNvSpPr>
          <p:nvPr>
            <p:ph type="sldNum" sz="quarter" idx="12"/>
          </p:nvPr>
        </p:nvSpPr>
        <p:spPr/>
        <p:txBody>
          <a:bodyPr/>
          <a:lstStyle/>
          <a:p>
            <a:fld id="{FDFAA3A1-1E57-43B3-B0DF-A8C67E8983F0}" type="slidenum">
              <a:rPr lang="en-US" smtClean="0"/>
              <a:t>‹#›</a:t>
            </a:fld>
            <a:endParaRPr lang="en-US"/>
          </a:p>
        </p:txBody>
      </p:sp>
    </p:spTree>
    <p:extLst>
      <p:ext uri="{BB962C8B-B14F-4D97-AF65-F5344CB8AC3E}">
        <p14:creationId xmlns:p14="http://schemas.microsoft.com/office/powerpoint/2010/main" val="907860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F1A2C-77AD-47EC-B075-F858FA25F1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928CD87-0D2F-44F6-A0C6-281D4EBAD5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A3F68B-E806-4EB9-99C2-89D7E1966C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72F7CD-DE89-4E7E-A7DF-617C95B0B8C7}"/>
              </a:ext>
            </a:extLst>
          </p:cNvPr>
          <p:cNvSpPr>
            <a:spLocks noGrp="1"/>
          </p:cNvSpPr>
          <p:nvPr>
            <p:ph type="dt" sz="half" idx="10"/>
          </p:nvPr>
        </p:nvSpPr>
        <p:spPr/>
        <p:txBody>
          <a:bodyPr/>
          <a:lstStyle/>
          <a:p>
            <a:fld id="{4887D0F3-EEDE-41BB-8B6F-8E1BF93A9B12}" type="datetimeFigureOut">
              <a:rPr lang="en-US" smtClean="0"/>
              <a:t>2/21/2024</a:t>
            </a:fld>
            <a:endParaRPr lang="en-US"/>
          </a:p>
        </p:txBody>
      </p:sp>
      <p:sp>
        <p:nvSpPr>
          <p:cNvPr id="6" name="Footer Placeholder 5">
            <a:extLst>
              <a:ext uri="{FF2B5EF4-FFF2-40B4-BE49-F238E27FC236}">
                <a16:creationId xmlns:a16="http://schemas.microsoft.com/office/drawing/2014/main" id="{79BBA01C-8C09-4932-9C97-39DD60F079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3BFF58-B7FC-4977-A1AD-62E30A05EF71}"/>
              </a:ext>
            </a:extLst>
          </p:cNvPr>
          <p:cNvSpPr>
            <a:spLocks noGrp="1"/>
          </p:cNvSpPr>
          <p:nvPr>
            <p:ph type="sldNum" sz="quarter" idx="12"/>
          </p:nvPr>
        </p:nvSpPr>
        <p:spPr/>
        <p:txBody>
          <a:bodyPr/>
          <a:lstStyle/>
          <a:p>
            <a:fld id="{FDFAA3A1-1E57-43B3-B0DF-A8C67E8983F0}" type="slidenum">
              <a:rPr lang="en-US" smtClean="0"/>
              <a:t>‹#›</a:t>
            </a:fld>
            <a:endParaRPr lang="en-US"/>
          </a:p>
        </p:txBody>
      </p:sp>
    </p:spTree>
    <p:extLst>
      <p:ext uri="{BB962C8B-B14F-4D97-AF65-F5344CB8AC3E}">
        <p14:creationId xmlns:p14="http://schemas.microsoft.com/office/powerpoint/2010/main" val="347617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76677-5BA1-4732-BCEF-86C042F4E1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EF6B1C-7C78-433E-A54A-9E75C43465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A0FC1E7-1582-4B4C-9F49-8B17045E14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5EA25B-3BE2-4FB1-A303-11AB570DB967}"/>
              </a:ext>
            </a:extLst>
          </p:cNvPr>
          <p:cNvSpPr>
            <a:spLocks noGrp="1"/>
          </p:cNvSpPr>
          <p:nvPr>
            <p:ph type="dt" sz="half" idx="10"/>
          </p:nvPr>
        </p:nvSpPr>
        <p:spPr/>
        <p:txBody>
          <a:bodyPr/>
          <a:lstStyle/>
          <a:p>
            <a:fld id="{4887D0F3-EEDE-41BB-8B6F-8E1BF93A9B12}" type="datetimeFigureOut">
              <a:rPr lang="en-US" smtClean="0"/>
              <a:t>2/21/2024</a:t>
            </a:fld>
            <a:endParaRPr lang="en-US"/>
          </a:p>
        </p:txBody>
      </p:sp>
      <p:sp>
        <p:nvSpPr>
          <p:cNvPr id="6" name="Footer Placeholder 5">
            <a:extLst>
              <a:ext uri="{FF2B5EF4-FFF2-40B4-BE49-F238E27FC236}">
                <a16:creationId xmlns:a16="http://schemas.microsoft.com/office/drawing/2014/main" id="{11FCF8B2-FE08-4910-B68F-91DFA659BD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FED5DC-BFA0-4D3A-A5AB-C199F38596C0}"/>
              </a:ext>
            </a:extLst>
          </p:cNvPr>
          <p:cNvSpPr>
            <a:spLocks noGrp="1"/>
          </p:cNvSpPr>
          <p:nvPr>
            <p:ph type="sldNum" sz="quarter" idx="12"/>
          </p:nvPr>
        </p:nvSpPr>
        <p:spPr/>
        <p:txBody>
          <a:bodyPr/>
          <a:lstStyle/>
          <a:p>
            <a:fld id="{FDFAA3A1-1E57-43B3-B0DF-A8C67E8983F0}" type="slidenum">
              <a:rPr lang="en-US" smtClean="0"/>
              <a:t>‹#›</a:t>
            </a:fld>
            <a:endParaRPr lang="en-US"/>
          </a:p>
        </p:txBody>
      </p:sp>
    </p:spTree>
    <p:extLst>
      <p:ext uri="{BB962C8B-B14F-4D97-AF65-F5344CB8AC3E}">
        <p14:creationId xmlns:p14="http://schemas.microsoft.com/office/powerpoint/2010/main" val="2146016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5E538-2872-493E-85B0-482342D163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62B253-AD10-46C8-B9DF-EA4FA5DB6E9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3EC2D5-530A-4511-8044-FC27F51B0556}"/>
              </a:ext>
            </a:extLst>
          </p:cNvPr>
          <p:cNvSpPr>
            <a:spLocks noGrp="1"/>
          </p:cNvSpPr>
          <p:nvPr>
            <p:ph type="dt" sz="half" idx="10"/>
          </p:nvPr>
        </p:nvSpPr>
        <p:spPr/>
        <p:txBody>
          <a:bodyPr/>
          <a:lstStyle/>
          <a:p>
            <a:fld id="{4887D0F3-EEDE-41BB-8B6F-8E1BF93A9B12}" type="datetimeFigureOut">
              <a:rPr lang="en-US" smtClean="0"/>
              <a:t>2/21/2024</a:t>
            </a:fld>
            <a:endParaRPr lang="en-US"/>
          </a:p>
        </p:txBody>
      </p:sp>
      <p:sp>
        <p:nvSpPr>
          <p:cNvPr id="5" name="Footer Placeholder 4">
            <a:extLst>
              <a:ext uri="{FF2B5EF4-FFF2-40B4-BE49-F238E27FC236}">
                <a16:creationId xmlns:a16="http://schemas.microsoft.com/office/drawing/2014/main" id="{2E3411BA-29B5-4194-9A14-23CBF0F154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DAD34A-6E8C-4BCE-B9B6-05AAA066A6F6}"/>
              </a:ext>
            </a:extLst>
          </p:cNvPr>
          <p:cNvSpPr>
            <a:spLocks noGrp="1"/>
          </p:cNvSpPr>
          <p:nvPr>
            <p:ph type="sldNum" sz="quarter" idx="12"/>
          </p:nvPr>
        </p:nvSpPr>
        <p:spPr/>
        <p:txBody>
          <a:bodyPr/>
          <a:lstStyle/>
          <a:p>
            <a:fld id="{FDFAA3A1-1E57-43B3-B0DF-A8C67E8983F0}" type="slidenum">
              <a:rPr lang="en-US" smtClean="0"/>
              <a:t>‹#›</a:t>
            </a:fld>
            <a:endParaRPr lang="en-US"/>
          </a:p>
        </p:txBody>
      </p:sp>
    </p:spTree>
    <p:extLst>
      <p:ext uri="{BB962C8B-B14F-4D97-AF65-F5344CB8AC3E}">
        <p14:creationId xmlns:p14="http://schemas.microsoft.com/office/powerpoint/2010/main" val="53790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496EED-6CD8-49CC-A6C8-E822D1301CB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98ACE1-B33B-46A3-BBE2-95A6488C30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431F75-6C70-4C3C-B0A8-901CE9F8E642}"/>
              </a:ext>
            </a:extLst>
          </p:cNvPr>
          <p:cNvSpPr>
            <a:spLocks noGrp="1"/>
          </p:cNvSpPr>
          <p:nvPr>
            <p:ph type="dt" sz="half" idx="10"/>
          </p:nvPr>
        </p:nvSpPr>
        <p:spPr/>
        <p:txBody>
          <a:bodyPr/>
          <a:lstStyle/>
          <a:p>
            <a:fld id="{4887D0F3-EEDE-41BB-8B6F-8E1BF93A9B12}" type="datetimeFigureOut">
              <a:rPr lang="en-US" smtClean="0"/>
              <a:t>2/21/2024</a:t>
            </a:fld>
            <a:endParaRPr lang="en-US"/>
          </a:p>
        </p:txBody>
      </p:sp>
      <p:sp>
        <p:nvSpPr>
          <p:cNvPr id="5" name="Footer Placeholder 4">
            <a:extLst>
              <a:ext uri="{FF2B5EF4-FFF2-40B4-BE49-F238E27FC236}">
                <a16:creationId xmlns:a16="http://schemas.microsoft.com/office/drawing/2014/main" id="{02DCB308-62BE-4C26-BB56-A0A499212D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CD27F0-280B-42E6-B788-5FED25B586AF}"/>
              </a:ext>
            </a:extLst>
          </p:cNvPr>
          <p:cNvSpPr>
            <a:spLocks noGrp="1"/>
          </p:cNvSpPr>
          <p:nvPr>
            <p:ph type="sldNum" sz="quarter" idx="12"/>
          </p:nvPr>
        </p:nvSpPr>
        <p:spPr/>
        <p:txBody>
          <a:bodyPr/>
          <a:lstStyle/>
          <a:p>
            <a:fld id="{FDFAA3A1-1E57-43B3-B0DF-A8C67E8983F0}" type="slidenum">
              <a:rPr lang="en-US" smtClean="0"/>
              <a:t>‹#›</a:t>
            </a:fld>
            <a:endParaRPr lang="en-US"/>
          </a:p>
        </p:txBody>
      </p:sp>
    </p:spTree>
    <p:extLst>
      <p:ext uri="{BB962C8B-B14F-4D97-AF65-F5344CB8AC3E}">
        <p14:creationId xmlns:p14="http://schemas.microsoft.com/office/powerpoint/2010/main" val="1494355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DB338F-702B-4505-A41B-61ED00496D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280911-1FC6-480F-A2F5-1D5FF636F2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0CA91A-AE6D-4ED4-8ECD-27AD66CDC2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87D0F3-EEDE-41BB-8B6F-8E1BF93A9B12}" type="datetimeFigureOut">
              <a:rPr lang="en-US" smtClean="0"/>
              <a:t>2/21/2024</a:t>
            </a:fld>
            <a:endParaRPr lang="en-US"/>
          </a:p>
        </p:txBody>
      </p:sp>
      <p:sp>
        <p:nvSpPr>
          <p:cNvPr id="5" name="Footer Placeholder 4">
            <a:extLst>
              <a:ext uri="{FF2B5EF4-FFF2-40B4-BE49-F238E27FC236}">
                <a16:creationId xmlns:a16="http://schemas.microsoft.com/office/drawing/2014/main" id="{4F2AFD55-9FB2-4A47-A617-A1409A4062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96A928D-87C5-4EEC-952E-02B08EF3E5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FAA3A1-1E57-43B3-B0DF-A8C67E8983F0}" type="slidenum">
              <a:rPr lang="en-US" smtClean="0"/>
              <a:t>‹#›</a:t>
            </a:fld>
            <a:endParaRPr lang="en-US"/>
          </a:p>
        </p:txBody>
      </p:sp>
    </p:spTree>
    <p:extLst>
      <p:ext uri="{BB962C8B-B14F-4D97-AF65-F5344CB8AC3E}">
        <p14:creationId xmlns:p14="http://schemas.microsoft.com/office/powerpoint/2010/main" val="40375504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lnSpcReduction="10000"/>
          </a:bodyPr>
          <a:lstStyle/>
          <a:p>
            <a:r>
              <a:rPr lang="en-US" sz="6000" dirty="0"/>
              <a:t>Undecidability and Diagonalization</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98E0D-C485-4422-9DCB-B111123AC5DE}"/>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AD035D06-F631-49BA-AADF-69B98E248B24}"/>
              </a:ext>
            </a:extLst>
          </p:cNvPr>
          <p:cNvSpPr>
            <a:spLocks noGrp="1"/>
          </p:cNvSpPr>
          <p:nvPr>
            <p:ph idx="1"/>
          </p:nvPr>
        </p:nvSpPr>
        <p:spPr/>
        <p:txBody>
          <a:bodyPr>
            <a:normAutofit fontScale="62500" lnSpcReduction="20000"/>
          </a:bodyPr>
          <a:lstStyle/>
          <a:p>
            <a:r>
              <a:rPr lang="en-US" dirty="0"/>
              <a:t>In earlier topics, we explored </a:t>
            </a:r>
            <a:r>
              <a:rPr lang="en-US" i="1" dirty="0"/>
              <a:t>formalisms</a:t>
            </a:r>
            <a:r>
              <a:rPr lang="en-US" dirty="0"/>
              <a:t> that are sufficient for describing the </a:t>
            </a:r>
            <a:r>
              <a:rPr lang="en-US" i="1" dirty="0"/>
              <a:t>regular languages </a:t>
            </a:r>
            <a:r>
              <a:rPr lang="en-US" dirty="0"/>
              <a:t>and the </a:t>
            </a:r>
            <a:r>
              <a:rPr lang="en-US" i="1" dirty="0"/>
              <a:t>context-free languages</a:t>
            </a:r>
          </a:p>
          <a:p>
            <a:r>
              <a:rPr lang="en-US" dirty="0"/>
              <a:t>Although they are useful for various purposes, those formalisms are quite limited in </a:t>
            </a:r>
            <a:r>
              <a:rPr lang="en-US" i="1" dirty="0"/>
              <a:t>power</a:t>
            </a:r>
            <a:r>
              <a:rPr lang="en-US" dirty="0"/>
              <a:t>; we discussed several examples of nonregular and non-context-free languages</a:t>
            </a:r>
          </a:p>
          <a:p>
            <a:r>
              <a:rPr lang="en-US" dirty="0"/>
              <a:t>Then, we discussed </a:t>
            </a:r>
            <a:r>
              <a:rPr lang="en-US" b="1" dirty="0"/>
              <a:t>Turing machines</a:t>
            </a:r>
            <a:r>
              <a:rPr lang="en-US" dirty="0"/>
              <a:t> (TMs), the most powerful known formalism for modeling computation</a:t>
            </a:r>
          </a:p>
          <a:p>
            <a:r>
              <a:rPr lang="en-US" dirty="0"/>
              <a:t>If we accept </a:t>
            </a:r>
            <a:r>
              <a:rPr lang="en-US" b="1" dirty="0"/>
              <a:t>the Church-Turing thesis</a:t>
            </a:r>
            <a:r>
              <a:rPr lang="en-US" dirty="0"/>
              <a:t>, then </a:t>
            </a:r>
            <a:r>
              <a:rPr lang="en-US" i="1" dirty="0"/>
              <a:t>all algorithms can be implemented by Turing machines</a:t>
            </a:r>
            <a:endParaRPr lang="en-US" dirty="0"/>
          </a:p>
          <a:p>
            <a:r>
              <a:rPr lang="en-US" dirty="0"/>
              <a:t>In our previous topic, we saw some examples of </a:t>
            </a:r>
            <a:r>
              <a:rPr lang="en-US" b="1" dirty="0"/>
              <a:t>decidable languages</a:t>
            </a:r>
          </a:p>
          <a:p>
            <a:r>
              <a:rPr lang="en-US" dirty="0"/>
              <a:t>These language were interesting in that they were related to regular languages or context-free languages and the formalisms that describe them</a:t>
            </a:r>
          </a:p>
          <a:p>
            <a:r>
              <a:rPr lang="en-US" dirty="0"/>
              <a:t>Toward the end of the topic, we mentioned that one language, </a:t>
            </a:r>
            <a:r>
              <a:rPr lang="en-US" dirty="0">
                <a:latin typeface="Cambria Math" panose="02040503050406030204" pitchFamily="18" charset="0"/>
                <a:ea typeface="Cambria Math" panose="02040503050406030204" pitchFamily="18" charset="0"/>
              </a:rPr>
              <a:t>EQ</a:t>
            </a:r>
            <a:r>
              <a:rPr lang="en-US" baseline="-25000" dirty="0">
                <a:latin typeface="Cambria Math" panose="02040503050406030204" pitchFamily="18" charset="0"/>
                <a:ea typeface="Cambria Math" panose="02040503050406030204" pitchFamily="18" charset="0"/>
              </a:rPr>
              <a:t>CFG</a:t>
            </a:r>
            <a:r>
              <a:rPr lang="en-US" dirty="0"/>
              <a:t>, is an </a:t>
            </a:r>
            <a:r>
              <a:rPr lang="en-US" b="1" dirty="0"/>
              <a:t>undecidable language</a:t>
            </a:r>
            <a:r>
              <a:rPr lang="en-US" dirty="0"/>
              <a:t>; no Turing machine, and thus no algorithm, is capable of deciding whether two CFGs describe the same language</a:t>
            </a:r>
          </a:p>
          <a:p>
            <a:r>
              <a:rPr lang="en-US" dirty="0"/>
              <a:t>In this topic, we will learn about another undecidable language, and we will use a technique called </a:t>
            </a:r>
            <a:r>
              <a:rPr lang="en-US" b="1" dirty="0"/>
              <a:t>diagonalization</a:t>
            </a:r>
            <a:r>
              <a:rPr lang="en-US" dirty="0"/>
              <a:t> to prove that it is undecidable</a:t>
            </a:r>
          </a:p>
          <a:p>
            <a:r>
              <a:rPr lang="en-US" dirty="0"/>
              <a:t>This topic is based on Section 4.2 of the textbook</a:t>
            </a:r>
          </a:p>
          <a:p>
            <a:r>
              <a:rPr lang="en-US" dirty="0"/>
              <a:t>In our next topic, we will learn how to use </a:t>
            </a:r>
            <a:r>
              <a:rPr lang="en-US" b="1" dirty="0"/>
              <a:t>reductions</a:t>
            </a:r>
            <a:r>
              <a:rPr lang="en-US" dirty="0"/>
              <a:t> to prove that several other languages are also undecidable</a:t>
            </a:r>
          </a:p>
        </p:txBody>
      </p:sp>
    </p:spTree>
    <p:extLst>
      <p:ext uri="{BB962C8B-B14F-4D97-AF65-F5344CB8AC3E}">
        <p14:creationId xmlns:p14="http://schemas.microsoft.com/office/powerpoint/2010/main" val="151256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CCB66-2E73-4BB4-A0EA-D62FC3AE5204}"/>
              </a:ext>
            </a:extLst>
          </p:cNvPr>
          <p:cNvSpPr>
            <a:spLocks noGrp="1"/>
          </p:cNvSpPr>
          <p:nvPr>
            <p:ph type="title"/>
          </p:nvPr>
        </p:nvSpPr>
        <p:spPr/>
        <p:txBody>
          <a:bodyPr/>
          <a:lstStyle/>
          <a:p>
            <a:r>
              <a:rPr lang="en-US" dirty="0"/>
              <a:t>A</a:t>
            </a:r>
            <a:r>
              <a:rPr lang="en-US" baseline="-25000" dirty="0"/>
              <a:t>TM</a:t>
            </a:r>
          </a:p>
        </p:txBody>
      </p:sp>
      <p:sp>
        <p:nvSpPr>
          <p:cNvPr id="3" name="Content Placeholder 2">
            <a:extLst>
              <a:ext uri="{FF2B5EF4-FFF2-40B4-BE49-F238E27FC236}">
                <a16:creationId xmlns:a16="http://schemas.microsoft.com/office/drawing/2014/main" id="{61365062-1825-4019-A211-5FE9087460B8}"/>
              </a:ext>
            </a:extLst>
          </p:cNvPr>
          <p:cNvSpPr>
            <a:spLocks noGrp="1"/>
          </p:cNvSpPr>
          <p:nvPr>
            <p:ph idx="1"/>
          </p:nvPr>
        </p:nvSpPr>
        <p:spPr/>
        <p:txBody>
          <a:bodyPr>
            <a:normAutofit fontScale="70000" lnSpcReduction="20000"/>
          </a:bodyPr>
          <a:lstStyle/>
          <a:p>
            <a:r>
              <a:rPr lang="en-US" dirty="0"/>
              <a:t>The first language we will prove is undecidable is: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latin typeface="Cambria Math" panose="02040503050406030204" pitchFamily="18" charset="0"/>
                <a:ea typeface="Cambria Math" panose="02040503050406030204" pitchFamily="18" charset="0"/>
              </a:rPr>
              <a:t> = {&lt;M, w&gt; | M</a:t>
            </a:r>
            <a:r>
              <a:rPr lang="en-US" dirty="0"/>
              <a:t> is a TM and </a:t>
            </a:r>
            <a:r>
              <a:rPr lang="en-US" dirty="0">
                <a:latin typeface="Cambria Math" panose="02040503050406030204" pitchFamily="18" charset="0"/>
                <a:ea typeface="Cambria Math" panose="02040503050406030204" pitchFamily="18" charset="0"/>
              </a:rPr>
              <a:t>M</a:t>
            </a:r>
            <a:r>
              <a:rPr lang="en-US" dirty="0"/>
              <a:t> accepts </a:t>
            </a:r>
            <a:r>
              <a:rPr lang="en-US" dirty="0">
                <a:latin typeface="Cambria Math" panose="02040503050406030204" pitchFamily="18" charset="0"/>
                <a:ea typeface="Cambria Math" panose="02040503050406030204" pitchFamily="18" charset="0"/>
              </a:rPr>
              <a:t>w}</a:t>
            </a:r>
          </a:p>
          <a:p>
            <a:pPr lvl="1"/>
            <a:r>
              <a:rPr lang="en-US" dirty="0"/>
              <a:t>This is the language of all encodings of </a:t>
            </a:r>
            <a:r>
              <a:rPr lang="en-US" dirty="0">
                <a:latin typeface="Cambria Math" panose="02040503050406030204" pitchFamily="18" charset="0"/>
                <a:ea typeface="Cambria Math" panose="02040503050406030204" pitchFamily="18" charset="0"/>
              </a:rPr>
              <a:t>(M, w)</a:t>
            </a:r>
            <a:r>
              <a:rPr lang="en-US" dirty="0"/>
              <a:t> pairs such that </a:t>
            </a:r>
            <a:r>
              <a:rPr lang="en-US" dirty="0">
                <a:latin typeface="Cambria Math" panose="02040503050406030204" pitchFamily="18" charset="0"/>
                <a:ea typeface="Cambria Math" panose="02040503050406030204" pitchFamily="18" charset="0"/>
              </a:rPr>
              <a:t>M</a:t>
            </a:r>
            <a:r>
              <a:rPr lang="en-US" dirty="0"/>
              <a:t> (the TM encoded as </a:t>
            </a:r>
            <a:r>
              <a:rPr lang="en-US" dirty="0">
                <a:latin typeface="Cambria Math" panose="02040503050406030204" pitchFamily="18" charset="0"/>
                <a:ea typeface="Cambria Math" panose="02040503050406030204" pitchFamily="18" charset="0"/>
              </a:rPr>
              <a:t>&lt;M&gt;</a:t>
            </a:r>
            <a:r>
              <a:rPr lang="en-US" dirty="0"/>
              <a:t>) accepts </a:t>
            </a:r>
            <a:r>
              <a:rPr lang="en-US" dirty="0">
                <a:latin typeface="Cambria Math" panose="02040503050406030204" pitchFamily="18" charset="0"/>
                <a:ea typeface="Cambria Math" panose="02040503050406030204" pitchFamily="18" charset="0"/>
              </a:rPr>
              <a:t>w</a:t>
            </a:r>
          </a:p>
          <a:p>
            <a:pPr lvl="1"/>
            <a:r>
              <a:rPr lang="en-US" dirty="0"/>
              <a:t>Deciding whether a string is a member of this language is equivalent to deciding if the TM encoded as </a:t>
            </a:r>
            <a:r>
              <a:rPr lang="en-US" dirty="0">
                <a:latin typeface="Cambria Math" panose="02040503050406030204" pitchFamily="18" charset="0"/>
                <a:ea typeface="Cambria Math" panose="02040503050406030204" pitchFamily="18" charset="0"/>
              </a:rPr>
              <a:t>&lt;M&gt;</a:t>
            </a:r>
            <a:r>
              <a:rPr lang="en-US" dirty="0"/>
              <a:t> accepts the input </a:t>
            </a:r>
            <a:r>
              <a:rPr lang="en-US" dirty="0">
                <a:latin typeface="Cambria Math" panose="02040503050406030204" pitchFamily="18" charset="0"/>
                <a:ea typeface="Cambria Math" panose="02040503050406030204" pitchFamily="18" charset="0"/>
              </a:rPr>
              <a:t>w</a:t>
            </a:r>
          </a:p>
          <a:p>
            <a:pPr lvl="1"/>
            <a:r>
              <a:rPr lang="en-US" dirty="0"/>
              <a:t>This is known as the </a:t>
            </a:r>
            <a:r>
              <a:rPr lang="en-US" i="1" dirty="0"/>
              <a:t>acceptance problem for Turing machines</a:t>
            </a:r>
          </a:p>
          <a:p>
            <a:r>
              <a:rPr lang="en-US" dirty="0"/>
              <a:t>Recall that we have previously seen that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DFA</a:t>
            </a:r>
            <a:r>
              <a:rPr lang="en-US" dirty="0"/>
              <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NFA</a:t>
            </a:r>
            <a:r>
              <a:rPr lang="en-US" dirty="0"/>
              <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REX</a:t>
            </a:r>
            <a:r>
              <a:rPr lang="en-US" dirty="0"/>
              <a:t>, and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CFG</a:t>
            </a:r>
            <a:r>
              <a:rPr lang="en-US" dirty="0"/>
              <a:t> are all decidable languages; however, we will soon prove that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is not</a:t>
            </a:r>
          </a:p>
          <a:p>
            <a:r>
              <a:rPr lang="en-US" dirty="0"/>
              <a:t>In our next topic, we will see that this problem is related to the famous </a:t>
            </a:r>
            <a:r>
              <a:rPr lang="en-US" i="1" dirty="0"/>
              <a:t>halting problem</a:t>
            </a:r>
            <a:r>
              <a:rPr lang="en-US" dirty="0"/>
              <a:t>, which we will prove is also undecidable</a:t>
            </a:r>
          </a:p>
          <a:p>
            <a:r>
              <a:rPr lang="en-US" dirty="0"/>
              <a:t>Although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is not </a:t>
            </a:r>
            <a:r>
              <a:rPr lang="en-US" b="1" dirty="0"/>
              <a:t>Turing-decidable</a:t>
            </a:r>
            <a:r>
              <a:rPr lang="en-US" dirty="0"/>
              <a:t> (a.k.a. </a:t>
            </a:r>
            <a:r>
              <a:rPr lang="en-US" b="1" dirty="0"/>
              <a:t>decidable</a:t>
            </a:r>
            <a:r>
              <a:rPr lang="en-US" dirty="0"/>
              <a:t>), it is clearly </a:t>
            </a:r>
            <a:r>
              <a:rPr lang="en-US" b="1" dirty="0"/>
              <a:t>Turing-recognizable</a:t>
            </a:r>
          </a:p>
          <a:p>
            <a:pPr lvl="1"/>
            <a:r>
              <a:rPr lang="en-US" dirty="0"/>
              <a:t>Consider a Turing machine, </a:t>
            </a:r>
            <a:r>
              <a:rPr lang="en-US" dirty="0">
                <a:latin typeface="Cambria Math" panose="02040503050406030204" pitchFamily="18" charset="0"/>
                <a:ea typeface="Cambria Math" panose="02040503050406030204" pitchFamily="18" charset="0"/>
              </a:rPr>
              <a:t>U</a:t>
            </a:r>
            <a:r>
              <a:rPr lang="en-US" dirty="0"/>
              <a:t>, that accepts input </a:t>
            </a:r>
            <a:r>
              <a:rPr lang="en-US" dirty="0">
                <a:latin typeface="Cambria Math" panose="02040503050406030204" pitchFamily="18" charset="0"/>
                <a:ea typeface="Cambria Math" panose="02040503050406030204" pitchFamily="18" charset="0"/>
              </a:rPr>
              <a:t>&lt;M, w&gt;</a:t>
            </a:r>
            <a:r>
              <a:rPr lang="en-US" dirty="0"/>
              <a:t>, where </a:t>
            </a:r>
            <a:r>
              <a:rPr lang="en-US" dirty="0">
                <a:latin typeface="Cambria Math" panose="02040503050406030204" pitchFamily="18" charset="0"/>
                <a:ea typeface="Cambria Math" panose="02040503050406030204" pitchFamily="18" charset="0"/>
              </a:rPr>
              <a:t>M</a:t>
            </a:r>
            <a:r>
              <a:rPr lang="en-US" dirty="0"/>
              <a:t> is a TM and </a:t>
            </a:r>
            <a:r>
              <a:rPr lang="en-US" dirty="0">
                <a:latin typeface="Cambria Math" panose="02040503050406030204" pitchFamily="18" charset="0"/>
                <a:ea typeface="Cambria Math" panose="02040503050406030204" pitchFamily="18" charset="0"/>
              </a:rPr>
              <a:t>w</a:t>
            </a:r>
            <a:r>
              <a:rPr lang="en-US" dirty="0"/>
              <a:t> is a string</a:t>
            </a:r>
          </a:p>
          <a:p>
            <a:pPr lvl="1"/>
            <a:r>
              <a:rPr lang="en-US" dirty="0">
                <a:latin typeface="Cambria Math" panose="02040503050406030204" pitchFamily="18" charset="0"/>
                <a:ea typeface="Cambria Math" panose="02040503050406030204" pitchFamily="18" charset="0"/>
              </a:rPr>
              <a:t>U</a:t>
            </a:r>
            <a:r>
              <a:rPr lang="en-US" dirty="0"/>
              <a:t> can simulate </a:t>
            </a:r>
            <a:r>
              <a:rPr lang="en-US" dirty="0">
                <a:latin typeface="Cambria Math" panose="02040503050406030204" pitchFamily="18" charset="0"/>
                <a:ea typeface="Cambria Math" panose="02040503050406030204" pitchFamily="18" charset="0"/>
              </a:rPr>
              <a:t>M</a:t>
            </a:r>
            <a:r>
              <a:rPr lang="en-US" dirty="0"/>
              <a:t> on </a:t>
            </a:r>
            <a:r>
              <a:rPr lang="en-US" dirty="0">
                <a:latin typeface="Cambria Math" panose="02040503050406030204" pitchFamily="18" charset="0"/>
                <a:ea typeface="Cambria Math" panose="02040503050406030204" pitchFamily="18" charset="0"/>
              </a:rPr>
              <a:t>w</a:t>
            </a:r>
          </a:p>
          <a:p>
            <a:pPr lvl="1"/>
            <a:r>
              <a:rPr lang="en-US" dirty="0"/>
              <a:t>If </a:t>
            </a:r>
            <a:r>
              <a:rPr lang="en-US" dirty="0">
                <a:latin typeface="Cambria Math" panose="02040503050406030204" pitchFamily="18" charset="0"/>
                <a:ea typeface="Cambria Math" panose="02040503050406030204" pitchFamily="18" charset="0"/>
              </a:rPr>
              <a:t>M</a:t>
            </a:r>
            <a:r>
              <a:rPr lang="en-US" dirty="0"/>
              <a:t> accepts </a:t>
            </a:r>
            <a:r>
              <a:rPr lang="en-US" dirty="0">
                <a:latin typeface="Cambria Math" panose="02040503050406030204" pitchFamily="18" charset="0"/>
                <a:ea typeface="Cambria Math" panose="02040503050406030204" pitchFamily="18" charset="0"/>
              </a:rPr>
              <a:t>w</a:t>
            </a:r>
            <a:r>
              <a:rPr lang="en-US" dirty="0"/>
              <a:t>, </a:t>
            </a:r>
            <a:r>
              <a:rPr lang="en-US" dirty="0">
                <a:latin typeface="Cambria Math" panose="02040503050406030204" pitchFamily="18" charset="0"/>
                <a:ea typeface="Cambria Math" panose="02040503050406030204" pitchFamily="18" charset="0"/>
              </a:rPr>
              <a:t>U</a:t>
            </a:r>
            <a:r>
              <a:rPr lang="en-US" dirty="0"/>
              <a:t> accepts </a:t>
            </a:r>
            <a:r>
              <a:rPr lang="en-US" dirty="0">
                <a:latin typeface="Cambria Math" panose="02040503050406030204" pitchFamily="18" charset="0"/>
                <a:ea typeface="Cambria Math" panose="02040503050406030204" pitchFamily="18" charset="0"/>
              </a:rPr>
              <a:t>&lt;M, w&gt;</a:t>
            </a:r>
            <a:r>
              <a:rPr lang="en-US" dirty="0"/>
              <a:t>; if </a:t>
            </a:r>
            <a:r>
              <a:rPr lang="en-US" dirty="0">
                <a:latin typeface="Cambria Math" panose="02040503050406030204" pitchFamily="18" charset="0"/>
                <a:ea typeface="Cambria Math" panose="02040503050406030204" pitchFamily="18" charset="0"/>
              </a:rPr>
              <a:t>M</a:t>
            </a:r>
            <a:r>
              <a:rPr lang="en-US" dirty="0"/>
              <a:t> rejects </a:t>
            </a:r>
            <a:r>
              <a:rPr lang="en-US" dirty="0">
                <a:latin typeface="Cambria Math" panose="02040503050406030204" pitchFamily="18" charset="0"/>
                <a:ea typeface="Cambria Math" panose="02040503050406030204" pitchFamily="18" charset="0"/>
              </a:rPr>
              <a:t>w</a:t>
            </a:r>
            <a:r>
              <a:rPr lang="en-US" dirty="0"/>
              <a:t>, </a:t>
            </a:r>
            <a:r>
              <a:rPr lang="en-US" dirty="0">
                <a:latin typeface="Cambria Math" panose="02040503050406030204" pitchFamily="18" charset="0"/>
                <a:ea typeface="Cambria Math" panose="02040503050406030204" pitchFamily="18" charset="0"/>
              </a:rPr>
              <a:t>U</a:t>
            </a:r>
            <a:r>
              <a:rPr lang="en-US" dirty="0"/>
              <a:t> rejects </a:t>
            </a:r>
            <a:r>
              <a:rPr lang="en-US" dirty="0">
                <a:latin typeface="Cambria Math" panose="02040503050406030204" pitchFamily="18" charset="0"/>
                <a:ea typeface="Cambria Math" panose="02040503050406030204" pitchFamily="18" charset="0"/>
              </a:rPr>
              <a:t>&lt;M, w&gt;</a:t>
            </a:r>
          </a:p>
          <a:p>
            <a:pPr lvl="1"/>
            <a:r>
              <a:rPr lang="en-US" dirty="0"/>
              <a:t>However, if </a:t>
            </a:r>
            <a:r>
              <a:rPr lang="en-US" dirty="0">
                <a:latin typeface="Cambria Math" panose="02040503050406030204" pitchFamily="18" charset="0"/>
                <a:ea typeface="Cambria Math" panose="02040503050406030204" pitchFamily="18" charset="0"/>
              </a:rPr>
              <a:t>M</a:t>
            </a:r>
            <a:r>
              <a:rPr lang="en-US" dirty="0"/>
              <a:t> never halts, then </a:t>
            </a:r>
            <a:r>
              <a:rPr lang="en-US" dirty="0">
                <a:latin typeface="Cambria Math" panose="02040503050406030204" pitchFamily="18" charset="0"/>
                <a:ea typeface="Cambria Math" panose="02040503050406030204" pitchFamily="18" charset="0"/>
              </a:rPr>
              <a:t>U</a:t>
            </a:r>
            <a:r>
              <a:rPr lang="en-US" dirty="0"/>
              <a:t> never halts; hence, </a:t>
            </a:r>
            <a:r>
              <a:rPr lang="en-US" dirty="0">
                <a:latin typeface="Cambria Math" panose="02040503050406030204" pitchFamily="18" charset="0"/>
                <a:ea typeface="Cambria Math" panose="02040503050406030204" pitchFamily="18" charset="0"/>
              </a:rPr>
              <a:t>U</a:t>
            </a:r>
            <a:r>
              <a:rPr lang="en-US" dirty="0"/>
              <a:t> is a </a:t>
            </a:r>
            <a:r>
              <a:rPr lang="en-US" i="1" dirty="0"/>
              <a:t>recognizer</a:t>
            </a:r>
            <a:r>
              <a:rPr lang="en-US" dirty="0"/>
              <a:t> for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but not a </a:t>
            </a:r>
            <a:r>
              <a:rPr lang="en-US" i="1" dirty="0"/>
              <a:t>decider</a:t>
            </a:r>
            <a:r>
              <a:rPr lang="en-US" dirty="0"/>
              <a:t> for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p>
          <a:p>
            <a:pPr lvl="1"/>
            <a:r>
              <a:rPr lang="en-US" dirty="0"/>
              <a:t>In fact, in this example, </a:t>
            </a:r>
            <a:r>
              <a:rPr lang="en-US" dirty="0">
                <a:latin typeface="Cambria Math" panose="02040503050406030204" pitchFamily="18" charset="0"/>
                <a:ea typeface="Cambria Math" panose="02040503050406030204" pitchFamily="18" charset="0"/>
              </a:rPr>
              <a:t>U</a:t>
            </a:r>
            <a:r>
              <a:rPr lang="en-US" dirty="0"/>
              <a:t> is a </a:t>
            </a:r>
            <a:r>
              <a:rPr lang="en-US" b="1" dirty="0"/>
              <a:t>universal Turing machine</a:t>
            </a:r>
            <a:r>
              <a:rPr lang="en-US" dirty="0"/>
              <a:t>, which we discussed in a previous topic (this is where the textbook introduces the concept)</a:t>
            </a:r>
          </a:p>
          <a:p>
            <a:endParaRPr lang="en-US" dirty="0"/>
          </a:p>
        </p:txBody>
      </p:sp>
    </p:spTree>
    <p:extLst>
      <p:ext uri="{BB962C8B-B14F-4D97-AF65-F5344CB8AC3E}">
        <p14:creationId xmlns:p14="http://schemas.microsoft.com/office/powerpoint/2010/main" val="3789893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35465-AE60-4D4B-8B28-9F79B6BCDBC5}"/>
              </a:ext>
            </a:extLst>
          </p:cNvPr>
          <p:cNvSpPr>
            <a:spLocks noGrp="1"/>
          </p:cNvSpPr>
          <p:nvPr>
            <p:ph type="title"/>
          </p:nvPr>
        </p:nvSpPr>
        <p:spPr/>
        <p:txBody>
          <a:bodyPr/>
          <a:lstStyle/>
          <a:p>
            <a:r>
              <a:rPr lang="en-US" dirty="0"/>
              <a:t>Diagonalization</a:t>
            </a:r>
          </a:p>
        </p:txBody>
      </p:sp>
      <p:sp>
        <p:nvSpPr>
          <p:cNvPr id="3" name="Content Placeholder 2">
            <a:extLst>
              <a:ext uri="{FF2B5EF4-FFF2-40B4-BE49-F238E27FC236}">
                <a16:creationId xmlns:a16="http://schemas.microsoft.com/office/drawing/2014/main" id="{01CCBDB9-1AD9-4DFD-B0A2-EB75202654AC}"/>
              </a:ext>
            </a:extLst>
          </p:cNvPr>
          <p:cNvSpPr>
            <a:spLocks noGrp="1"/>
          </p:cNvSpPr>
          <p:nvPr>
            <p:ph idx="1"/>
          </p:nvPr>
        </p:nvSpPr>
        <p:spPr/>
        <p:txBody>
          <a:bodyPr>
            <a:normAutofit fontScale="92500" lnSpcReduction="10000"/>
          </a:bodyPr>
          <a:lstStyle/>
          <a:p>
            <a:r>
              <a:rPr lang="en-US" dirty="0"/>
              <a:t>The technique called </a:t>
            </a:r>
            <a:r>
              <a:rPr lang="en-US" b="1" dirty="0"/>
              <a:t>diagonalization</a:t>
            </a:r>
            <a:r>
              <a:rPr lang="en-US" dirty="0"/>
              <a:t> was originally used by Cantor, who "was concerned with the problem of measuring the sizes of infinite sets"</a:t>
            </a:r>
          </a:p>
          <a:p>
            <a:pPr lvl="1"/>
            <a:r>
              <a:rPr lang="en-US" dirty="0"/>
              <a:t>In particular, Cantor proved that the set of real numbers is not countable (we will soon explain what this means)</a:t>
            </a:r>
          </a:p>
          <a:p>
            <a:pPr lvl="1"/>
            <a:r>
              <a:rPr lang="en-US" dirty="0"/>
              <a:t>Our textbook specifies the year of this achievement as 1873</a:t>
            </a:r>
          </a:p>
          <a:p>
            <a:pPr lvl="1"/>
            <a:r>
              <a:rPr lang="en-US" dirty="0"/>
              <a:t>Based on online sources, Cantor's original proof was published in 1874 and did not use diagonalization</a:t>
            </a:r>
          </a:p>
          <a:p>
            <a:pPr lvl="1"/>
            <a:r>
              <a:rPr lang="en-US" dirty="0"/>
              <a:t>However, a later proof by Cantor, published in 1891, used diagonalization</a:t>
            </a:r>
          </a:p>
          <a:p>
            <a:r>
              <a:rPr lang="en-US" dirty="0"/>
              <a:t>We will first explain how diagonalization can be used to show that the set of real number is not countable</a:t>
            </a:r>
          </a:p>
          <a:p>
            <a:r>
              <a:rPr lang="en-US" dirty="0"/>
              <a:t>Soon, we will see that diagonalization can also be used to show that certain languages are undecidable</a:t>
            </a:r>
          </a:p>
        </p:txBody>
      </p:sp>
    </p:spTree>
    <p:extLst>
      <p:ext uri="{BB962C8B-B14F-4D97-AF65-F5344CB8AC3E}">
        <p14:creationId xmlns:p14="http://schemas.microsoft.com/office/powerpoint/2010/main" val="3611587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11AE0-F8F8-4750-BA09-7B2495074F38}"/>
              </a:ext>
            </a:extLst>
          </p:cNvPr>
          <p:cNvSpPr>
            <a:spLocks noGrp="1"/>
          </p:cNvSpPr>
          <p:nvPr>
            <p:ph type="title"/>
          </p:nvPr>
        </p:nvSpPr>
        <p:spPr/>
        <p:txBody>
          <a:bodyPr/>
          <a:lstStyle/>
          <a:p>
            <a:r>
              <a:rPr lang="en-US" dirty="0"/>
              <a:t>One-to-One Correspondences</a:t>
            </a:r>
          </a:p>
        </p:txBody>
      </p:sp>
      <p:sp>
        <p:nvSpPr>
          <p:cNvPr id="3" name="Content Placeholder 2">
            <a:extLst>
              <a:ext uri="{FF2B5EF4-FFF2-40B4-BE49-F238E27FC236}">
                <a16:creationId xmlns:a16="http://schemas.microsoft.com/office/drawing/2014/main" id="{14DA66C0-376E-4A67-A36B-68CCDDED071B}"/>
              </a:ext>
            </a:extLst>
          </p:cNvPr>
          <p:cNvSpPr>
            <a:spLocks noGrp="1"/>
          </p:cNvSpPr>
          <p:nvPr>
            <p:ph idx="1"/>
          </p:nvPr>
        </p:nvSpPr>
        <p:spPr/>
        <p:txBody>
          <a:bodyPr>
            <a:normAutofit fontScale="70000" lnSpcReduction="20000"/>
          </a:bodyPr>
          <a:lstStyle/>
          <a:p>
            <a:r>
              <a:rPr lang="en-US" dirty="0"/>
              <a:t>Cantor observed that finite sets have the same size if the elements of each set can be paired with each other</a:t>
            </a:r>
          </a:p>
          <a:p>
            <a:r>
              <a:rPr lang="en-US" dirty="0"/>
              <a:t>He reasoned that we should could consider infinite sets to have the same size under the same circumstances</a:t>
            </a:r>
          </a:p>
          <a:p>
            <a:r>
              <a:rPr lang="en-US" dirty="0"/>
              <a:t>Some terminology (taken from Definition 4.12 of the textbook):</a:t>
            </a:r>
          </a:p>
          <a:p>
            <a:pPr lvl="1"/>
            <a:r>
              <a:rPr lang="en-US" dirty="0"/>
              <a:t>Suppose we have two sets (finite or infinite) </a:t>
            </a:r>
            <a:r>
              <a:rPr lang="en-US" dirty="0">
                <a:latin typeface="Cambria Math" panose="02040503050406030204" pitchFamily="18" charset="0"/>
                <a:ea typeface="Cambria Math" panose="02040503050406030204" pitchFamily="18" charset="0"/>
              </a:rPr>
              <a:t>A</a:t>
            </a:r>
            <a:r>
              <a:rPr lang="en-US" dirty="0"/>
              <a:t> and </a:t>
            </a:r>
            <a:r>
              <a:rPr lang="en-US" dirty="0">
                <a:latin typeface="Cambria Math" panose="02040503050406030204" pitchFamily="18" charset="0"/>
                <a:ea typeface="Cambria Math" panose="02040503050406030204" pitchFamily="18" charset="0"/>
              </a:rPr>
              <a:t>B</a:t>
            </a:r>
            <a:r>
              <a:rPr lang="en-US" dirty="0"/>
              <a:t>, and a function </a:t>
            </a:r>
            <a:r>
              <a:rPr lang="en-US" dirty="0">
                <a:latin typeface="Cambria Math" panose="02040503050406030204" pitchFamily="18" charset="0"/>
                <a:ea typeface="Cambria Math" panose="02040503050406030204" pitchFamily="18" charset="0"/>
              </a:rPr>
              <a:t>f</a:t>
            </a:r>
            <a:r>
              <a:rPr lang="en-US" dirty="0"/>
              <a:t> that maps from </a:t>
            </a:r>
            <a:r>
              <a:rPr lang="en-US" dirty="0">
                <a:latin typeface="Cambria Math" panose="02040503050406030204" pitchFamily="18" charset="0"/>
                <a:ea typeface="Cambria Math" panose="02040503050406030204" pitchFamily="18" charset="0"/>
              </a:rPr>
              <a:t>A</a:t>
            </a:r>
            <a:r>
              <a:rPr lang="en-US" dirty="0"/>
              <a:t> to </a:t>
            </a:r>
            <a:r>
              <a:rPr lang="en-US" dirty="0">
                <a:latin typeface="Cambria Math" panose="02040503050406030204" pitchFamily="18" charset="0"/>
                <a:ea typeface="Cambria Math" panose="02040503050406030204" pitchFamily="18" charset="0"/>
              </a:rPr>
              <a:t>B</a:t>
            </a:r>
          </a:p>
          <a:p>
            <a:pPr lvl="1"/>
            <a:r>
              <a:rPr lang="en-US" dirty="0"/>
              <a:t>We say that </a:t>
            </a:r>
            <a:r>
              <a:rPr lang="en-US" dirty="0">
                <a:latin typeface="Cambria Math" panose="02040503050406030204" pitchFamily="18" charset="0"/>
                <a:ea typeface="Cambria Math" panose="02040503050406030204" pitchFamily="18" charset="0"/>
              </a:rPr>
              <a:t>f</a:t>
            </a:r>
            <a:r>
              <a:rPr lang="en-US" dirty="0"/>
              <a:t> is </a:t>
            </a:r>
            <a:r>
              <a:rPr lang="en-US" i="1" dirty="0"/>
              <a:t>one-to-one</a:t>
            </a:r>
            <a:r>
              <a:rPr lang="en-US" dirty="0"/>
              <a:t> (a.k.a. </a:t>
            </a:r>
            <a:r>
              <a:rPr lang="en-US" i="1" dirty="0"/>
              <a:t>injective</a:t>
            </a:r>
            <a:r>
              <a:rPr lang="en-US" dirty="0"/>
              <a:t>) if it never maps two different elements to the same value; i.e., if </a:t>
            </a:r>
            <a:r>
              <a:rPr lang="en-US" dirty="0">
                <a:latin typeface="Cambria Math" panose="02040503050406030204" pitchFamily="18" charset="0"/>
                <a:ea typeface="Cambria Math" panose="02040503050406030204" pitchFamily="18" charset="0"/>
              </a:rPr>
              <a:t>a ≠ b</a:t>
            </a:r>
            <a:r>
              <a:rPr lang="en-US" dirty="0"/>
              <a:t>, then </a:t>
            </a:r>
            <a:r>
              <a:rPr lang="en-US" dirty="0">
                <a:latin typeface="Cambria Math" panose="02040503050406030204" pitchFamily="18" charset="0"/>
                <a:ea typeface="Cambria Math" panose="02040503050406030204" pitchFamily="18" charset="0"/>
              </a:rPr>
              <a:t>f(a) ≠ f(b)</a:t>
            </a:r>
          </a:p>
          <a:p>
            <a:pPr lvl="1"/>
            <a:r>
              <a:rPr lang="en-US" dirty="0"/>
              <a:t>We say that </a:t>
            </a:r>
            <a:r>
              <a:rPr lang="en-US" dirty="0">
                <a:latin typeface="Cambria Math" panose="02040503050406030204" pitchFamily="18" charset="0"/>
                <a:ea typeface="Cambria Math" panose="02040503050406030204" pitchFamily="18" charset="0"/>
              </a:rPr>
              <a:t>f</a:t>
            </a:r>
            <a:r>
              <a:rPr lang="en-US" dirty="0"/>
              <a:t> is </a:t>
            </a:r>
            <a:r>
              <a:rPr lang="en-US" i="1" dirty="0"/>
              <a:t>onto</a:t>
            </a:r>
            <a:r>
              <a:rPr lang="en-US" dirty="0"/>
              <a:t> (a.k.a. </a:t>
            </a:r>
            <a:r>
              <a:rPr lang="en-US" i="1" dirty="0"/>
              <a:t>surjective</a:t>
            </a:r>
            <a:r>
              <a:rPr lang="en-US" dirty="0"/>
              <a:t>) if every element of </a:t>
            </a:r>
            <a:r>
              <a:rPr lang="en-US" dirty="0">
                <a:latin typeface="Cambria Math" panose="02040503050406030204" pitchFamily="18" charset="0"/>
                <a:ea typeface="Cambria Math" panose="02040503050406030204" pitchFamily="18" charset="0"/>
              </a:rPr>
              <a:t>B</a:t>
            </a:r>
            <a:r>
              <a:rPr lang="en-US" dirty="0"/>
              <a:t> has something that maps to it</a:t>
            </a:r>
          </a:p>
          <a:p>
            <a:pPr lvl="1"/>
            <a:r>
              <a:rPr lang="en-US" dirty="0"/>
              <a:t>A function that is both one-to-one and onto is a </a:t>
            </a:r>
            <a:r>
              <a:rPr lang="en-US" i="1" dirty="0"/>
              <a:t>correspondence</a:t>
            </a:r>
            <a:r>
              <a:rPr lang="en-US" dirty="0"/>
              <a:t> (other sources call this a </a:t>
            </a:r>
            <a:r>
              <a:rPr lang="en-US" b="1" dirty="0"/>
              <a:t>one-to-one correspondence</a:t>
            </a:r>
            <a:r>
              <a:rPr lang="en-US" dirty="0"/>
              <a:t>, and that's the term that I use; some sources use the term </a:t>
            </a:r>
            <a:r>
              <a:rPr lang="en-US" i="1" dirty="0"/>
              <a:t>bijection</a:t>
            </a:r>
            <a:r>
              <a:rPr lang="en-US" dirty="0"/>
              <a:t>)</a:t>
            </a:r>
          </a:p>
          <a:p>
            <a:pPr lvl="1"/>
            <a:r>
              <a:rPr lang="en-US" dirty="0"/>
              <a:t>We will say that two sets are the same size if and only if there is a one-to-one correspondence </a:t>
            </a:r>
            <a:r>
              <a:rPr lang="en-US" dirty="0">
                <a:latin typeface="Cambria Math" panose="02040503050406030204" pitchFamily="18" charset="0"/>
                <a:ea typeface="Cambria Math" panose="02040503050406030204" pitchFamily="18" charset="0"/>
              </a:rPr>
              <a:t>f: A </a:t>
            </a:r>
            <a:r>
              <a:rPr lang="en-US" dirty="0">
                <a:latin typeface="Cambria Math" panose="02040503050406030204" pitchFamily="18" charset="0"/>
                <a:ea typeface="Cambria Math" panose="02040503050406030204" pitchFamily="18" charset="0"/>
                <a:sym typeface="Wingdings" panose="05000000000000000000" pitchFamily="2" charset="2"/>
              </a:rPr>
              <a:t>→ B</a:t>
            </a:r>
          </a:p>
          <a:p>
            <a:pPr lvl="1"/>
            <a:r>
              <a:rPr lang="en-US" dirty="0">
                <a:sym typeface="Wingdings" panose="05000000000000000000" pitchFamily="2" charset="2"/>
              </a:rPr>
              <a:t>A one-to-one correspondence maps every element of </a:t>
            </a:r>
            <a:r>
              <a:rPr lang="en-US" dirty="0">
                <a:latin typeface="Cambria Math" panose="02040503050406030204" pitchFamily="18" charset="0"/>
                <a:ea typeface="Cambria Math" panose="02040503050406030204" pitchFamily="18" charset="0"/>
                <a:sym typeface="Wingdings" panose="05000000000000000000" pitchFamily="2" charset="2"/>
              </a:rPr>
              <a:t>A</a:t>
            </a:r>
            <a:r>
              <a:rPr lang="en-US" dirty="0">
                <a:sym typeface="Wingdings" panose="05000000000000000000" pitchFamily="2" charset="2"/>
              </a:rPr>
              <a:t> to a unique element of </a:t>
            </a:r>
            <a:r>
              <a:rPr lang="en-US" dirty="0">
                <a:latin typeface="Cambria Math" panose="02040503050406030204" pitchFamily="18" charset="0"/>
                <a:ea typeface="Cambria Math" panose="02040503050406030204" pitchFamily="18" charset="0"/>
                <a:sym typeface="Wingdings" panose="05000000000000000000" pitchFamily="2" charset="2"/>
              </a:rPr>
              <a:t>B</a:t>
            </a:r>
            <a:r>
              <a:rPr lang="en-US" dirty="0">
                <a:sym typeface="Wingdings" panose="05000000000000000000" pitchFamily="2" charset="2"/>
              </a:rPr>
              <a:t>, and every element of </a:t>
            </a:r>
            <a:r>
              <a:rPr lang="en-US" dirty="0">
                <a:latin typeface="Cambria Math" panose="02040503050406030204" pitchFamily="18" charset="0"/>
                <a:ea typeface="Cambria Math" panose="02040503050406030204" pitchFamily="18" charset="0"/>
                <a:sym typeface="Wingdings" panose="05000000000000000000" pitchFamily="2" charset="2"/>
              </a:rPr>
              <a:t>B</a:t>
            </a:r>
            <a:r>
              <a:rPr lang="en-US" dirty="0">
                <a:sym typeface="Wingdings" panose="05000000000000000000" pitchFamily="2" charset="2"/>
              </a:rPr>
              <a:t> has a unique element of </a:t>
            </a:r>
            <a:r>
              <a:rPr lang="en-US" dirty="0">
                <a:latin typeface="Cambria Math" panose="02040503050406030204" pitchFamily="18" charset="0"/>
                <a:ea typeface="Cambria Math" panose="02040503050406030204" pitchFamily="18" charset="0"/>
                <a:sym typeface="Wingdings" panose="05000000000000000000" pitchFamily="2" charset="2"/>
              </a:rPr>
              <a:t>A</a:t>
            </a:r>
            <a:r>
              <a:rPr lang="en-US" dirty="0">
                <a:ea typeface="Cambria Math" panose="02040503050406030204" pitchFamily="18" charset="0"/>
                <a:sym typeface="Wingdings" panose="05000000000000000000" pitchFamily="2" charset="2"/>
              </a:rPr>
              <a:t> that maps to it</a:t>
            </a:r>
            <a:endParaRPr lang="en-US" dirty="0">
              <a:latin typeface="Cambria Math" panose="02040503050406030204" pitchFamily="18" charset="0"/>
              <a:ea typeface="Cambria Math" panose="02040503050406030204" pitchFamily="18" charset="0"/>
              <a:sym typeface="Wingdings" panose="05000000000000000000" pitchFamily="2" charset="2"/>
            </a:endParaRPr>
          </a:p>
          <a:p>
            <a:pPr lvl="1"/>
            <a:r>
              <a:rPr lang="en-US" dirty="0">
                <a:sym typeface="Wingdings" panose="05000000000000000000" pitchFamily="2" charset="2"/>
              </a:rPr>
              <a:t>This provides a way of </a:t>
            </a:r>
            <a:r>
              <a:rPr lang="en-US" i="1" dirty="0">
                <a:sym typeface="Wingdings" panose="05000000000000000000" pitchFamily="2" charset="2"/>
              </a:rPr>
              <a:t>pairing</a:t>
            </a:r>
            <a:r>
              <a:rPr lang="en-US" dirty="0">
                <a:sym typeface="Wingdings" panose="05000000000000000000" pitchFamily="2" charset="2"/>
              </a:rPr>
              <a:t> the elements of </a:t>
            </a:r>
            <a:r>
              <a:rPr lang="en-US" dirty="0">
                <a:latin typeface="Cambria Math" panose="02040503050406030204" pitchFamily="18" charset="0"/>
                <a:ea typeface="Cambria Math" panose="02040503050406030204" pitchFamily="18" charset="0"/>
                <a:sym typeface="Wingdings" panose="05000000000000000000" pitchFamily="2" charset="2"/>
              </a:rPr>
              <a:t>A</a:t>
            </a:r>
            <a:r>
              <a:rPr lang="en-US" dirty="0">
                <a:sym typeface="Wingdings" panose="05000000000000000000" pitchFamily="2" charset="2"/>
              </a:rPr>
              <a:t> and the elements of </a:t>
            </a:r>
            <a:r>
              <a:rPr lang="en-US" dirty="0">
                <a:latin typeface="Cambria Math" panose="02040503050406030204" pitchFamily="18" charset="0"/>
                <a:ea typeface="Cambria Math" panose="02040503050406030204" pitchFamily="18" charset="0"/>
                <a:sym typeface="Wingdings" panose="05000000000000000000" pitchFamily="2" charset="2"/>
              </a:rPr>
              <a:t>B</a:t>
            </a:r>
          </a:p>
          <a:p>
            <a:r>
              <a:rPr lang="en-US" dirty="0"/>
              <a:t>We wills say that two sets (finite or infinite) have the same size if and only if there is a one-to-one correspondence that pairs the elements of the two sets</a:t>
            </a:r>
          </a:p>
        </p:txBody>
      </p:sp>
    </p:spTree>
    <p:extLst>
      <p:ext uri="{BB962C8B-B14F-4D97-AF65-F5344CB8AC3E}">
        <p14:creationId xmlns:p14="http://schemas.microsoft.com/office/powerpoint/2010/main" val="2047127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B813E-8C40-4150-B76F-80AF16802645}"/>
              </a:ext>
            </a:extLst>
          </p:cNvPr>
          <p:cNvSpPr>
            <a:spLocks noGrp="1"/>
          </p:cNvSpPr>
          <p:nvPr>
            <p:ph type="title"/>
          </p:nvPr>
        </p:nvSpPr>
        <p:spPr/>
        <p:txBody>
          <a:bodyPr/>
          <a:lstStyle/>
          <a:p>
            <a:r>
              <a:rPr lang="en-US" dirty="0"/>
              <a:t>Countable Sets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01E35A8-434C-459A-BF14-98326D9FC417}"/>
                  </a:ext>
                </a:extLst>
              </p:cNvPr>
              <p:cNvSpPr>
                <a:spLocks noGrp="1"/>
              </p:cNvSpPr>
              <p:nvPr>
                <p:ph idx="1"/>
              </p:nvPr>
            </p:nvSpPr>
            <p:spPr/>
            <p:txBody>
              <a:bodyPr>
                <a:normAutofit fontScale="70000" lnSpcReduction="20000"/>
              </a:bodyPr>
              <a:lstStyle/>
              <a:p>
                <a:r>
                  <a:rPr lang="en-US" dirty="0"/>
                  <a:t>The set of natural numbers can be expressed as: </a:t>
                </a:r>
                <a:r>
                  <a:rPr lang="en-US" dirty="0">
                    <a:latin typeface="Cambria Math" panose="02040503050406030204" pitchFamily="18" charset="0"/>
                    <a:ea typeface="Cambria Math" panose="02040503050406030204" pitchFamily="18" charset="0"/>
                  </a:rPr>
                  <a:t>N = {1, 2, 3, …}</a:t>
                </a:r>
              </a:p>
              <a:p>
                <a:r>
                  <a:rPr lang="en-US" dirty="0"/>
                  <a:t>Definition 4.14 states: "A set </a:t>
                </a:r>
                <a:r>
                  <a:rPr lang="en-US" dirty="0">
                    <a:latin typeface="Cambria Math" panose="02040503050406030204" pitchFamily="18" charset="0"/>
                    <a:ea typeface="Cambria Math" panose="02040503050406030204" pitchFamily="18" charset="0"/>
                  </a:rPr>
                  <a:t>A</a:t>
                </a:r>
                <a:r>
                  <a:rPr lang="en-US" dirty="0"/>
                  <a:t> is </a:t>
                </a:r>
                <a:r>
                  <a:rPr lang="en-US" b="1" dirty="0"/>
                  <a:t>countable</a:t>
                </a:r>
                <a:r>
                  <a:rPr lang="en-US" dirty="0"/>
                  <a:t> if either it is finite or it has the same size as </a:t>
                </a:r>
                <a:r>
                  <a:rPr lang="en-US" dirty="0">
                    <a:latin typeface="Cambria Math" panose="02040503050406030204" pitchFamily="18" charset="0"/>
                    <a:ea typeface="Cambria Math" panose="02040503050406030204" pitchFamily="18" charset="0"/>
                  </a:rPr>
                  <a:t>N</a:t>
                </a:r>
                <a:r>
                  <a:rPr lang="en-US" dirty="0"/>
                  <a:t>"</a:t>
                </a:r>
              </a:p>
              <a:p>
                <a:r>
                  <a:rPr lang="en-US" dirty="0"/>
                  <a:t>We now know that an infinite set has the same size as </a:t>
                </a:r>
                <a:r>
                  <a:rPr lang="en-US" dirty="0">
                    <a:latin typeface="Cambria Math" panose="02040503050406030204" pitchFamily="18" charset="0"/>
                    <a:ea typeface="Cambria Math" panose="02040503050406030204" pitchFamily="18" charset="0"/>
                  </a:rPr>
                  <a:t>N</a:t>
                </a:r>
                <a:r>
                  <a:rPr lang="en-US" dirty="0"/>
                  <a:t> if and only if there is a one-to-one correspondence with </a:t>
                </a:r>
                <a:r>
                  <a:rPr lang="en-US" dirty="0">
                    <a:latin typeface="Cambria Math" panose="02040503050406030204" pitchFamily="18" charset="0"/>
                    <a:ea typeface="Cambria Math" panose="02040503050406030204" pitchFamily="18" charset="0"/>
                  </a:rPr>
                  <a:t>N</a:t>
                </a:r>
              </a:p>
              <a:p>
                <a:r>
                  <a:rPr lang="en-US" dirty="0"/>
                  <a:t>As an example, the set of even natural numbers, </a:t>
                </a:r>
                <a:r>
                  <a:rPr lang="en-US" dirty="0">
                    <a:latin typeface="Cambria Math" panose="02040503050406030204" pitchFamily="18" charset="0"/>
                    <a:ea typeface="Cambria Math" panose="02040503050406030204" pitchFamily="18" charset="0"/>
                  </a:rPr>
                  <a:t>E = {2, 4, 6, …}</a:t>
                </a:r>
                <a:r>
                  <a:rPr lang="en-US" dirty="0"/>
                  <a:t>, is countable</a:t>
                </a:r>
              </a:p>
              <a:p>
                <a:r>
                  <a:rPr lang="en-US" dirty="0"/>
                  <a:t>The textbook visualizes the one-to-one correspondence between </a:t>
                </a:r>
                <a:r>
                  <a:rPr lang="en-US" dirty="0">
                    <a:latin typeface="Cambria Math" panose="02040503050406030204" pitchFamily="18" charset="0"/>
                    <a:ea typeface="Cambria Math" panose="02040503050406030204" pitchFamily="18" charset="0"/>
                  </a:rPr>
                  <a:t>N</a:t>
                </a:r>
                <a:r>
                  <a:rPr lang="en-US" dirty="0"/>
                  <a:t> and </a:t>
                </a:r>
                <a:r>
                  <a:rPr lang="en-US" dirty="0">
                    <a:latin typeface="Cambria Math" panose="02040503050406030204" pitchFamily="18" charset="0"/>
                    <a:ea typeface="Cambria Math" panose="02040503050406030204" pitchFamily="18" charset="0"/>
                  </a:rPr>
                  <a:t>E</a:t>
                </a:r>
                <a:r>
                  <a:rPr lang="en-US" dirty="0"/>
                  <a:t> as a table as follows:</a:t>
                </a:r>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A perhaps more surprising example is that the set of rational numbers, </a:t>
                </a:r>
                <a14:m>
                  <m:oMath xmlns:m="http://schemas.openxmlformats.org/officeDocument/2006/math">
                    <m:r>
                      <m:rPr>
                        <m:sty m:val="p"/>
                      </m:rPr>
                      <a:rPr lang="en-US" b="0" i="0" smtClean="0">
                        <a:latin typeface="Cambria Math" panose="02040503050406030204" pitchFamily="18" charset="0"/>
                      </a:rPr>
                      <m:t>Q</m:t>
                    </m:r>
                    <m:r>
                      <a:rPr lang="en-US" b="0" i="0" smtClean="0">
                        <a:latin typeface="Cambria Math" panose="02040503050406030204" pitchFamily="18" charset="0"/>
                      </a:rPr>
                      <m:t>=</m:t>
                    </m:r>
                    <m:d>
                      <m:dPr>
                        <m:begChr m:val="{"/>
                        <m:endChr m:val="}"/>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m</m:t>
                            </m:r>
                          </m:num>
                          <m:den>
                            <m:r>
                              <m:rPr>
                                <m:sty m:val="p"/>
                              </m:rPr>
                              <a:rPr lang="en-US" b="0" i="0" smtClean="0">
                                <a:latin typeface="Cambria Math" panose="02040503050406030204" pitchFamily="18" charset="0"/>
                              </a:rPr>
                              <m:t>n</m:t>
                            </m:r>
                          </m:den>
                        </m:f>
                        <m:r>
                          <a:rPr lang="en-US" b="0" i="0" smtClean="0">
                            <a:latin typeface="Cambria Math" panose="02040503050406030204" pitchFamily="18" charset="0"/>
                          </a:rPr>
                          <m:t> | </m:t>
                        </m:r>
                        <m:r>
                          <m:rPr>
                            <m:sty m:val="p"/>
                          </m:rPr>
                          <a:rPr lang="en-US" b="0" i="0" smtClean="0">
                            <a:latin typeface="Cambria Math" panose="02040503050406030204" pitchFamily="18" charset="0"/>
                          </a:rPr>
                          <m:t>m</m:t>
                        </m:r>
                        <m:r>
                          <a:rPr lang="en-US" b="0" i="0" smtClean="0">
                            <a:latin typeface="Cambria Math" panose="02040503050406030204" pitchFamily="18" charset="0"/>
                          </a:rPr>
                          <m:t>, </m:t>
                        </m:r>
                        <m:r>
                          <m:rPr>
                            <m:sty m:val="p"/>
                          </m:rPr>
                          <a:rPr lang="en-US" b="0" i="0" smtClean="0">
                            <a:latin typeface="Cambria Math" panose="02040503050406030204" pitchFamily="18" charset="0"/>
                          </a:rPr>
                          <m:t>n</m:t>
                        </m:r>
                        <m:r>
                          <a:rPr lang="en-US" b="0" i="0" smtClean="0">
                            <a:latin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ε</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N</m:t>
                        </m:r>
                      </m:e>
                    </m:d>
                  </m:oMath>
                </a14:m>
                <a:r>
                  <a:rPr lang="en-US" dirty="0"/>
                  <a:t>, is countable</a:t>
                </a:r>
              </a:p>
              <a:p>
                <a:r>
                  <a:rPr lang="en-US" dirty="0"/>
                  <a:t>The figure on the next slide helps to visualize the one-to-one correspondence between </a:t>
                </a:r>
                <a:r>
                  <a:rPr lang="en-US" dirty="0">
                    <a:latin typeface="Cambria Math" panose="02040503050406030204" pitchFamily="18" charset="0"/>
                    <a:ea typeface="Cambria Math" panose="02040503050406030204" pitchFamily="18" charset="0"/>
                  </a:rPr>
                  <a:t>N</a:t>
                </a:r>
                <a:r>
                  <a:rPr lang="en-US" dirty="0"/>
                  <a:t> and </a:t>
                </a:r>
                <a:r>
                  <a:rPr lang="en-US" dirty="0">
                    <a:latin typeface="Cambria Math" panose="02040503050406030204" pitchFamily="18" charset="0"/>
                    <a:ea typeface="Cambria Math" panose="02040503050406030204" pitchFamily="18" charset="0"/>
                  </a:rPr>
                  <a:t>Q</a:t>
                </a:r>
              </a:p>
            </p:txBody>
          </p:sp>
        </mc:Choice>
        <mc:Fallback>
          <p:sp>
            <p:nvSpPr>
              <p:cNvPr id="3" name="Content Placeholder 2">
                <a:extLst>
                  <a:ext uri="{FF2B5EF4-FFF2-40B4-BE49-F238E27FC236}">
                    <a16:creationId xmlns:a16="http://schemas.microsoft.com/office/drawing/2014/main" id="{101E35A8-434C-459A-BF14-98326D9FC417}"/>
                  </a:ext>
                </a:extLst>
              </p:cNvPr>
              <p:cNvSpPr>
                <a:spLocks noGrp="1" noRot="1" noChangeAspect="1" noMove="1" noResize="1" noEditPoints="1" noAdjustHandles="1" noChangeArrowheads="1" noChangeShapeType="1" noTextEdit="1"/>
              </p:cNvSpPr>
              <p:nvPr>
                <p:ph idx="1"/>
              </p:nvPr>
            </p:nvSpPr>
            <p:spPr>
              <a:blipFill>
                <a:blip r:embed="rId2"/>
                <a:stretch>
                  <a:fillRect l="-522" t="-2801" b="-280"/>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3A353287-FA66-47C9-B24A-3E33C10878AB}"/>
              </a:ext>
            </a:extLst>
          </p:cNvPr>
          <p:cNvPicPr>
            <a:picLocks noChangeAspect="1"/>
          </p:cNvPicPr>
          <p:nvPr/>
        </p:nvPicPr>
        <p:blipFill>
          <a:blip r:embed="rId3"/>
          <a:stretch>
            <a:fillRect/>
          </a:stretch>
        </p:blipFill>
        <p:spPr>
          <a:xfrm>
            <a:off x="5338657" y="3763751"/>
            <a:ext cx="1514686" cy="1276528"/>
          </a:xfrm>
          <a:prstGeom prst="rect">
            <a:avLst/>
          </a:prstGeom>
        </p:spPr>
      </p:pic>
    </p:spTree>
    <p:extLst>
      <p:ext uri="{BB962C8B-B14F-4D97-AF65-F5344CB8AC3E}">
        <p14:creationId xmlns:p14="http://schemas.microsoft.com/office/powerpoint/2010/main" val="1026021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5A1EB-43EE-4B5F-B69F-890E61FEB6BF}"/>
              </a:ext>
            </a:extLst>
          </p:cNvPr>
          <p:cNvSpPr>
            <a:spLocks noGrp="1"/>
          </p:cNvSpPr>
          <p:nvPr>
            <p:ph type="title"/>
          </p:nvPr>
        </p:nvSpPr>
        <p:spPr/>
        <p:txBody>
          <a:bodyPr/>
          <a:lstStyle/>
          <a:p>
            <a:r>
              <a:rPr lang="en-US" dirty="0"/>
              <a:t>One-to-One Correspondence between N &amp; Q</a:t>
            </a:r>
          </a:p>
        </p:txBody>
      </p:sp>
      <p:pic>
        <p:nvPicPr>
          <p:cNvPr id="5" name="Content Placeholder 4">
            <a:extLst>
              <a:ext uri="{FF2B5EF4-FFF2-40B4-BE49-F238E27FC236}">
                <a16:creationId xmlns:a16="http://schemas.microsoft.com/office/drawing/2014/main" id="{ED195B40-3DED-4003-835C-9AC789F30E13}"/>
              </a:ext>
            </a:extLst>
          </p:cNvPr>
          <p:cNvPicPr>
            <a:picLocks noGrp="1" noChangeAspect="1"/>
          </p:cNvPicPr>
          <p:nvPr>
            <p:ph idx="1"/>
          </p:nvPr>
        </p:nvPicPr>
        <p:blipFill>
          <a:blip r:embed="rId2"/>
          <a:stretch>
            <a:fillRect/>
          </a:stretch>
        </p:blipFill>
        <p:spPr>
          <a:xfrm>
            <a:off x="3328601" y="1784472"/>
            <a:ext cx="5534797" cy="4172532"/>
          </a:xfrm>
        </p:spPr>
      </p:pic>
    </p:spTree>
    <p:extLst>
      <p:ext uri="{BB962C8B-B14F-4D97-AF65-F5344CB8AC3E}">
        <p14:creationId xmlns:p14="http://schemas.microsoft.com/office/powerpoint/2010/main" val="3754091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C3409-FF4A-4AE4-B794-DA4C60A71C26}"/>
              </a:ext>
            </a:extLst>
          </p:cNvPr>
          <p:cNvSpPr>
            <a:spLocks noGrp="1"/>
          </p:cNvSpPr>
          <p:nvPr>
            <p:ph type="title"/>
          </p:nvPr>
        </p:nvSpPr>
        <p:spPr/>
        <p:txBody>
          <a:bodyPr/>
          <a:lstStyle/>
          <a:p>
            <a:r>
              <a:rPr lang="en-US" dirty="0"/>
              <a:t>Uncountable Sets</a:t>
            </a:r>
          </a:p>
        </p:txBody>
      </p:sp>
      <p:sp>
        <p:nvSpPr>
          <p:cNvPr id="3" name="Content Placeholder 2">
            <a:extLst>
              <a:ext uri="{FF2B5EF4-FFF2-40B4-BE49-F238E27FC236}">
                <a16:creationId xmlns:a16="http://schemas.microsoft.com/office/drawing/2014/main" id="{EA7BDDF1-EA8F-4C91-8A7B-0292EDB3D913}"/>
              </a:ext>
            </a:extLst>
          </p:cNvPr>
          <p:cNvSpPr>
            <a:spLocks noGrp="1"/>
          </p:cNvSpPr>
          <p:nvPr>
            <p:ph idx="1"/>
          </p:nvPr>
        </p:nvSpPr>
        <p:spPr/>
        <p:txBody>
          <a:bodyPr>
            <a:normAutofit fontScale="70000" lnSpcReduction="20000"/>
          </a:bodyPr>
          <a:lstStyle/>
          <a:p>
            <a:r>
              <a:rPr lang="en-US" dirty="0"/>
              <a:t>An infinite set is </a:t>
            </a:r>
            <a:r>
              <a:rPr lang="en-US" b="1" dirty="0"/>
              <a:t>uncountable</a:t>
            </a:r>
            <a:r>
              <a:rPr lang="en-US" dirty="0"/>
              <a:t> if there does not exist any one-to-one correspondence with </a:t>
            </a:r>
            <a:r>
              <a:rPr lang="en-US" dirty="0">
                <a:latin typeface="Cambria Math" panose="02040503050406030204" pitchFamily="18" charset="0"/>
                <a:ea typeface="Cambria Math" panose="02040503050406030204" pitchFamily="18" charset="0"/>
              </a:rPr>
              <a:t>N</a:t>
            </a:r>
          </a:p>
          <a:p>
            <a:r>
              <a:rPr lang="en-US" dirty="0"/>
              <a:t>Consider the set of real numbers, </a:t>
            </a:r>
            <a:r>
              <a:rPr lang="en-US" dirty="0">
                <a:latin typeface="Cambria Math" panose="02040503050406030204" pitchFamily="18" charset="0"/>
                <a:ea typeface="Cambria Math" panose="02040503050406030204" pitchFamily="18" charset="0"/>
              </a:rPr>
              <a:t>R</a:t>
            </a:r>
            <a:r>
              <a:rPr lang="en-US" dirty="0"/>
              <a:t>, which contain all numbers that have a decimal representation; e.g., </a:t>
            </a:r>
            <a:r>
              <a:rPr lang="el-GR" dirty="0">
                <a:latin typeface="Cambria Math" panose="02040503050406030204" pitchFamily="18" charset="0"/>
                <a:ea typeface="Cambria Math" panose="02040503050406030204" pitchFamily="18" charset="0"/>
              </a:rPr>
              <a:t>π</a:t>
            </a:r>
            <a:r>
              <a:rPr lang="en-US" dirty="0">
                <a:latin typeface="Cambria Math" panose="02040503050406030204" pitchFamily="18" charset="0"/>
                <a:ea typeface="Cambria Math" panose="02040503050406030204" pitchFamily="18" charset="0"/>
              </a:rPr>
              <a:t> = 3.14159…</a:t>
            </a:r>
          </a:p>
          <a:p>
            <a:r>
              <a:rPr lang="en-US" dirty="0"/>
              <a:t>Theorem 4.17 in the textbook states: "</a:t>
            </a:r>
            <a:r>
              <a:rPr lang="en-US" dirty="0">
                <a:latin typeface="Cambria Math" panose="02040503050406030204" pitchFamily="18" charset="0"/>
                <a:ea typeface="Cambria Math" panose="02040503050406030204" pitchFamily="18" charset="0"/>
              </a:rPr>
              <a:t>R</a:t>
            </a:r>
            <a:r>
              <a:rPr lang="en-US" dirty="0"/>
              <a:t> is uncountable"</a:t>
            </a:r>
          </a:p>
          <a:p>
            <a:r>
              <a:rPr lang="en-US" dirty="0"/>
              <a:t>We will prove this with an </a:t>
            </a:r>
            <a:r>
              <a:rPr lang="en-US" i="1" dirty="0"/>
              <a:t>indirect proof</a:t>
            </a:r>
            <a:r>
              <a:rPr lang="en-US" dirty="0"/>
              <a:t> (a.k.a. </a:t>
            </a:r>
            <a:r>
              <a:rPr lang="en-US" i="1" dirty="0"/>
              <a:t>proof by contradiction</a:t>
            </a:r>
            <a:r>
              <a:rPr lang="en-US" dirty="0"/>
              <a:t>)</a:t>
            </a:r>
          </a:p>
          <a:p>
            <a:pPr lvl="1"/>
            <a:r>
              <a:rPr lang="en-US" dirty="0"/>
              <a:t>Assume that </a:t>
            </a:r>
            <a:r>
              <a:rPr lang="en-US" dirty="0">
                <a:latin typeface="Cambria Math" panose="02040503050406030204" pitchFamily="18" charset="0"/>
                <a:ea typeface="Cambria Math" panose="02040503050406030204" pitchFamily="18" charset="0"/>
              </a:rPr>
              <a:t>R</a:t>
            </a:r>
            <a:r>
              <a:rPr lang="en-US" dirty="0"/>
              <a:t> is countable</a:t>
            </a:r>
          </a:p>
          <a:p>
            <a:pPr lvl="1"/>
            <a:r>
              <a:rPr lang="en-US" dirty="0"/>
              <a:t>Then there must be a one-to-one correspondence between </a:t>
            </a:r>
            <a:r>
              <a:rPr lang="en-US" dirty="0">
                <a:latin typeface="Cambria Math" panose="02040503050406030204" pitchFamily="18" charset="0"/>
                <a:ea typeface="Cambria Math" panose="02040503050406030204" pitchFamily="18" charset="0"/>
              </a:rPr>
              <a:t>N</a:t>
            </a:r>
            <a:r>
              <a:rPr lang="en-US" dirty="0"/>
              <a:t> and </a:t>
            </a:r>
            <a:r>
              <a:rPr lang="en-US" dirty="0">
                <a:latin typeface="Cambria Math" panose="02040503050406030204" pitchFamily="18" charset="0"/>
                <a:ea typeface="Cambria Math" panose="02040503050406030204" pitchFamily="18" charset="0"/>
              </a:rPr>
              <a:t>R</a:t>
            </a:r>
          </a:p>
          <a:p>
            <a:pPr lvl="1"/>
            <a:r>
              <a:rPr lang="en-US" dirty="0"/>
              <a:t>We would be able to represent such a one-to-one correspondence as a table, as shown in the left figure on the next slide</a:t>
            </a:r>
          </a:p>
          <a:p>
            <a:pPr lvl="1"/>
            <a:r>
              <a:rPr lang="en-US" dirty="0"/>
              <a:t>Now consider the following decimal number, </a:t>
            </a:r>
            <a:r>
              <a:rPr lang="en-US" dirty="0">
                <a:latin typeface="Cambria Math" panose="02040503050406030204" pitchFamily="18" charset="0"/>
                <a:ea typeface="Cambria Math" panose="02040503050406030204" pitchFamily="18" charset="0"/>
              </a:rPr>
              <a:t>x</a:t>
            </a:r>
            <a:r>
              <a:rPr lang="en-US" dirty="0"/>
              <a:t>:</a:t>
            </a:r>
          </a:p>
          <a:p>
            <a:pPr lvl="2"/>
            <a:r>
              <a:rPr lang="en-US" dirty="0"/>
              <a:t>The whole number portion is </a:t>
            </a:r>
            <a:r>
              <a:rPr lang="en-US" dirty="0">
                <a:latin typeface="Cambria Math" panose="02040503050406030204" pitchFamily="18" charset="0"/>
                <a:ea typeface="Cambria Math" panose="02040503050406030204" pitchFamily="18" charset="0"/>
              </a:rPr>
              <a:t>0</a:t>
            </a:r>
          </a:p>
          <a:p>
            <a:pPr lvl="2"/>
            <a:r>
              <a:rPr lang="en-US" dirty="0"/>
              <a:t>To create the </a:t>
            </a:r>
            <a:r>
              <a:rPr lang="en-US" dirty="0">
                <a:latin typeface="Cambria Math" panose="02040503050406030204" pitchFamily="18" charset="0"/>
                <a:ea typeface="Cambria Math" panose="02040503050406030204" pitchFamily="18" charset="0"/>
              </a:rPr>
              <a:t>i</a:t>
            </a:r>
            <a:r>
              <a:rPr lang="en-US" baseline="30000" dirty="0">
                <a:latin typeface="Cambria Math" panose="02040503050406030204" pitchFamily="18" charset="0"/>
                <a:ea typeface="Cambria Math" panose="02040503050406030204" pitchFamily="18" charset="0"/>
              </a:rPr>
              <a:t>th</a:t>
            </a:r>
            <a:r>
              <a:rPr lang="en-US" dirty="0"/>
              <a:t> digit after the decimal point, look at  the </a:t>
            </a:r>
            <a:r>
              <a:rPr lang="en-US" dirty="0">
                <a:latin typeface="Cambria Math" panose="02040503050406030204" pitchFamily="18" charset="0"/>
                <a:ea typeface="Cambria Math" panose="02040503050406030204" pitchFamily="18" charset="0"/>
              </a:rPr>
              <a:t>i</a:t>
            </a:r>
            <a:r>
              <a:rPr lang="en-US" baseline="30000" dirty="0">
                <a:latin typeface="Cambria Math" panose="02040503050406030204" pitchFamily="18" charset="0"/>
                <a:ea typeface="Cambria Math" panose="02040503050406030204" pitchFamily="18" charset="0"/>
              </a:rPr>
              <a:t>th</a:t>
            </a:r>
            <a:r>
              <a:rPr lang="en-US" dirty="0"/>
              <a:t> digit after the decimal point of the real number paired with natural number </a:t>
            </a:r>
            <a:r>
              <a:rPr lang="en-US" dirty="0">
                <a:latin typeface="Cambria Math" panose="02040503050406030204" pitchFamily="18" charset="0"/>
                <a:ea typeface="Cambria Math" panose="02040503050406030204" pitchFamily="18" charset="0"/>
              </a:rPr>
              <a:t>i</a:t>
            </a:r>
            <a:r>
              <a:rPr lang="en-US" dirty="0"/>
              <a:t>, and choose any other digit (but don't choose 0 or 9 to avoid a "slight problem" – I'll discuss this in class)</a:t>
            </a:r>
          </a:p>
          <a:p>
            <a:pPr lvl="2"/>
            <a:r>
              <a:rPr lang="en-US" dirty="0"/>
              <a:t>This process is demonstrated by the right figure on the next slide</a:t>
            </a:r>
          </a:p>
          <a:p>
            <a:pPr lvl="1"/>
            <a:r>
              <a:rPr lang="en-US" dirty="0"/>
              <a:t>Clearly, </a:t>
            </a:r>
            <a:r>
              <a:rPr lang="en-US" dirty="0">
                <a:latin typeface="Cambria Math" panose="02040503050406030204" pitchFamily="18" charset="0"/>
                <a:ea typeface="Cambria Math" panose="02040503050406030204" pitchFamily="18" charset="0"/>
              </a:rPr>
              <a:t>x</a:t>
            </a:r>
            <a:r>
              <a:rPr lang="en-US" dirty="0"/>
              <a:t> is different than every entry in the table by at least one digit</a:t>
            </a:r>
          </a:p>
          <a:p>
            <a:pPr lvl="1"/>
            <a:r>
              <a:rPr lang="en-US" dirty="0"/>
              <a:t>Therefore, this is not a proper one-to-one correspondence between </a:t>
            </a:r>
            <a:r>
              <a:rPr lang="en-US" dirty="0">
                <a:latin typeface="Cambria Math" panose="02040503050406030204" pitchFamily="18" charset="0"/>
                <a:ea typeface="Cambria Math" panose="02040503050406030204" pitchFamily="18" charset="0"/>
              </a:rPr>
              <a:t>N</a:t>
            </a:r>
            <a:r>
              <a:rPr lang="en-US" dirty="0"/>
              <a:t> and </a:t>
            </a:r>
            <a:r>
              <a:rPr lang="en-US" dirty="0">
                <a:latin typeface="Cambria Math" panose="02040503050406030204" pitchFamily="18" charset="0"/>
                <a:ea typeface="Cambria Math" panose="02040503050406030204" pitchFamily="18" charset="0"/>
              </a:rPr>
              <a:t>R</a:t>
            </a:r>
            <a:r>
              <a:rPr lang="en-US" dirty="0"/>
              <a:t>, contradicting our assumption</a:t>
            </a:r>
          </a:p>
          <a:p>
            <a:pPr lvl="1"/>
            <a:r>
              <a:rPr lang="en-US" dirty="0"/>
              <a:t>Therefore, the assumption must be false; </a:t>
            </a:r>
            <a:r>
              <a:rPr lang="en-US" dirty="0">
                <a:latin typeface="Cambria Math" panose="02040503050406030204" pitchFamily="18" charset="0"/>
                <a:ea typeface="Cambria Math" panose="02040503050406030204" pitchFamily="18" charset="0"/>
              </a:rPr>
              <a:t>R</a:t>
            </a:r>
            <a:r>
              <a:rPr lang="en-US" dirty="0"/>
              <a:t> is uncountable</a:t>
            </a:r>
          </a:p>
        </p:txBody>
      </p:sp>
    </p:spTree>
    <p:extLst>
      <p:ext uri="{BB962C8B-B14F-4D97-AF65-F5344CB8AC3E}">
        <p14:creationId xmlns:p14="http://schemas.microsoft.com/office/powerpoint/2010/main" val="2654064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EE349-03AE-4B6D-8BA7-EDD02C8FD9E5}"/>
              </a:ext>
            </a:extLst>
          </p:cNvPr>
          <p:cNvSpPr>
            <a:spLocks noGrp="1"/>
          </p:cNvSpPr>
          <p:nvPr>
            <p:ph type="title"/>
          </p:nvPr>
        </p:nvSpPr>
        <p:spPr/>
        <p:txBody>
          <a:bodyPr/>
          <a:lstStyle/>
          <a:p>
            <a:r>
              <a:rPr lang="en-US" dirty="0"/>
              <a:t>One-to-One Correspondence between N &amp; R?</a:t>
            </a:r>
          </a:p>
        </p:txBody>
      </p:sp>
      <p:sp>
        <p:nvSpPr>
          <p:cNvPr id="8" name="Text Placeholder 7">
            <a:extLst>
              <a:ext uri="{FF2B5EF4-FFF2-40B4-BE49-F238E27FC236}">
                <a16:creationId xmlns:a16="http://schemas.microsoft.com/office/drawing/2014/main" id="{5B2AD6CF-FDBA-42DB-BA7C-AB7F50A2FC40}"/>
              </a:ext>
            </a:extLst>
          </p:cNvPr>
          <p:cNvSpPr>
            <a:spLocks noGrp="1"/>
          </p:cNvSpPr>
          <p:nvPr>
            <p:ph type="body" idx="1"/>
          </p:nvPr>
        </p:nvSpPr>
        <p:spPr/>
        <p:txBody>
          <a:bodyPr/>
          <a:lstStyle/>
          <a:p>
            <a:r>
              <a:rPr lang="en-US" dirty="0"/>
              <a:t>Hypothetical one-to-one correspondence between N &amp; R</a:t>
            </a:r>
          </a:p>
        </p:txBody>
      </p:sp>
      <p:sp>
        <p:nvSpPr>
          <p:cNvPr id="9" name="Text Placeholder 8">
            <a:extLst>
              <a:ext uri="{FF2B5EF4-FFF2-40B4-BE49-F238E27FC236}">
                <a16:creationId xmlns:a16="http://schemas.microsoft.com/office/drawing/2014/main" id="{4B82BDB6-EC75-438D-8DA9-798DC8A2005C}"/>
              </a:ext>
            </a:extLst>
          </p:cNvPr>
          <p:cNvSpPr>
            <a:spLocks noGrp="1"/>
          </p:cNvSpPr>
          <p:nvPr>
            <p:ph type="body" sz="quarter" idx="3"/>
          </p:nvPr>
        </p:nvSpPr>
        <p:spPr/>
        <p:txBody>
          <a:bodyPr/>
          <a:lstStyle/>
          <a:p>
            <a:r>
              <a:rPr lang="en-US" dirty="0"/>
              <a:t>Creation of a real number leading to a contradiction to our assumption</a:t>
            </a:r>
          </a:p>
        </p:txBody>
      </p:sp>
      <p:pic>
        <p:nvPicPr>
          <p:cNvPr id="15" name="Content Placeholder 14">
            <a:extLst>
              <a:ext uri="{FF2B5EF4-FFF2-40B4-BE49-F238E27FC236}">
                <a16:creationId xmlns:a16="http://schemas.microsoft.com/office/drawing/2014/main" id="{3AB0B616-1047-4D2D-8EE2-DFDB305F361F}"/>
              </a:ext>
            </a:extLst>
          </p:cNvPr>
          <p:cNvPicPr>
            <a:picLocks noGrp="1" noChangeAspect="1"/>
          </p:cNvPicPr>
          <p:nvPr>
            <p:ph sz="quarter" idx="4"/>
          </p:nvPr>
        </p:nvPicPr>
        <p:blipFill>
          <a:blip r:embed="rId2"/>
          <a:stretch>
            <a:fillRect/>
          </a:stretch>
        </p:blipFill>
        <p:spPr>
          <a:xfrm>
            <a:off x="6901396" y="3485236"/>
            <a:ext cx="3724795" cy="1724266"/>
          </a:xfrm>
        </p:spPr>
      </p:pic>
      <p:pic>
        <p:nvPicPr>
          <p:cNvPr id="13" name="Content Placeholder 6">
            <a:extLst>
              <a:ext uri="{FF2B5EF4-FFF2-40B4-BE49-F238E27FC236}">
                <a16:creationId xmlns:a16="http://schemas.microsoft.com/office/drawing/2014/main" id="{DE6BC701-0C38-44FF-8426-4BB6C1261354}"/>
              </a:ext>
            </a:extLst>
          </p:cNvPr>
          <p:cNvPicPr>
            <a:picLocks noGrp="1" noChangeAspect="1"/>
          </p:cNvPicPr>
          <p:nvPr>
            <p:ph sz="half" idx="2"/>
          </p:nvPr>
        </p:nvPicPr>
        <p:blipFill>
          <a:blip r:embed="rId3"/>
          <a:stretch>
            <a:fillRect/>
          </a:stretch>
        </p:blipFill>
        <p:spPr>
          <a:xfrm>
            <a:off x="2575601" y="3475710"/>
            <a:ext cx="1686160" cy="1743318"/>
          </a:xfrm>
        </p:spPr>
      </p:pic>
    </p:spTree>
    <p:extLst>
      <p:ext uri="{BB962C8B-B14F-4D97-AF65-F5344CB8AC3E}">
        <p14:creationId xmlns:p14="http://schemas.microsoft.com/office/powerpoint/2010/main" val="817786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AFB0CF9-9EEB-4424-86A1-F60B70D40E75}"/>
              </a:ext>
            </a:extLst>
          </p:cNvPr>
          <p:cNvSpPr>
            <a:spLocks noGrp="1"/>
          </p:cNvSpPr>
          <p:nvPr>
            <p:ph type="title"/>
          </p:nvPr>
        </p:nvSpPr>
        <p:spPr/>
        <p:txBody>
          <a:bodyPr/>
          <a:lstStyle/>
          <a:p>
            <a:r>
              <a:rPr lang="en-US" dirty="0"/>
              <a:t>Some Languages are Not Turing-Recognizable</a:t>
            </a:r>
          </a:p>
        </p:txBody>
      </p:sp>
      <p:sp>
        <p:nvSpPr>
          <p:cNvPr id="8" name="Content Placeholder 7">
            <a:extLst>
              <a:ext uri="{FF2B5EF4-FFF2-40B4-BE49-F238E27FC236}">
                <a16:creationId xmlns:a16="http://schemas.microsoft.com/office/drawing/2014/main" id="{B9CBC021-35E1-4264-8E18-0EA229DA893D}"/>
              </a:ext>
            </a:extLst>
          </p:cNvPr>
          <p:cNvSpPr>
            <a:spLocks noGrp="1"/>
          </p:cNvSpPr>
          <p:nvPr>
            <p:ph idx="1"/>
          </p:nvPr>
        </p:nvSpPr>
        <p:spPr/>
        <p:txBody>
          <a:bodyPr>
            <a:normAutofit fontScale="70000" lnSpcReduction="20000"/>
          </a:bodyPr>
          <a:lstStyle/>
          <a:p>
            <a:r>
              <a:rPr lang="en-US" dirty="0"/>
              <a:t>The book proves that </a:t>
            </a:r>
            <a:r>
              <a:rPr lang="en-US" i="1" dirty="0"/>
              <a:t>some languages are not Turing-recognizable</a:t>
            </a:r>
            <a:r>
              <a:rPr lang="en-US" dirty="0"/>
              <a:t>; there are three main steps:</a:t>
            </a:r>
            <a:endParaRPr lang="en-US" i="1" dirty="0"/>
          </a:p>
          <a:p>
            <a:pPr marL="914400" lvl="1" indent="-457200">
              <a:buFont typeface="+mj-lt"/>
              <a:buAutoNum type="arabicPeriod"/>
            </a:pPr>
            <a:r>
              <a:rPr lang="en-US" dirty="0"/>
              <a:t>Showing that the set of all Turing machines is countable</a:t>
            </a:r>
          </a:p>
          <a:p>
            <a:pPr lvl="2"/>
            <a:r>
              <a:rPr lang="en-US" sz="2100" dirty="0"/>
              <a:t>We have explained that a Turing machine can be encoded as a string</a:t>
            </a:r>
          </a:p>
          <a:p>
            <a:pPr lvl="2"/>
            <a:r>
              <a:rPr lang="en-US" sz="2100" dirty="0"/>
              <a:t>We can loop through all possible strings using any given alphabet (e.g., all strings of length 1, then all strings of length 2, etc.); this is related to the concept of a </a:t>
            </a:r>
            <a:r>
              <a:rPr lang="en-US" sz="2100" i="1" dirty="0"/>
              <a:t>lexicographical order</a:t>
            </a:r>
            <a:r>
              <a:rPr lang="en-US" sz="2100" dirty="0"/>
              <a:t> that we discussed in DSA 2</a:t>
            </a:r>
          </a:p>
          <a:p>
            <a:pPr marL="914400" lvl="1" indent="-457200">
              <a:buFont typeface="+mj-lt"/>
              <a:buAutoNum type="arabicPeriod"/>
            </a:pPr>
            <a:r>
              <a:rPr lang="en-US" dirty="0"/>
              <a:t>Showing that </a:t>
            </a:r>
            <a:r>
              <a:rPr lang="en-US" dirty="0">
                <a:latin typeface="Cambria Math" panose="02040503050406030204" pitchFamily="18" charset="0"/>
                <a:ea typeface="Cambria Math" panose="02040503050406030204" pitchFamily="18" charset="0"/>
              </a:rPr>
              <a:t>B</a:t>
            </a:r>
            <a:r>
              <a:rPr lang="en-US" dirty="0"/>
              <a:t>, the set of all infinite binary strings (i.e., sequences of </a:t>
            </a:r>
            <a:r>
              <a:rPr lang="en-US" dirty="0">
                <a:latin typeface="Cambria Math" panose="02040503050406030204" pitchFamily="18" charset="0"/>
                <a:ea typeface="Cambria Math" panose="02040503050406030204" pitchFamily="18" charset="0"/>
              </a:rPr>
              <a:t>0</a:t>
            </a:r>
            <a:r>
              <a:rPr lang="en-US" dirty="0"/>
              <a:t>s and </a:t>
            </a:r>
            <a:r>
              <a:rPr lang="en-US" dirty="0">
                <a:latin typeface="Cambria Math" panose="02040503050406030204" pitchFamily="18" charset="0"/>
                <a:ea typeface="Cambria Math" panose="02040503050406030204" pitchFamily="18" charset="0"/>
              </a:rPr>
              <a:t>1</a:t>
            </a:r>
            <a:r>
              <a:rPr lang="en-US" dirty="0"/>
              <a:t>s), is not countable</a:t>
            </a:r>
          </a:p>
          <a:p>
            <a:pPr lvl="2"/>
            <a:r>
              <a:rPr lang="en-US" sz="2100" dirty="0"/>
              <a:t>We can prove this using diagonalization and an indirect proof</a:t>
            </a:r>
          </a:p>
          <a:p>
            <a:pPr lvl="2"/>
            <a:r>
              <a:rPr lang="en-US" sz="2100" dirty="0"/>
              <a:t>Assume there is a one-to-one correlation between </a:t>
            </a:r>
            <a:r>
              <a:rPr lang="en-US" sz="2100" dirty="0">
                <a:latin typeface="Cambria Math" panose="02040503050406030204" pitchFamily="18" charset="0"/>
                <a:ea typeface="Cambria Math" panose="02040503050406030204" pitchFamily="18" charset="0"/>
              </a:rPr>
              <a:t>N</a:t>
            </a:r>
            <a:r>
              <a:rPr lang="en-US" sz="2100" dirty="0"/>
              <a:t> and </a:t>
            </a:r>
            <a:r>
              <a:rPr lang="en-US" sz="2100" dirty="0">
                <a:latin typeface="Cambria Math" panose="02040503050406030204" pitchFamily="18" charset="0"/>
                <a:ea typeface="Cambria Math" panose="02040503050406030204" pitchFamily="18" charset="0"/>
              </a:rPr>
              <a:t>B</a:t>
            </a:r>
            <a:r>
              <a:rPr lang="en-US" sz="2100" dirty="0"/>
              <a:t> </a:t>
            </a:r>
          </a:p>
          <a:p>
            <a:pPr lvl="2"/>
            <a:r>
              <a:rPr lang="en-US" sz="2100" dirty="0"/>
              <a:t>Consider a matrix, where each row represents an element of </a:t>
            </a:r>
            <a:r>
              <a:rPr lang="en-US" sz="2100" dirty="0">
                <a:latin typeface="Cambria Math" panose="02040503050406030204" pitchFamily="18" charset="0"/>
                <a:ea typeface="Cambria Math" panose="02040503050406030204" pitchFamily="18" charset="0"/>
              </a:rPr>
              <a:t>B</a:t>
            </a:r>
            <a:r>
              <a:rPr lang="en-US" sz="2100" dirty="0"/>
              <a:t>, and each column stores one bit</a:t>
            </a:r>
          </a:p>
          <a:p>
            <a:pPr lvl="2"/>
            <a:r>
              <a:rPr lang="en-US" sz="2100" dirty="0"/>
              <a:t>Now consider the binary string formed by taking the elements of the diagonal and flipping all the bits; this is an infinite sequence of </a:t>
            </a:r>
            <a:r>
              <a:rPr lang="en-US" sz="2100" dirty="0">
                <a:latin typeface="Cambria Math" panose="02040503050406030204" pitchFamily="18" charset="0"/>
                <a:ea typeface="Cambria Math" panose="02040503050406030204" pitchFamily="18" charset="0"/>
              </a:rPr>
              <a:t>0</a:t>
            </a:r>
            <a:r>
              <a:rPr lang="en-US" sz="2100" dirty="0"/>
              <a:t>s and </a:t>
            </a:r>
            <a:r>
              <a:rPr lang="en-US" sz="2100" dirty="0">
                <a:latin typeface="Cambria Math" panose="02040503050406030204" pitchFamily="18" charset="0"/>
                <a:ea typeface="Cambria Math" panose="02040503050406030204" pitchFamily="18" charset="0"/>
              </a:rPr>
              <a:t>1</a:t>
            </a:r>
            <a:r>
              <a:rPr lang="en-US" sz="2100" dirty="0"/>
              <a:t>s that is different than all the elements of </a:t>
            </a:r>
            <a:r>
              <a:rPr lang="en-US" sz="2100" dirty="0">
                <a:latin typeface="Cambria Math" panose="02040503050406030204" pitchFamily="18" charset="0"/>
                <a:ea typeface="Cambria Math" panose="02040503050406030204" pitchFamily="18" charset="0"/>
              </a:rPr>
              <a:t>B</a:t>
            </a:r>
          </a:p>
          <a:p>
            <a:pPr marL="914400" lvl="1" indent="-457200">
              <a:buFont typeface="+mj-lt"/>
              <a:buAutoNum type="arabicPeriod"/>
            </a:pPr>
            <a:r>
              <a:rPr lang="en-US" dirty="0"/>
              <a:t>Showing that the size of </a:t>
            </a:r>
            <a:r>
              <a:rPr lang="en-US" dirty="0">
                <a:latin typeface="Cambria Math" panose="02040503050406030204" pitchFamily="18" charset="0"/>
                <a:ea typeface="Cambria Math" panose="02040503050406030204" pitchFamily="18" charset="0"/>
              </a:rPr>
              <a:t>B</a:t>
            </a:r>
            <a:r>
              <a:rPr lang="en-US" dirty="0"/>
              <a:t> is equal to the size of </a:t>
            </a:r>
            <a:r>
              <a:rPr lang="en-US" dirty="0">
                <a:latin typeface="Cambria Math" panose="02040503050406030204" pitchFamily="18" charset="0"/>
                <a:ea typeface="Cambria Math" panose="02040503050406030204" pitchFamily="18" charset="0"/>
              </a:rPr>
              <a:t>L</a:t>
            </a:r>
            <a:r>
              <a:rPr lang="en-US" dirty="0"/>
              <a:t>, the set of all languages over some alphabet</a:t>
            </a:r>
          </a:p>
          <a:p>
            <a:pPr lvl="2"/>
            <a:r>
              <a:rPr lang="en-US" sz="2100" dirty="0"/>
              <a:t>Consider any language over a specified alphabet</a:t>
            </a:r>
          </a:p>
          <a:p>
            <a:pPr lvl="2"/>
            <a:r>
              <a:rPr lang="en-US" sz="2100" dirty="0"/>
              <a:t>Some strings that can be formed using the alphabet are members of the language, and some are not</a:t>
            </a:r>
          </a:p>
          <a:p>
            <a:pPr lvl="2"/>
            <a:r>
              <a:rPr lang="en-US" sz="2100" dirty="0"/>
              <a:t>We can represent any such language as a string of </a:t>
            </a:r>
            <a:r>
              <a:rPr lang="en-US" sz="2100" dirty="0">
                <a:latin typeface="Cambria Math" panose="02040503050406030204" pitchFamily="18" charset="0"/>
                <a:ea typeface="Cambria Math" panose="02040503050406030204" pitchFamily="18" charset="0"/>
              </a:rPr>
              <a:t>0</a:t>
            </a:r>
            <a:r>
              <a:rPr lang="en-US" sz="2100" dirty="0"/>
              <a:t>s and </a:t>
            </a:r>
            <a:r>
              <a:rPr lang="en-US" sz="2100" dirty="0">
                <a:latin typeface="Cambria Math" panose="02040503050406030204" pitchFamily="18" charset="0"/>
                <a:ea typeface="Cambria Math" panose="02040503050406030204" pitchFamily="18" charset="0"/>
              </a:rPr>
              <a:t>1</a:t>
            </a:r>
            <a:r>
              <a:rPr lang="en-US" sz="2100" dirty="0"/>
              <a:t>s, where the </a:t>
            </a:r>
            <a:r>
              <a:rPr lang="en-US" sz="2100" dirty="0">
                <a:latin typeface="Cambria Math" panose="02040503050406030204" pitchFamily="18" charset="0"/>
                <a:ea typeface="Cambria Math" panose="02040503050406030204" pitchFamily="18" charset="0"/>
              </a:rPr>
              <a:t>i</a:t>
            </a:r>
            <a:r>
              <a:rPr lang="en-US" sz="2100" baseline="30000" dirty="0">
                <a:latin typeface="Cambria Math" panose="02040503050406030204" pitchFamily="18" charset="0"/>
                <a:ea typeface="Cambria Math" panose="02040503050406030204" pitchFamily="18" charset="0"/>
              </a:rPr>
              <a:t>th</a:t>
            </a:r>
            <a:r>
              <a:rPr lang="en-US" sz="2100" dirty="0"/>
              <a:t> bit indicates whether the </a:t>
            </a:r>
            <a:r>
              <a:rPr lang="en-US" sz="2100" dirty="0">
                <a:latin typeface="Cambria Math" panose="02040503050406030204" pitchFamily="18" charset="0"/>
                <a:ea typeface="Cambria Math" panose="02040503050406030204" pitchFamily="18" charset="0"/>
              </a:rPr>
              <a:t>i</a:t>
            </a:r>
            <a:r>
              <a:rPr lang="en-US" sz="2100" baseline="30000" dirty="0">
                <a:latin typeface="Cambria Math" panose="02040503050406030204" pitchFamily="18" charset="0"/>
                <a:ea typeface="Cambria Math" panose="02040503050406030204" pitchFamily="18" charset="0"/>
              </a:rPr>
              <a:t>th</a:t>
            </a:r>
            <a:r>
              <a:rPr lang="en-US" sz="2100" dirty="0"/>
              <a:t> string (using the same sort of ordering specified above) is part of the language</a:t>
            </a:r>
          </a:p>
          <a:p>
            <a:pPr lvl="2"/>
            <a:r>
              <a:rPr lang="en-US" sz="2100" dirty="0"/>
              <a:t>This gives us a one-to-one correspondence between </a:t>
            </a:r>
            <a:r>
              <a:rPr lang="en-US" sz="2100" dirty="0">
                <a:latin typeface="Cambria Math" panose="02040503050406030204" pitchFamily="18" charset="0"/>
                <a:ea typeface="Cambria Math" panose="02040503050406030204" pitchFamily="18" charset="0"/>
              </a:rPr>
              <a:t>B</a:t>
            </a:r>
            <a:r>
              <a:rPr lang="en-US" sz="2100" dirty="0"/>
              <a:t> and the </a:t>
            </a:r>
            <a:r>
              <a:rPr lang="en-US" sz="2100" dirty="0">
                <a:latin typeface="Cambria Math" panose="02040503050406030204" pitchFamily="18" charset="0"/>
                <a:ea typeface="Cambria Math" panose="02040503050406030204" pitchFamily="18" charset="0"/>
              </a:rPr>
              <a:t>L</a:t>
            </a:r>
            <a:r>
              <a:rPr lang="en-US" sz="2100" dirty="0"/>
              <a:t>, so they must have the same size</a:t>
            </a:r>
          </a:p>
          <a:p>
            <a:r>
              <a:rPr lang="en-US" sz="2900" dirty="0"/>
              <a:t>Since the number of languages over an alphabet is larger than the number of TMs, and each TM recognizes one language, some languages must not be Turing-recognizable</a:t>
            </a:r>
          </a:p>
        </p:txBody>
      </p:sp>
    </p:spTree>
    <p:extLst>
      <p:ext uri="{BB962C8B-B14F-4D97-AF65-F5344CB8AC3E}">
        <p14:creationId xmlns:p14="http://schemas.microsoft.com/office/powerpoint/2010/main" val="1719025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6ACF0-BB60-4037-BFB5-90B4EEB2969E}"/>
              </a:ext>
            </a:extLst>
          </p:cNvPr>
          <p:cNvSpPr>
            <a:spLocks noGrp="1"/>
          </p:cNvSpPr>
          <p:nvPr>
            <p:ph type="title"/>
          </p:nvPr>
        </p:nvSpPr>
        <p:spPr/>
        <p:txBody>
          <a:bodyPr/>
          <a:lstStyle/>
          <a:p>
            <a:r>
              <a:rPr lang="en-US" dirty="0"/>
              <a:t>Proving that A</a:t>
            </a:r>
            <a:r>
              <a:rPr lang="en-US" baseline="-25000" dirty="0"/>
              <a:t>TM</a:t>
            </a:r>
            <a:r>
              <a:rPr lang="en-US" dirty="0"/>
              <a:t> is Undecidable (the start)</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2B85079-17BF-400D-BDAD-81BE2D554A11}"/>
                  </a:ext>
                </a:extLst>
              </p:cNvPr>
              <p:cNvSpPr>
                <a:spLocks noGrp="1"/>
              </p:cNvSpPr>
              <p:nvPr>
                <p:ph idx="1"/>
              </p:nvPr>
            </p:nvSpPr>
            <p:spPr/>
            <p:txBody>
              <a:bodyPr>
                <a:normAutofit lnSpcReduction="10000"/>
              </a:bodyPr>
              <a:lstStyle/>
              <a:p>
                <a:r>
                  <a:rPr lang="en-US" dirty="0"/>
                  <a:t>Earlier, we defined: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latin typeface="Cambria Math" panose="02040503050406030204" pitchFamily="18" charset="0"/>
                    <a:ea typeface="Cambria Math" panose="02040503050406030204" pitchFamily="18" charset="0"/>
                  </a:rPr>
                  <a:t> = {&lt;M, w&gt; | M</a:t>
                </a:r>
                <a:r>
                  <a:rPr lang="en-US" dirty="0"/>
                  <a:t> is a TM and </a:t>
                </a:r>
                <a:r>
                  <a:rPr lang="en-US" dirty="0">
                    <a:latin typeface="Cambria Math" panose="02040503050406030204" pitchFamily="18" charset="0"/>
                    <a:ea typeface="Cambria Math" panose="02040503050406030204" pitchFamily="18" charset="0"/>
                  </a:rPr>
                  <a:t>M</a:t>
                </a:r>
                <a:r>
                  <a:rPr lang="en-US" dirty="0"/>
                  <a:t> accepts </a:t>
                </a:r>
                <a:r>
                  <a:rPr lang="en-US" dirty="0">
                    <a:latin typeface="Cambria Math" panose="02040503050406030204" pitchFamily="18" charset="0"/>
                    <a:ea typeface="Cambria Math" panose="02040503050406030204" pitchFamily="18" charset="0"/>
                  </a:rPr>
                  <a:t>w}</a:t>
                </a:r>
              </a:p>
              <a:p>
                <a:r>
                  <a:rPr lang="en-US" dirty="0"/>
                  <a:t>We now have the tools to prove that </a:t>
                </a:r>
                <a:r>
                  <a:rPr lang="en-US" i="1" dirty="0">
                    <a:latin typeface="Cambria Math" panose="02040503050406030204" pitchFamily="18" charset="0"/>
                    <a:ea typeface="Cambria Math" panose="02040503050406030204" pitchFamily="18" charset="0"/>
                  </a:rPr>
                  <a:t>A</a:t>
                </a:r>
                <a:r>
                  <a:rPr lang="en-US" i="1" baseline="-25000" dirty="0">
                    <a:latin typeface="Cambria Math" panose="02040503050406030204" pitchFamily="18" charset="0"/>
                    <a:ea typeface="Cambria Math" panose="02040503050406030204" pitchFamily="18" charset="0"/>
                  </a:rPr>
                  <a:t>TM</a:t>
                </a:r>
                <a:r>
                  <a:rPr lang="en-US" i="1" dirty="0"/>
                  <a:t> is undecidable</a:t>
                </a:r>
              </a:p>
              <a:p>
                <a:r>
                  <a:rPr lang="en-US" dirty="0"/>
                  <a:t>We will use another indirect proof relying on diagonalization</a:t>
                </a:r>
              </a:p>
              <a:p>
                <a:r>
                  <a:rPr lang="en-US" dirty="0"/>
                  <a:t>This will be very similar to the proof we discussed in DSA 2 to show that the halting problem is undecidable</a:t>
                </a:r>
              </a:p>
              <a:p>
                <a:r>
                  <a:rPr lang="en-US" dirty="0"/>
                  <a:t>Assume that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is decidable; then here must be some Turing machine, </a:t>
                </a:r>
                <a:r>
                  <a:rPr lang="en-US" dirty="0">
                    <a:latin typeface="Cambria Math" panose="02040503050406030204" pitchFamily="18" charset="0"/>
                    <a:ea typeface="Cambria Math" panose="02040503050406030204" pitchFamily="18" charset="0"/>
                  </a:rPr>
                  <a:t>H</a:t>
                </a:r>
                <a:r>
                  <a:rPr lang="en-US" dirty="0"/>
                  <a:t>, that decides it</a:t>
                </a:r>
              </a:p>
              <a:p>
                <a:r>
                  <a:rPr lang="en-US" dirty="0"/>
                  <a:t>We can summarize the behavior of </a:t>
                </a:r>
                <a:r>
                  <a:rPr lang="en-US" dirty="0">
                    <a:latin typeface="Cambria Math" panose="02040503050406030204" pitchFamily="18" charset="0"/>
                    <a:ea typeface="Cambria Math" panose="02040503050406030204" pitchFamily="18" charset="0"/>
                  </a:rPr>
                  <a:t>H</a:t>
                </a:r>
                <a:r>
                  <a:rPr lang="en-US" dirty="0"/>
                  <a:t> as follows:</a:t>
                </a:r>
              </a:p>
              <a:p>
                <a:pPr marL="457200" lvl="1" indent="0">
                  <a:buNone/>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H</m:t>
                      </m:r>
                      <m:d>
                        <m:dPr>
                          <m:ctrlPr>
                            <a:rPr lang="en-US" b="0" i="1" smtClean="0">
                              <a:latin typeface="Cambria Math" panose="02040503050406030204" pitchFamily="18" charset="0"/>
                            </a:rPr>
                          </m:ctrlPr>
                        </m:dPr>
                        <m:e>
                          <m:d>
                            <m:dPr>
                              <m:begChr m:val="⟨"/>
                              <m:endChr m:val="⟩"/>
                              <m:ctrlPr>
                                <a:rPr lang="en-US" b="0" i="1" smtClean="0">
                                  <a:latin typeface="Cambria Math" panose="02040503050406030204" pitchFamily="18" charset="0"/>
                                </a:rPr>
                              </m:ctrlPr>
                            </m:dPr>
                            <m:e>
                              <m:r>
                                <m:rPr>
                                  <m:sty m:val="p"/>
                                </m:rPr>
                                <a:rPr lang="en-US" b="0" i="0" smtClean="0">
                                  <a:latin typeface="Cambria Math" panose="02040503050406030204" pitchFamily="18" charset="0"/>
                                </a:rPr>
                                <m:t>M</m:t>
                              </m:r>
                              <m:r>
                                <a:rPr lang="en-US" b="0" i="0" smtClean="0">
                                  <a:latin typeface="Cambria Math" panose="02040503050406030204" pitchFamily="18" charset="0"/>
                                </a:rPr>
                                <m:t>,</m:t>
                              </m:r>
                              <m:r>
                                <m:rPr>
                                  <m:sty m:val="p"/>
                                </m:rPr>
                                <a:rPr lang="en-US" b="0" i="0" smtClean="0">
                                  <a:latin typeface="Cambria Math" panose="02040503050406030204" pitchFamily="18" charset="0"/>
                                </a:rPr>
                                <m:t>w</m:t>
                              </m:r>
                            </m:e>
                          </m:d>
                        </m:e>
                      </m:d>
                      <m:r>
                        <a:rPr lang="en-US" b="0" i="0"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r>
                                  <m:rPr>
                                    <m:sty m:val="p"/>
                                    <m:brk m:alnAt="7"/>
                                  </m:rPr>
                                  <a:rPr lang="en-US" b="0" i="0" smtClean="0">
                                    <a:latin typeface="Cambria Math" panose="02040503050406030204" pitchFamily="18" charset="0"/>
                                  </a:rPr>
                                  <m:t>a</m:t>
                                </m:r>
                                <m:r>
                                  <m:rPr>
                                    <m:sty m:val="p"/>
                                  </m:rPr>
                                  <a:rPr lang="en-US" b="0" i="0" smtClean="0">
                                    <a:latin typeface="Cambria Math" panose="02040503050406030204" pitchFamily="18" charset="0"/>
                                  </a:rPr>
                                  <m:t>ccept</m:t>
                                </m:r>
                              </m:e>
                              <m:e>
                                <m:r>
                                  <m:rPr>
                                    <m:sty m:val="p"/>
                                  </m:rPr>
                                  <a:rPr lang="en-US" b="0" i="0" smtClean="0">
                                    <a:latin typeface="Cambria Math" panose="02040503050406030204" pitchFamily="18" charset="0"/>
                                  </a:rPr>
                                  <m:t>if</m:t>
                                </m:r>
                                <m:r>
                                  <a:rPr lang="en-US" b="0" i="0" smtClean="0">
                                    <a:latin typeface="Cambria Math" panose="02040503050406030204" pitchFamily="18" charset="0"/>
                                  </a:rPr>
                                  <m:t> </m:t>
                                </m:r>
                                <m:r>
                                  <m:rPr>
                                    <m:sty m:val="p"/>
                                  </m:rPr>
                                  <a:rPr lang="en-US" b="0" i="0" smtClean="0">
                                    <a:latin typeface="Cambria Math" panose="02040503050406030204" pitchFamily="18" charset="0"/>
                                  </a:rPr>
                                  <m:t>M</m:t>
                                </m:r>
                                <m:r>
                                  <a:rPr lang="en-US" b="0" i="0" smtClean="0">
                                    <a:latin typeface="Cambria Math" panose="02040503050406030204" pitchFamily="18" charset="0"/>
                                  </a:rPr>
                                  <m:t> </m:t>
                                </m:r>
                                <m:r>
                                  <m:rPr>
                                    <m:sty m:val="p"/>
                                  </m:rPr>
                                  <a:rPr lang="en-US" b="0" i="0" smtClean="0">
                                    <a:latin typeface="Cambria Math" panose="02040503050406030204" pitchFamily="18" charset="0"/>
                                  </a:rPr>
                                  <m:t>accepts</m:t>
                                </m:r>
                                <m:r>
                                  <a:rPr lang="en-US" b="0" i="0" smtClean="0">
                                    <a:latin typeface="Cambria Math" panose="02040503050406030204" pitchFamily="18" charset="0"/>
                                  </a:rPr>
                                  <m:t> </m:t>
                                </m:r>
                                <m:r>
                                  <m:rPr>
                                    <m:sty m:val="p"/>
                                  </m:rPr>
                                  <a:rPr lang="en-US" b="0" i="0" smtClean="0">
                                    <a:latin typeface="Cambria Math" panose="02040503050406030204" pitchFamily="18" charset="0"/>
                                  </a:rPr>
                                  <m:t>w</m:t>
                                </m:r>
                              </m:e>
                            </m:mr>
                            <m:mr>
                              <m:e>
                                <m:r>
                                  <m:rPr>
                                    <m:sty m:val="p"/>
                                  </m:rPr>
                                  <a:rPr lang="en-US" b="0" i="0" smtClean="0">
                                    <a:latin typeface="Cambria Math" panose="02040503050406030204" pitchFamily="18" charset="0"/>
                                  </a:rPr>
                                  <m:t>reject</m:t>
                                </m:r>
                              </m:e>
                              <m:e>
                                <m:r>
                                  <m:rPr>
                                    <m:sty m:val="p"/>
                                  </m:rPr>
                                  <a:rPr lang="en-US" b="0" i="0" smtClean="0">
                                    <a:latin typeface="Cambria Math" panose="02040503050406030204" pitchFamily="18" charset="0"/>
                                  </a:rPr>
                                  <m:t>if</m:t>
                                </m:r>
                                <m:r>
                                  <a:rPr lang="en-US" b="0" i="0" smtClean="0">
                                    <a:latin typeface="Cambria Math" panose="02040503050406030204" pitchFamily="18" charset="0"/>
                                  </a:rPr>
                                  <m:t> </m:t>
                                </m:r>
                                <m:r>
                                  <m:rPr>
                                    <m:sty m:val="p"/>
                                  </m:rPr>
                                  <a:rPr lang="en-US" b="0" i="0" smtClean="0">
                                    <a:latin typeface="Cambria Math" panose="02040503050406030204" pitchFamily="18" charset="0"/>
                                  </a:rPr>
                                  <m:t>M</m:t>
                                </m:r>
                                <m:r>
                                  <a:rPr lang="en-US" b="0" i="0" smtClean="0">
                                    <a:latin typeface="Cambria Math" panose="02040503050406030204" pitchFamily="18" charset="0"/>
                                  </a:rPr>
                                  <m:t> </m:t>
                                </m:r>
                                <m:r>
                                  <m:rPr>
                                    <m:sty m:val="p"/>
                                  </m:rPr>
                                  <a:rPr lang="en-US" b="0" i="0" smtClean="0">
                                    <a:latin typeface="Cambria Math" panose="02040503050406030204" pitchFamily="18" charset="0"/>
                                  </a:rPr>
                                  <m:t>does</m:t>
                                </m:r>
                                <m:r>
                                  <a:rPr lang="en-US" b="0" i="0" smtClean="0">
                                    <a:latin typeface="Cambria Math" panose="02040503050406030204" pitchFamily="18" charset="0"/>
                                  </a:rPr>
                                  <m:t> </m:t>
                                </m:r>
                                <m:r>
                                  <m:rPr>
                                    <m:sty m:val="p"/>
                                  </m:rPr>
                                  <a:rPr lang="en-US" b="0" i="0" smtClean="0">
                                    <a:latin typeface="Cambria Math" panose="02040503050406030204" pitchFamily="18" charset="0"/>
                                  </a:rPr>
                                  <m:t>not</m:t>
                                </m:r>
                                <m:r>
                                  <a:rPr lang="en-US" b="0" i="0" smtClean="0">
                                    <a:latin typeface="Cambria Math" panose="02040503050406030204" pitchFamily="18" charset="0"/>
                                  </a:rPr>
                                  <m:t> </m:t>
                                </m:r>
                                <m:r>
                                  <m:rPr>
                                    <m:sty m:val="p"/>
                                  </m:rPr>
                                  <a:rPr lang="en-US" b="0" i="0" smtClean="0">
                                    <a:latin typeface="Cambria Math" panose="02040503050406030204" pitchFamily="18" charset="0"/>
                                  </a:rPr>
                                  <m:t>accept</m:t>
                                </m:r>
                                <m:r>
                                  <a:rPr lang="en-US" b="0" i="0" smtClean="0">
                                    <a:latin typeface="Cambria Math" panose="02040503050406030204" pitchFamily="18" charset="0"/>
                                  </a:rPr>
                                  <m:t> </m:t>
                                </m:r>
                                <m:r>
                                  <m:rPr>
                                    <m:sty m:val="p"/>
                                  </m:rPr>
                                  <a:rPr lang="en-US" b="0" i="0" smtClean="0">
                                    <a:latin typeface="Cambria Math" panose="02040503050406030204" pitchFamily="18" charset="0"/>
                                  </a:rPr>
                                  <m:t>w</m:t>
                                </m:r>
                              </m:e>
                            </m:mr>
                          </m:m>
                        </m:e>
                      </m:d>
                    </m:oMath>
                  </m:oMathPara>
                </a14:m>
                <a:endParaRPr lang="en-US" dirty="0"/>
              </a:p>
            </p:txBody>
          </p:sp>
        </mc:Choice>
        <mc:Fallback>
          <p:sp>
            <p:nvSpPr>
              <p:cNvPr id="3" name="Content Placeholder 2">
                <a:extLst>
                  <a:ext uri="{FF2B5EF4-FFF2-40B4-BE49-F238E27FC236}">
                    <a16:creationId xmlns:a16="http://schemas.microsoft.com/office/drawing/2014/main" id="{B2B85079-17BF-400D-BDAD-81BE2D554A11}"/>
                  </a:ext>
                </a:extLst>
              </p:cNvPr>
              <p:cNvSpPr>
                <a:spLocks noGrp="1" noRot="1" noChangeAspect="1" noMove="1" noResize="1" noEditPoints="1" noAdjustHandles="1" noChangeArrowheads="1" noChangeShapeType="1" noTextEdit="1"/>
              </p:cNvSpPr>
              <p:nvPr>
                <p:ph idx="1"/>
              </p:nvPr>
            </p:nvSpPr>
            <p:spPr>
              <a:blipFill>
                <a:blip r:embed="rId2"/>
                <a:stretch>
                  <a:fillRect l="-1043" t="-3501"/>
                </a:stretch>
              </a:blipFill>
            </p:spPr>
            <p:txBody>
              <a:bodyPr/>
              <a:lstStyle/>
              <a:p>
                <a:r>
                  <a:rPr lang="en-US">
                    <a:noFill/>
                  </a:rPr>
                  <a:t> </a:t>
                </a:r>
              </a:p>
            </p:txBody>
          </p:sp>
        </mc:Fallback>
      </mc:AlternateContent>
    </p:spTree>
    <p:extLst>
      <p:ext uri="{BB962C8B-B14F-4D97-AF65-F5344CB8AC3E}">
        <p14:creationId xmlns:p14="http://schemas.microsoft.com/office/powerpoint/2010/main" val="4191982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CD4F8-BFBC-482A-9D9F-2BAE79B52911}"/>
              </a:ext>
            </a:extLst>
          </p:cNvPr>
          <p:cNvSpPr>
            <a:spLocks noGrp="1"/>
          </p:cNvSpPr>
          <p:nvPr>
            <p:ph type="title"/>
          </p:nvPr>
        </p:nvSpPr>
        <p:spPr/>
        <p:txBody>
          <a:bodyPr/>
          <a:lstStyle/>
          <a:p>
            <a:r>
              <a:rPr lang="en-US" dirty="0"/>
              <a:t>Trouble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1A7C933-C3F4-4FDA-A8A8-E3A43376727F}"/>
                  </a:ext>
                </a:extLst>
              </p:cNvPr>
              <p:cNvSpPr>
                <a:spLocks noGrp="1"/>
              </p:cNvSpPr>
              <p:nvPr>
                <p:ph idx="1"/>
              </p:nvPr>
            </p:nvSpPr>
            <p:spPr/>
            <p:txBody>
              <a:bodyPr>
                <a:normAutofit fontScale="62500" lnSpcReduction="20000"/>
              </a:bodyPr>
              <a:lstStyle/>
              <a:p>
                <a:r>
                  <a:rPr lang="en-US" dirty="0"/>
                  <a:t>We have previously reasoned that once we have a TM that can do something, we can treat it as if it could be used as a subroutine by other TMs</a:t>
                </a:r>
              </a:p>
              <a:p>
                <a:r>
                  <a:rPr lang="en-US" dirty="0"/>
                  <a:t>If it were possible to create the TM, </a:t>
                </a:r>
                <a:r>
                  <a:rPr lang="en-US" dirty="0">
                    <a:latin typeface="Cambria Math" panose="02040503050406030204" pitchFamily="18" charset="0"/>
                    <a:ea typeface="Cambria Math" panose="02040503050406030204" pitchFamily="18" charset="0"/>
                  </a:rPr>
                  <a:t>H</a:t>
                </a:r>
                <a:r>
                  <a:rPr lang="en-US" dirty="0"/>
                  <a:t>, specified on the previous slide, then we could create a TM, </a:t>
                </a:r>
                <a:r>
                  <a:rPr lang="en-US" dirty="0">
                    <a:latin typeface="Cambria Math" panose="02040503050406030204" pitchFamily="18" charset="0"/>
                    <a:ea typeface="Cambria Math" panose="02040503050406030204" pitchFamily="18" charset="0"/>
                  </a:rPr>
                  <a:t>D</a:t>
                </a:r>
                <a:r>
                  <a:rPr lang="en-US" dirty="0"/>
                  <a:t>, that behaves as follows:</a:t>
                </a:r>
              </a:p>
              <a:p>
                <a:pPr lvl="1"/>
                <a:r>
                  <a:rPr lang="en-US" dirty="0">
                    <a:latin typeface="Cambria Math" panose="02040503050406030204" pitchFamily="18" charset="0"/>
                    <a:ea typeface="Cambria Math" panose="02040503050406030204" pitchFamily="18" charset="0"/>
                  </a:rPr>
                  <a:t>D</a:t>
                </a:r>
                <a:r>
                  <a:rPr lang="en-US" dirty="0"/>
                  <a:t> processes </a:t>
                </a:r>
                <a:r>
                  <a:rPr lang="en-US" dirty="0">
                    <a:latin typeface="Cambria Math" panose="02040503050406030204" pitchFamily="18" charset="0"/>
                    <a:ea typeface="Cambria Math" panose="02040503050406030204" pitchFamily="18" charset="0"/>
                  </a:rPr>
                  <a:t>&lt;M&gt;</a:t>
                </a:r>
                <a:r>
                  <a:rPr lang="en-US" dirty="0"/>
                  <a:t>, the encoding of a Turing machine </a:t>
                </a:r>
                <a:r>
                  <a:rPr lang="en-US" dirty="0">
                    <a:latin typeface="Cambria Math" panose="02040503050406030204" pitchFamily="18" charset="0"/>
                    <a:ea typeface="Cambria Math" panose="02040503050406030204" pitchFamily="18" charset="0"/>
                  </a:rPr>
                  <a:t>M</a:t>
                </a:r>
                <a:r>
                  <a:rPr lang="en-US" dirty="0"/>
                  <a:t>, as input</a:t>
                </a:r>
              </a:p>
              <a:p>
                <a:pPr lvl="1"/>
                <a:r>
                  <a:rPr lang="en-US" dirty="0">
                    <a:latin typeface="Cambria Math" panose="02040503050406030204" pitchFamily="18" charset="0"/>
                    <a:ea typeface="Cambria Math" panose="02040503050406030204" pitchFamily="18" charset="0"/>
                  </a:rPr>
                  <a:t>D</a:t>
                </a:r>
                <a:r>
                  <a:rPr lang="en-US" dirty="0"/>
                  <a:t> runs </a:t>
                </a:r>
                <a:r>
                  <a:rPr lang="en-US" dirty="0">
                    <a:latin typeface="Cambria Math" panose="02040503050406030204" pitchFamily="18" charset="0"/>
                    <a:ea typeface="Cambria Math" panose="02040503050406030204" pitchFamily="18" charset="0"/>
                  </a:rPr>
                  <a:t>H</a:t>
                </a:r>
                <a:r>
                  <a:rPr lang="en-US" dirty="0"/>
                  <a:t> on the input </a:t>
                </a:r>
                <a:r>
                  <a:rPr lang="en-US" dirty="0">
                    <a:latin typeface="Cambria Math" panose="02040503050406030204" pitchFamily="18" charset="0"/>
                    <a:ea typeface="Cambria Math" panose="02040503050406030204" pitchFamily="18" charset="0"/>
                  </a:rPr>
                  <a:t>&lt;M, &lt;M&gt;&gt;</a:t>
                </a:r>
                <a:r>
                  <a:rPr lang="en-US" dirty="0"/>
                  <a:t>; that is, </a:t>
                </a:r>
                <a:r>
                  <a:rPr lang="en-US" dirty="0">
                    <a:latin typeface="Cambria Math" panose="02040503050406030204" pitchFamily="18" charset="0"/>
                    <a:ea typeface="Cambria Math" panose="02040503050406030204" pitchFamily="18" charset="0"/>
                  </a:rPr>
                  <a:t>D</a:t>
                </a:r>
                <a:r>
                  <a:rPr lang="en-US" dirty="0"/>
                  <a:t> will apply </a:t>
                </a:r>
                <a:r>
                  <a:rPr lang="en-US" dirty="0">
                    <a:latin typeface="Cambria Math" panose="02040503050406030204" pitchFamily="18" charset="0"/>
                    <a:ea typeface="Cambria Math" panose="02040503050406030204" pitchFamily="18" charset="0"/>
                  </a:rPr>
                  <a:t>H</a:t>
                </a:r>
                <a:r>
                  <a:rPr lang="en-US" dirty="0"/>
                  <a:t>, which will simulate the Turing machine </a:t>
                </a:r>
                <a:r>
                  <a:rPr lang="en-US" dirty="0">
                    <a:latin typeface="Cambria Math" panose="02040503050406030204" pitchFamily="18" charset="0"/>
                    <a:ea typeface="Cambria Math" panose="02040503050406030204" pitchFamily="18" charset="0"/>
                  </a:rPr>
                  <a:t>M</a:t>
                </a:r>
                <a:r>
                  <a:rPr lang="en-US" dirty="0"/>
                  <a:t> applied to </a:t>
                </a:r>
                <a:r>
                  <a:rPr lang="en-US" dirty="0">
                    <a:latin typeface="Cambria Math" panose="02040503050406030204" pitchFamily="18" charset="0"/>
                    <a:ea typeface="Cambria Math" panose="02040503050406030204" pitchFamily="18" charset="0"/>
                  </a:rPr>
                  <a:t>M</a:t>
                </a:r>
                <a:r>
                  <a:rPr lang="en-US" dirty="0"/>
                  <a:t>'s encoding</a:t>
                </a:r>
              </a:p>
              <a:p>
                <a:pPr lvl="1"/>
                <a:r>
                  <a:rPr lang="en-US" dirty="0"/>
                  <a:t>Recall that </a:t>
                </a:r>
                <a:r>
                  <a:rPr lang="en-US" dirty="0">
                    <a:latin typeface="Cambria Math" panose="02040503050406030204" pitchFamily="18" charset="0"/>
                    <a:ea typeface="Cambria Math" panose="02040503050406030204" pitchFamily="18" charset="0"/>
                  </a:rPr>
                  <a:t>H</a:t>
                </a:r>
                <a:r>
                  <a:rPr lang="en-US" dirty="0"/>
                  <a:t> is a decider, so it will either accept or reject its input</a:t>
                </a:r>
              </a:p>
              <a:p>
                <a:pPr lvl="1"/>
                <a:r>
                  <a:rPr lang="en-US" dirty="0"/>
                  <a:t>If </a:t>
                </a:r>
                <a:r>
                  <a:rPr lang="en-US" dirty="0">
                    <a:latin typeface="Cambria Math" panose="02040503050406030204" pitchFamily="18" charset="0"/>
                    <a:ea typeface="Cambria Math" panose="02040503050406030204" pitchFamily="18" charset="0"/>
                  </a:rPr>
                  <a:t>H</a:t>
                </a:r>
                <a:r>
                  <a:rPr lang="en-US" dirty="0"/>
                  <a:t> accepts (meaning </a:t>
                </a:r>
                <a:r>
                  <a:rPr lang="en-US" dirty="0">
                    <a:latin typeface="Cambria Math" panose="02040503050406030204" pitchFamily="18" charset="0"/>
                    <a:ea typeface="Cambria Math" panose="02040503050406030204" pitchFamily="18" charset="0"/>
                  </a:rPr>
                  <a:t>M</a:t>
                </a:r>
                <a:r>
                  <a:rPr lang="en-US" dirty="0"/>
                  <a:t> accept </a:t>
                </a:r>
                <a:r>
                  <a:rPr lang="en-US" dirty="0">
                    <a:latin typeface="Cambria Math" panose="02040503050406030204" pitchFamily="18" charset="0"/>
                    <a:ea typeface="Cambria Math" panose="02040503050406030204" pitchFamily="18" charset="0"/>
                  </a:rPr>
                  <a:t>&lt;M&gt;</a:t>
                </a:r>
                <a:r>
                  <a:rPr lang="en-US" dirty="0"/>
                  <a:t>), </a:t>
                </a:r>
                <a:r>
                  <a:rPr lang="en-US" dirty="0">
                    <a:latin typeface="Cambria Math" panose="02040503050406030204" pitchFamily="18" charset="0"/>
                    <a:ea typeface="Cambria Math" panose="02040503050406030204" pitchFamily="18" charset="0"/>
                  </a:rPr>
                  <a:t>D</a:t>
                </a:r>
                <a:r>
                  <a:rPr lang="en-US" dirty="0"/>
                  <a:t> rejects; if </a:t>
                </a:r>
                <a:r>
                  <a:rPr lang="en-US" dirty="0">
                    <a:latin typeface="Cambria Math" panose="02040503050406030204" pitchFamily="18" charset="0"/>
                    <a:ea typeface="Cambria Math" panose="02040503050406030204" pitchFamily="18" charset="0"/>
                  </a:rPr>
                  <a:t>H</a:t>
                </a:r>
                <a:r>
                  <a:rPr lang="en-US" dirty="0"/>
                  <a:t> rejects (meaning </a:t>
                </a:r>
                <a:r>
                  <a:rPr lang="en-US" dirty="0">
                    <a:latin typeface="Cambria Math" panose="02040503050406030204" pitchFamily="18" charset="0"/>
                    <a:ea typeface="Cambria Math" panose="02040503050406030204" pitchFamily="18" charset="0"/>
                  </a:rPr>
                  <a:t>M</a:t>
                </a:r>
                <a:r>
                  <a:rPr lang="en-US" dirty="0"/>
                  <a:t> does not accept </a:t>
                </a:r>
                <a:r>
                  <a:rPr lang="en-US" dirty="0">
                    <a:latin typeface="Cambria Math" panose="02040503050406030204" pitchFamily="18" charset="0"/>
                    <a:ea typeface="Cambria Math" panose="02040503050406030204" pitchFamily="18" charset="0"/>
                  </a:rPr>
                  <a:t>&lt;M&gt;</a:t>
                </a:r>
                <a:r>
                  <a:rPr lang="en-US" dirty="0"/>
                  <a:t>), </a:t>
                </a:r>
                <a:r>
                  <a:rPr lang="en-US" dirty="0">
                    <a:latin typeface="Cambria Math" panose="02040503050406030204" pitchFamily="18" charset="0"/>
                    <a:ea typeface="Cambria Math" panose="02040503050406030204" pitchFamily="18" charset="0"/>
                  </a:rPr>
                  <a:t>D</a:t>
                </a:r>
                <a:r>
                  <a:rPr lang="en-US" dirty="0"/>
                  <a:t> accepts</a:t>
                </a:r>
              </a:p>
              <a:p>
                <a:r>
                  <a:rPr lang="en-US" dirty="0"/>
                  <a:t>This behavior could be summarized as follows:</a:t>
                </a:r>
              </a:p>
              <a:p>
                <a:pPr marL="457200" lvl="1" indent="0">
                  <a:buNone/>
                </a:pPr>
                <a14:m>
                  <m:oMathPara xmlns:m="http://schemas.openxmlformats.org/officeDocument/2006/math">
                    <m:oMathParaPr>
                      <m:jc m:val="centerGroup"/>
                    </m:oMathParaPr>
                    <m:oMath xmlns:m="http://schemas.openxmlformats.org/officeDocument/2006/math">
                      <m:r>
                        <m:rPr>
                          <m:sty m:val="p"/>
                        </m:rPr>
                        <a:rPr lang="en-US" smtClean="0">
                          <a:latin typeface="Cambria Math" panose="02040503050406030204" pitchFamily="18" charset="0"/>
                        </a:rPr>
                        <m:t>D</m:t>
                      </m:r>
                      <m:d>
                        <m:dPr>
                          <m:ctrlPr>
                            <a:rPr lang="en-US" i="1">
                              <a:latin typeface="Cambria Math" panose="02040503050406030204" pitchFamily="18" charset="0"/>
                            </a:rPr>
                          </m:ctrlPr>
                        </m:dPr>
                        <m:e>
                          <m:d>
                            <m:dPr>
                              <m:begChr m:val="⟨"/>
                              <m:endChr m:val="⟩"/>
                              <m:ctrlPr>
                                <a:rPr lang="en-US" i="1">
                                  <a:latin typeface="Cambria Math" panose="02040503050406030204" pitchFamily="18" charset="0"/>
                                </a:rPr>
                              </m:ctrlPr>
                            </m:dPr>
                            <m:e>
                              <m:r>
                                <m:rPr>
                                  <m:sty m:val="p"/>
                                </m:rPr>
                                <a:rPr lang="en-US">
                                  <a:latin typeface="Cambria Math" panose="02040503050406030204" pitchFamily="18" charset="0"/>
                                </a:rPr>
                                <m:t>M</m:t>
                              </m:r>
                            </m:e>
                          </m:d>
                        </m:e>
                      </m:d>
                      <m:r>
                        <a:rPr lang="en-US">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r>
                                  <m:rPr>
                                    <m:sty m:val="p"/>
                                    <m:brk m:alnAt="7"/>
                                  </m:rPr>
                                  <a:rPr lang="en-US"/>
                                  <m:t>a</m:t>
                                </m:r>
                                <m:r>
                                  <m:rPr>
                                    <m:sty m:val="p"/>
                                  </m:rPr>
                                  <a:rPr lang="en-US"/>
                                  <m:t>ccept</m:t>
                                </m:r>
                              </m:e>
                              <m:e>
                                <m:r>
                                  <m:rPr>
                                    <m:sty m:val="p"/>
                                  </m:rPr>
                                  <a:rPr lang="en-US"/>
                                  <m:t>if</m:t>
                                </m:r>
                                <m:r>
                                  <a:rPr lang="en-US"/>
                                  <m:t> </m:t>
                                </m:r>
                                <m:r>
                                  <m:rPr>
                                    <m:sty m:val="p"/>
                                  </m:rPr>
                                  <a:rPr lang="en-US">
                                    <a:latin typeface="Cambria Math" panose="02040503050406030204" pitchFamily="18" charset="0"/>
                                    <a:ea typeface="Cambria Math" panose="02040503050406030204" pitchFamily="18" charset="0"/>
                                  </a:rPr>
                                  <m:t>M</m:t>
                                </m:r>
                                <m:r>
                                  <a:rPr lang="en-US"/>
                                  <m:t> </m:t>
                                </m:r>
                                <m:r>
                                  <m:rPr>
                                    <m:sty m:val="p"/>
                                  </m:rPr>
                                  <a:rPr lang="en-US" b="0" i="0" smtClean="0"/>
                                  <m:t>does</m:t>
                                </m:r>
                                <m:r>
                                  <a:rPr lang="en-US" b="0" i="0" smtClean="0"/>
                                  <m:t> </m:t>
                                </m:r>
                                <m:r>
                                  <m:rPr>
                                    <m:sty m:val="p"/>
                                  </m:rPr>
                                  <a:rPr lang="en-US" b="0" i="0" smtClean="0"/>
                                  <m:t>not</m:t>
                                </m:r>
                                <m:r>
                                  <a:rPr lang="en-US" b="0" i="0" smtClean="0"/>
                                  <m:t> </m:t>
                                </m:r>
                                <m:r>
                                  <m:rPr>
                                    <m:sty m:val="p"/>
                                  </m:rPr>
                                  <a:rPr lang="en-US" b="0" i="0" smtClean="0"/>
                                  <m:t>accept</m:t>
                                </m:r>
                                <m:r>
                                  <a:rPr lang="en-US" b="0" i="0" smtClean="0"/>
                                  <m:t> </m:t>
                                </m:r>
                                <m:d>
                                  <m:dPr>
                                    <m:begChr m:val="⟨"/>
                                    <m:endChr m:val="⟩"/>
                                    <m:ctrlPr>
                                      <a:rPr lang="en-US" i="1">
                                        <a:latin typeface="Cambria Math" panose="02040503050406030204" pitchFamily="18" charset="0"/>
                                        <a:ea typeface="Cambria Math" panose="02040503050406030204" pitchFamily="18" charset="0"/>
                                      </a:rPr>
                                    </m:ctrlPr>
                                  </m:dPr>
                                  <m:e>
                                    <m:r>
                                      <m:rPr>
                                        <m:sty m:val="p"/>
                                      </m:rPr>
                                      <a:rPr lang="en-US">
                                        <a:latin typeface="Cambria Math" panose="02040503050406030204" pitchFamily="18" charset="0"/>
                                        <a:ea typeface="Cambria Math" panose="02040503050406030204" pitchFamily="18" charset="0"/>
                                      </a:rPr>
                                      <m:t>M</m:t>
                                    </m:r>
                                  </m:e>
                                </m:d>
                              </m:e>
                            </m:mr>
                            <m:mr>
                              <m:e>
                                <m:r>
                                  <m:rPr>
                                    <m:sty m:val="p"/>
                                  </m:rPr>
                                  <a:rPr lang="en-US"/>
                                  <m:t>reject</m:t>
                                </m:r>
                              </m:e>
                              <m:e>
                                <m:r>
                                  <m:rPr>
                                    <m:sty m:val="p"/>
                                  </m:rPr>
                                  <a:rPr lang="en-US"/>
                                  <m:t>if</m:t>
                                </m:r>
                                <m:r>
                                  <a:rPr lang="en-US"/>
                                  <m:t> </m:t>
                                </m:r>
                                <m:r>
                                  <m:rPr>
                                    <m:sty m:val="p"/>
                                  </m:rPr>
                                  <a:rPr lang="en-US">
                                    <a:latin typeface="Cambria Math" panose="02040503050406030204" pitchFamily="18" charset="0"/>
                                    <a:ea typeface="Cambria Math" panose="02040503050406030204" pitchFamily="18" charset="0"/>
                                  </a:rPr>
                                  <m:t>M</m:t>
                                </m:r>
                                <m:r>
                                  <a:rPr lang="en-US"/>
                                  <m:t> </m:t>
                                </m:r>
                                <m:r>
                                  <m:rPr>
                                    <m:sty m:val="p"/>
                                  </m:rPr>
                                  <a:rPr lang="en-US" b="0" i="0" smtClean="0"/>
                                  <m:t>accepts</m:t>
                                </m:r>
                                <m:r>
                                  <a:rPr lang="en-US" b="0" i="1" smtClean="0"/>
                                  <m:t> </m:t>
                                </m:r>
                                <m:d>
                                  <m:dPr>
                                    <m:begChr m:val="⟨"/>
                                    <m:endChr m:val="⟩"/>
                                    <m:ctrlPr>
                                      <a:rPr lang="en-US" i="1">
                                        <a:latin typeface="Cambria Math" panose="02040503050406030204" pitchFamily="18" charset="0"/>
                                        <a:ea typeface="Cambria Math" panose="02040503050406030204" pitchFamily="18" charset="0"/>
                                      </a:rPr>
                                    </m:ctrlPr>
                                  </m:dPr>
                                  <m:e>
                                    <m:r>
                                      <m:rPr>
                                        <m:sty m:val="p"/>
                                      </m:rPr>
                                      <a:rPr lang="en-US">
                                        <a:latin typeface="Cambria Math" panose="02040503050406030204" pitchFamily="18" charset="0"/>
                                        <a:ea typeface="Cambria Math" panose="02040503050406030204" pitchFamily="18" charset="0"/>
                                      </a:rPr>
                                      <m:t>M</m:t>
                                    </m:r>
                                  </m:e>
                                </m:d>
                              </m:e>
                            </m:mr>
                          </m:m>
                        </m:e>
                      </m:d>
                    </m:oMath>
                  </m:oMathPara>
                </a14:m>
                <a:endParaRPr lang="en-US" dirty="0"/>
              </a:p>
              <a:p>
                <a:r>
                  <a:rPr lang="en-US" dirty="0"/>
                  <a:t>Now consider what happens when </a:t>
                </a:r>
                <a:r>
                  <a:rPr lang="en-US" dirty="0">
                    <a:latin typeface="Cambria Math" panose="02040503050406030204" pitchFamily="18" charset="0"/>
                    <a:ea typeface="Cambria Math" panose="02040503050406030204" pitchFamily="18" charset="0"/>
                  </a:rPr>
                  <a:t>D</a:t>
                </a:r>
                <a:r>
                  <a:rPr lang="en-US" dirty="0"/>
                  <a:t> is fed its own encoding as input:</a:t>
                </a:r>
              </a:p>
              <a:p>
                <a:pPr marL="457200" lvl="1" indent="0">
                  <a:buNone/>
                </a:pPr>
                <a14:m>
                  <m:oMathPara xmlns:m="http://schemas.openxmlformats.org/officeDocument/2006/math">
                    <m:oMathParaPr>
                      <m:jc m:val="centerGroup"/>
                    </m:oMathParaPr>
                    <m:oMath xmlns:m="http://schemas.openxmlformats.org/officeDocument/2006/math">
                      <m:r>
                        <m:rPr>
                          <m:sty m:val="p"/>
                        </m:rPr>
                        <a:rPr lang="en-US" smtClean="0">
                          <a:latin typeface="Cambria Math" panose="02040503050406030204" pitchFamily="18" charset="0"/>
                        </a:rPr>
                        <m:t>D</m:t>
                      </m:r>
                      <m:d>
                        <m:dPr>
                          <m:ctrlPr>
                            <a:rPr lang="en-US" i="1">
                              <a:latin typeface="Cambria Math" panose="02040503050406030204" pitchFamily="18" charset="0"/>
                            </a:rPr>
                          </m:ctrlPr>
                        </m:dPr>
                        <m:e>
                          <m:d>
                            <m:dPr>
                              <m:begChr m:val="⟨"/>
                              <m:endChr m:val="⟩"/>
                              <m:ctrlPr>
                                <a:rPr lang="en-US" i="1">
                                  <a:latin typeface="Cambria Math" panose="02040503050406030204" pitchFamily="18" charset="0"/>
                                </a:rPr>
                              </m:ctrlPr>
                            </m:dPr>
                            <m:e>
                              <m:r>
                                <m:rPr>
                                  <m:sty m:val="p"/>
                                </m:rPr>
                                <a:rPr lang="en-US" b="0" i="0" smtClean="0">
                                  <a:latin typeface="Cambria Math" panose="02040503050406030204" pitchFamily="18" charset="0"/>
                                </a:rPr>
                                <m:t>D</m:t>
                              </m:r>
                            </m:e>
                          </m:d>
                        </m:e>
                      </m:d>
                      <m:r>
                        <a:rPr lang="en-US">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2"/>
                                    <m:mcJc m:val="center"/>
                                  </m:mcPr>
                                </m:mc>
                              </m:mcs>
                              <m:ctrlPr>
                                <a:rPr lang="en-US" i="1"/>
                              </m:ctrlPr>
                            </m:mPr>
                            <m:mr>
                              <m:e>
                                <m:r>
                                  <m:rPr>
                                    <m:sty m:val="p"/>
                                    <m:brk m:alnAt="7"/>
                                  </m:rPr>
                                  <a:rPr lang="en-US"/>
                                  <m:t>a</m:t>
                                </m:r>
                                <m:r>
                                  <m:rPr>
                                    <m:sty m:val="p"/>
                                  </m:rPr>
                                  <a:rPr lang="en-US"/>
                                  <m:t>ccept</m:t>
                                </m:r>
                              </m:e>
                              <m:e>
                                <m:r>
                                  <m:rPr>
                                    <m:sty m:val="p"/>
                                  </m:rPr>
                                  <a:rPr lang="en-US"/>
                                  <m:t>if</m:t>
                                </m:r>
                                <m:r>
                                  <a:rPr lang="en-US"/>
                                  <m:t> </m:t>
                                </m:r>
                                <m:r>
                                  <m:rPr>
                                    <m:sty m:val="p"/>
                                  </m:rPr>
                                  <a:rPr lang="en-US" b="0" i="0" smtClean="0">
                                    <a:latin typeface="Cambria Math" panose="02040503050406030204" pitchFamily="18" charset="0"/>
                                    <a:ea typeface="Cambria Math" panose="02040503050406030204" pitchFamily="18" charset="0"/>
                                  </a:rPr>
                                  <m:t>D</m:t>
                                </m:r>
                                <m:r>
                                  <a:rPr lang="en-US"/>
                                  <m:t> </m:t>
                                </m:r>
                                <m:r>
                                  <m:rPr>
                                    <m:sty m:val="p"/>
                                  </m:rPr>
                                  <a:rPr lang="en-US" b="0" i="0" smtClean="0"/>
                                  <m:t>does</m:t>
                                </m:r>
                                <m:r>
                                  <a:rPr lang="en-US" b="0" i="0" smtClean="0"/>
                                  <m:t> </m:t>
                                </m:r>
                                <m:r>
                                  <m:rPr>
                                    <m:sty m:val="p"/>
                                  </m:rPr>
                                  <a:rPr lang="en-US" b="0" i="0" smtClean="0"/>
                                  <m:t>not</m:t>
                                </m:r>
                                <m:r>
                                  <a:rPr lang="en-US" b="0" i="0" smtClean="0"/>
                                  <m:t> </m:t>
                                </m:r>
                                <m:r>
                                  <m:rPr>
                                    <m:sty m:val="p"/>
                                  </m:rPr>
                                  <a:rPr lang="en-US" b="0" i="0" smtClean="0"/>
                                  <m:t>accept</m:t>
                                </m:r>
                                <m:r>
                                  <a:rPr lang="en-US" b="0" i="0" smtClean="0"/>
                                  <m:t> </m:t>
                                </m:r>
                                <m:d>
                                  <m:dPr>
                                    <m:begChr m:val="⟨"/>
                                    <m:endChr m:val="⟩"/>
                                    <m:ctrlPr>
                                      <a:rPr lang="en-US" i="1">
                                        <a:latin typeface="Cambria Math" panose="02040503050406030204" pitchFamily="18" charset="0"/>
                                        <a:ea typeface="Cambria Math" panose="02040503050406030204" pitchFamily="18" charset="0"/>
                                      </a:rPr>
                                    </m:ctrlPr>
                                  </m:dPr>
                                  <m:e>
                                    <m:r>
                                      <m:rPr>
                                        <m:sty m:val="p"/>
                                      </m:rPr>
                                      <a:rPr lang="en-US" b="0" i="0" smtClean="0">
                                        <a:latin typeface="Cambria Math" panose="02040503050406030204" pitchFamily="18" charset="0"/>
                                        <a:ea typeface="Cambria Math" panose="02040503050406030204" pitchFamily="18" charset="0"/>
                                      </a:rPr>
                                      <m:t>D</m:t>
                                    </m:r>
                                  </m:e>
                                </m:d>
                              </m:e>
                            </m:mr>
                            <m:mr>
                              <m:e>
                                <m:r>
                                  <m:rPr>
                                    <m:sty m:val="p"/>
                                  </m:rPr>
                                  <a:rPr lang="en-US"/>
                                  <m:t>reject</m:t>
                                </m:r>
                              </m:e>
                              <m:e>
                                <m:r>
                                  <m:rPr>
                                    <m:sty m:val="p"/>
                                  </m:rPr>
                                  <a:rPr lang="en-US"/>
                                  <m:t>if</m:t>
                                </m:r>
                                <m:r>
                                  <a:rPr lang="en-US"/>
                                  <m:t> </m:t>
                                </m:r>
                                <m:r>
                                  <m:rPr>
                                    <m:sty m:val="p"/>
                                  </m:rPr>
                                  <a:rPr lang="en-US" b="0" i="0" smtClean="0">
                                    <a:latin typeface="Cambria Math" panose="02040503050406030204" pitchFamily="18" charset="0"/>
                                    <a:ea typeface="Cambria Math" panose="02040503050406030204" pitchFamily="18" charset="0"/>
                                  </a:rPr>
                                  <m:t>D</m:t>
                                </m:r>
                                <m:r>
                                  <a:rPr lang="en-US"/>
                                  <m:t> </m:t>
                                </m:r>
                                <m:r>
                                  <m:rPr>
                                    <m:sty m:val="p"/>
                                  </m:rPr>
                                  <a:rPr lang="en-US" b="0" i="0" smtClean="0"/>
                                  <m:t>accepts</m:t>
                                </m:r>
                                <m:r>
                                  <a:rPr lang="en-US" b="0" i="1" smtClean="0"/>
                                  <m:t> </m:t>
                                </m:r>
                                <m:d>
                                  <m:dPr>
                                    <m:begChr m:val="⟨"/>
                                    <m:endChr m:val="⟩"/>
                                    <m:ctrlPr>
                                      <a:rPr lang="en-US" i="1">
                                        <a:latin typeface="Cambria Math" panose="02040503050406030204" pitchFamily="18" charset="0"/>
                                        <a:ea typeface="Cambria Math" panose="02040503050406030204" pitchFamily="18" charset="0"/>
                                      </a:rPr>
                                    </m:ctrlPr>
                                  </m:dPr>
                                  <m:e>
                                    <m:r>
                                      <m:rPr>
                                        <m:sty m:val="p"/>
                                      </m:rPr>
                                      <a:rPr lang="en-US" b="0" i="0" smtClean="0">
                                        <a:latin typeface="Cambria Math" panose="02040503050406030204" pitchFamily="18" charset="0"/>
                                        <a:ea typeface="Cambria Math" panose="02040503050406030204" pitchFamily="18" charset="0"/>
                                      </a:rPr>
                                      <m:t>D</m:t>
                                    </m:r>
                                  </m:e>
                                </m:d>
                              </m:e>
                            </m:mr>
                          </m:m>
                        </m:e>
                      </m:d>
                    </m:oMath>
                  </m:oMathPara>
                </a14:m>
                <a:endParaRPr lang="en-US" dirty="0"/>
              </a:p>
              <a:p>
                <a:r>
                  <a:rPr lang="en-US" dirty="0"/>
                  <a:t>Here, </a:t>
                </a:r>
                <a:r>
                  <a:rPr lang="en-US" dirty="0">
                    <a:latin typeface="Cambria Math" panose="02040503050406030204" pitchFamily="18" charset="0"/>
                    <a:ea typeface="Cambria Math" panose="02040503050406030204" pitchFamily="18" charset="0"/>
                  </a:rPr>
                  <a:t>D</a:t>
                </a:r>
                <a:r>
                  <a:rPr lang="en-US" dirty="0"/>
                  <a:t> is forced to do the opposite of whatever it actually does, which is a contradiction</a:t>
                </a:r>
              </a:p>
              <a:p>
                <a:r>
                  <a:rPr lang="en-US" dirty="0"/>
                  <a:t>An extremely observant student might recognize that this is very similar to the "Trouble" procedure that we used in DSA 2 to prove that the halting problem is undecidable</a:t>
                </a:r>
              </a:p>
              <a:p>
                <a:endParaRPr lang="en-US" dirty="0"/>
              </a:p>
            </p:txBody>
          </p:sp>
        </mc:Choice>
        <mc:Fallback>
          <p:sp>
            <p:nvSpPr>
              <p:cNvPr id="3" name="Content Placeholder 2">
                <a:extLst>
                  <a:ext uri="{FF2B5EF4-FFF2-40B4-BE49-F238E27FC236}">
                    <a16:creationId xmlns:a16="http://schemas.microsoft.com/office/drawing/2014/main" id="{C1A7C933-C3F4-4FDA-A8A8-E3A43376727F}"/>
                  </a:ext>
                </a:extLst>
              </p:cNvPr>
              <p:cNvSpPr>
                <a:spLocks noGrp="1" noRot="1" noChangeAspect="1" noMove="1" noResize="1" noEditPoints="1" noAdjustHandles="1" noChangeArrowheads="1" noChangeShapeType="1" noTextEdit="1"/>
              </p:cNvSpPr>
              <p:nvPr>
                <p:ph idx="1"/>
              </p:nvPr>
            </p:nvSpPr>
            <p:spPr>
              <a:blipFill>
                <a:blip r:embed="rId2"/>
                <a:stretch>
                  <a:fillRect l="-406" t="-2241" r="-464" b="-16387"/>
                </a:stretch>
              </a:blipFill>
            </p:spPr>
            <p:txBody>
              <a:bodyPr/>
              <a:lstStyle/>
              <a:p>
                <a:r>
                  <a:rPr lang="en-US">
                    <a:noFill/>
                  </a:rPr>
                  <a:t> </a:t>
                </a:r>
              </a:p>
            </p:txBody>
          </p:sp>
        </mc:Fallback>
      </mc:AlternateContent>
    </p:spTree>
    <p:extLst>
      <p:ext uri="{BB962C8B-B14F-4D97-AF65-F5344CB8AC3E}">
        <p14:creationId xmlns:p14="http://schemas.microsoft.com/office/powerpoint/2010/main" val="566700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59B30-8671-4646-A9B2-BA63B3ACD354}"/>
              </a:ext>
            </a:extLst>
          </p:cNvPr>
          <p:cNvSpPr>
            <a:spLocks noGrp="1"/>
          </p:cNvSpPr>
          <p:nvPr>
            <p:ph type="title"/>
          </p:nvPr>
        </p:nvSpPr>
        <p:spPr/>
        <p:txBody>
          <a:bodyPr/>
          <a:lstStyle/>
          <a:p>
            <a:r>
              <a:rPr lang="en-US" dirty="0"/>
              <a:t>How is this related to diagonalization?</a:t>
            </a:r>
          </a:p>
        </p:txBody>
      </p:sp>
      <p:sp>
        <p:nvSpPr>
          <p:cNvPr id="3" name="Content Placeholder 2">
            <a:extLst>
              <a:ext uri="{FF2B5EF4-FFF2-40B4-BE49-F238E27FC236}">
                <a16:creationId xmlns:a16="http://schemas.microsoft.com/office/drawing/2014/main" id="{C2730DF8-1D2E-43F2-BBED-B4BDB4D6C264}"/>
              </a:ext>
            </a:extLst>
          </p:cNvPr>
          <p:cNvSpPr>
            <a:spLocks noGrp="1"/>
          </p:cNvSpPr>
          <p:nvPr>
            <p:ph idx="1"/>
          </p:nvPr>
        </p:nvSpPr>
        <p:spPr/>
        <p:txBody>
          <a:bodyPr>
            <a:normAutofit fontScale="70000" lnSpcReduction="20000"/>
          </a:bodyPr>
          <a:lstStyle/>
          <a:p>
            <a:r>
              <a:rPr lang="en-US" dirty="0"/>
              <a:t>The top-left figure on the next slide displays what hypothetically happen when a Turing machine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i</a:t>
            </a:r>
            <a:r>
              <a:rPr lang="en-US" dirty="0"/>
              <a:t> is run on input </a:t>
            </a:r>
            <a:r>
              <a:rPr lang="en-US" dirty="0">
                <a:latin typeface="Cambria Math" panose="02040503050406030204" pitchFamily="18" charset="0"/>
                <a:ea typeface="Cambria Math" panose="02040503050406030204" pitchFamily="18" charset="0"/>
              </a:rPr>
              <a:t>&lt;M</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&gt;</a:t>
            </a:r>
          </a:p>
          <a:p>
            <a:pPr lvl="1"/>
            <a:r>
              <a:rPr lang="en-US" dirty="0"/>
              <a:t>If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i</a:t>
            </a:r>
            <a:r>
              <a:rPr lang="en-US" dirty="0"/>
              <a:t> accepts </a:t>
            </a:r>
            <a:r>
              <a:rPr lang="en-US" dirty="0">
                <a:latin typeface="Cambria Math" panose="02040503050406030204" pitchFamily="18" charset="0"/>
                <a:ea typeface="Cambria Math" panose="02040503050406030204" pitchFamily="18" charset="0"/>
              </a:rPr>
              <a:t>&lt;M</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&gt;</a:t>
            </a:r>
            <a:r>
              <a:rPr lang="en-US" dirty="0"/>
              <a:t>, the slot </a:t>
            </a:r>
            <a:r>
              <a:rPr lang="en-US" dirty="0">
                <a:latin typeface="Cambria Math" panose="02040503050406030204" pitchFamily="18" charset="0"/>
                <a:ea typeface="Cambria Math" panose="02040503050406030204" pitchFamily="18" charset="0"/>
              </a:rPr>
              <a:t>(i, j)</a:t>
            </a:r>
            <a:r>
              <a:rPr lang="en-US" dirty="0"/>
              <a:t> in the table is filled in with </a:t>
            </a:r>
            <a:r>
              <a:rPr lang="en-US" i="1" dirty="0"/>
              <a:t>accept</a:t>
            </a:r>
          </a:p>
          <a:p>
            <a:pPr lvl="1"/>
            <a:r>
              <a:rPr lang="en-US" dirty="0"/>
              <a:t>Otherwise, the slot </a:t>
            </a:r>
            <a:r>
              <a:rPr lang="en-US" dirty="0">
                <a:latin typeface="Cambria Math" panose="02040503050406030204" pitchFamily="18" charset="0"/>
                <a:ea typeface="Cambria Math" panose="02040503050406030204" pitchFamily="18" charset="0"/>
              </a:rPr>
              <a:t>(i, j)</a:t>
            </a:r>
            <a:r>
              <a:rPr lang="en-US" dirty="0"/>
              <a:t> is left blank; in some of these cases,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i</a:t>
            </a:r>
            <a:r>
              <a:rPr lang="en-US" dirty="0"/>
              <a:t> might reject </a:t>
            </a:r>
            <a:r>
              <a:rPr lang="en-US" dirty="0">
                <a:latin typeface="Cambria Math" panose="02040503050406030204" pitchFamily="18" charset="0"/>
                <a:ea typeface="Cambria Math" panose="02040503050406030204" pitchFamily="18" charset="0"/>
              </a:rPr>
              <a:t>&lt;M</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&gt;</a:t>
            </a:r>
            <a:r>
              <a:rPr lang="en-US" dirty="0"/>
              <a:t>, and in other places, it may run forever (i.e., never halt)</a:t>
            </a:r>
          </a:p>
          <a:p>
            <a:r>
              <a:rPr lang="en-US" dirty="0"/>
              <a:t>The bottom-left figure on the next slide displays the values of </a:t>
            </a:r>
            <a:r>
              <a:rPr lang="en-US" dirty="0">
                <a:latin typeface="Cambria Math" panose="02040503050406030204" pitchFamily="18" charset="0"/>
                <a:ea typeface="Cambria Math" panose="02040503050406030204" pitchFamily="18" charset="0"/>
              </a:rPr>
              <a:t>H</a:t>
            </a:r>
            <a:r>
              <a:rPr lang="en-US" dirty="0"/>
              <a:t> when fed </a:t>
            </a:r>
            <a:r>
              <a:rPr lang="en-US" dirty="0">
                <a:latin typeface="Cambria Math" panose="02040503050406030204" pitchFamily="18" charset="0"/>
                <a:ea typeface="Cambria Math" panose="02040503050406030204" pitchFamily="18" charset="0"/>
              </a:rPr>
              <a:t>&lt;M</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&lt;M</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&gt;&gt;</a:t>
            </a:r>
            <a:r>
              <a:rPr lang="en-US" dirty="0"/>
              <a:t> as input</a:t>
            </a:r>
          </a:p>
          <a:p>
            <a:pPr lvl="1"/>
            <a:r>
              <a:rPr lang="en-US" dirty="0"/>
              <a:t>This is basically the same as the previous figure, but all blanks have been replaced with reject</a:t>
            </a:r>
          </a:p>
          <a:p>
            <a:pPr lvl="1"/>
            <a:r>
              <a:rPr lang="en-US" dirty="0"/>
              <a:t>This is because </a:t>
            </a:r>
            <a:r>
              <a:rPr lang="en-US" dirty="0">
                <a:latin typeface="Cambria Math" panose="02040503050406030204" pitchFamily="18" charset="0"/>
                <a:ea typeface="Cambria Math" panose="02040503050406030204" pitchFamily="18" charset="0"/>
              </a:rPr>
              <a:t>H</a:t>
            </a:r>
            <a:r>
              <a:rPr lang="en-US" dirty="0"/>
              <a:t> (which is a decider) accepts its input if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i</a:t>
            </a:r>
            <a:r>
              <a:rPr lang="en-US" dirty="0"/>
              <a:t> accepts </a:t>
            </a:r>
            <a:r>
              <a:rPr lang="en-US" dirty="0">
                <a:latin typeface="Cambria Math" panose="02040503050406030204" pitchFamily="18" charset="0"/>
                <a:ea typeface="Cambria Math" panose="02040503050406030204" pitchFamily="18" charset="0"/>
              </a:rPr>
              <a:t>&lt;M</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&gt;</a:t>
            </a:r>
            <a:r>
              <a:rPr lang="en-US" dirty="0"/>
              <a:t>, and rejects otherwise</a:t>
            </a:r>
          </a:p>
          <a:p>
            <a:pPr lvl="1"/>
            <a:r>
              <a:rPr lang="en-US" dirty="0"/>
              <a:t>Clearly, such a TM is possible if the acceptance problem for TMs is solvable (we are assuming here that </a:t>
            </a:r>
            <a:r>
              <a:rPr lang="en-US" dirty="0">
                <a:latin typeface="Cambria Math" panose="02040503050406030204" pitchFamily="18" charset="0"/>
                <a:ea typeface="Cambria Math" panose="02040503050406030204" pitchFamily="18" charset="0"/>
              </a:rPr>
              <a:t>H</a:t>
            </a:r>
            <a:r>
              <a:rPr lang="en-US" dirty="0"/>
              <a:t> is a TM that solves the acceptance problem)</a:t>
            </a:r>
          </a:p>
          <a:p>
            <a:r>
              <a:rPr lang="en-US" dirty="0"/>
              <a:t>The right figure on the next slide represents the same table as the figure on the bottom-left, but we are pondering whether any row in the table represents the Turing machine </a:t>
            </a:r>
            <a:r>
              <a:rPr lang="en-US" dirty="0">
                <a:latin typeface="Cambria Math" panose="02040503050406030204" pitchFamily="18" charset="0"/>
                <a:ea typeface="Cambria Math" panose="02040503050406030204" pitchFamily="18" charset="0"/>
              </a:rPr>
              <a:t>D</a:t>
            </a:r>
          </a:p>
          <a:p>
            <a:pPr lvl="1"/>
            <a:r>
              <a:rPr lang="en-US" dirty="0"/>
              <a:t>We can logically reason that this is not possible, because </a:t>
            </a:r>
            <a:r>
              <a:rPr lang="en-US" dirty="0">
                <a:latin typeface="Cambria Math" panose="02040503050406030204" pitchFamily="18" charset="0"/>
                <a:ea typeface="Cambria Math" panose="02040503050406030204" pitchFamily="18" charset="0"/>
              </a:rPr>
              <a:t>D</a:t>
            </a:r>
            <a:r>
              <a:rPr lang="en-US" dirty="0"/>
              <a:t> will differ from every row in the table in at least one position, which is on the diagonal</a:t>
            </a:r>
          </a:p>
          <a:p>
            <a:pPr lvl="1"/>
            <a:r>
              <a:rPr lang="en-US" dirty="0"/>
              <a:t>On the other hand, if </a:t>
            </a:r>
            <a:r>
              <a:rPr lang="en-US" dirty="0">
                <a:latin typeface="Cambria Math" panose="02040503050406030204" pitchFamily="18" charset="0"/>
                <a:ea typeface="Cambria Math" panose="02040503050406030204" pitchFamily="18" charset="0"/>
              </a:rPr>
              <a:t>H</a:t>
            </a:r>
            <a:r>
              <a:rPr lang="en-US" dirty="0"/>
              <a:t> is a TM, then we would be able to implement </a:t>
            </a:r>
            <a:r>
              <a:rPr lang="en-US" dirty="0">
                <a:latin typeface="Cambria Math" panose="02040503050406030204" pitchFamily="18" charset="0"/>
                <a:ea typeface="Cambria Math" panose="02040503050406030204" pitchFamily="18" charset="0"/>
              </a:rPr>
              <a:t>D</a:t>
            </a:r>
            <a:r>
              <a:rPr lang="en-US" dirty="0"/>
              <a:t> as a TM, so this is a contradiction</a:t>
            </a:r>
          </a:p>
          <a:p>
            <a:r>
              <a:rPr lang="en-US" dirty="0"/>
              <a:t>The assumption that led us to this contradiction was the assumption made two slides back that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is decidable; hence,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is undecidable</a:t>
            </a:r>
          </a:p>
        </p:txBody>
      </p:sp>
    </p:spTree>
    <p:extLst>
      <p:ext uri="{BB962C8B-B14F-4D97-AF65-F5344CB8AC3E}">
        <p14:creationId xmlns:p14="http://schemas.microsoft.com/office/powerpoint/2010/main" val="2317221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D70EC-27E6-48C4-82B1-4E1ACD2A5EEA}"/>
              </a:ext>
            </a:extLst>
          </p:cNvPr>
          <p:cNvSpPr>
            <a:spLocks noGrp="1"/>
          </p:cNvSpPr>
          <p:nvPr>
            <p:ph type="title"/>
          </p:nvPr>
        </p:nvSpPr>
        <p:spPr/>
        <p:txBody>
          <a:bodyPr/>
          <a:lstStyle/>
          <a:p>
            <a:r>
              <a:rPr lang="en-US" dirty="0"/>
              <a:t>The Contradiction Explained</a:t>
            </a:r>
          </a:p>
        </p:txBody>
      </p:sp>
      <p:pic>
        <p:nvPicPr>
          <p:cNvPr id="7" name="Content Placeholder 6">
            <a:extLst>
              <a:ext uri="{FF2B5EF4-FFF2-40B4-BE49-F238E27FC236}">
                <a16:creationId xmlns:a16="http://schemas.microsoft.com/office/drawing/2014/main" id="{948D262F-A649-4915-BE01-572EF8B578B2}"/>
              </a:ext>
            </a:extLst>
          </p:cNvPr>
          <p:cNvPicPr>
            <a:picLocks noGrp="1" noChangeAspect="1"/>
          </p:cNvPicPr>
          <p:nvPr>
            <p:ph sz="half" idx="1"/>
          </p:nvPr>
        </p:nvPicPr>
        <p:blipFill>
          <a:blip r:embed="rId2"/>
          <a:stretch>
            <a:fillRect/>
          </a:stretch>
        </p:blipFill>
        <p:spPr>
          <a:xfrm>
            <a:off x="838200" y="1825625"/>
            <a:ext cx="5106113" cy="2267266"/>
          </a:xfrm>
        </p:spPr>
      </p:pic>
      <p:pic>
        <p:nvPicPr>
          <p:cNvPr id="11" name="Content Placeholder 10">
            <a:extLst>
              <a:ext uri="{FF2B5EF4-FFF2-40B4-BE49-F238E27FC236}">
                <a16:creationId xmlns:a16="http://schemas.microsoft.com/office/drawing/2014/main" id="{C665DC8F-1FCC-4031-9CE6-8E3738932C41}"/>
              </a:ext>
            </a:extLst>
          </p:cNvPr>
          <p:cNvPicPr>
            <a:picLocks noGrp="1" noChangeAspect="1"/>
          </p:cNvPicPr>
          <p:nvPr>
            <p:ph sz="half" idx="2"/>
          </p:nvPr>
        </p:nvPicPr>
        <p:blipFill>
          <a:blip r:embed="rId3"/>
          <a:stretch>
            <a:fillRect/>
          </a:stretch>
        </p:blipFill>
        <p:spPr>
          <a:xfrm>
            <a:off x="6172200" y="2610580"/>
            <a:ext cx="5181600" cy="2781427"/>
          </a:xfrm>
        </p:spPr>
      </p:pic>
      <p:pic>
        <p:nvPicPr>
          <p:cNvPr id="9" name="Picture 8">
            <a:extLst>
              <a:ext uri="{FF2B5EF4-FFF2-40B4-BE49-F238E27FC236}">
                <a16:creationId xmlns:a16="http://schemas.microsoft.com/office/drawing/2014/main" id="{7BE6C95F-57C0-43B3-B346-4AA310E70B57}"/>
              </a:ext>
            </a:extLst>
          </p:cNvPr>
          <p:cNvPicPr>
            <a:picLocks noChangeAspect="1"/>
          </p:cNvPicPr>
          <p:nvPr/>
        </p:nvPicPr>
        <p:blipFill>
          <a:blip r:embed="rId4"/>
          <a:stretch>
            <a:fillRect/>
          </a:stretch>
        </p:blipFill>
        <p:spPr>
          <a:xfrm>
            <a:off x="838200" y="4227828"/>
            <a:ext cx="5009064" cy="2169353"/>
          </a:xfrm>
          <a:prstGeom prst="rect">
            <a:avLst/>
          </a:prstGeom>
        </p:spPr>
      </p:pic>
    </p:spTree>
    <p:extLst>
      <p:ext uri="{BB962C8B-B14F-4D97-AF65-F5344CB8AC3E}">
        <p14:creationId xmlns:p14="http://schemas.microsoft.com/office/powerpoint/2010/main" val="1144168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0C1BF4-C4A6-4680-880C-AE249197B21D}"/>
              </a:ext>
            </a:extLst>
          </p:cNvPr>
          <p:cNvSpPr>
            <a:spLocks noGrp="1"/>
          </p:cNvSpPr>
          <p:nvPr>
            <p:ph type="title"/>
          </p:nvPr>
        </p:nvSpPr>
        <p:spPr/>
        <p:txBody>
          <a:bodyPr/>
          <a:lstStyle/>
          <a:p>
            <a:r>
              <a:rPr lang="en-US" dirty="0"/>
              <a:t>Co-Turing-Recognizable Languages</a:t>
            </a:r>
          </a:p>
        </p:txBody>
      </p:sp>
      <p:sp>
        <p:nvSpPr>
          <p:cNvPr id="6" name="Content Placeholder 5">
            <a:extLst>
              <a:ext uri="{FF2B5EF4-FFF2-40B4-BE49-F238E27FC236}">
                <a16:creationId xmlns:a16="http://schemas.microsoft.com/office/drawing/2014/main" id="{AAF2FE8D-EE4D-4DC3-82D1-4798562D8A52}"/>
              </a:ext>
            </a:extLst>
          </p:cNvPr>
          <p:cNvSpPr>
            <a:spLocks noGrp="1"/>
          </p:cNvSpPr>
          <p:nvPr>
            <p:ph idx="1"/>
          </p:nvPr>
        </p:nvSpPr>
        <p:spPr/>
        <p:txBody>
          <a:bodyPr>
            <a:normAutofit fontScale="70000" lnSpcReduction="20000"/>
          </a:bodyPr>
          <a:lstStyle/>
          <a:p>
            <a:r>
              <a:rPr lang="en-US" dirty="0"/>
              <a:t>A </a:t>
            </a:r>
            <a:r>
              <a:rPr lang="en-US" b="1" dirty="0"/>
              <a:t>co-Turing-recognizable</a:t>
            </a:r>
            <a:r>
              <a:rPr lang="en-US" dirty="0"/>
              <a:t> language is any language that is the </a:t>
            </a:r>
            <a:r>
              <a:rPr lang="en-US" i="1" dirty="0"/>
              <a:t>complement</a:t>
            </a:r>
            <a:r>
              <a:rPr lang="en-US" dirty="0"/>
              <a:t> of a Turing recognizable language</a:t>
            </a:r>
          </a:p>
          <a:p>
            <a:r>
              <a:rPr lang="en-US" dirty="0"/>
              <a:t>Theorem 4.22 states: "A language is decidable iff it is Turing-recognizable and co-Turing-recognizable"</a:t>
            </a:r>
          </a:p>
          <a:p>
            <a:r>
              <a:rPr lang="en-US" dirty="0"/>
              <a:t>To prove this, we have to show two things</a:t>
            </a:r>
          </a:p>
          <a:p>
            <a:r>
              <a:rPr lang="en-US" dirty="0"/>
              <a:t>First, if a language is decidable, it is Turing-recognizable and co-Turing-recognizable</a:t>
            </a:r>
          </a:p>
          <a:p>
            <a:pPr lvl="1"/>
            <a:r>
              <a:rPr lang="en-US" dirty="0"/>
              <a:t>We already know that all decidable languages are Turing-recognizable</a:t>
            </a:r>
          </a:p>
          <a:p>
            <a:pPr lvl="1"/>
            <a:r>
              <a:rPr lang="en-US" dirty="0"/>
              <a:t>It is also obvious that such a language is co-Turing-recognizable, since the complement of a decidable language is clearly also decidable</a:t>
            </a:r>
          </a:p>
          <a:p>
            <a:r>
              <a:rPr lang="en-US" dirty="0"/>
              <a:t>Second, if a language is Turing-recognizable and co-Turing-recognizable, it is decidable</a:t>
            </a:r>
          </a:p>
          <a:p>
            <a:pPr lvl="1"/>
            <a:r>
              <a:rPr lang="en-US" dirty="0"/>
              <a:t>The book describes this as if a Turing machine can run the recognizers for the language and its complement "in parallel"</a:t>
            </a:r>
          </a:p>
          <a:p>
            <a:pPr lvl="1"/>
            <a:r>
              <a:rPr lang="en-US" dirty="0"/>
              <a:t>Of course, a Turing machine can't really do that, but it can simulate it</a:t>
            </a:r>
          </a:p>
          <a:p>
            <a:pPr lvl="1"/>
            <a:r>
              <a:rPr lang="en-US" dirty="0"/>
              <a:t>The textbook describes this as using a two-tape TM, where each tape is used for one of the simulations, but of course, anything that can be done with a multi-tape TM can be done with a single-tape TM</a:t>
            </a:r>
          </a:p>
          <a:p>
            <a:pPr lvl="1"/>
            <a:r>
              <a:rPr lang="en-US" dirty="0"/>
              <a:t>Once one of the two simulated TMs accepts (one of them eventually will), the TM performing the simulation would either accept or reject, as appropriate (depending on which of the two recognizers accepts)</a:t>
            </a:r>
          </a:p>
        </p:txBody>
      </p:sp>
    </p:spTree>
    <p:extLst>
      <p:ext uri="{BB962C8B-B14F-4D97-AF65-F5344CB8AC3E}">
        <p14:creationId xmlns:p14="http://schemas.microsoft.com/office/powerpoint/2010/main" val="3790302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817F3-E92F-49BF-9507-62D22D023F12}"/>
              </a:ext>
            </a:extLst>
          </p:cNvPr>
          <p:cNvSpPr>
            <a:spLocks noGrp="1"/>
          </p:cNvSpPr>
          <p:nvPr>
            <p:ph type="title"/>
          </p:nvPr>
        </p:nvSpPr>
        <p:spPr/>
        <p:txBody>
          <a:bodyPr/>
          <a:lstStyle/>
          <a:p>
            <a:r>
              <a:rPr lang="en-US" dirty="0"/>
              <a:t>A Non-Turing-Recognizable Language</a:t>
            </a:r>
            <a:endParaRPr lang="en-US" baseline="-25000"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CBDC1CC-6946-4DB8-AFC1-A6409ED614BB}"/>
                  </a:ext>
                </a:extLst>
              </p:cNvPr>
              <p:cNvSpPr>
                <a:spLocks noGrp="1"/>
              </p:cNvSpPr>
              <p:nvPr>
                <p:ph idx="1"/>
              </p:nvPr>
            </p:nvSpPr>
            <p:spPr/>
            <p:txBody>
              <a:bodyPr>
                <a:normAutofit fontScale="92500" lnSpcReduction="20000"/>
              </a:bodyPr>
              <a:lstStyle/>
              <a:p>
                <a:r>
                  <a:rPr lang="en-US" dirty="0"/>
                  <a:t>Corollary 4.23 of the book states: "</a:t>
                </a:r>
                <a14:m>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A</m:t>
                            </m:r>
                          </m:e>
                          <m:sub>
                            <m:r>
                              <m:rPr>
                                <m:sty m:val="p"/>
                              </m:rPr>
                              <a:rPr lang="en-US" b="0" i="0" smtClean="0">
                                <a:latin typeface="Cambria Math" panose="02040503050406030204" pitchFamily="18" charset="0"/>
                              </a:rPr>
                              <m:t>TM</m:t>
                            </m:r>
                          </m:sub>
                        </m:sSub>
                      </m:e>
                    </m:acc>
                  </m:oMath>
                </a14:m>
                <a:r>
                  <a:rPr lang="en-US" dirty="0"/>
                  <a:t> is not Turing-recognizable"</a:t>
                </a:r>
              </a:p>
              <a:p>
                <a14:m>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A</m:t>
                            </m:r>
                          </m:e>
                          <m:sub>
                            <m:r>
                              <m:rPr>
                                <m:sty m:val="p"/>
                              </m:rPr>
                              <a:rPr lang="en-US" b="0" i="0" smtClean="0">
                                <a:latin typeface="Cambria Math" panose="02040503050406030204" pitchFamily="18" charset="0"/>
                              </a:rPr>
                              <m:t>TM</m:t>
                            </m:r>
                          </m:sub>
                        </m:sSub>
                      </m:e>
                    </m:acc>
                  </m:oMath>
                </a14:m>
                <a:r>
                  <a:rPr lang="en-US" dirty="0"/>
                  <a:t> is the complement of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p>
              <a:p>
                <a:r>
                  <a:rPr lang="en-US" dirty="0"/>
                  <a:t>This language consists of all strings from its alphabet that are not of the form </a:t>
                </a:r>
                <a:r>
                  <a:rPr lang="en-US" dirty="0">
                    <a:latin typeface="Cambria Math" panose="02040503050406030204" pitchFamily="18" charset="0"/>
                    <a:ea typeface="Cambria Math" panose="02040503050406030204" pitchFamily="18" charset="0"/>
                  </a:rPr>
                  <a:t>&lt;M, w&gt;</a:t>
                </a:r>
                <a:r>
                  <a:rPr lang="en-US" dirty="0"/>
                  <a:t>, where </a:t>
                </a:r>
                <a:r>
                  <a:rPr lang="en-US" dirty="0">
                    <a:latin typeface="Cambria Math" panose="02040503050406030204" pitchFamily="18" charset="0"/>
                    <a:ea typeface="Cambria Math" panose="02040503050406030204" pitchFamily="18" charset="0"/>
                  </a:rPr>
                  <a:t>M</a:t>
                </a:r>
                <a:r>
                  <a:rPr lang="en-US" dirty="0"/>
                  <a:t> is a TM that accepts input </a:t>
                </a:r>
                <a:r>
                  <a:rPr lang="en-US" dirty="0">
                    <a:latin typeface="Cambria Math" panose="02040503050406030204" pitchFamily="18" charset="0"/>
                    <a:ea typeface="Cambria Math" panose="02040503050406030204" pitchFamily="18" charset="0"/>
                  </a:rPr>
                  <a:t>w</a:t>
                </a:r>
              </a:p>
              <a:p>
                <a:r>
                  <a:rPr lang="en-US" dirty="0"/>
                  <a:t>The proof is simple:</a:t>
                </a:r>
              </a:p>
              <a:p>
                <a:pPr lvl="1"/>
                <a:r>
                  <a:rPr lang="en-US" dirty="0"/>
                  <a:t>We already know that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ea typeface="Cambria Math" panose="02040503050406030204" pitchFamily="18" charset="0"/>
                  </a:rPr>
                  <a:t> is Turing-recognizable</a:t>
                </a:r>
              </a:p>
              <a:p>
                <a:pPr lvl="1"/>
                <a:r>
                  <a:rPr lang="en-US" dirty="0">
                    <a:ea typeface="Cambria Math" panose="02040503050406030204" pitchFamily="18" charset="0"/>
                  </a:rPr>
                  <a:t>If </a:t>
                </a:r>
                <a14:m>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A</m:t>
                            </m:r>
                          </m:e>
                          <m:sub>
                            <m:r>
                              <m:rPr>
                                <m:sty m:val="p"/>
                              </m:rPr>
                              <a:rPr lang="en-US" b="0" i="0" smtClean="0">
                                <a:latin typeface="Cambria Math" panose="02040503050406030204" pitchFamily="18" charset="0"/>
                              </a:rPr>
                              <m:t>TM</m:t>
                            </m:r>
                          </m:sub>
                        </m:sSub>
                      </m:e>
                    </m:acc>
                  </m:oMath>
                </a14:m>
                <a:r>
                  <a:rPr lang="en-US" dirty="0"/>
                  <a:t> were also Turing-recognizable, then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would be co-Turing-recognizable (by definition)</a:t>
                </a:r>
              </a:p>
              <a:p>
                <a:pPr lvl="1"/>
                <a:r>
                  <a:rPr lang="en-US" dirty="0"/>
                  <a:t>Then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ea typeface="Cambria Math" panose="02040503050406030204" pitchFamily="18" charset="0"/>
                  </a:rPr>
                  <a:t> </a:t>
                </a:r>
                <a:r>
                  <a:rPr lang="en-US" dirty="0"/>
                  <a:t>would be decidable</a:t>
                </a:r>
              </a:p>
              <a:p>
                <a:pPr lvl="1"/>
                <a:r>
                  <a:rPr lang="en-US" dirty="0"/>
                  <a:t>We have already proved that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ea typeface="Cambria Math" panose="02040503050406030204" pitchFamily="18" charset="0"/>
                  </a:rPr>
                  <a:t> </a:t>
                </a:r>
                <a:r>
                  <a:rPr lang="en-US" dirty="0"/>
                  <a:t>is not decidable</a:t>
                </a:r>
              </a:p>
              <a:p>
                <a:pPr lvl="1"/>
                <a:r>
                  <a:rPr lang="en-US" dirty="0"/>
                  <a:t>Hence, </a:t>
                </a:r>
                <a14:m>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A</m:t>
                            </m:r>
                          </m:e>
                          <m:sub>
                            <m:r>
                              <m:rPr>
                                <m:sty m:val="p"/>
                              </m:rPr>
                              <a:rPr lang="en-US" b="0" i="0" smtClean="0">
                                <a:latin typeface="Cambria Math" panose="02040503050406030204" pitchFamily="18" charset="0"/>
                              </a:rPr>
                              <m:t>TM</m:t>
                            </m:r>
                          </m:sub>
                        </m:sSub>
                      </m:e>
                    </m:acc>
                  </m:oMath>
                </a14:m>
                <a:r>
                  <a:rPr lang="en-US" dirty="0"/>
                  <a:t> is not Turing-recognizable</a:t>
                </a:r>
              </a:p>
              <a:p>
                <a:r>
                  <a:rPr lang="en-US" dirty="0"/>
                  <a:t>Therefore, there is no TM that will eventually halt in an accept state for all strings (but only </a:t>
                </a:r>
                <a:r>
                  <a:rPr lang="en-US"/>
                  <a:t>such strings) that </a:t>
                </a:r>
                <a:r>
                  <a:rPr lang="en-US" dirty="0"/>
                  <a:t>are not part of the language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endParaRPr lang="en-US" dirty="0"/>
              </a:p>
            </p:txBody>
          </p:sp>
        </mc:Choice>
        <mc:Fallback>
          <p:sp>
            <p:nvSpPr>
              <p:cNvPr id="3" name="Content Placeholder 2">
                <a:extLst>
                  <a:ext uri="{FF2B5EF4-FFF2-40B4-BE49-F238E27FC236}">
                    <a16:creationId xmlns:a16="http://schemas.microsoft.com/office/drawing/2014/main" id="{ECBDC1CC-6946-4DB8-AFC1-A6409ED614BB}"/>
                  </a:ext>
                </a:extLst>
              </p:cNvPr>
              <p:cNvSpPr>
                <a:spLocks noGrp="1" noRot="1" noChangeAspect="1" noMove="1" noResize="1" noEditPoints="1" noAdjustHandles="1" noChangeArrowheads="1" noChangeShapeType="1" noTextEdit="1"/>
              </p:cNvSpPr>
              <p:nvPr>
                <p:ph idx="1"/>
              </p:nvPr>
            </p:nvSpPr>
            <p:spPr>
              <a:blipFill>
                <a:blip r:embed="rId2"/>
                <a:stretch>
                  <a:fillRect l="-928" t="-3501" b="-2241"/>
                </a:stretch>
              </a:blipFill>
            </p:spPr>
            <p:txBody>
              <a:bodyPr/>
              <a:lstStyle/>
              <a:p>
                <a:r>
                  <a:rPr lang="en-US">
                    <a:noFill/>
                  </a:rPr>
                  <a:t> </a:t>
                </a:r>
              </a:p>
            </p:txBody>
          </p:sp>
        </mc:Fallback>
      </mc:AlternateContent>
    </p:spTree>
    <p:extLst>
      <p:ext uri="{BB962C8B-B14F-4D97-AF65-F5344CB8AC3E}">
        <p14:creationId xmlns:p14="http://schemas.microsoft.com/office/powerpoint/2010/main" val="36330849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1750</TotalTime>
  <Words>2639</Words>
  <Application>Microsoft Office PowerPoint</Application>
  <PresentationFormat>Widescreen</PresentationFormat>
  <Paragraphs>150</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Cambria Math</vt:lpstr>
      <vt:lpstr>Wingdings</vt:lpstr>
      <vt:lpstr>Office Theme</vt:lpstr>
      <vt:lpstr>ECE461: Theoretical CS</vt:lpstr>
      <vt:lpstr>Brief Recap</vt:lpstr>
      <vt:lpstr>ATM</vt:lpstr>
      <vt:lpstr>Diagonalization</vt:lpstr>
      <vt:lpstr>One-to-One Correspondences</vt:lpstr>
      <vt:lpstr>Countable Sets</vt:lpstr>
      <vt:lpstr>One-to-One Correspondence between N &amp; Q</vt:lpstr>
      <vt:lpstr>Uncountable Sets</vt:lpstr>
      <vt:lpstr>One-to-One Correspondence between N &amp; R?</vt:lpstr>
      <vt:lpstr>Some Languages are Not Turing-Recognizable</vt:lpstr>
      <vt:lpstr>Proving that ATM is Undecidable (the start)</vt:lpstr>
      <vt:lpstr>Trouble</vt:lpstr>
      <vt:lpstr>How is this related to diagonalization?</vt:lpstr>
      <vt:lpstr>The Contradiction Explained</vt:lpstr>
      <vt:lpstr>Co-Turing-Recognizable Languages</vt:lpstr>
      <vt:lpstr>A Non-Turing-Recognizable Language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22</cp:revision>
  <dcterms:created xsi:type="dcterms:W3CDTF">2022-02-21T04:33:53Z</dcterms:created>
  <dcterms:modified xsi:type="dcterms:W3CDTF">2024-02-21T18:47:26Z</dcterms:modified>
</cp:coreProperties>
</file>