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C1CDD-A7BE-4EA3-A98E-256E4FB32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61CA2-A7B4-41E3-9FA2-55AA5720F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CB9B7-AB67-4D04-870B-4939802C4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CCEA6-8B91-49ED-822B-0B88AE8D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B7C63-DF18-44F9-A4A4-EC928EE6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0E7E-190E-4213-B26E-E70B2157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C76C6-6830-4C9A-A391-205F556F7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B8FC0-83FC-4C2C-A7D3-A577D9268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0CBE3-F7A6-48D8-8CAD-75F1BA5B7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26BE4-1391-42B5-ABA7-E01A1DD8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3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33120-F80E-4142-8BBD-9A8D61AE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77A30-5F14-47BC-8DF8-78B7CE1E3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57B6C-1C6C-4F4A-92B3-BAF3D4952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966F0-6B33-4B93-8AFD-E5507F00D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86741-110C-4385-9372-C48F8069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0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7E45-52B7-42C2-9E04-A297EF4A6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86443-C73B-4736-BB79-5593BB752C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58484-C808-415A-B79F-BED85BE39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F8753-032B-48F0-AF54-D476A9A99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AE87D-02C6-4365-B7D9-DCD3C421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D4663-AFD8-40BC-858D-D5B72E77D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314CC-4C62-4147-A10C-2D7C6511C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9EE1E-8F9F-4C71-BB0F-CA9922A5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388CB-CECC-4EB5-B17D-B197E5796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BA2F5E-E567-48E6-AB3E-453C5785CE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3DB584-7088-4021-9858-8B588DE0F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C41F8F-159E-43EC-9B95-8F6955A94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1D3123-274A-4EC2-B587-B03E5E1B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AB64C7-182F-4307-90F6-378FD0501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8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9FD3-A7E9-487D-A552-BF9E49501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9B22B-202A-44BD-AC45-7675BF6D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F06F8-A5C2-4E8A-A017-E20AD8316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C4ED8-3D15-4044-8E7B-4B24F5F9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02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FA0998-AA91-4376-9EFA-C4C1FAB79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DDF8E7-37C0-44C6-99DB-B9D206A91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AEFC4-11C5-4A22-8729-AAAB5742F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9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CC24-6E40-491E-A20F-44D266401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AD0F4-5ED9-42AE-B0F5-79A3E8726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8BBD7-9A4F-4860-B6FE-1BE37549E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72BD4-CDB5-48AC-868D-63D58A8DE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E3857-7015-4BBB-A550-941FC5EAF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E66CC-B757-4C91-85EA-103999DC3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31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B5B21-3D20-4B36-834C-CD892D1AB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3F39B-AD0A-40B0-A1BE-C7BE728DCC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FA77B-64F4-418E-AF60-126E8F30B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B0E5B-644A-4486-AA77-2F90DF703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CB4DFB-272C-425F-B844-CD91C609E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033D6-2125-4CDB-BD75-3E6B46EB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4AF61-CFAA-4B87-A0E0-963AB8366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C020C4-DFCF-4C54-8A75-C4FF6FFE0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E0A8C-D304-44A6-A7F1-3D8CD6CE1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FECD5-FD44-42CF-BDDD-CCBE15149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9598F-FEAD-405E-BF08-8923DBCB0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1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9B2267-00AC-418B-A1BC-95282B9A0C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46E9C-9382-4EEB-947E-8CBAFEDFB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69D5B-A0F5-4F09-8A3F-510D2821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DF233-1A5E-42C9-B0C4-7178F716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4EACE-3859-4E18-972C-7FEF6979F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1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0C50D-5717-4589-BDB1-FAB9C5E2F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780F1-70ED-4FFB-BECE-02D09873D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A65BE-CBDB-4899-BE65-12214A28D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D130F-5A4B-49F9-81D2-E34ED66F22F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EC543-F9A3-4872-A8C1-D778A0A36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C44BA-105B-4CAC-8F99-411E4096A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4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6000" dirty="0"/>
              <a:t>Space Complexity,</a:t>
            </a:r>
          </a:p>
          <a:p>
            <a:r>
              <a:rPr lang="en-US" sz="6000" dirty="0"/>
              <a:t>Savitch's Theorem,</a:t>
            </a:r>
          </a:p>
          <a:p>
            <a:r>
              <a:rPr lang="en-US" sz="6000" dirty="0"/>
              <a:t>the Class PSPACE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Earlier in the course, we explored </a:t>
            </a:r>
            <a:r>
              <a:rPr lang="en-US" b="1" dirty="0"/>
              <a:t>computability theory</a:t>
            </a:r>
          </a:p>
          <a:p>
            <a:r>
              <a:rPr lang="en-US" dirty="0"/>
              <a:t>We discussed </a:t>
            </a:r>
            <a:r>
              <a:rPr lang="en-US" b="1" dirty="0"/>
              <a:t>Turing machines</a:t>
            </a:r>
            <a:r>
              <a:rPr lang="en-US" dirty="0"/>
              <a:t> (TMs), focusing mostly on </a:t>
            </a:r>
            <a:r>
              <a:rPr lang="en-US" b="1" dirty="0"/>
              <a:t>deterministic Turing machines</a:t>
            </a:r>
            <a:r>
              <a:rPr lang="en-US" dirty="0"/>
              <a:t> (DTMs), but also discussing </a:t>
            </a:r>
            <a:r>
              <a:rPr lang="en-US" b="1" dirty="0"/>
              <a:t>nondeterministic Turing machines</a:t>
            </a:r>
            <a:r>
              <a:rPr lang="en-US" dirty="0"/>
              <a:t> (NTMs)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Then, we started covering </a:t>
            </a:r>
            <a:r>
              <a:rPr lang="en-US" b="1" dirty="0"/>
              <a:t>complexity theory</a:t>
            </a:r>
          </a:p>
          <a:p>
            <a:r>
              <a:rPr lang="en-US" dirty="0"/>
              <a:t>We discussed how to measure </a:t>
            </a:r>
            <a:r>
              <a:rPr lang="en-US" b="1" dirty="0"/>
              <a:t>time complexity</a:t>
            </a:r>
            <a:r>
              <a:rPr lang="en-US" dirty="0"/>
              <a:t>, using notations such as </a:t>
            </a:r>
            <a:r>
              <a:rPr lang="en-US" b="1" dirty="0"/>
              <a:t>big-O</a:t>
            </a:r>
            <a:endParaRPr lang="en-US" dirty="0"/>
          </a:p>
          <a:p>
            <a:r>
              <a:rPr lang="en-US" dirty="0"/>
              <a:t>We learned the definition of a </a:t>
            </a:r>
            <a:r>
              <a:rPr lang="en-US" b="1" dirty="0"/>
              <a:t>time complexity class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, containing all </a:t>
            </a:r>
            <a:r>
              <a:rPr lang="en-US" b="1" dirty="0"/>
              <a:t>languages</a:t>
            </a:r>
            <a:r>
              <a:rPr lang="en-US" dirty="0"/>
              <a:t> decidable by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O(t(n))</a:t>
            </a:r>
            <a:r>
              <a:rPr lang="en-US" dirty="0"/>
              <a:t> time Turing machine; membership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depends on the specific TM model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time complexity class containing all languages that can be decided in polynomial time by a single-tape TM; using any reasonably defined model for DTMs, the membership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would not change</a:t>
            </a:r>
          </a:p>
          <a:p>
            <a:r>
              <a:rPr lang="en-US" dirty="0"/>
              <a:t>We also defined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we saw two formulations of it</a:t>
            </a:r>
          </a:p>
          <a:p>
            <a:r>
              <a:rPr lang="en-US" dirty="0"/>
              <a:t>One formulation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have polynomial time </a:t>
            </a:r>
            <a:r>
              <a:rPr lang="en-US" b="1" dirty="0"/>
              <a:t>verifiers</a:t>
            </a:r>
            <a:r>
              <a:rPr lang="en-US" dirty="0"/>
              <a:t>; the other formulation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are decidable in polynomial time by some NTM</a:t>
            </a:r>
          </a:p>
          <a:p>
            <a:r>
              <a:rPr lang="en-US" dirty="0"/>
              <a:t>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; 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In our previous topic, we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-complete</a:t>
            </a:r>
            <a:r>
              <a:rPr lang="en-US" dirty="0"/>
              <a:t> languages</a:t>
            </a:r>
          </a:p>
          <a:p>
            <a:r>
              <a:rPr lang="en-US" dirty="0"/>
              <a:t>In our current topic, we will shift our discussion to </a:t>
            </a:r>
            <a:r>
              <a:rPr lang="en-US" b="1" dirty="0"/>
              <a:t>space complexity</a:t>
            </a:r>
            <a:r>
              <a:rPr lang="en-US" dirty="0"/>
              <a:t> and </a:t>
            </a:r>
            <a:r>
              <a:rPr lang="en-US" b="1" dirty="0"/>
              <a:t>space complexity classes</a:t>
            </a:r>
          </a:p>
          <a:p>
            <a:r>
              <a:rPr lang="en-US" dirty="0"/>
              <a:t>This topic is based on Sections 8.1 - 8.2 of the textbook (and the start of Chapter 8 before Section 8.1)</a:t>
            </a:r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D358-B313-4630-AB1F-367DAAAE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E5E2E-498E-4221-B9FD-D414FC23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Definition 8.1 of the textbook (at the start of Chapter 8, before Section 8.1 starts) defines </a:t>
            </a:r>
            <a:r>
              <a:rPr lang="en-US" b="1" dirty="0"/>
              <a:t>space complexity</a:t>
            </a:r>
            <a:r>
              <a:rPr lang="en-US" dirty="0"/>
              <a:t> for both DTMs and NTMs</a:t>
            </a:r>
          </a:p>
          <a:p>
            <a:r>
              <a:rPr lang="en-US" dirty="0"/>
              <a:t>First, they define space complexity for a DTM,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</a:t>
            </a:r>
            <a:r>
              <a:rPr lang="en-US" i="1" dirty="0"/>
              <a:t>halts on all inputs</a:t>
            </a:r>
            <a:r>
              <a:rPr lang="en-US" dirty="0"/>
              <a:t> as follows (I am keeping the book's exact wording):</a:t>
            </a:r>
          </a:p>
          <a:p>
            <a:pPr marL="457200" lvl="1" indent="0">
              <a:buNone/>
            </a:pPr>
            <a:r>
              <a:rPr lang="en-US" dirty="0"/>
              <a:t>The space complexity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the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N→N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is the maximum number of tape cells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scans on any input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. If the space complexity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we also say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runs in space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.</a:t>
            </a:r>
          </a:p>
          <a:p>
            <a:r>
              <a:rPr lang="en-US" dirty="0"/>
              <a:t>Then, they define space complexity for an NTM,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where </a:t>
            </a:r>
            <a:r>
              <a:rPr lang="en-US" i="1" dirty="0"/>
              <a:t>all branches halt on all inputs</a:t>
            </a:r>
            <a:r>
              <a:rPr lang="en-US" dirty="0"/>
              <a:t> (I am truncating but keeping the book's exact wording):</a:t>
            </a:r>
          </a:p>
          <a:p>
            <a:pPr marL="457200" lvl="1" indent="0">
              <a:buNone/>
            </a:pPr>
            <a:r>
              <a:rPr lang="en-US" dirty="0"/>
              <a:t>…we define its space complexity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to be the maximum number of tape cells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scans on any branch of its computation for any input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.</a:t>
            </a:r>
          </a:p>
          <a:p>
            <a:r>
              <a:rPr lang="en-US" dirty="0"/>
              <a:t>Note that both definitions assume we are performing </a:t>
            </a:r>
            <a:r>
              <a:rPr lang="en-US" i="1" dirty="0"/>
              <a:t>worst-case analysis</a:t>
            </a:r>
          </a:p>
        </p:txBody>
      </p:sp>
    </p:spTree>
    <p:extLst>
      <p:ext uri="{BB962C8B-B14F-4D97-AF65-F5344CB8AC3E}">
        <p14:creationId xmlns:p14="http://schemas.microsoft.com/office/powerpoint/2010/main" val="546444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CBC12-12D7-40D3-847E-D9C8704C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Complexity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9F7EF-6482-47FA-ACF0-4E6314A13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For any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R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+</a:t>
            </a:r>
            <a:r>
              <a:rPr lang="en-US" dirty="0">
                <a:sym typeface="Wingdings" panose="05000000000000000000" pitchFamily="2" charset="2"/>
              </a:rPr>
              <a:t>, Definition 8.2 defines the </a:t>
            </a:r>
            <a:r>
              <a:rPr lang="en-US" b="1" dirty="0">
                <a:sym typeface="Wingdings" panose="05000000000000000000" pitchFamily="2" charset="2"/>
              </a:rPr>
              <a:t>space complexity classes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SPACE(f(N))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NSPACE(f(N))</a:t>
            </a:r>
          </a:p>
          <a:p>
            <a:r>
              <a:rPr lang="en-US" dirty="0">
                <a:sym typeface="Wingdings" panose="05000000000000000000" pitchFamily="2" charset="2"/>
              </a:rPr>
              <a:t>The definitions are as follows (I am keeping the book's exact wording):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 = {L | L</a:t>
            </a:r>
            <a:r>
              <a:rPr lang="en-US" dirty="0"/>
              <a:t> is a language decided by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deterministic Turing machine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 = {L | L</a:t>
            </a:r>
            <a:r>
              <a:rPr lang="en-US" dirty="0"/>
              <a:t> is a language decided by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nondeterministic Turing machine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/>
              <a:t>There are a few observations I would like to make here:</a:t>
            </a:r>
          </a:p>
          <a:p>
            <a:pPr lvl="1"/>
            <a:r>
              <a:rPr lang="en-US" dirty="0"/>
              <a:t>As in previous topics, the book uses the notation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dirty="0"/>
              <a:t> to represent the set of nonnegative real numbers</a:t>
            </a:r>
          </a:p>
          <a:p>
            <a:pPr lvl="1"/>
            <a:r>
              <a:rPr lang="en-US" dirty="0"/>
              <a:t>These definitions are analogous to the definitions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 that we saw in (two separate) previous topics</a:t>
            </a:r>
          </a:p>
          <a:p>
            <a:pPr lvl="1"/>
            <a:r>
              <a:rPr lang="en-US" dirty="0"/>
              <a:t>Recall based on our definition of space complexity (on the previous slide) that:</a:t>
            </a:r>
          </a:p>
          <a:p>
            <a:pPr lvl="2"/>
            <a:r>
              <a:rPr lang="en-US" dirty="0"/>
              <a:t>The languages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</a:t>
            </a:r>
            <a:r>
              <a:rPr lang="en-US" dirty="0"/>
              <a:t> have DTM deciders that halt on every input</a:t>
            </a:r>
          </a:p>
          <a:p>
            <a:pPr lvl="2"/>
            <a:r>
              <a:rPr lang="en-US" dirty="0"/>
              <a:t>The languages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/>
              <a:t> have NTM deciders that halt on every branch for every input</a:t>
            </a:r>
          </a:p>
        </p:txBody>
      </p:sp>
    </p:spTree>
    <p:extLst>
      <p:ext uri="{BB962C8B-B14F-4D97-AF65-F5344CB8AC3E}">
        <p14:creationId xmlns:p14="http://schemas.microsoft.com/office/powerpoint/2010/main" val="413857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A6F65-6553-452E-84B3-80F7C3747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019D9-5671-49C3-8E7E-04CA4846E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Recall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SAT</a:t>
            </a:r>
            <a:r>
              <a:rPr lang="en-US" dirty="0"/>
              <a:t> was the first-ever language (or decision problem) proven to be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-complete</a:t>
            </a:r>
          </a:p>
          <a:p>
            <a:r>
              <a:rPr lang="en-US" dirty="0"/>
              <a:t>Thus,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SAT</a:t>
            </a:r>
            <a:r>
              <a:rPr lang="en-US" dirty="0"/>
              <a:t> is considered one of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and it is believed to not be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(is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SAT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)</a:t>
            </a:r>
          </a:p>
          <a:p>
            <a:r>
              <a:rPr lang="en-US" dirty="0"/>
              <a:t>Example 8.3 shows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SAT</a:t>
            </a:r>
            <a:r>
              <a:rPr lang="en-US" dirty="0"/>
              <a:t> can be solved with linear space; i.e., it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SPACE(N)</a:t>
            </a:r>
          </a:p>
          <a:p>
            <a:r>
              <a:rPr lang="en-US" dirty="0"/>
              <a:t>A DTM,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processing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&lt;Φ&gt;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/>
              <a:t> is a Boolean formula, can proceed as follows:</a:t>
            </a:r>
          </a:p>
          <a:p>
            <a:pPr lvl="1"/>
            <a:r>
              <a:rPr lang="en-US" dirty="0"/>
              <a:t>One at a time, try every assignment to the variables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</a:p>
          <a:p>
            <a:pPr lvl="1"/>
            <a:r>
              <a:rPr lang="en-US" dirty="0"/>
              <a:t>For each, evaluate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</a:p>
          <a:p>
            <a:pPr lvl="1"/>
            <a:r>
              <a:rPr lang="en-US" dirty="0"/>
              <a:t>If the expression ever evaluates to 1 (true), accept</a:t>
            </a:r>
          </a:p>
          <a:p>
            <a:pPr lvl="1"/>
            <a:r>
              <a:rPr lang="en-US" dirty="0"/>
              <a:t>If no assignment evaluates to 1, reject</a:t>
            </a:r>
          </a:p>
          <a:p>
            <a:r>
              <a:rPr lang="en-US" dirty="0"/>
              <a:t>Book: "Space appears to be more powerful than time because space can be reused, whereas time cannot."</a:t>
            </a:r>
          </a:p>
        </p:txBody>
      </p:sp>
    </p:spTree>
    <p:extLst>
      <p:ext uri="{BB962C8B-B14F-4D97-AF65-F5344CB8AC3E}">
        <p14:creationId xmlns:p14="http://schemas.microsoft.com/office/powerpoint/2010/main" val="2740601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9DD69-E444-419D-BC4F-B9A95E51D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</a:t>
            </a:r>
            <a:r>
              <a:rPr lang="en-US" baseline="-25000" dirty="0"/>
              <a:t>NFA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375B61-9B87-4653-AA72-4BE95C7F30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The book defines the language: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{⟨A⟩ | A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is an NFA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L(A) = Σ∗}</a:t>
                </a:r>
              </a:p>
              <a:p>
                <a:r>
                  <a:rPr lang="en-US" dirty="0"/>
                  <a:t>They then present a linear space NTM decider for the language's complement,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NFA</m:t>
                            </m:r>
                          </m:sub>
                        </m:sSub>
                      </m:e>
                    </m:acc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An NTM,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, processing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&lt;M&gt;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an NFA, can proceed as follows:</a:t>
                </a:r>
              </a:p>
              <a:p>
                <a:pPr lvl="1"/>
                <a:r>
                  <a:rPr lang="en-US" sz="2600" dirty="0"/>
                  <a:t>Mark the start state of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  <a:p>
                <a:pPr lvl="1"/>
                <a:r>
                  <a:rPr lang="en-US" sz="2600" dirty="0"/>
                  <a:t>Repeat the following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600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/>
                  <a:t> times, where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/>
                  <a:t> is the number of states of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sz="2600" dirty="0"/>
                  <a:t>:</a:t>
                </a:r>
              </a:p>
              <a:p>
                <a:pPr lvl="2"/>
                <a:r>
                  <a:rPr lang="en-US" sz="2600" dirty="0"/>
                  <a:t>Try all possible input symbols in parallel (i.e., nondeterministically)</a:t>
                </a:r>
              </a:p>
              <a:p>
                <a:pPr lvl="2"/>
                <a:r>
                  <a:rPr lang="en-US" sz="2600" dirty="0"/>
                  <a:t>For each, update the current markers to mark the current possible states</a:t>
                </a:r>
              </a:p>
              <a:p>
                <a:pPr lvl="2"/>
                <a:r>
                  <a:rPr lang="en-US" sz="2600" dirty="0"/>
                  <a:t>If at any point, none of the markers mark an accept state, accept</a:t>
                </a:r>
              </a:p>
              <a:p>
                <a:pPr lvl="1"/>
                <a:r>
                  <a:rPr lang="en-US" sz="2600" dirty="0"/>
                  <a:t>If we have not accepted after 2</a:t>
                </a:r>
                <a:r>
                  <a:rPr lang="en-US" sz="2600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/>
                  <a:t> times, reject</a:t>
                </a:r>
              </a:p>
              <a:p>
                <a:r>
                  <a:rPr lang="en-US" dirty="0"/>
                  <a:t>Note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dirty="0"/>
                  <a:t> is the number of subsets of states; if any subset repeats, the algorithm is in an infinite loop</a:t>
                </a:r>
              </a:p>
              <a:p>
                <a:r>
                  <a:rPr lang="en-US" dirty="0"/>
                  <a:t>The book says that N also accepts "improperly formatted inputs" (because they are not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The algorithm only needs to store the marker locations and the loop counter, so it only requires linear space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I add: Building upon this result, we will soon cover an important theorem which lets us conclude facts about the deterministic space complexity of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NFA</m:t>
                            </m:r>
                          </m:sub>
                        </m:sSub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Interestingly, the book also points out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is not known to be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375B61-9B87-4653-AA72-4BE95C7F30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 r="-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5341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68D83-9536-4A1D-A979-58DD525C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Savitch's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4F49A-6237-4CF7-AB4F-AEA278D6C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Based on online sources, </a:t>
            </a:r>
            <a:r>
              <a:rPr lang="en-US" b="1" dirty="0"/>
              <a:t>Savitch's theorem</a:t>
            </a:r>
            <a:r>
              <a:rPr lang="en-US" dirty="0"/>
              <a:t> (Theorem 8.5 in the textbook) was proven by Walter Savitch in 1970</a:t>
            </a:r>
          </a:p>
          <a:p>
            <a:pPr lvl="1"/>
            <a:r>
              <a:rPr lang="en-US" dirty="0"/>
              <a:t>This was just one year after receiving his Ph.D. from Berkeley in 1969, under the advisement of Steven Cook</a:t>
            </a:r>
          </a:p>
          <a:p>
            <a:pPr lvl="1"/>
            <a:r>
              <a:rPr lang="en-US" dirty="0"/>
              <a:t>Interestingly, Cook apparently was forced to leave Berkely in 1970, after being denied tenure by the math department</a:t>
            </a:r>
          </a:p>
          <a:p>
            <a:pPr lvl="1"/>
            <a:r>
              <a:rPr lang="en-US" dirty="0"/>
              <a:t>Recall that one year later, in 1971, Cook (in his new position at the University of Toronto) published his now famous paper proving the Cook-Levin theorem!</a:t>
            </a:r>
          </a:p>
          <a:p>
            <a:r>
              <a:rPr lang="en-US" dirty="0"/>
              <a:t>Savitch's theorem states: "For any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N→R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n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 ⊆ SPACE(f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(n))</a:t>
            </a:r>
            <a:r>
              <a:rPr lang="en-US" dirty="0"/>
              <a:t>."</a:t>
            </a:r>
          </a:p>
          <a:p>
            <a:r>
              <a:rPr lang="en-US" dirty="0"/>
              <a:t>A footnote points out that this can be strengthened, such that it applies whenever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log n</a:t>
            </a:r>
            <a:r>
              <a:rPr lang="en-US" dirty="0"/>
              <a:t> (this is proven later in the chapter)</a:t>
            </a:r>
          </a:p>
        </p:txBody>
      </p:sp>
    </p:spTree>
    <p:extLst>
      <p:ext uri="{BB962C8B-B14F-4D97-AF65-F5344CB8AC3E}">
        <p14:creationId xmlns:p14="http://schemas.microsoft.com/office/powerpoint/2010/main" val="4275707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31DBC-C093-443F-B640-28D9DECB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3516E-FAEC-44DC-8965-43AB62D56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the "proof idea", the textbook first discusses an approach that fails</a:t>
            </a:r>
          </a:p>
          <a:p>
            <a:pPr lvl="1"/>
            <a:r>
              <a:rPr lang="en-US" dirty="0"/>
              <a:t>Consider the simulation of an NTM by a DTM, that tries out one branch at a time</a:t>
            </a:r>
          </a:p>
          <a:p>
            <a:pPr lvl="1"/>
            <a:r>
              <a:rPr lang="en-US" dirty="0"/>
              <a:t>Note that this would not necessarily be a breadth-first search, like we've seen before</a:t>
            </a:r>
          </a:p>
          <a:p>
            <a:pPr lvl="1"/>
            <a:r>
              <a:rPr lang="en-US" dirty="0"/>
              <a:t>Instead, it could be a depth-first search (although the textbook does not use that term), because we are dealing with NTMs where every branch halts for every input</a:t>
            </a:r>
          </a:p>
          <a:p>
            <a:pPr lvl="1"/>
            <a:r>
              <a:rPr lang="en-US" dirty="0"/>
              <a:t>The space complexity of a depth-first search is related to the depth to which it searches</a:t>
            </a:r>
          </a:p>
          <a:p>
            <a:pPr lvl="1"/>
            <a:r>
              <a:rPr lang="en-US" dirty="0"/>
              <a:t>However, a branch that uses f(n) space may run for up to 2</a:t>
            </a:r>
            <a:r>
              <a:rPr lang="en-US" baseline="30000" dirty="0"/>
              <a:t>O(f(n))</a:t>
            </a:r>
            <a:r>
              <a:rPr lang="en-US" dirty="0"/>
              <a:t> steps</a:t>
            </a:r>
          </a:p>
          <a:p>
            <a:pPr lvl="1"/>
            <a:r>
              <a:rPr lang="en-US" dirty="0"/>
              <a:t>We have seen this term before, when discussing the straight-forward simulation of an NTM by a DTM during the topic of time complexity</a:t>
            </a:r>
          </a:p>
          <a:p>
            <a:pPr lvl="1"/>
            <a:r>
              <a:rPr lang="en-US" dirty="0"/>
              <a:t>The simulation would need to keep track of the choices used in the current branch, so it can back up and try the next branch</a:t>
            </a:r>
          </a:p>
          <a:p>
            <a:pPr lvl="1"/>
            <a:r>
              <a:rPr lang="en-US" dirty="0"/>
              <a:t>Clearly, this would require an exponential amount of space</a:t>
            </a:r>
          </a:p>
          <a:p>
            <a:r>
              <a:rPr lang="en-US" dirty="0"/>
              <a:t>Therefore, we need to take another approach</a:t>
            </a:r>
          </a:p>
        </p:txBody>
      </p:sp>
    </p:spTree>
    <p:extLst>
      <p:ext uri="{BB962C8B-B14F-4D97-AF65-F5344CB8AC3E}">
        <p14:creationId xmlns:p14="http://schemas.microsoft.com/office/powerpoint/2010/main" val="3246966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EABC-B9FE-4EB4-ACF4-4BB6E2A77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A0BE0-925F-4C67-94CB-0320D8CE3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will use a constructive proof that solves a more general problem; we will show that for any NTM,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/>
              <a:t>, there is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SPACE(f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(n))</a:t>
            </a:r>
            <a:r>
              <a:rPr lang="en-US" dirty="0"/>
              <a:t> DTM,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solves the </a:t>
            </a:r>
            <a:r>
              <a:rPr lang="en-US" i="1" dirty="0"/>
              <a:t>yieldability problem</a:t>
            </a:r>
          </a:p>
          <a:p>
            <a:r>
              <a:rPr lang="en-US" dirty="0"/>
              <a:t>The yieldability problem asks: Given an NTM,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two configurations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and a number,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, can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get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within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steps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(which is based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) accepts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intended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then searches for "an intermediate configuration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", and it recursively checks two things: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get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within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t/2</a:t>
            </a:r>
            <a:r>
              <a:rPr lang="en-US" dirty="0"/>
              <a:t> steps?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get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within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t/2</a:t>
            </a:r>
            <a:r>
              <a:rPr lang="en-US" dirty="0"/>
              <a:t> steps?</a:t>
            </a:r>
          </a:p>
          <a:p>
            <a:r>
              <a:rPr lang="en-US" dirty="0"/>
              <a:t>Space is reused for the two recursive calls</a:t>
            </a:r>
          </a:p>
          <a:p>
            <a:r>
              <a:rPr lang="en-US" dirty="0"/>
              <a:t>The next slide shows pseudo-code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(I am using a snapshot from the textbook, to make sure the pseudo-code is exact)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can also be modified such that before it accepts, it clears its tape and moves its head all the way to the left; then, there will only be a single accept state,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can then 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, passing it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start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df(n)</a:t>
            </a:r>
            <a:r>
              <a:rPr lang="en-US" dirty="0"/>
              <a:t>, where this last term is the largest number of steps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applied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using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might require (we'll tighten this up later)</a:t>
            </a:r>
          </a:p>
        </p:txBody>
      </p:sp>
    </p:spTree>
    <p:extLst>
      <p:ext uri="{BB962C8B-B14F-4D97-AF65-F5344CB8AC3E}">
        <p14:creationId xmlns:p14="http://schemas.microsoft.com/office/powerpoint/2010/main" val="2038892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74CEF-8D8E-481E-81C3-AB3CE1D04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3)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5B58CD-044E-4682-AAC2-B9A0888D53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512" y="2325035"/>
            <a:ext cx="7450975" cy="2690285"/>
          </a:xfrm>
        </p:spPr>
      </p:pic>
    </p:spTree>
    <p:extLst>
      <p:ext uri="{BB962C8B-B14F-4D97-AF65-F5344CB8AC3E}">
        <p14:creationId xmlns:p14="http://schemas.microsoft.com/office/powerpoint/2010/main" val="4288808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B550E-D564-4A54-B888-0D8ABBBA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9F97E-8BC9-46D4-8789-974E3CB69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book doesn't talk much about the ability to do recursion</a:t>
            </a:r>
          </a:p>
          <a:p>
            <a:r>
              <a:rPr lang="en-US" dirty="0"/>
              <a:t>We know from DSA 1 and 2 that any recursive algorithm can be implemented without recursion using a stack</a:t>
            </a:r>
          </a:p>
          <a:p>
            <a:r>
              <a:rPr lang="en-US" dirty="0"/>
              <a:t>We have also seen that the recursion theorem allows a TM to get access to its own description (but I don't think that is needed here)</a:t>
            </a:r>
          </a:p>
          <a:p>
            <a:r>
              <a:rPr lang="en-US" dirty="0"/>
              <a:t>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calls itself recursively, it "…stores the current stage number and the values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on a stack so that these values may be restored…"</a:t>
            </a:r>
          </a:p>
          <a:p>
            <a:r>
              <a:rPr lang="en-US" dirty="0"/>
              <a:t>Each level of recursion thus adds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to its tape (the size of a configuration is clearly linear with respect to the amount of space used so far)</a:t>
            </a:r>
          </a:p>
          <a:p>
            <a:r>
              <a:rPr lang="en-US" dirty="0"/>
              <a:t>Note that the second recursive call does not occur until the first recursive call returns, so only one path through the recursive calls is stored at a time</a:t>
            </a:r>
          </a:p>
          <a:p>
            <a:r>
              <a:rPr lang="en-US" dirty="0"/>
              <a:t>Book: "The depth of the recursion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log t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is the maximum time that the nondeterministic machine may use on any branch."; I add: this is because t is divided in half with each recursive call</a:t>
            </a:r>
          </a:p>
          <a:p>
            <a:pPr>
              <a:lnSpc>
                <a:spcPct val="100000"/>
              </a:lnSpc>
            </a:pPr>
            <a:r>
              <a:rPr lang="en-US" dirty="0"/>
              <a:t>As mentioned in the proof idea (already discussed), the largest number of steps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applied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using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might require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df(n)</a:t>
            </a:r>
            <a:r>
              <a:rPr lang="en-US" dirty="0"/>
              <a:t>; thus, the depth of the recursion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df(n)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 = O(f(n))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Therefore, the total space used is O(f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(n)), as claimed by Savitch's theorem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616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81CCF-89B7-494C-8A0A-ACF8E4235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5F8D9-2EEA-49FD-9024-D9E8CA9D4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book mentions that there is a "technical difficulty", which is that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needs to know the value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when it calls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"</a:t>
            </a:r>
          </a:p>
          <a:p>
            <a:r>
              <a:rPr lang="en-US" dirty="0"/>
              <a:t>I add: I think it really needs to "know the value of"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d*f(n)</a:t>
            </a:r>
            <a:r>
              <a:rPr lang="en-US" dirty="0"/>
              <a:t> so it can pass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df(n)</a:t>
            </a:r>
            <a:r>
              <a:rPr lang="en-US" dirty="0"/>
              <a:t> to the original call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; the constant also matters</a:t>
            </a:r>
          </a:p>
          <a:p>
            <a:r>
              <a:rPr lang="en-US" dirty="0"/>
              <a:t>We can get around this by having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repeatedly call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, continuously increasing the third parameter, trying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dirty="0"/>
              <a:t>, etc.</a:t>
            </a:r>
          </a:p>
          <a:p>
            <a:r>
              <a:rPr lang="en-US" dirty="0"/>
              <a:t>If any call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</a:t>
            </a:r>
          </a:p>
          <a:p>
            <a:r>
              <a:rPr lang="en-US" dirty="0"/>
              <a:t>We also need to know when to stop</a:t>
            </a:r>
          </a:p>
          <a:p>
            <a:r>
              <a:rPr lang="en-US" dirty="0"/>
              <a:t>After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to determine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can reach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  <a:r>
              <a:rPr lang="en-US" dirty="0"/>
              <a:t>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steps, it then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to determine if any configuration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/>
              <a:t> can be reached</a:t>
            </a:r>
          </a:p>
          <a:p>
            <a:r>
              <a:rPr lang="en-US" dirty="0"/>
              <a:t>Here are some of my thoughts about this:</a:t>
            </a:r>
          </a:p>
          <a:p>
            <a:pPr lvl="1"/>
            <a:r>
              <a:rPr lang="en-US" dirty="0"/>
              <a:t>I was, at first, confused about the book's explanation about this, but after thinking it through, I realized it makes sense</a:t>
            </a:r>
          </a:p>
          <a:p>
            <a:pPr lvl="1"/>
            <a:r>
              <a:rPr lang="en-US" dirty="0"/>
              <a:t>If the space complexity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ea typeface="Cambria Math" panose="02040503050406030204" pitchFamily="18" charset="0"/>
              </a:rPr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, then no branch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will use more space than this on any input</a:t>
            </a:r>
          </a:p>
          <a:p>
            <a:pPr lvl="1"/>
            <a:r>
              <a:rPr lang="en-US" dirty="0"/>
              <a:t>So,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can loop through all possible configurations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/>
              <a:t>, and 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to see if any of them is reachable</a:t>
            </a:r>
          </a:p>
          <a:p>
            <a:pPr lvl="1"/>
            <a:r>
              <a:rPr lang="en-US" dirty="0"/>
              <a:t>If no configuration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/>
              <a:t> is reachable (which eventually will happen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  <a:r>
              <a:rPr lang="en-US" dirty="0"/>
              <a:t> is not reachable),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</a:t>
            </a:r>
          </a:p>
          <a:p>
            <a:pPr lvl="1"/>
            <a:r>
              <a:rPr lang="en-US" dirty="0"/>
              <a:t>If at least one configuration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/>
              <a:t> is reachable,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continues searching for a way to reach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</a:p>
          <a:p>
            <a:pPr lvl="1"/>
            <a:r>
              <a:rPr lang="en-US" dirty="0"/>
              <a:t>Obviously, this adds a lot to the time complexity, but it does not add to the space complexity</a:t>
            </a:r>
          </a:p>
        </p:txBody>
      </p:sp>
    </p:spTree>
    <p:extLst>
      <p:ext uri="{BB962C8B-B14F-4D97-AF65-F5344CB8AC3E}">
        <p14:creationId xmlns:p14="http://schemas.microsoft.com/office/powerpoint/2010/main" val="2649275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BD48D-FC05-4B90-B5B7-4C47B0C1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PSPACE and NPSPACE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74EFD-37E2-4138-AD40-3BADC56A74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Definition 8.6 states: "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/>
                  <a:t> is the class of languages that are decidable in polynomial space on a deterministic Turing machine. In other words,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PSPACE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SPACE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."</a:t>
                </a:r>
              </a:p>
              <a:p>
                <a:r>
                  <a:rPr lang="en-US" dirty="0"/>
                  <a:t>The textbook then simply says that "we define 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NPSPACE</a:t>
                </a:r>
                <a:r>
                  <a:rPr lang="en-US" dirty="0"/>
                  <a:t>, the nondeterministic counterpart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/>
                  <a:t>, in terms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NSPACE</a:t>
                </a:r>
                <a:r>
                  <a:rPr lang="en-US" dirty="0"/>
                  <a:t> classes" (I added the boldface)</a:t>
                </a:r>
              </a:p>
              <a:p>
                <a:r>
                  <a:rPr lang="en-US" dirty="0"/>
                  <a:t>They could have more formally written: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NPSPACE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NSPACE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The book then throws out, "However, 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= NPSPACE</a:t>
                </a:r>
                <a:r>
                  <a:rPr lang="en-US" dirty="0"/>
                  <a:t> by virtue of Savitch's theorem because the square of a polynomial is still a polynomial" (I added the boldface)</a:t>
                </a:r>
              </a:p>
              <a:p>
                <a:r>
                  <a:rPr lang="en-US" dirty="0"/>
                  <a:t>This is an important result; I feel like it deserves to be stated as a numbered theorem, or as a numbered corollary to Savitch's theorem!</a:t>
                </a:r>
              </a:p>
              <a:p>
                <a:r>
                  <a:rPr lang="en-US" dirty="0"/>
                  <a:t>Recall that most computer scientists believe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≠ NP</a:t>
                </a:r>
                <a:r>
                  <a:rPr lang="en-US" dirty="0"/>
                  <a:t>, so this conclusion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= NPSPACE</a:t>
                </a:r>
                <a:r>
                  <a:rPr lang="en-US" dirty="0"/>
                  <a:t> should not be considered obvious or expected</a:t>
                </a:r>
              </a:p>
              <a:p>
                <a:r>
                  <a:rPr lang="en-US" dirty="0"/>
                  <a:t>The book refers back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/>
                  <a:t>, which was shown to be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coNSPACE(n)</a:t>
                </a:r>
                <a:r>
                  <a:rPr lang="en-US" dirty="0"/>
                  <a:t>, because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NFA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was shown to be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NSPACE(n)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From Savitch's theorem, we see that both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NFA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are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, because deterministic complexity classes are closed under complementation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74EFD-37E2-4138-AD40-3BADC56A74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4902" r="-870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6607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397CD-4F38-4F2F-BCEE-DCF29B14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 Among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7C0E2A-C269-4CD4-A84E-4A12EE2235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We can easily conclude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⊆ PSPACE</a:t>
                </a:r>
                <a:r>
                  <a:rPr lang="en-US" dirty="0"/>
                  <a:t>, because a TM moves only one square per step of its computation</a:t>
                </a:r>
              </a:p>
              <a:p>
                <a:r>
                  <a:rPr lang="en-US" dirty="0"/>
                  <a:t>Similarly, we can conclude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 ⊆ NPSPACE</a:t>
                </a:r>
                <a:r>
                  <a:rPr lang="en-US" dirty="0"/>
                  <a:t>, for the same reason</a:t>
                </a:r>
              </a:p>
              <a:p>
                <a:r>
                  <a:rPr lang="en-US" dirty="0"/>
                  <a:t>Since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= NPSPACE</a:t>
                </a:r>
                <a:r>
                  <a:rPr lang="en-US" dirty="0"/>
                  <a:t>, we know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 ⊆ PSPACE</a:t>
                </a:r>
              </a:p>
              <a:p>
                <a:r>
                  <a:rPr lang="en-US" dirty="0"/>
                  <a:t>We can also conclude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⊆ EXPTIME =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TIME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n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k</m:t>
                                </m:r>
                              </m:sup>
                            </m:sSup>
                          </m:sup>
                        </m:s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This is because TM deciders (including NTMs for which every branch halts on every input) must never repeat a configuration</a:t>
                </a:r>
              </a:p>
              <a:p>
                <a:pPr lvl="1"/>
                <a:r>
                  <a:rPr lang="en-US" dirty="0"/>
                  <a:t>Therefore, the TM must run within time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f(n)2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O(f(n))</a:t>
                </a:r>
                <a:r>
                  <a:rPr lang="en-US" dirty="0">
                    <a:ea typeface="Cambria Math" panose="02040503050406030204" pitchFamily="18" charset="0"/>
                  </a:rPr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f(n)</a:t>
                </a:r>
                <a:r>
                  <a:rPr lang="en-US" dirty="0">
                    <a:ea typeface="Cambria Math" panose="02040503050406030204" pitchFamily="18" charset="0"/>
                  </a:rPr>
                  <a:t> is the TM’s space complexity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 text first states that this holds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f(n) ≥ n</a:t>
                </a:r>
                <a:r>
                  <a:rPr lang="en-US" dirty="0">
                    <a:ea typeface="Cambria Math" panose="02040503050406030204" pitchFamily="18" charset="0"/>
                  </a:rPr>
                  <a:t>, but a footnote points out that this can be generalized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f(n) ≥ log n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The book summarizes "our knowledge of the relationships among the complexity classes defined so far in the series of containments" that follows: </a:t>
                </a:r>
                <a:r>
                  <a:rPr lang="en-US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⊆ NP ⊆ PSPACE = NPSPACE ⊆ EXPTIME</a:t>
                </a:r>
              </a:p>
              <a:p>
                <a:pPr lvl="1"/>
                <a:r>
                  <a:rPr lang="en-US" dirty="0"/>
                  <a:t>The book points out that each of the containments listed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⊆</a:t>
                </a:r>
                <a:r>
                  <a:rPr lang="en-US" dirty="0"/>
                  <a:t> could turn out to be an equality, but "most researchers believe that all the containments are proper"</a:t>
                </a:r>
              </a:p>
              <a:p>
                <a:pPr lvl="1"/>
                <a:r>
                  <a:rPr lang="en-US" dirty="0"/>
                  <a:t>Furthermore, in Chapter 9 they prove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≠ EXPTIME</a:t>
                </a:r>
                <a:r>
                  <a:rPr lang="en-US" dirty="0"/>
                  <a:t>, so "at least one of the preceding containments is proper" (and it is likely that all of them are)</a:t>
                </a:r>
              </a:p>
              <a:p>
                <a:pPr lvl="1"/>
                <a:r>
                  <a:rPr lang="en-US" dirty="0"/>
                  <a:t>The figure on the next slide depicts the conjectured relationships expected by most computer scientists</a:t>
                </a:r>
              </a:p>
              <a:p>
                <a:r>
                  <a:rPr lang="en-US" dirty="0"/>
                  <a:t>I add:</a:t>
                </a:r>
              </a:p>
              <a:p>
                <a:pPr lvl="1"/>
                <a:r>
                  <a:rPr lang="en-US" dirty="0"/>
                  <a:t>In previous topics, we have discussed the famous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versus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question, i.e., we still don't know for sure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≠ NP</a:t>
                </a:r>
              </a:p>
              <a:p>
                <a:pPr lvl="1"/>
                <a:r>
                  <a:rPr lang="en-US" dirty="0"/>
                  <a:t>Here we see something perhaps even more surprising; we still don’t know with certainty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≠ PSPACE</a:t>
                </a:r>
                <a:r>
                  <a:rPr lang="en-US" dirty="0"/>
                  <a:t>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7C0E2A-C269-4CD4-A84E-4A12EE2235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 r="-232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0749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A97B-245C-4C8A-9EFE-A1B8E55B8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Conjectured Complexity Class Containments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F78324-8236-4640-AD59-E6EF6310B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8990" y="1971608"/>
            <a:ext cx="6234019" cy="3506636"/>
          </a:xfrm>
        </p:spPr>
      </p:pic>
    </p:spTree>
    <p:extLst>
      <p:ext uri="{BB962C8B-B14F-4D97-AF65-F5344CB8AC3E}">
        <p14:creationId xmlns:p14="http://schemas.microsoft.com/office/powerpoint/2010/main" val="572249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2862</Words>
  <Application>Microsoft Office PowerPoint</Application>
  <PresentationFormat>Widescreen</PresentationFormat>
  <Paragraphs>140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Wingdings</vt:lpstr>
      <vt:lpstr>Office Theme</vt:lpstr>
      <vt:lpstr>ECE461: Theoretical CS</vt:lpstr>
      <vt:lpstr>Brief Recap</vt:lpstr>
      <vt:lpstr>Space Complexity</vt:lpstr>
      <vt:lpstr>Space Complexity Classes</vt:lpstr>
      <vt:lpstr>SAT (revisited)</vt:lpstr>
      <vt:lpstr>ALLNFA</vt:lpstr>
      <vt:lpstr>Savitch's Theorem</vt:lpstr>
      <vt:lpstr>Proving Savitch's Theorem (part 1)</vt:lpstr>
      <vt:lpstr>Proving Savitch's Theorem (part 2)</vt:lpstr>
      <vt:lpstr>Proving Savitch's Theorem (part 3)</vt:lpstr>
      <vt:lpstr>Proving Savitch's Theorem (part 4)</vt:lpstr>
      <vt:lpstr>Proving Savitch's Theorem (part 5)</vt:lpstr>
      <vt:lpstr>PSPACE and NPSPACE</vt:lpstr>
      <vt:lpstr>Relationships Among Complexity Classes</vt:lpstr>
      <vt:lpstr>Conjectured Complexity Class Containments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37</cp:revision>
  <dcterms:created xsi:type="dcterms:W3CDTF">2022-04-11T12:58:59Z</dcterms:created>
  <dcterms:modified xsi:type="dcterms:W3CDTF">2024-04-13T13:07:42Z</dcterms:modified>
</cp:coreProperties>
</file>