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80" r:id="rId6"/>
    <p:sldId id="262" r:id="rId7"/>
    <p:sldId id="260" r:id="rId8"/>
    <p:sldId id="261" r:id="rId9"/>
    <p:sldId id="264" r:id="rId10"/>
    <p:sldId id="263"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1" r:id="rId27"/>
    <p:sldId id="282" r:id="rId28"/>
    <p:sldId id="283" r:id="rId29"/>
    <p:sldId id="28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30AF3-111D-4352-9EDF-7D9A8C16A7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96BDB3D-728D-4E44-8B4C-9ABEFD29C6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71F4D4F-5734-4C6A-8088-F89F7400E186}"/>
              </a:ext>
            </a:extLst>
          </p:cNvPr>
          <p:cNvSpPr>
            <a:spLocks noGrp="1"/>
          </p:cNvSpPr>
          <p:nvPr>
            <p:ph type="dt" sz="half" idx="10"/>
          </p:nvPr>
        </p:nvSpPr>
        <p:spPr/>
        <p:txBody>
          <a:bodyPr/>
          <a:lstStyle/>
          <a:p>
            <a:fld id="{8AAA6FAC-AE6C-4F02-BD84-56EE49FDE40E}" type="datetimeFigureOut">
              <a:rPr lang="en-US" smtClean="0"/>
              <a:t>2/4/2024</a:t>
            </a:fld>
            <a:endParaRPr lang="en-US"/>
          </a:p>
        </p:txBody>
      </p:sp>
      <p:sp>
        <p:nvSpPr>
          <p:cNvPr id="5" name="Footer Placeholder 4">
            <a:extLst>
              <a:ext uri="{FF2B5EF4-FFF2-40B4-BE49-F238E27FC236}">
                <a16:creationId xmlns:a16="http://schemas.microsoft.com/office/drawing/2014/main" id="{E69C358A-7CE7-4B72-A798-487ACD66C3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418AF6-0F9F-4C48-BEB7-BFCB570D73C8}"/>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187396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D01C8-6820-491D-BF4F-25607F793B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CBEBC3-3C87-4898-A19D-0B75A44D38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FADE42-59FD-476A-9B82-1CFC9719FA1E}"/>
              </a:ext>
            </a:extLst>
          </p:cNvPr>
          <p:cNvSpPr>
            <a:spLocks noGrp="1"/>
          </p:cNvSpPr>
          <p:nvPr>
            <p:ph type="dt" sz="half" idx="10"/>
          </p:nvPr>
        </p:nvSpPr>
        <p:spPr/>
        <p:txBody>
          <a:bodyPr/>
          <a:lstStyle/>
          <a:p>
            <a:fld id="{8AAA6FAC-AE6C-4F02-BD84-56EE49FDE40E}" type="datetimeFigureOut">
              <a:rPr lang="en-US" smtClean="0"/>
              <a:t>2/4/2024</a:t>
            </a:fld>
            <a:endParaRPr lang="en-US"/>
          </a:p>
        </p:txBody>
      </p:sp>
      <p:sp>
        <p:nvSpPr>
          <p:cNvPr id="5" name="Footer Placeholder 4">
            <a:extLst>
              <a:ext uri="{FF2B5EF4-FFF2-40B4-BE49-F238E27FC236}">
                <a16:creationId xmlns:a16="http://schemas.microsoft.com/office/drawing/2014/main" id="{BB22BC24-A5AF-4E53-BE41-A51BA54ACD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0C9DE4-7673-4B15-B0B1-B6FDD4CBA8B1}"/>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359731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698C0-303B-485A-AFD1-14F8EB283F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1FBAF7-BC99-41CB-8B71-B5559BD37E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F0065A-E92C-4186-9241-40CCBEC9C681}"/>
              </a:ext>
            </a:extLst>
          </p:cNvPr>
          <p:cNvSpPr>
            <a:spLocks noGrp="1"/>
          </p:cNvSpPr>
          <p:nvPr>
            <p:ph type="dt" sz="half" idx="10"/>
          </p:nvPr>
        </p:nvSpPr>
        <p:spPr/>
        <p:txBody>
          <a:bodyPr/>
          <a:lstStyle/>
          <a:p>
            <a:fld id="{8AAA6FAC-AE6C-4F02-BD84-56EE49FDE40E}" type="datetimeFigureOut">
              <a:rPr lang="en-US" smtClean="0"/>
              <a:t>2/4/2024</a:t>
            </a:fld>
            <a:endParaRPr lang="en-US"/>
          </a:p>
        </p:txBody>
      </p:sp>
      <p:sp>
        <p:nvSpPr>
          <p:cNvPr id="5" name="Footer Placeholder 4">
            <a:extLst>
              <a:ext uri="{FF2B5EF4-FFF2-40B4-BE49-F238E27FC236}">
                <a16:creationId xmlns:a16="http://schemas.microsoft.com/office/drawing/2014/main" id="{B959CCD4-06CA-47ED-9EE7-ADE4334981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109B55-8116-4991-B5B4-B0324AB707CA}"/>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697428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0DAC5-726B-489E-A346-7DF2F25A0D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57D59C-C4B5-44DD-9363-7BFE6DAC11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4E39D2-5DB6-4B5A-B461-F8D886ED3D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CDE19B-E906-44EA-99A2-97589F7D9F8A}"/>
              </a:ext>
            </a:extLst>
          </p:cNvPr>
          <p:cNvSpPr>
            <a:spLocks noGrp="1"/>
          </p:cNvSpPr>
          <p:nvPr>
            <p:ph type="dt" sz="half" idx="10"/>
          </p:nvPr>
        </p:nvSpPr>
        <p:spPr/>
        <p:txBody>
          <a:bodyPr/>
          <a:lstStyle/>
          <a:p>
            <a:fld id="{8AAA6FAC-AE6C-4F02-BD84-56EE49FDE40E}" type="datetimeFigureOut">
              <a:rPr lang="en-US" smtClean="0"/>
              <a:t>2/4/2024</a:t>
            </a:fld>
            <a:endParaRPr lang="en-US"/>
          </a:p>
        </p:txBody>
      </p:sp>
      <p:sp>
        <p:nvSpPr>
          <p:cNvPr id="6" name="Footer Placeholder 5">
            <a:extLst>
              <a:ext uri="{FF2B5EF4-FFF2-40B4-BE49-F238E27FC236}">
                <a16:creationId xmlns:a16="http://schemas.microsoft.com/office/drawing/2014/main" id="{A70F0EAD-566A-420F-BA32-E91404A2B6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1A1A5E-5AC5-48C7-9A08-10F608E8A214}"/>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3719959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77A28-B44D-4012-AFFF-5B01E7B6A6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0A8041-C485-4677-8097-A2B9CECF6E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1F4C6-6169-4F13-B270-0C5FD25DB9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3B7D27-7210-4C22-8906-430250B0B4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EC8089-A823-45B5-B1AD-D3EB5C7E37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3A0CEE-3D8D-4DE3-9274-9931DE99529F}"/>
              </a:ext>
            </a:extLst>
          </p:cNvPr>
          <p:cNvSpPr>
            <a:spLocks noGrp="1"/>
          </p:cNvSpPr>
          <p:nvPr>
            <p:ph type="dt" sz="half" idx="10"/>
          </p:nvPr>
        </p:nvSpPr>
        <p:spPr/>
        <p:txBody>
          <a:bodyPr/>
          <a:lstStyle/>
          <a:p>
            <a:fld id="{8AAA6FAC-AE6C-4F02-BD84-56EE49FDE40E}" type="datetimeFigureOut">
              <a:rPr lang="en-US" smtClean="0"/>
              <a:t>2/4/2024</a:t>
            </a:fld>
            <a:endParaRPr lang="en-US"/>
          </a:p>
        </p:txBody>
      </p:sp>
      <p:sp>
        <p:nvSpPr>
          <p:cNvPr id="8" name="Footer Placeholder 7">
            <a:extLst>
              <a:ext uri="{FF2B5EF4-FFF2-40B4-BE49-F238E27FC236}">
                <a16:creationId xmlns:a16="http://schemas.microsoft.com/office/drawing/2014/main" id="{E32FF72C-FD25-43A3-9570-E5E50D463A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3FD8F9-AFBB-4D24-A381-6CF94F13B4A6}"/>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2455327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03D06-0F77-421F-A7E3-D380CBE50A0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AAB4D69-B57D-4EAE-BDED-B123E1538F06}"/>
              </a:ext>
            </a:extLst>
          </p:cNvPr>
          <p:cNvSpPr>
            <a:spLocks noGrp="1"/>
          </p:cNvSpPr>
          <p:nvPr>
            <p:ph type="dt" sz="half" idx="10"/>
          </p:nvPr>
        </p:nvSpPr>
        <p:spPr/>
        <p:txBody>
          <a:bodyPr/>
          <a:lstStyle/>
          <a:p>
            <a:fld id="{8AAA6FAC-AE6C-4F02-BD84-56EE49FDE40E}" type="datetimeFigureOut">
              <a:rPr lang="en-US" smtClean="0"/>
              <a:t>2/4/2024</a:t>
            </a:fld>
            <a:endParaRPr lang="en-US"/>
          </a:p>
        </p:txBody>
      </p:sp>
      <p:sp>
        <p:nvSpPr>
          <p:cNvPr id="4" name="Footer Placeholder 3">
            <a:extLst>
              <a:ext uri="{FF2B5EF4-FFF2-40B4-BE49-F238E27FC236}">
                <a16:creationId xmlns:a16="http://schemas.microsoft.com/office/drawing/2014/main" id="{C88B05F9-C63F-4B6B-BBDF-9E28DEBAF0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FE326F-78C0-4D23-ACA4-527B5E29FF9C}"/>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3816117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EFE1B2-C5B1-4EF9-AE3C-13A3A733EAC5}"/>
              </a:ext>
            </a:extLst>
          </p:cNvPr>
          <p:cNvSpPr>
            <a:spLocks noGrp="1"/>
          </p:cNvSpPr>
          <p:nvPr>
            <p:ph type="dt" sz="half" idx="10"/>
          </p:nvPr>
        </p:nvSpPr>
        <p:spPr/>
        <p:txBody>
          <a:bodyPr/>
          <a:lstStyle/>
          <a:p>
            <a:fld id="{8AAA6FAC-AE6C-4F02-BD84-56EE49FDE40E}" type="datetimeFigureOut">
              <a:rPr lang="en-US" smtClean="0"/>
              <a:t>2/4/2024</a:t>
            </a:fld>
            <a:endParaRPr lang="en-US"/>
          </a:p>
        </p:txBody>
      </p:sp>
      <p:sp>
        <p:nvSpPr>
          <p:cNvPr id="3" name="Footer Placeholder 2">
            <a:extLst>
              <a:ext uri="{FF2B5EF4-FFF2-40B4-BE49-F238E27FC236}">
                <a16:creationId xmlns:a16="http://schemas.microsoft.com/office/drawing/2014/main" id="{37E9431E-0E4C-428B-AE0A-058D2B9F2F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74E7855-A45E-4560-9503-CF350391B8A7}"/>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2211437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E7907-A1E0-4D24-A28F-88F42E7F6A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53D9C2B-3121-4A5B-94BF-8C23DCBA4C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133948-0037-4B24-B3EC-4DB9741C23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68CA6E-B8E3-40DE-9AAF-E05821921DFA}"/>
              </a:ext>
            </a:extLst>
          </p:cNvPr>
          <p:cNvSpPr>
            <a:spLocks noGrp="1"/>
          </p:cNvSpPr>
          <p:nvPr>
            <p:ph type="dt" sz="half" idx="10"/>
          </p:nvPr>
        </p:nvSpPr>
        <p:spPr/>
        <p:txBody>
          <a:bodyPr/>
          <a:lstStyle/>
          <a:p>
            <a:fld id="{8AAA6FAC-AE6C-4F02-BD84-56EE49FDE40E}" type="datetimeFigureOut">
              <a:rPr lang="en-US" smtClean="0"/>
              <a:t>2/4/2024</a:t>
            </a:fld>
            <a:endParaRPr lang="en-US"/>
          </a:p>
        </p:txBody>
      </p:sp>
      <p:sp>
        <p:nvSpPr>
          <p:cNvPr id="6" name="Footer Placeholder 5">
            <a:extLst>
              <a:ext uri="{FF2B5EF4-FFF2-40B4-BE49-F238E27FC236}">
                <a16:creationId xmlns:a16="http://schemas.microsoft.com/office/drawing/2014/main" id="{1A0E969C-79E4-4871-BC43-C227E9A390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99108F-81B2-49F9-8913-DCB812EEDAAB}"/>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2868065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EDCE0-4AB9-428E-B4DC-06F45A5749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4ABE5E9-7EB6-477E-A784-EE3C4F7442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FD1DDC7-33BB-449D-AF5C-634172ACD3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E40A16-B69C-4CB2-9188-93D10C2FD700}"/>
              </a:ext>
            </a:extLst>
          </p:cNvPr>
          <p:cNvSpPr>
            <a:spLocks noGrp="1"/>
          </p:cNvSpPr>
          <p:nvPr>
            <p:ph type="dt" sz="half" idx="10"/>
          </p:nvPr>
        </p:nvSpPr>
        <p:spPr/>
        <p:txBody>
          <a:bodyPr/>
          <a:lstStyle/>
          <a:p>
            <a:fld id="{8AAA6FAC-AE6C-4F02-BD84-56EE49FDE40E}" type="datetimeFigureOut">
              <a:rPr lang="en-US" smtClean="0"/>
              <a:t>2/4/2024</a:t>
            </a:fld>
            <a:endParaRPr lang="en-US"/>
          </a:p>
        </p:txBody>
      </p:sp>
      <p:sp>
        <p:nvSpPr>
          <p:cNvPr id="6" name="Footer Placeholder 5">
            <a:extLst>
              <a:ext uri="{FF2B5EF4-FFF2-40B4-BE49-F238E27FC236}">
                <a16:creationId xmlns:a16="http://schemas.microsoft.com/office/drawing/2014/main" id="{8851F161-3F5D-44A5-97D2-829156EA96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D688BB-B4CF-497E-93DF-6E6379A3216D}"/>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3962881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35E9C-2D63-495F-92E1-DD45459512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FB620C-442E-4D73-A4CE-EFF31FE7AC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D50EEC-9B6C-418E-B766-3DCEE8337D66}"/>
              </a:ext>
            </a:extLst>
          </p:cNvPr>
          <p:cNvSpPr>
            <a:spLocks noGrp="1"/>
          </p:cNvSpPr>
          <p:nvPr>
            <p:ph type="dt" sz="half" idx="10"/>
          </p:nvPr>
        </p:nvSpPr>
        <p:spPr/>
        <p:txBody>
          <a:bodyPr/>
          <a:lstStyle/>
          <a:p>
            <a:fld id="{8AAA6FAC-AE6C-4F02-BD84-56EE49FDE40E}" type="datetimeFigureOut">
              <a:rPr lang="en-US" smtClean="0"/>
              <a:t>2/4/2024</a:t>
            </a:fld>
            <a:endParaRPr lang="en-US"/>
          </a:p>
        </p:txBody>
      </p:sp>
      <p:sp>
        <p:nvSpPr>
          <p:cNvPr id="5" name="Footer Placeholder 4">
            <a:extLst>
              <a:ext uri="{FF2B5EF4-FFF2-40B4-BE49-F238E27FC236}">
                <a16:creationId xmlns:a16="http://schemas.microsoft.com/office/drawing/2014/main" id="{BA1EA216-104D-480B-8608-3D2949D7EA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A5724B-3E3C-45B2-AF33-2B47E92195E5}"/>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2582368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639620-C9BA-4110-A3A3-0184ADCEBF4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0AE5A8-BDAC-4CB1-B2E7-C4EBB527A9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C53FAF-738B-4BEE-98FC-0705A9179BCC}"/>
              </a:ext>
            </a:extLst>
          </p:cNvPr>
          <p:cNvSpPr>
            <a:spLocks noGrp="1"/>
          </p:cNvSpPr>
          <p:nvPr>
            <p:ph type="dt" sz="half" idx="10"/>
          </p:nvPr>
        </p:nvSpPr>
        <p:spPr/>
        <p:txBody>
          <a:bodyPr/>
          <a:lstStyle/>
          <a:p>
            <a:fld id="{8AAA6FAC-AE6C-4F02-BD84-56EE49FDE40E}" type="datetimeFigureOut">
              <a:rPr lang="en-US" smtClean="0"/>
              <a:t>2/4/2024</a:t>
            </a:fld>
            <a:endParaRPr lang="en-US"/>
          </a:p>
        </p:txBody>
      </p:sp>
      <p:sp>
        <p:nvSpPr>
          <p:cNvPr id="5" name="Footer Placeholder 4">
            <a:extLst>
              <a:ext uri="{FF2B5EF4-FFF2-40B4-BE49-F238E27FC236}">
                <a16:creationId xmlns:a16="http://schemas.microsoft.com/office/drawing/2014/main" id="{A3D4BF69-0A8D-4096-8811-A2B9DB51CA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DE0CAC-3DF0-4B78-BB64-8D66D7A311BA}"/>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1634130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A4F393-858F-4130-BF59-699EDEABFF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45A9601-67F0-48F1-8AD2-A19E76C9DE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9DF305-6378-4CDF-B37D-F7D3496887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AA6FAC-AE6C-4F02-BD84-56EE49FDE40E}" type="datetimeFigureOut">
              <a:rPr lang="en-US" smtClean="0"/>
              <a:t>2/4/2024</a:t>
            </a:fld>
            <a:endParaRPr lang="en-US"/>
          </a:p>
        </p:txBody>
      </p:sp>
      <p:sp>
        <p:nvSpPr>
          <p:cNvPr id="5" name="Footer Placeholder 4">
            <a:extLst>
              <a:ext uri="{FF2B5EF4-FFF2-40B4-BE49-F238E27FC236}">
                <a16:creationId xmlns:a16="http://schemas.microsoft.com/office/drawing/2014/main" id="{02665EF7-5EA9-4BE7-A3B9-38C9F38211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003A17-496A-4127-8C6A-8853C58C9C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41A2A2-2ED4-45EB-9C3D-CD27838178C7}" type="slidenum">
              <a:rPr lang="en-US" smtClean="0"/>
              <a:t>‹#›</a:t>
            </a:fld>
            <a:endParaRPr lang="en-US"/>
          </a:p>
        </p:txBody>
      </p:sp>
    </p:spTree>
    <p:extLst>
      <p:ext uri="{BB962C8B-B14F-4D97-AF65-F5344CB8AC3E}">
        <p14:creationId xmlns:p14="http://schemas.microsoft.com/office/powerpoint/2010/main" val="1804125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Pushdown Automata</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98E0D-C485-4422-9DCB-B111123AC5DE}"/>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AD035D06-F631-49BA-AADF-69B98E248B24}"/>
              </a:ext>
            </a:extLst>
          </p:cNvPr>
          <p:cNvSpPr>
            <a:spLocks noGrp="1"/>
          </p:cNvSpPr>
          <p:nvPr>
            <p:ph idx="1"/>
          </p:nvPr>
        </p:nvSpPr>
        <p:spPr/>
        <p:txBody>
          <a:bodyPr>
            <a:normAutofit fontScale="70000" lnSpcReduction="20000"/>
          </a:bodyPr>
          <a:lstStyle/>
          <a:p>
            <a:r>
              <a:rPr lang="en-US" dirty="0"/>
              <a:t>In previous topics, we learned about three equally powerful formalisms capable of recognizing </a:t>
            </a:r>
            <a:r>
              <a:rPr lang="en-US" b="1" dirty="0"/>
              <a:t>regular languages</a:t>
            </a:r>
            <a:r>
              <a:rPr lang="en-US" dirty="0"/>
              <a:t>:</a:t>
            </a:r>
          </a:p>
          <a:p>
            <a:pPr lvl="1"/>
            <a:r>
              <a:rPr lang="en-US" b="1" dirty="0"/>
              <a:t>Deterministic finite automata</a:t>
            </a:r>
            <a:r>
              <a:rPr lang="en-US" dirty="0"/>
              <a:t> (DFAs)</a:t>
            </a:r>
            <a:endParaRPr lang="en-US" b="1" dirty="0"/>
          </a:p>
          <a:p>
            <a:pPr lvl="1"/>
            <a:r>
              <a:rPr lang="en-US" b="1" dirty="0"/>
              <a:t>Nondeterministic finite automata</a:t>
            </a:r>
            <a:r>
              <a:rPr lang="en-US" dirty="0"/>
              <a:t> (NFAs)</a:t>
            </a:r>
            <a:endParaRPr lang="en-US" b="1" dirty="0"/>
          </a:p>
          <a:p>
            <a:pPr lvl="1"/>
            <a:r>
              <a:rPr lang="en-US" b="1" dirty="0"/>
              <a:t>Regular expressions</a:t>
            </a:r>
            <a:r>
              <a:rPr lang="en-US" dirty="0"/>
              <a:t> (REs)</a:t>
            </a:r>
            <a:endParaRPr lang="en-US" b="1" dirty="0"/>
          </a:p>
          <a:p>
            <a:r>
              <a:rPr lang="en-US" dirty="0"/>
              <a:t>We also discussed the </a:t>
            </a:r>
            <a:r>
              <a:rPr lang="en-US" i="1" dirty="0"/>
              <a:t>pumping lemma for regular languages</a:t>
            </a:r>
            <a:r>
              <a:rPr lang="en-US" dirty="0"/>
              <a:t>, which can be used to prove that certain languages are nonregular</a:t>
            </a:r>
          </a:p>
          <a:p>
            <a:r>
              <a:rPr lang="en-US" dirty="0"/>
              <a:t>Then we learned about a more powerful formalism called </a:t>
            </a:r>
            <a:r>
              <a:rPr lang="en-US" b="1" dirty="0"/>
              <a:t>context-free grammars</a:t>
            </a:r>
            <a:r>
              <a:rPr lang="en-US" dirty="0"/>
              <a:t> (</a:t>
            </a:r>
            <a:r>
              <a:rPr lang="en-US" b="1" dirty="0"/>
              <a:t>CFGs</a:t>
            </a:r>
            <a:r>
              <a:rPr lang="en-US" dirty="0"/>
              <a:t>)</a:t>
            </a:r>
          </a:p>
          <a:p>
            <a:r>
              <a:rPr lang="en-US" dirty="0"/>
              <a:t>CFGs are capable of generating (or more generally, describing) the </a:t>
            </a:r>
            <a:r>
              <a:rPr lang="en-US" b="1" dirty="0"/>
              <a:t>context-free languages</a:t>
            </a:r>
            <a:r>
              <a:rPr lang="en-US" dirty="0"/>
              <a:t> (CFLs), which includes all regular languages but also some nonregular languages</a:t>
            </a:r>
          </a:p>
          <a:p>
            <a:r>
              <a:rPr lang="en-US" dirty="0"/>
              <a:t>In this topic, we will learn about another formalism called the </a:t>
            </a:r>
            <a:r>
              <a:rPr lang="en-US" b="1" dirty="0"/>
              <a:t>pushdown automaton</a:t>
            </a:r>
            <a:r>
              <a:rPr lang="en-US" dirty="0"/>
              <a:t> (</a:t>
            </a:r>
            <a:r>
              <a:rPr lang="en-US" b="1" dirty="0"/>
              <a:t>PDA</a:t>
            </a:r>
            <a:r>
              <a:rPr lang="en-US" dirty="0"/>
              <a:t>)</a:t>
            </a:r>
            <a:endParaRPr lang="en-US" b="1" dirty="0"/>
          </a:p>
          <a:p>
            <a:r>
              <a:rPr lang="en-US" dirty="0"/>
              <a:t>Pushdown automata are equal in power to CFGs</a:t>
            </a:r>
          </a:p>
          <a:p>
            <a:r>
              <a:rPr lang="en-US" dirty="0"/>
              <a:t>This topic is based on Section 2.2 of the textbook</a:t>
            </a:r>
          </a:p>
          <a:p>
            <a:endParaRPr lang="en-US" dirty="0"/>
          </a:p>
        </p:txBody>
      </p:sp>
    </p:spTree>
    <p:extLst>
      <p:ext uri="{BB962C8B-B14F-4D97-AF65-F5344CB8AC3E}">
        <p14:creationId xmlns:p14="http://schemas.microsoft.com/office/powerpoint/2010/main" val="151256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6F798-F49A-477D-BC50-0C932FB74ACF}"/>
              </a:ext>
            </a:extLst>
          </p:cNvPr>
          <p:cNvSpPr>
            <a:spLocks noGrp="1"/>
          </p:cNvSpPr>
          <p:nvPr>
            <p:ph type="title"/>
          </p:nvPr>
        </p:nvSpPr>
        <p:spPr/>
        <p:txBody>
          <a:bodyPr/>
          <a:lstStyle/>
          <a:p>
            <a:r>
              <a:rPr lang="en-US" dirty="0"/>
              <a:t>Pushdown Automata</a:t>
            </a:r>
          </a:p>
        </p:txBody>
      </p:sp>
      <p:sp>
        <p:nvSpPr>
          <p:cNvPr id="3" name="Content Placeholder 2">
            <a:extLst>
              <a:ext uri="{FF2B5EF4-FFF2-40B4-BE49-F238E27FC236}">
                <a16:creationId xmlns:a16="http://schemas.microsoft.com/office/drawing/2014/main" id="{F0547D71-2B6B-49EB-BFEB-78CB14722435}"/>
              </a:ext>
            </a:extLst>
          </p:cNvPr>
          <p:cNvSpPr>
            <a:spLocks noGrp="1"/>
          </p:cNvSpPr>
          <p:nvPr>
            <p:ph idx="1"/>
          </p:nvPr>
        </p:nvSpPr>
        <p:spPr/>
        <p:txBody>
          <a:bodyPr>
            <a:normAutofit fontScale="62500" lnSpcReduction="20000"/>
          </a:bodyPr>
          <a:lstStyle/>
          <a:p>
            <a:r>
              <a:rPr lang="en-US" b="1" dirty="0"/>
              <a:t>Pushdown automata</a:t>
            </a:r>
            <a:r>
              <a:rPr lang="en-US" dirty="0"/>
              <a:t> "are like nondeterministic finite automata but have an extra component called a </a:t>
            </a:r>
            <a:r>
              <a:rPr lang="en-US" b="1" dirty="0"/>
              <a:t>stack</a:t>
            </a:r>
            <a:r>
              <a:rPr lang="en-US" dirty="0"/>
              <a:t>"</a:t>
            </a:r>
          </a:p>
          <a:p>
            <a:r>
              <a:rPr lang="en-US" dirty="0"/>
              <a:t>With each transition, a pushdown automaton can optionally </a:t>
            </a:r>
            <a:r>
              <a:rPr lang="en-US" b="1" dirty="0"/>
              <a:t>pop</a:t>
            </a:r>
            <a:r>
              <a:rPr lang="en-US" dirty="0"/>
              <a:t> one symbol from the top of the stack and/or </a:t>
            </a:r>
            <a:r>
              <a:rPr lang="en-US" b="1" dirty="0"/>
              <a:t>push</a:t>
            </a:r>
            <a:r>
              <a:rPr lang="en-US" dirty="0"/>
              <a:t> one symbol to the top of the stack</a:t>
            </a:r>
          </a:p>
          <a:p>
            <a:r>
              <a:rPr lang="en-US" dirty="0"/>
              <a:t>The transition function of a pushdown automaton is optionally conditioned on the symbol at the top of the stack, as well as the current state and current input symbol</a:t>
            </a:r>
          </a:p>
          <a:p>
            <a:r>
              <a:rPr lang="en-US" dirty="0"/>
              <a:t>If a stack symbol is specified as part of the input to the transition function, and that transition is applied, the symbol must be popped from the stack</a:t>
            </a:r>
          </a:p>
          <a:p>
            <a:r>
              <a:rPr lang="en-US" dirty="0"/>
              <a:t>The output of the transition function optionally specifies another stack symbol to push to the stack</a:t>
            </a:r>
          </a:p>
          <a:p>
            <a:r>
              <a:rPr lang="en-US" dirty="0"/>
              <a:t>The alphabet for the stack can be different than the input alphabet</a:t>
            </a:r>
          </a:p>
          <a:p>
            <a:r>
              <a:rPr lang="en-US" dirty="0"/>
              <a:t>PDAs are nondeterministic, meaning that zero, one, or multiple transitions can be specified for each (state, input symbol, stack symbol) 3-tuple</a:t>
            </a:r>
          </a:p>
          <a:p>
            <a:r>
              <a:rPr lang="en-US" dirty="0"/>
              <a:t>The output of a transition function is a (state, stack symbol) pair</a:t>
            </a:r>
          </a:p>
          <a:p>
            <a:r>
              <a:rPr lang="en-US" dirty="0"/>
              <a:t>The stack symbol for the input or output of the transition function can be </a:t>
            </a:r>
            <a:r>
              <a:rPr lang="el-GR" dirty="0">
                <a:latin typeface="Cambria Math" panose="02040503050406030204" pitchFamily="18" charset="0"/>
                <a:ea typeface="Cambria Math" panose="02040503050406030204" pitchFamily="18" charset="0"/>
              </a:rPr>
              <a:t>ε</a:t>
            </a:r>
            <a:endParaRPr lang="en-US" dirty="0">
              <a:latin typeface="Cambria Math" panose="02040503050406030204" pitchFamily="18" charset="0"/>
              <a:ea typeface="Cambria Math" panose="02040503050406030204" pitchFamily="18" charset="0"/>
            </a:endParaRPr>
          </a:p>
          <a:p>
            <a:pPr lvl="1"/>
            <a:r>
              <a:rPr lang="en-US" dirty="0"/>
              <a:t>If the input stack symbol is </a:t>
            </a:r>
            <a:r>
              <a:rPr lang="el-GR" dirty="0">
                <a:latin typeface="Cambria Math" panose="02040503050406030204" pitchFamily="18" charset="0"/>
                <a:ea typeface="Cambria Math" panose="02040503050406030204" pitchFamily="18" charset="0"/>
              </a:rPr>
              <a:t>ε</a:t>
            </a:r>
            <a:r>
              <a:rPr lang="en-US" dirty="0"/>
              <a:t>, this means that the transition only depends on the current state and current input symbol, and no stack symbol is popped from the stack when the transition is applied</a:t>
            </a:r>
          </a:p>
          <a:p>
            <a:pPr lvl="1"/>
            <a:r>
              <a:rPr lang="en-US" dirty="0"/>
              <a:t>If the output stack symbol is </a:t>
            </a:r>
            <a:r>
              <a:rPr lang="el-GR" dirty="0">
                <a:latin typeface="Cambria Math" panose="02040503050406030204" pitchFamily="18" charset="0"/>
                <a:ea typeface="Cambria Math" panose="02040503050406030204" pitchFamily="18" charset="0"/>
              </a:rPr>
              <a:t>ε</a:t>
            </a:r>
            <a:r>
              <a:rPr lang="en-US" dirty="0"/>
              <a:t>, this means that no stack symbol is pushed onto the stack when the transition is applied</a:t>
            </a:r>
          </a:p>
        </p:txBody>
      </p:sp>
    </p:spTree>
    <p:extLst>
      <p:ext uri="{BB962C8B-B14F-4D97-AF65-F5344CB8AC3E}">
        <p14:creationId xmlns:p14="http://schemas.microsoft.com/office/powerpoint/2010/main" val="1042757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666E0-7793-4A28-B1DD-D2F5D00CECE1}"/>
              </a:ext>
            </a:extLst>
          </p:cNvPr>
          <p:cNvSpPr>
            <a:spLocks noGrp="1"/>
          </p:cNvSpPr>
          <p:nvPr>
            <p:ph type="title"/>
          </p:nvPr>
        </p:nvSpPr>
        <p:spPr/>
        <p:txBody>
          <a:bodyPr/>
          <a:lstStyle/>
          <a:p>
            <a:r>
              <a:rPr lang="en-US" dirty="0"/>
              <a:t>Formal Definition of a Pushdown Automaton</a:t>
            </a:r>
          </a:p>
        </p:txBody>
      </p:sp>
      <p:sp>
        <p:nvSpPr>
          <p:cNvPr id="3" name="Content Placeholder 2">
            <a:extLst>
              <a:ext uri="{FF2B5EF4-FFF2-40B4-BE49-F238E27FC236}">
                <a16:creationId xmlns:a16="http://schemas.microsoft.com/office/drawing/2014/main" id="{F52C78FF-5071-49D7-BFAE-3897AF8B70D3}"/>
              </a:ext>
            </a:extLst>
          </p:cNvPr>
          <p:cNvSpPr>
            <a:spLocks noGrp="1"/>
          </p:cNvSpPr>
          <p:nvPr>
            <p:ph idx="1"/>
          </p:nvPr>
        </p:nvSpPr>
        <p:spPr/>
        <p:txBody>
          <a:bodyPr/>
          <a:lstStyle/>
          <a:p>
            <a:r>
              <a:rPr lang="en-US" dirty="0"/>
              <a:t>A pushdown automaton is a 6-tuple </a:t>
            </a:r>
            <a:r>
              <a:rPr lang="en-US" dirty="0">
                <a:latin typeface="Cambria Math" panose="02040503050406030204" pitchFamily="18" charset="0"/>
                <a:ea typeface="Cambria Math" panose="02040503050406030204" pitchFamily="18" charset="0"/>
              </a:rPr>
              <a:t>(Q,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F)</a:t>
            </a:r>
            <a:r>
              <a:rPr lang="en-US" dirty="0"/>
              <a:t>, where </a:t>
            </a:r>
            <a:r>
              <a:rPr lang="en-US" dirty="0">
                <a:latin typeface="Cambria Math" panose="02040503050406030204" pitchFamily="18" charset="0"/>
                <a:ea typeface="Cambria Math" panose="02040503050406030204" pitchFamily="18" charset="0"/>
              </a:rPr>
              <a:t>Q</a:t>
            </a:r>
            <a:r>
              <a:rPr lang="en-US" dirty="0"/>
              <a:t>, </a:t>
            </a:r>
            <a:r>
              <a:rPr lang="el-GR" dirty="0">
                <a:latin typeface="Cambria Math" panose="02040503050406030204" pitchFamily="18" charset="0"/>
                <a:ea typeface="Cambria Math" panose="02040503050406030204" pitchFamily="18" charset="0"/>
              </a:rPr>
              <a:t>Σ</a:t>
            </a:r>
            <a:r>
              <a:rPr lang="en-US" dirty="0"/>
              <a:t>, </a:t>
            </a:r>
            <a:r>
              <a:rPr lang="el-GR" dirty="0">
                <a:latin typeface="Cambria Math" panose="02040503050406030204" pitchFamily="18" charset="0"/>
                <a:ea typeface="Cambria Math" panose="02040503050406030204" pitchFamily="18" charset="0"/>
              </a:rPr>
              <a:t>Γ</a:t>
            </a:r>
            <a:r>
              <a:rPr lang="en-US" dirty="0"/>
              <a:t>, and </a:t>
            </a:r>
            <a:r>
              <a:rPr lang="en-US" dirty="0">
                <a:latin typeface="Cambria Math" panose="02040503050406030204" pitchFamily="18" charset="0"/>
                <a:ea typeface="Cambria Math" panose="02040503050406030204" pitchFamily="18" charset="0"/>
              </a:rPr>
              <a:t>F</a:t>
            </a:r>
            <a:r>
              <a:rPr lang="en-US" dirty="0"/>
              <a:t> are all finite sets, and:</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dirty="0"/>
              <a:t> is the set of states,</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Σ</a:t>
            </a:r>
            <a:r>
              <a:rPr lang="en-US" dirty="0"/>
              <a:t> is the input alphabet,</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Γ</a:t>
            </a:r>
            <a:r>
              <a:rPr lang="en-US" dirty="0">
                <a:ea typeface="Cambria Math" panose="02040503050406030204" pitchFamily="18" charset="0"/>
              </a:rPr>
              <a:t> is the stack alphabet,</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δ </a:t>
            </a:r>
            <a:r>
              <a:rPr lang="en-US" dirty="0">
                <a:latin typeface="Cambria Math" panose="02040503050406030204" pitchFamily="18" charset="0"/>
                <a:ea typeface="Cambria Math" panose="02040503050406030204" pitchFamily="18" charset="0"/>
              </a:rPr>
              <a:t>: Q </a:t>
            </a:r>
            <a:r>
              <a:rPr lang="en-US" dirty="0">
                <a:effectLst/>
                <a:latin typeface="Cambria Math" panose="02040503050406030204" pitchFamily="18" charset="0"/>
                <a:ea typeface="Cambria Math" panose="02040503050406030204" pitchFamily="18" charset="0"/>
                <a:cs typeface="Cambria Math" panose="02040503050406030204" pitchFamily="18" charset="0"/>
              </a:rPr>
              <a:t>⨉</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Σ</a:t>
            </a:r>
            <a:r>
              <a:rPr lang="el-GR" baseline="-25000"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 </a:t>
            </a:r>
            <a:r>
              <a:rPr lang="en-US" dirty="0">
                <a:effectLst/>
                <a:latin typeface="Cambria Math" panose="02040503050406030204" pitchFamily="18" charset="0"/>
                <a:ea typeface="Cambria Math" panose="02040503050406030204" pitchFamily="18" charset="0"/>
                <a:cs typeface="Cambria Math" panose="02040503050406030204" pitchFamily="18" charset="0"/>
              </a:rPr>
              <a:t>⨉ </a:t>
            </a:r>
            <a:r>
              <a:rPr lang="el-GR" dirty="0">
                <a:latin typeface="Cambria Math" panose="02040503050406030204" pitchFamily="18" charset="0"/>
                <a:ea typeface="Cambria Math" panose="02040503050406030204" pitchFamily="18" charset="0"/>
              </a:rPr>
              <a:t>Γ</a:t>
            </a:r>
            <a:r>
              <a:rPr lang="el-GR" baseline="-25000"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 </a:t>
            </a:r>
            <a:r>
              <a:rPr lang="en-US" dirty="0">
                <a:effectLst/>
                <a:latin typeface="Cambria Math" panose="02040503050406030204" pitchFamily="18" charset="0"/>
                <a:ea typeface="Cambria Math" panose="02040503050406030204" pitchFamily="18" charset="0"/>
                <a:cs typeface="Cambria Math" panose="02040503050406030204" pitchFamily="18" charset="0"/>
              </a:rPr>
              <a:t>→ P(Q ⨉ </a:t>
            </a:r>
            <a:r>
              <a:rPr lang="el-GR" dirty="0">
                <a:latin typeface="Cambria Math" panose="02040503050406030204" pitchFamily="18" charset="0"/>
                <a:ea typeface="Cambria Math" panose="02040503050406030204" pitchFamily="18" charset="0"/>
              </a:rPr>
              <a:t>Γ</a:t>
            </a:r>
            <a:r>
              <a:rPr lang="el-GR" baseline="-25000"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a:t>
            </a:r>
            <a:r>
              <a:rPr lang="en-US" dirty="0"/>
              <a:t> is the transition function,</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 Q</a:t>
            </a:r>
            <a:r>
              <a:rPr lang="en-US" dirty="0"/>
              <a:t> is the start state, and</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F ⊆ Q</a:t>
            </a:r>
            <a:r>
              <a:rPr lang="en-US" dirty="0"/>
              <a:t> is the set of accept states.</a:t>
            </a:r>
          </a:p>
          <a:p>
            <a:r>
              <a:rPr lang="en-US" dirty="0"/>
              <a:t>Recall that </a:t>
            </a:r>
            <a:r>
              <a:rPr lang="el-GR" dirty="0">
                <a:latin typeface="Cambria Math" panose="02040503050406030204" pitchFamily="18" charset="0"/>
                <a:ea typeface="Cambria Math" panose="02040503050406030204" pitchFamily="18" charset="0"/>
              </a:rPr>
              <a:t>Σ</a:t>
            </a:r>
            <a:r>
              <a:rPr lang="el-GR" baseline="-25000" dirty="0">
                <a:latin typeface="Cambria Math" panose="02040503050406030204" pitchFamily="18" charset="0"/>
                <a:ea typeface="Cambria Math" panose="02040503050406030204" pitchFamily="18" charset="0"/>
              </a:rPr>
              <a:t>ε </a:t>
            </a:r>
            <a:r>
              <a:rPr lang="en-US" dirty="0"/>
              <a:t>and </a:t>
            </a:r>
            <a:r>
              <a:rPr lang="el-GR" dirty="0">
                <a:latin typeface="Cambria Math" panose="02040503050406030204" pitchFamily="18" charset="0"/>
                <a:ea typeface="Cambria Math" panose="02040503050406030204" pitchFamily="18" charset="0"/>
              </a:rPr>
              <a:t>Γ</a:t>
            </a:r>
            <a:r>
              <a:rPr lang="el-GR" baseline="-25000" dirty="0">
                <a:latin typeface="Cambria Math" panose="02040503050406030204" pitchFamily="18" charset="0"/>
                <a:ea typeface="Cambria Math" panose="02040503050406030204" pitchFamily="18" charset="0"/>
              </a:rPr>
              <a:t>ε </a:t>
            </a:r>
            <a:r>
              <a:rPr lang="en-US" dirty="0"/>
              <a:t>represent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a:t>
            </a:r>
            <a:r>
              <a:rPr lang="en-US" dirty="0"/>
              <a:t> and </a:t>
            </a: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a:t>
            </a:r>
            <a:r>
              <a:rPr lang="en-US" dirty="0"/>
              <a:t>, respectively, and </a:t>
            </a:r>
            <a:r>
              <a:rPr lang="en-US" dirty="0">
                <a:effectLst/>
                <a:latin typeface="Cambria Math" panose="02040503050406030204" pitchFamily="18" charset="0"/>
                <a:ea typeface="Cambria Math" panose="02040503050406030204" pitchFamily="18" charset="0"/>
                <a:cs typeface="Cambria Math" panose="02040503050406030204" pitchFamily="18" charset="0"/>
              </a:rPr>
              <a:t>P(Q ⨉ </a:t>
            </a:r>
            <a:r>
              <a:rPr lang="el-GR" dirty="0">
                <a:latin typeface="Cambria Math" panose="02040503050406030204" pitchFamily="18" charset="0"/>
                <a:ea typeface="Cambria Math" panose="02040503050406030204" pitchFamily="18" charset="0"/>
              </a:rPr>
              <a:t>Γ</a:t>
            </a:r>
            <a:r>
              <a:rPr lang="el-GR" baseline="-25000"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is the power set of the result of a Cartesian product</a:t>
            </a:r>
            <a:endParaRPr lang="en-US" dirty="0"/>
          </a:p>
        </p:txBody>
      </p:sp>
    </p:spTree>
    <p:extLst>
      <p:ext uri="{BB962C8B-B14F-4D97-AF65-F5344CB8AC3E}">
        <p14:creationId xmlns:p14="http://schemas.microsoft.com/office/powerpoint/2010/main" val="4045688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DA06C-49BE-4B72-AE1D-C53A71EA20A1}"/>
              </a:ext>
            </a:extLst>
          </p:cNvPr>
          <p:cNvSpPr>
            <a:spLocks noGrp="1"/>
          </p:cNvSpPr>
          <p:nvPr>
            <p:ph type="title"/>
          </p:nvPr>
        </p:nvSpPr>
        <p:spPr/>
        <p:txBody>
          <a:bodyPr/>
          <a:lstStyle/>
          <a:p>
            <a:r>
              <a:rPr lang="en-US" dirty="0"/>
              <a:t>Computation with a PDA</a:t>
            </a:r>
          </a:p>
        </p:txBody>
      </p:sp>
      <p:sp>
        <p:nvSpPr>
          <p:cNvPr id="3" name="Content Placeholder 2">
            <a:extLst>
              <a:ext uri="{FF2B5EF4-FFF2-40B4-BE49-F238E27FC236}">
                <a16:creationId xmlns:a16="http://schemas.microsoft.com/office/drawing/2014/main" id="{AAECDAE9-7B46-4E20-B075-5005BDA16F8B}"/>
              </a:ext>
            </a:extLst>
          </p:cNvPr>
          <p:cNvSpPr>
            <a:spLocks noGrp="1"/>
          </p:cNvSpPr>
          <p:nvPr>
            <p:ph idx="1"/>
          </p:nvPr>
        </p:nvSpPr>
        <p:spPr/>
        <p:txBody>
          <a:bodyPr>
            <a:normAutofit fontScale="70000" lnSpcReduction="20000"/>
          </a:bodyPr>
          <a:lstStyle/>
          <a:p>
            <a:r>
              <a:rPr lang="en-US" dirty="0"/>
              <a:t>Consider some pushdown automaton </a:t>
            </a:r>
            <a:r>
              <a:rPr lang="en-US" dirty="0">
                <a:latin typeface="Cambria Math" panose="02040503050406030204" pitchFamily="18" charset="0"/>
                <a:ea typeface="Cambria Math" panose="02040503050406030204" pitchFamily="18" charset="0"/>
              </a:rPr>
              <a:t>M = </a:t>
            </a:r>
            <a:r>
              <a:rPr lang="el-GR" dirty="0">
                <a:latin typeface="Cambria Math" panose="02040503050406030204" pitchFamily="18" charset="0"/>
                <a:ea typeface="Cambria Math" panose="02040503050406030204" pitchFamily="18" charset="0"/>
              </a:rPr>
              <a:t>(Q, Σ, Γ, δ, q</a:t>
            </a:r>
            <a:r>
              <a:rPr lang="el-GR" baseline="-25000" dirty="0">
                <a:latin typeface="Cambria Math" panose="02040503050406030204" pitchFamily="18" charset="0"/>
                <a:ea typeface="Cambria Math" panose="02040503050406030204" pitchFamily="18" charset="0"/>
              </a:rPr>
              <a:t>0</a:t>
            </a:r>
            <a:r>
              <a:rPr lang="el-GR" dirty="0">
                <a:latin typeface="Cambria Math" panose="02040503050406030204" pitchFamily="18" charset="0"/>
                <a:ea typeface="Cambria Math" panose="02040503050406030204" pitchFamily="18" charset="0"/>
              </a:rPr>
              <a:t>, F)</a:t>
            </a:r>
            <a:r>
              <a:rPr lang="en-US" dirty="0"/>
              <a:t>, as defined on the previous slide</a:t>
            </a:r>
          </a:p>
          <a:p>
            <a:r>
              <a:rPr lang="en-US" dirty="0"/>
              <a:t>We say that </a:t>
            </a:r>
            <a:r>
              <a:rPr lang="en-US" dirty="0">
                <a:latin typeface="Cambria Math" panose="02040503050406030204" pitchFamily="18" charset="0"/>
                <a:ea typeface="Cambria Math" panose="02040503050406030204" pitchFamily="18" charset="0"/>
              </a:rPr>
              <a:t>M</a:t>
            </a:r>
            <a:r>
              <a:rPr lang="en-US" dirty="0"/>
              <a:t> accepts input </a:t>
            </a:r>
            <a:r>
              <a:rPr lang="en-US" dirty="0">
                <a:latin typeface="Cambria Math" panose="02040503050406030204" pitchFamily="18" charset="0"/>
                <a:ea typeface="Cambria Math" panose="02040503050406030204" pitchFamily="18" charset="0"/>
              </a:rPr>
              <a:t>w = w</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m</a:t>
            </a:r>
            <a:r>
              <a:rPr lang="en-US" dirty="0"/>
              <a:t>, where each </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Σ</a:t>
            </a:r>
            <a:r>
              <a:rPr lang="el-GR" baseline="-25000" dirty="0">
                <a:latin typeface="Cambria Math" panose="02040503050406030204" pitchFamily="18" charset="0"/>
                <a:ea typeface="Cambria Math" panose="02040503050406030204" pitchFamily="18" charset="0"/>
              </a:rPr>
              <a:t>ε</a:t>
            </a:r>
            <a:r>
              <a:rPr lang="en-US" dirty="0"/>
              <a:t>, under the following circumstances:</a:t>
            </a:r>
          </a:p>
          <a:p>
            <a:pPr lvl="1"/>
            <a:r>
              <a:rPr lang="en-US" dirty="0"/>
              <a:t>There exists a sequence of states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r</a:t>
            </a:r>
            <a:r>
              <a:rPr lang="en-US" baseline="-25000" dirty="0">
                <a:latin typeface="Cambria Math" panose="02040503050406030204" pitchFamily="18" charset="0"/>
                <a:ea typeface="Cambria Math" panose="02040503050406030204" pitchFamily="18" charset="0"/>
              </a:rPr>
              <a:t>m</a:t>
            </a:r>
            <a:r>
              <a:rPr lang="en-US" dirty="0"/>
              <a:t>, where each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m</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Q</a:t>
            </a:r>
            <a:r>
              <a:rPr lang="en-US" dirty="0"/>
              <a:t>, and</a:t>
            </a:r>
          </a:p>
          <a:p>
            <a:pPr lvl="1"/>
            <a:r>
              <a:rPr lang="en-US" dirty="0"/>
              <a:t>There exists a sequence of strings (representing the stack contents) </a:t>
            </a:r>
            <a:r>
              <a:rPr lang="en-US" dirty="0">
                <a:latin typeface="Cambria Math" panose="02040503050406030204" pitchFamily="18" charset="0"/>
                <a:ea typeface="Cambria Math" panose="02040503050406030204" pitchFamily="18" charset="0"/>
              </a:rPr>
              <a:t>s</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s</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s</a:t>
            </a:r>
            <a:r>
              <a:rPr lang="en-US" baseline="-25000" dirty="0">
                <a:latin typeface="Cambria Math" panose="02040503050406030204" pitchFamily="18" charset="0"/>
                <a:ea typeface="Cambria Math" panose="02040503050406030204" pitchFamily="18" charset="0"/>
              </a:rPr>
              <a:t>m</a:t>
            </a:r>
            <a:r>
              <a:rPr lang="en-US" dirty="0"/>
              <a:t>, where each </a:t>
            </a:r>
            <a:r>
              <a:rPr lang="en-US" dirty="0">
                <a:latin typeface="Cambria Math" panose="02040503050406030204" pitchFamily="18" charset="0"/>
                <a:ea typeface="Cambria Math" panose="02040503050406030204" pitchFamily="18" charset="0"/>
              </a:rPr>
              <a:t>s</a:t>
            </a:r>
            <a:r>
              <a:rPr lang="en-US" baseline="-25000" dirty="0">
                <a:latin typeface="Cambria Math" panose="02040503050406030204" pitchFamily="18" charset="0"/>
                <a:ea typeface="Cambria Math" panose="02040503050406030204" pitchFamily="18" charset="0"/>
              </a:rPr>
              <a:t>m</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Γ</a:t>
            </a:r>
            <a:r>
              <a:rPr lang="en-US" baseline="30000"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and</a:t>
            </a:r>
          </a:p>
          <a:p>
            <a:pPr lvl="1"/>
            <a:r>
              <a:rPr lang="en-US" dirty="0">
                <a:ea typeface="Cambria Math" panose="02040503050406030204" pitchFamily="18" charset="0"/>
              </a:rPr>
              <a:t>The following constraints are satisfied:</a:t>
            </a:r>
          </a:p>
          <a:p>
            <a:pPr lvl="2"/>
            <a:r>
              <a:rPr lang="en-US" sz="2100" dirty="0">
                <a:latin typeface="Cambria Math" panose="02040503050406030204" pitchFamily="18" charset="0"/>
                <a:ea typeface="Cambria Math" panose="02040503050406030204" pitchFamily="18" charset="0"/>
              </a:rPr>
              <a:t>r</a:t>
            </a:r>
            <a:r>
              <a:rPr lang="en-US" sz="2100" baseline="-25000" dirty="0">
                <a:latin typeface="Cambria Math" panose="02040503050406030204" pitchFamily="18" charset="0"/>
                <a:ea typeface="Cambria Math" panose="02040503050406030204" pitchFamily="18" charset="0"/>
              </a:rPr>
              <a:t>0</a:t>
            </a:r>
            <a:r>
              <a:rPr lang="en-US" sz="2100" dirty="0">
                <a:latin typeface="Cambria Math" panose="02040503050406030204" pitchFamily="18" charset="0"/>
                <a:ea typeface="Cambria Math" panose="02040503050406030204" pitchFamily="18" charset="0"/>
              </a:rPr>
              <a:t> = q</a:t>
            </a:r>
            <a:r>
              <a:rPr lang="en-US" sz="2100" baseline="-25000" dirty="0">
                <a:latin typeface="Cambria Math" panose="02040503050406030204" pitchFamily="18" charset="0"/>
                <a:ea typeface="Cambria Math" panose="02040503050406030204" pitchFamily="18" charset="0"/>
              </a:rPr>
              <a:t>0</a:t>
            </a:r>
            <a:r>
              <a:rPr lang="en-US" sz="2100" dirty="0">
                <a:ea typeface="Cambria Math" panose="02040503050406030204" pitchFamily="18" charset="0"/>
              </a:rPr>
              <a:t> and </a:t>
            </a:r>
            <a:r>
              <a:rPr lang="en-US" sz="2100" dirty="0">
                <a:latin typeface="Cambria Math" panose="02040503050406030204" pitchFamily="18" charset="0"/>
                <a:ea typeface="Cambria Math" panose="02040503050406030204" pitchFamily="18" charset="0"/>
              </a:rPr>
              <a:t>s</a:t>
            </a:r>
            <a:r>
              <a:rPr lang="en-US" sz="2100" baseline="-25000" dirty="0">
                <a:latin typeface="Cambria Math" panose="02040503050406030204" pitchFamily="18" charset="0"/>
                <a:ea typeface="Cambria Math" panose="02040503050406030204" pitchFamily="18" charset="0"/>
              </a:rPr>
              <a:t>0</a:t>
            </a:r>
            <a:r>
              <a:rPr lang="en-US" sz="2100" dirty="0">
                <a:latin typeface="Cambria Math" panose="02040503050406030204" pitchFamily="18" charset="0"/>
                <a:ea typeface="Cambria Math" panose="02040503050406030204" pitchFamily="18" charset="0"/>
              </a:rPr>
              <a:t> = </a:t>
            </a:r>
            <a:r>
              <a:rPr lang="el-GR" sz="2100" dirty="0">
                <a:latin typeface="Cambria Math" panose="02040503050406030204" pitchFamily="18" charset="0"/>
                <a:ea typeface="Cambria Math" panose="02040503050406030204" pitchFamily="18" charset="0"/>
              </a:rPr>
              <a:t>ε</a:t>
            </a:r>
            <a:r>
              <a:rPr lang="en-US" sz="2100" dirty="0">
                <a:ea typeface="Cambria Math" panose="02040503050406030204" pitchFamily="18" charset="0"/>
              </a:rPr>
              <a:t> (i.e., </a:t>
            </a:r>
            <a:r>
              <a:rPr lang="en-US" sz="2100" dirty="0">
                <a:latin typeface="Cambria Math" panose="02040503050406030204" pitchFamily="18" charset="0"/>
                <a:ea typeface="Cambria Math" panose="02040503050406030204" pitchFamily="18" charset="0"/>
              </a:rPr>
              <a:t>M</a:t>
            </a:r>
            <a:r>
              <a:rPr lang="en-US" sz="2100" dirty="0">
                <a:ea typeface="Cambria Math" panose="02040503050406030204" pitchFamily="18" charset="0"/>
              </a:rPr>
              <a:t> starts at the initial state with an empty stack)</a:t>
            </a:r>
          </a:p>
          <a:p>
            <a:pPr lvl="2"/>
            <a:r>
              <a:rPr lang="en-US" sz="2100" dirty="0">
                <a:ea typeface="Cambria Math" panose="02040503050406030204" pitchFamily="18" charset="0"/>
              </a:rPr>
              <a:t>For each </a:t>
            </a:r>
            <a:r>
              <a:rPr lang="en-US" sz="2100" dirty="0">
                <a:latin typeface="Cambria Math" panose="02040503050406030204" pitchFamily="18" charset="0"/>
                <a:ea typeface="Cambria Math" panose="02040503050406030204" pitchFamily="18" charset="0"/>
              </a:rPr>
              <a:t>i = 0, 1, …, m-1</a:t>
            </a:r>
            <a:r>
              <a:rPr lang="en-US" sz="2100" dirty="0">
                <a:ea typeface="Cambria Math" panose="02040503050406030204" pitchFamily="18" charset="0"/>
              </a:rPr>
              <a:t>, it is the case that </a:t>
            </a:r>
            <a:r>
              <a:rPr lang="en-US" sz="2100" dirty="0">
                <a:latin typeface="Cambria Math" panose="02040503050406030204" pitchFamily="18" charset="0"/>
                <a:ea typeface="Cambria Math" panose="02040503050406030204" pitchFamily="18" charset="0"/>
              </a:rPr>
              <a:t>(r</a:t>
            </a:r>
            <a:r>
              <a:rPr lang="en-US" sz="2100" baseline="-25000" dirty="0">
                <a:latin typeface="Cambria Math" panose="02040503050406030204" pitchFamily="18" charset="0"/>
                <a:ea typeface="Cambria Math" panose="02040503050406030204" pitchFamily="18" charset="0"/>
              </a:rPr>
              <a:t>i+1</a:t>
            </a:r>
            <a:r>
              <a:rPr lang="en-US" sz="2100" dirty="0">
                <a:latin typeface="Cambria Math" panose="02040503050406030204" pitchFamily="18" charset="0"/>
                <a:ea typeface="Cambria Math" panose="02040503050406030204" pitchFamily="18" charset="0"/>
              </a:rPr>
              <a:t>, b) ∈ </a:t>
            </a:r>
            <a:r>
              <a:rPr lang="el-GR" sz="2100" dirty="0">
                <a:latin typeface="Cambria Math" panose="02040503050406030204" pitchFamily="18" charset="0"/>
                <a:ea typeface="Cambria Math" panose="02040503050406030204" pitchFamily="18" charset="0"/>
              </a:rPr>
              <a:t>δ</a:t>
            </a:r>
            <a:r>
              <a:rPr lang="en-US" sz="2100" dirty="0">
                <a:latin typeface="Cambria Math" panose="02040503050406030204" pitchFamily="18" charset="0"/>
                <a:ea typeface="Cambria Math" panose="02040503050406030204" pitchFamily="18" charset="0"/>
              </a:rPr>
              <a:t>(r</a:t>
            </a:r>
            <a:r>
              <a:rPr lang="en-US" sz="2100" baseline="-25000" dirty="0">
                <a:latin typeface="Cambria Math" panose="02040503050406030204" pitchFamily="18" charset="0"/>
                <a:ea typeface="Cambria Math" panose="02040503050406030204" pitchFamily="18" charset="0"/>
              </a:rPr>
              <a:t>i</a:t>
            </a:r>
            <a:r>
              <a:rPr lang="en-US" sz="2100" dirty="0">
                <a:latin typeface="Cambria Math" panose="02040503050406030204" pitchFamily="18" charset="0"/>
                <a:ea typeface="Cambria Math" panose="02040503050406030204" pitchFamily="18" charset="0"/>
              </a:rPr>
              <a:t>, w</a:t>
            </a:r>
            <a:r>
              <a:rPr lang="en-US" sz="2100" baseline="-25000" dirty="0">
                <a:latin typeface="Cambria Math" panose="02040503050406030204" pitchFamily="18" charset="0"/>
                <a:ea typeface="Cambria Math" panose="02040503050406030204" pitchFamily="18" charset="0"/>
              </a:rPr>
              <a:t>i+1</a:t>
            </a:r>
            <a:r>
              <a:rPr lang="en-US" sz="2100" dirty="0">
                <a:latin typeface="Cambria Math" panose="02040503050406030204" pitchFamily="18" charset="0"/>
                <a:ea typeface="Cambria Math" panose="02040503050406030204" pitchFamily="18" charset="0"/>
              </a:rPr>
              <a:t>, a)</a:t>
            </a:r>
            <a:r>
              <a:rPr lang="en-US" sz="2100" dirty="0"/>
              <a:t>, where </a:t>
            </a:r>
            <a:r>
              <a:rPr lang="en-US" sz="2100" dirty="0">
                <a:latin typeface="Cambria Math" panose="02040503050406030204" pitchFamily="18" charset="0"/>
                <a:ea typeface="Cambria Math" panose="02040503050406030204" pitchFamily="18" charset="0"/>
              </a:rPr>
              <a:t>s</a:t>
            </a:r>
            <a:r>
              <a:rPr lang="en-US" sz="2100" baseline="-25000" dirty="0">
                <a:latin typeface="Cambria Math" panose="02040503050406030204" pitchFamily="18" charset="0"/>
                <a:ea typeface="Cambria Math" panose="02040503050406030204" pitchFamily="18" charset="0"/>
              </a:rPr>
              <a:t>i</a:t>
            </a:r>
            <a:r>
              <a:rPr lang="en-US" sz="2100" dirty="0">
                <a:latin typeface="Cambria Math" panose="02040503050406030204" pitchFamily="18" charset="0"/>
                <a:ea typeface="Cambria Math" panose="02040503050406030204" pitchFamily="18" charset="0"/>
              </a:rPr>
              <a:t> = at</a:t>
            </a:r>
            <a:r>
              <a:rPr lang="en-US" sz="2100" dirty="0"/>
              <a:t> and </a:t>
            </a:r>
            <a:r>
              <a:rPr lang="en-US" sz="2100" dirty="0">
                <a:latin typeface="Cambria Math" panose="02040503050406030204" pitchFamily="18" charset="0"/>
                <a:ea typeface="Cambria Math" panose="02040503050406030204" pitchFamily="18" charset="0"/>
              </a:rPr>
              <a:t>s</a:t>
            </a:r>
            <a:r>
              <a:rPr lang="en-US" sz="2100" baseline="-25000" dirty="0">
                <a:latin typeface="Cambria Math" panose="02040503050406030204" pitchFamily="18" charset="0"/>
                <a:ea typeface="Cambria Math" panose="02040503050406030204" pitchFamily="18" charset="0"/>
              </a:rPr>
              <a:t>i+1</a:t>
            </a:r>
            <a:r>
              <a:rPr lang="en-US" sz="2100" dirty="0">
                <a:latin typeface="Cambria Math" panose="02040503050406030204" pitchFamily="18" charset="0"/>
                <a:ea typeface="Cambria Math" panose="02040503050406030204" pitchFamily="18" charset="0"/>
              </a:rPr>
              <a:t> = bt</a:t>
            </a:r>
            <a:r>
              <a:rPr lang="en-US" sz="2100" dirty="0"/>
              <a:t> and </a:t>
            </a:r>
            <a:r>
              <a:rPr lang="en-US" sz="2100" dirty="0">
                <a:latin typeface="Cambria Math" panose="02040503050406030204" pitchFamily="18" charset="0"/>
                <a:ea typeface="Cambria Math" panose="02040503050406030204" pitchFamily="18" charset="0"/>
              </a:rPr>
              <a:t>a, b ∈ </a:t>
            </a:r>
            <a:r>
              <a:rPr lang="el-GR" sz="2100" dirty="0">
                <a:latin typeface="Cambria Math" panose="02040503050406030204" pitchFamily="18" charset="0"/>
                <a:ea typeface="Cambria Math" panose="02040503050406030204" pitchFamily="18" charset="0"/>
              </a:rPr>
              <a:t>Γ</a:t>
            </a:r>
            <a:r>
              <a:rPr lang="el-GR" sz="2100" baseline="-25000" dirty="0">
                <a:latin typeface="Cambria Math" panose="02040503050406030204" pitchFamily="18" charset="0"/>
                <a:ea typeface="Cambria Math" panose="02040503050406030204" pitchFamily="18" charset="0"/>
              </a:rPr>
              <a:t>ε</a:t>
            </a:r>
            <a:r>
              <a:rPr lang="en-US" sz="2100" dirty="0"/>
              <a:t> </a:t>
            </a:r>
            <a:r>
              <a:rPr lang="en-US" sz="2100" dirty="0">
                <a:ea typeface="Cambria Math" panose="02040503050406030204" pitchFamily="18" charset="0"/>
              </a:rPr>
              <a:t>and </a:t>
            </a:r>
            <a:r>
              <a:rPr lang="en-US" sz="2100" dirty="0">
                <a:latin typeface="Cambria Math" panose="02040503050406030204" pitchFamily="18" charset="0"/>
                <a:ea typeface="Cambria Math" panose="02040503050406030204" pitchFamily="18" charset="0"/>
              </a:rPr>
              <a:t>t ∈ </a:t>
            </a:r>
            <a:r>
              <a:rPr lang="el-GR" sz="2100" dirty="0">
                <a:latin typeface="Cambria Math" panose="02040503050406030204" pitchFamily="18" charset="0"/>
                <a:ea typeface="Cambria Math" panose="02040503050406030204" pitchFamily="18" charset="0"/>
              </a:rPr>
              <a:t>Γ</a:t>
            </a:r>
            <a:r>
              <a:rPr lang="en-US" sz="2100" baseline="30000" dirty="0">
                <a:latin typeface="Cambria Math" panose="02040503050406030204" pitchFamily="18" charset="0"/>
                <a:ea typeface="Cambria Math" panose="02040503050406030204" pitchFamily="18" charset="0"/>
              </a:rPr>
              <a:t>*</a:t>
            </a:r>
            <a:r>
              <a:rPr lang="en-US" sz="2100" dirty="0">
                <a:ea typeface="Cambria Math" panose="02040503050406030204" pitchFamily="18" charset="0"/>
              </a:rPr>
              <a:t> (i.e., every transition is a valid transition)</a:t>
            </a:r>
          </a:p>
          <a:p>
            <a:pPr lvl="2"/>
            <a:r>
              <a:rPr lang="en-US" sz="2100" dirty="0">
                <a:latin typeface="Cambria Math" panose="02040503050406030204" pitchFamily="18" charset="0"/>
                <a:ea typeface="Cambria Math" panose="02040503050406030204" pitchFamily="18" charset="0"/>
              </a:rPr>
              <a:t>r</a:t>
            </a:r>
            <a:r>
              <a:rPr lang="en-US" sz="2100" baseline="-25000" dirty="0">
                <a:latin typeface="Cambria Math" panose="02040503050406030204" pitchFamily="18" charset="0"/>
                <a:ea typeface="Cambria Math" panose="02040503050406030204" pitchFamily="18" charset="0"/>
              </a:rPr>
              <a:t>m</a:t>
            </a:r>
            <a:r>
              <a:rPr lang="en-US" sz="2100" dirty="0">
                <a:latin typeface="Cambria Math" panose="02040503050406030204" pitchFamily="18" charset="0"/>
                <a:ea typeface="Cambria Math" panose="02040503050406030204" pitchFamily="18" charset="0"/>
              </a:rPr>
              <a:t>  ∈ F</a:t>
            </a:r>
            <a:r>
              <a:rPr lang="en-US" sz="2100" dirty="0"/>
              <a:t> (i.e., </a:t>
            </a:r>
            <a:r>
              <a:rPr lang="en-US" sz="2100" dirty="0">
                <a:latin typeface="Cambria Math" panose="02040503050406030204" pitchFamily="18" charset="0"/>
                <a:ea typeface="Cambria Math" panose="02040503050406030204" pitchFamily="18" charset="0"/>
              </a:rPr>
              <a:t>M</a:t>
            </a:r>
            <a:r>
              <a:rPr lang="en-US" sz="2100" dirty="0"/>
              <a:t> reaches a final state at the end of the input)</a:t>
            </a:r>
          </a:p>
          <a:p>
            <a:r>
              <a:rPr lang="en-US" dirty="0">
                <a:ea typeface="Cambria Math" panose="02040503050406030204" pitchFamily="18" charset="0"/>
              </a:rPr>
              <a:t>Although this may seem straight-forward (once you carefully interpret all the symbols), there is one point that I was originally confused about</a:t>
            </a:r>
          </a:p>
          <a:p>
            <a:pPr lvl="1"/>
            <a:r>
              <a:rPr lang="en-US" dirty="0">
                <a:ea typeface="Cambria Math" panose="02040503050406030204" pitchFamily="18" charset="0"/>
              </a:rPr>
              <a:t>According to the above notation, it is clear that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cannot stay at an accept state without processing all its input (the same is true for DFAs and NFAs, and I am confident that this is correct)</a:t>
            </a:r>
          </a:p>
          <a:p>
            <a:pPr lvl="1"/>
            <a:r>
              <a:rPr lang="en-US" dirty="0">
                <a:ea typeface="Cambria Math" panose="02040503050406030204" pitchFamily="18" charset="0"/>
              </a:rPr>
              <a:t>However, if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reaches an accept state at the end of the input, and there are outgoing transitions that do not process input but pop a stack symbol, </a:t>
            </a:r>
            <a:r>
              <a:rPr lang="en-US" dirty="0">
                <a:latin typeface="Cambria Math" panose="02040503050406030204" pitchFamily="18" charset="0"/>
                <a:ea typeface="Cambria Math" panose="02040503050406030204" pitchFamily="18" charset="0"/>
              </a:rPr>
              <a:t>s</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s it at the top of the stack</a:t>
            </a:r>
            <a:r>
              <a:rPr lang="en-US" dirty="0">
                <a:ea typeface="Cambria Math" panose="02040503050406030204" pitchFamily="18" charset="0"/>
              </a:rPr>
              <a:t>, can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ignore such transitions?</a:t>
            </a:r>
          </a:p>
          <a:p>
            <a:pPr lvl="1"/>
            <a:r>
              <a:rPr lang="en-US" dirty="0">
                <a:ea typeface="Cambria Math" panose="02040503050406030204" pitchFamily="18" charset="0"/>
              </a:rPr>
              <a:t>According to this definition, the input would be accepted, meaning that such transitions can be ignored</a:t>
            </a:r>
          </a:p>
          <a:p>
            <a:pPr lvl="1"/>
            <a:r>
              <a:rPr lang="en-US" dirty="0">
                <a:ea typeface="Cambria Math" panose="02040503050406030204" pitchFamily="18" charset="0"/>
              </a:rPr>
              <a:t>I believe this is correct; transitions (such as </a:t>
            </a:r>
            <a:r>
              <a:rPr lang="el-GR" dirty="0">
                <a:latin typeface="Cambria Math" panose="02040503050406030204" pitchFamily="18" charset="0"/>
                <a:ea typeface="Cambria Math" panose="02040503050406030204" pitchFamily="18" charset="0"/>
              </a:rPr>
              <a:t>ε</a:t>
            </a:r>
            <a:r>
              <a:rPr lang="en-US" dirty="0">
                <a:ea typeface="Cambria Math" panose="02040503050406030204" pitchFamily="18" charset="0"/>
              </a:rPr>
              <a:t>-transitions) are not forced, but all input must be processed</a:t>
            </a:r>
          </a:p>
        </p:txBody>
      </p:sp>
    </p:spTree>
    <p:extLst>
      <p:ext uri="{BB962C8B-B14F-4D97-AF65-F5344CB8AC3E}">
        <p14:creationId xmlns:p14="http://schemas.microsoft.com/office/powerpoint/2010/main" val="1722963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1C0DB-B6CB-40D7-8018-434BF5E52677}"/>
              </a:ext>
            </a:extLst>
          </p:cNvPr>
          <p:cNvSpPr>
            <a:spLocks noGrp="1"/>
          </p:cNvSpPr>
          <p:nvPr>
            <p:ph type="title"/>
          </p:nvPr>
        </p:nvSpPr>
        <p:spPr/>
        <p:txBody>
          <a:bodyPr/>
          <a:lstStyle/>
          <a:p>
            <a:r>
              <a:rPr lang="en-US" dirty="0"/>
              <a:t>Deterministic Pushdown Automata</a:t>
            </a:r>
          </a:p>
        </p:txBody>
      </p:sp>
      <p:sp>
        <p:nvSpPr>
          <p:cNvPr id="3" name="Content Placeholder 2">
            <a:extLst>
              <a:ext uri="{FF2B5EF4-FFF2-40B4-BE49-F238E27FC236}">
                <a16:creationId xmlns:a16="http://schemas.microsoft.com/office/drawing/2014/main" id="{460C9205-673F-4E0E-B136-E6505865FFE8}"/>
              </a:ext>
            </a:extLst>
          </p:cNvPr>
          <p:cNvSpPr>
            <a:spLocks noGrp="1"/>
          </p:cNvSpPr>
          <p:nvPr>
            <p:ph idx="1"/>
          </p:nvPr>
        </p:nvSpPr>
        <p:spPr/>
        <p:txBody>
          <a:bodyPr>
            <a:normAutofit fontScale="92500" lnSpcReduction="10000"/>
          </a:bodyPr>
          <a:lstStyle/>
          <a:p>
            <a:r>
              <a:rPr lang="en-US" dirty="0"/>
              <a:t>Earlier in the course, we saw (and proved) that DFAs and NFAs are equal in power</a:t>
            </a:r>
          </a:p>
          <a:p>
            <a:r>
              <a:rPr lang="en-US" dirty="0"/>
              <a:t>Later in the course, we will see that deterministic and nondeterministic Turing machines are equal in power</a:t>
            </a:r>
          </a:p>
          <a:p>
            <a:r>
              <a:rPr lang="en-US" dirty="0"/>
              <a:t>However, deterministic and nondeterministic pushdown automata are not equal in power</a:t>
            </a:r>
          </a:p>
          <a:p>
            <a:r>
              <a:rPr lang="en-US" i="1" dirty="0"/>
              <a:t>Deterministic pushdown automata</a:t>
            </a:r>
            <a:r>
              <a:rPr lang="en-US" dirty="0"/>
              <a:t> (DPDAs) recognize a class of languages called </a:t>
            </a:r>
            <a:r>
              <a:rPr lang="en-US" i="1" dirty="0"/>
              <a:t>deterministic context-free languages</a:t>
            </a:r>
            <a:r>
              <a:rPr lang="en-US" dirty="0"/>
              <a:t> (DCFLs)</a:t>
            </a:r>
            <a:endParaRPr lang="en-US" i="1" dirty="0"/>
          </a:p>
          <a:p>
            <a:r>
              <a:rPr lang="en-US" dirty="0"/>
              <a:t>DCFLs fall in between regular languages and context-free languages</a:t>
            </a:r>
          </a:p>
          <a:p>
            <a:r>
              <a:rPr lang="en-US" dirty="0"/>
              <a:t>DPDAs and DCFLs are discussed in Section 2.4 of the 3</a:t>
            </a:r>
            <a:r>
              <a:rPr lang="en-US" baseline="30000" dirty="0"/>
              <a:t>rd</a:t>
            </a:r>
            <a:r>
              <a:rPr lang="en-US" dirty="0"/>
              <a:t> edition of the textbook, but we will not cover this topic in the course</a:t>
            </a:r>
          </a:p>
          <a:p>
            <a:endParaRPr lang="en-US" dirty="0"/>
          </a:p>
        </p:txBody>
      </p:sp>
    </p:spTree>
    <p:extLst>
      <p:ext uri="{BB962C8B-B14F-4D97-AF65-F5344CB8AC3E}">
        <p14:creationId xmlns:p14="http://schemas.microsoft.com/office/powerpoint/2010/main" val="4114107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5FB6D-C4D0-412A-9DE7-61DBAADA9883}"/>
              </a:ext>
            </a:extLst>
          </p:cNvPr>
          <p:cNvSpPr>
            <a:spLocks noGrp="1"/>
          </p:cNvSpPr>
          <p:nvPr>
            <p:ph type="title"/>
          </p:nvPr>
        </p:nvSpPr>
        <p:spPr/>
        <p:txBody>
          <a:bodyPr/>
          <a:lstStyle/>
          <a:p>
            <a:r>
              <a:rPr lang="en-US" dirty="0"/>
              <a:t>Pushdown Automaton Example 1</a:t>
            </a:r>
          </a:p>
        </p:txBody>
      </p:sp>
      <p:sp>
        <p:nvSpPr>
          <p:cNvPr id="3" name="Content Placeholder 2">
            <a:extLst>
              <a:ext uri="{FF2B5EF4-FFF2-40B4-BE49-F238E27FC236}">
                <a16:creationId xmlns:a16="http://schemas.microsoft.com/office/drawing/2014/main" id="{6A5D997C-8033-47C9-9D5C-CAEF33B8C5A8}"/>
              </a:ext>
            </a:extLst>
          </p:cNvPr>
          <p:cNvSpPr>
            <a:spLocks noGrp="1"/>
          </p:cNvSpPr>
          <p:nvPr>
            <p:ph idx="1"/>
          </p:nvPr>
        </p:nvSpPr>
        <p:spPr/>
        <p:txBody>
          <a:bodyPr>
            <a:normAutofit fontScale="92500" lnSpcReduction="20000"/>
          </a:bodyPr>
          <a:lstStyle/>
          <a:p>
            <a:r>
              <a:rPr lang="en-US" dirty="0"/>
              <a:t>The next slide gives a description matching our formal definition for a pushdown automaton that recognizes the language </a:t>
            </a:r>
            <a:r>
              <a:rPr lang="en-US" dirty="0">
                <a:latin typeface="Cambria Math" panose="02040503050406030204" pitchFamily="18" charset="0"/>
                <a:ea typeface="Cambria Math" panose="02040503050406030204" pitchFamily="18" charset="0"/>
              </a:rPr>
              <a:t>{0</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 | n ≥ 0}</a:t>
            </a:r>
          </a:p>
          <a:p>
            <a:r>
              <a:rPr lang="en-US" dirty="0"/>
              <a:t>Recall that in previous topics, we proved this language to be nonregular, but we saw that it is context free, because a CFG can generate it</a:t>
            </a:r>
          </a:p>
          <a:p>
            <a:r>
              <a:rPr lang="en-US" dirty="0"/>
              <a:t>A PDA that recognizes this language can work as follows (this is a high-level description for now)</a:t>
            </a:r>
          </a:p>
          <a:p>
            <a:pPr lvl="1"/>
            <a:r>
              <a:rPr lang="en-US" dirty="0"/>
              <a:t>It starts with an empty stack (all pushdown automata do), and it proceeds to read its input</a:t>
            </a:r>
          </a:p>
          <a:p>
            <a:pPr lvl="1"/>
            <a:r>
              <a:rPr lang="en-US" dirty="0"/>
              <a:t>As each </a:t>
            </a:r>
            <a:r>
              <a:rPr lang="en-US" dirty="0">
                <a:latin typeface="Cambria Math" panose="02040503050406030204" pitchFamily="18" charset="0"/>
                <a:ea typeface="Cambria Math" panose="02040503050406030204" pitchFamily="18" charset="0"/>
              </a:rPr>
              <a:t>0</a:t>
            </a:r>
            <a:r>
              <a:rPr lang="en-US" dirty="0"/>
              <a:t> is read, it is pushed onto the stack</a:t>
            </a:r>
          </a:p>
          <a:p>
            <a:pPr lvl="1"/>
            <a:r>
              <a:rPr lang="en-US" dirty="0"/>
              <a:t>When each </a:t>
            </a:r>
            <a:r>
              <a:rPr lang="en-US" dirty="0">
                <a:latin typeface="Cambria Math" panose="02040503050406030204" pitchFamily="18" charset="0"/>
                <a:ea typeface="Cambria Math" panose="02040503050406030204" pitchFamily="18" charset="0"/>
              </a:rPr>
              <a:t>1</a:t>
            </a:r>
            <a:r>
              <a:rPr lang="en-US" dirty="0"/>
              <a:t> is read, the top </a:t>
            </a:r>
            <a:r>
              <a:rPr lang="en-US" dirty="0">
                <a:latin typeface="Cambria Math" panose="02040503050406030204" pitchFamily="18" charset="0"/>
                <a:ea typeface="Cambria Math" panose="02040503050406030204" pitchFamily="18" charset="0"/>
              </a:rPr>
              <a:t>0</a:t>
            </a:r>
            <a:r>
              <a:rPr lang="en-US" dirty="0"/>
              <a:t> from the stack is popped</a:t>
            </a:r>
          </a:p>
          <a:p>
            <a:pPr lvl="1"/>
            <a:r>
              <a:rPr lang="en-US" dirty="0"/>
              <a:t>If the input ends at the same step that the last </a:t>
            </a:r>
            <a:r>
              <a:rPr lang="en-US" dirty="0">
                <a:latin typeface="Cambria Math" panose="02040503050406030204" pitchFamily="18" charset="0"/>
                <a:ea typeface="Cambria Math" panose="02040503050406030204" pitchFamily="18" charset="0"/>
              </a:rPr>
              <a:t>0</a:t>
            </a:r>
            <a:r>
              <a:rPr lang="en-US" dirty="0"/>
              <a:t> is popped, the machine accepts</a:t>
            </a:r>
          </a:p>
          <a:p>
            <a:pPr lvl="1"/>
            <a:r>
              <a:rPr lang="en-US" dirty="0"/>
              <a:t>If the stack becomes empty before the input ends, or if the input ends when the stack is nonempty, or if any </a:t>
            </a:r>
            <a:r>
              <a:rPr lang="en-US" dirty="0">
                <a:latin typeface="Cambria Math" panose="02040503050406030204" pitchFamily="18" charset="0"/>
                <a:ea typeface="Cambria Math" panose="02040503050406030204" pitchFamily="18" charset="0"/>
              </a:rPr>
              <a:t>0</a:t>
            </a:r>
            <a:r>
              <a:rPr lang="en-US" dirty="0"/>
              <a:t>s occur after the first </a:t>
            </a:r>
            <a:r>
              <a:rPr lang="en-US" dirty="0">
                <a:latin typeface="Cambria Math" panose="02040503050406030204" pitchFamily="18" charset="0"/>
                <a:ea typeface="Cambria Math" panose="02040503050406030204" pitchFamily="18" charset="0"/>
              </a:rPr>
              <a:t>1</a:t>
            </a:r>
            <a:r>
              <a:rPr lang="en-US" dirty="0"/>
              <a:t>, the machine rejects</a:t>
            </a:r>
          </a:p>
          <a:p>
            <a:pPr lvl="1"/>
            <a:r>
              <a:rPr lang="en-US" dirty="0"/>
              <a:t>The next slide specifies such a PDA more formally</a:t>
            </a:r>
          </a:p>
          <a:p>
            <a:pPr marL="457200" lvl="1" indent="0">
              <a:buNone/>
            </a:pPr>
            <a:endParaRPr lang="en-US" dirty="0"/>
          </a:p>
        </p:txBody>
      </p:sp>
    </p:spTree>
    <p:extLst>
      <p:ext uri="{BB962C8B-B14F-4D97-AF65-F5344CB8AC3E}">
        <p14:creationId xmlns:p14="http://schemas.microsoft.com/office/powerpoint/2010/main" val="4151197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5AB6F-87CA-47DE-92CF-B7FF5F2DEB78}"/>
              </a:ext>
            </a:extLst>
          </p:cNvPr>
          <p:cNvSpPr>
            <a:spLocks noGrp="1"/>
          </p:cNvSpPr>
          <p:nvPr>
            <p:ph type="title"/>
          </p:nvPr>
        </p:nvSpPr>
        <p:spPr/>
        <p:txBody>
          <a:bodyPr/>
          <a:lstStyle/>
          <a:p>
            <a:r>
              <a:rPr lang="en-US" dirty="0"/>
              <a:t>Formal Description of PDA Example 1</a:t>
            </a:r>
          </a:p>
        </p:txBody>
      </p:sp>
      <p:sp>
        <p:nvSpPr>
          <p:cNvPr id="3" name="Content Placeholder 2">
            <a:extLst>
              <a:ext uri="{FF2B5EF4-FFF2-40B4-BE49-F238E27FC236}">
                <a16:creationId xmlns:a16="http://schemas.microsoft.com/office/drawing/2014/main" id="{000BA37A-932A-4B55-8610-7B8F13420EB2}"/>
              </a:ext>
            </a:extLst>
          </p:cNvPr>
          <p:cNvSpPr>
            <a:spLocks noGrp="1"/>
          </p:cNvSpPr>
          <p:nvPr>
            <p:ph idx="1"/>
          </p:nvPr>
        </p:nvSpPr>
        <p:spPr/>
        <p:txBody>
          <a:bodyPr>
            <a:normAutofit fontScale="70000" lnSpcReduction="20000"/>
          </a:bodyPr>
          <a:lstStyle/>
          <a:p>
            <a:r>
              <a:rPr lang="en-US" dirty="0"/>
              <a:t>We will construct a pushdown automaton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(Q,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F)</a:t>
            </a:r>
            <a:r>
              <a:rPr lang="en-US" dirty="0">
                <a:ea typeface="Cambria Math" panose="02040503050406030204" pitchFamily="18" charset="0"/>
              </a:rPr>
              <a:t> that recognizes the language </a:t>
            </a:r>
            <a:r>
              <a:rPr lang="en-US" dirty="0">
                <a:latin typeface="Cambria Math" panose="02040503050406030204" pitchFamily="18" charset="0"/>
                <a:ea typeface="Cambria Math" panose="02040503050406030204" pitchFamily="18" charset="0"/>
              </a:rPr>
              <a:t>{0</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 | n ≥ 0}</a:t>
            </a:r>
            <a:r>
              <a:rPr lang="en-US" dirty="0">
                <a:ea typeface="Cambria Math" panose="02040503050406030204" pitchFamily="18" charset="0"/>
              </a:rPr>
              <a:t> as follows:</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3</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4</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{0, 1}</a:t>
            </a:r>
            <a:r>
              <a:rPr lang="en-US" dirty="0"/>
              <a:t>,</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 {0, $},</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δ</a:t>
            </a:r>
            <a:r>
              <a:rPr lang="el-GR" dirty="0"/>
              <a:t> </a:t>
            </a:r>
            <a:r>
              <a:rPr lang="en-US" dirty="0"/>
              <a:t>can described as follows, where blank entries represent </a:t>
            </a:r>
            <a:r>
              <a:rPr lang="en-US" dirty="0">
                <a:effectLst/>
                <a:latin typeface="Cambria Math" panose="02040503050406030204" pitchFamily="18" charset="0"/>
                <a:ea typeface="Calibri" panose="020F0502020204030204" pitchFamily="34" charset="0"/>
                <a:cs typeface="Cambria Math" panose="02040503050406030204" pitchFamily="18" charset="0"/>
              </a:rPr>
              <a:t>∅ (the chart was copied from the book)</a:t>
            </a:r>
            <a:r>
              <a:rPr lang="en-US" dirty="0"/>
              <a:t>:</a:t>
            </a:r>
          </a:p>
          <a:p>
            <a:pPr marL="914400" lvl="1" indent="-457200">
              <a:buFont typeface="+mj-lt"/>
              <a:buAutoNum type="arabicPeriod"/>
            </a:pPr>
            <a:endParaRPr lang="en-US" dirty="0">
              <a:latin typeface="Cambria Math" panose="02040503050406030204" pitchFamily="18" charset="0"/>
              <a:ea typeface="Cambria Math" panose="02040503050406030204" pitchFamily="18" charset="0"/>
            </a:endParaRPr>
          </a:p>
          <a:p>
            <a:pPr marL="914400" lvl="1" indent="-457200">
              <a:buFont typeface="+mj-lt"/>
              <a:buAutoNum type="arabicPeriod"/>
            </a:pPr>
            <a:endParaRPr lang="en-US" dirty="0">
              <a:latin typeface="Cambria Math" panose="02040503050406030204" pitchFamily="18" charset="0"/>
              <a:ea typeface="Cambria Math" panose="02040503050406030204" pitchFamily="18" charset="0"/>
            </a:endParaRPr>
          </a:p>
          <a:p>
            <a:pPr marL="914400" lvl="1" indent="-457200">
              <a:buFont typeface="+mj-lt"/>
              <a:buAutoNum type="arabicPeriod"/>
            </a:pPr>
            <a:endParaRPr lang="en-US" dirty="0">
              <a:latin typeface="Cambria Math" panose="02040503050406030204" pitchFamily="18" charset="0"/>
              <a:ea typeface="Cambria Math" panose="02040503050406030204" pitchFamily="18" charset="0"/>
            </a:endParaRPr>
          </a:p>
          <a:p>
            <a:pPr marL="914400" lvl="1" indent="-457200">
              <a:buFont typeface="+mj-lt"/>
              <a:buAutoNum type="arabicPeriod"/>
            </a:pPr>
            <a:endParaRPr lang="en-US" dirty="0">
              <a:latin typeface="Cambria Math" panose="02040503050406030204" pitchFamily="18" charset="0"/>
              <a:ea typeface="Cambria Math" panose="02040503050406030204" pitchFamily="18" charset="0"/>
            </a:endParaRPr>
          </a:p>
          <a:p>
            <a:pPr marL="914400" lvl="1" indent="-457200">
              <a:buFont typeface="+mj-lt"/>
              <a:buAutoNum type="arabicPeriod"/>
            </a:pPr>
            <a:endParaRPr lang="en-US" dirty="0">
              <a:latin typeface="Cambria Math" panose="02040503050406030204" pitchFamily="18" charset="0"/>
              <a:ea typeface="Cambria Math" panose="02040503050406030204" pitchFamily="18" charset="0"/>
            </a:endParaRPr>
          </a:p>
          <a:p>
            <a:pPr marL="914400" lvl="1" indent="-457200">
              <a:buFont typeface="+mj-lt"/>
              <a:buAutoNum type="arabicPeriod"/>
            </a:pPr>
            <a:endParaRPr lang="en-US" dirty="0">
              <a:latin typeface="Cambria Math" panose="02040503050406030204" pitchFamily="18" charset="0"/>
              <a:ea typeface="Cambria Math" panose="02040503050406030204" pitchFamily="18" charset="0"/>
            </a:endParaRPr>
          </a:p>
          <a:p>
            <a:pPr marL="914400" lvl="1" indent="-457200">
              <a:buFont typeface="+mj-lt"/>
              <a:buAutoNum type="arabicPeriod"/>
            </a:pPr>
            <a:endParaRPr lang="en-US" dirty="0">
              <a:latin typeface="Cambria Math" panose="02040503050406030204" pitchFamily="18" charset="0"/>
              <a:ea typeface="Cambria Math" panose="02040503050406030204" pitchFamily="18" charset="0"/>
            </a:endParaRP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is the start state,</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F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4</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is one of the final states so that the empty string is accepted)</a:t>
            </a:r>
          </a:p>
          <a:p>
            <a:r>
              <a:rPr lang="en-US" dirty="0"/>
              <a:t>Note that </a:t>
            </a:r>
            <a:r>
              <a:rPr lang="en-US" i="1" dirty="0"/>
              <a:t>we need the </a:t>
            </a:r>
            <a:r>
              <a:rPr lang="en-US" i="1" dirty="0">
                <a:latin typeface="Cambria Math" panose="02040503050406030204" pitchFamily="18" charset="0"/>
                <a:ea typeface="Cambria Math" panose="02040503050406030204" pitchFamily="18" charset="0"/>
              </a:rPr>
              <a:t>$</a:t>
            </a:r>
            <a:r>
              <a:rPr lang="en-US" i="1" dirty="0"/>
              <a:t> as an additional stack symbol to give the machine a way to recognize when the stack becomes empty</a:t>
            </a:r>
            <a:r>
              <a:rPr lang="en-US" dirty="0"/>
              <a:t>; this is a useful trick</a:t>
            </a:r>
          </a:p>
        </p:txBody>
      </p:sp>
      <p:pic>
        <p:nvPicPr>
          <p:cNvPr id="5" name="Picture 4">
            <a:extLst>
              <a:ext uri="{FF2B5EF4-FFF2-40B4-BE49-F238E27FC236}">
                <a16:creationId xmlns:a16="http://schemas.microsoft.com/office/drawing/2014/main" id="{EBC36AD1-6C46-41DE-AFF6-87A824F36971}"/>
              </a:ext>
            </a:extLst>
          </p:cNvPr>
          <p:cNvPicPr>
            <a:picLocks noChangeAspect="1"/>
          </p:cNvPicPr>
          <p:nvPr/>
        </p:nvPicPr>
        <p:blipFill>
          <a:blip r:embed="rId2"/>
          <a:stretch>
            <a:fillRect/>
          </a:stretch>
        </p:blipFill>
        <p:spPr>
          <a:xfrm>
            <a:off x="2735441" y="3335827"/>
            <a:ext cx="6721118" cy="1633169"/>
          </a:xfrm>
          <a:prstGeom prst="rect">
            <a:avLst/>
          </a:prstGeom>
        </p:spPr>
      </p:pic>
    </p:spTree>
    <p:extLst>
      <p:ext uri="{BB962C8B-B14F-4D97-AF65-F5344CB8AC3E}">
        <p14:creationId xmlns:p14="http://schemas.microsoft.com/office/powerpoint/2010/main" val="2046365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50CDE-DBED-42E8-858C-5829E09C6B44}"/>
              </a:ext>
            </a:extLst>
          </p:cNvPr>
          <p:cNvSpPr>
            <a:spLocks noGrp="1"/>
          </p:cNvSpPr>
          <p:nvPr>
            <p:ph type="title"/>
          </p:nvPr>
        </p:nvSpPr>
        <p:spPr/>
        <p:txBody>
          <a:bodyPr/>
          <a:lstStyle/>
          <a:p>
            <a:r>
              <a:rPr lang="en-US" dirty="0"/>
              <a:t>State Diagrams for Pushdown Automata</a:t>
            </a:r>
          </a:p>
        </p:txBody>
      </p:sp>
      <p:sp>
        <p:nvSpPr>
          <p:cNvPr id="3" name="Content Placeholder 2">
            <a:extLst>
              <a:ext uri="{FF2B5EF4-FFF2-40B4-BE49-F238E27FC236}">
                <a16:creationId xmlns:a16="http://schemas.microsoft.com/office/drawing/2014/main" id="{806A3DCC-AEB4-417B-B753-5E103D40E662}"/>
              </a:ext>
            </a:extLst>
          </p:cNvPr>
          <p:cNvSpPr>
            <a:spLocks noGrp="1"/>
          </p:cNvSpPr>
          <p:nvPr>
            <p:ph idx="1"/>
          </p:nvPr>
        </p:nvSpPr>
        <p:spPr/>
        <p:txBody>
          <a:bodyPr>
            <a:normAutofit fontScale="85000" lnSpcReduction="20000"/>
          </a:bodyPr>
          <a:lstStyle/>
          <a:p>
            <a:r>
              <a:rPr lang="en-US" dirty="0"/>
              <a:t>As with DFAs and NFAs, PDAs can be represented graphically using </a:t>
            </a:r>
            <a:r>
              <a:rPr lang="en-US" b="1" dirty="0"/>
              <a:t>state diagrams</a:t>
            </a:r>
          </a:p>
          <a:p>
            <a:r>
              <a:rPr lang="en-US" dirty="0"/>
              <a:t>IMO, this is much more readable than the formal description of a PDA</a:t>
            </a:r>
          </a:p>
          <a:p>
            <a:r>
              <a:rPr lang="en-US" dirty="0"/>
              <a:t>The next slide shows a state diagram for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the PDA represented formally on the previous slide</a:t>
            </a:r>
          </a:p>
          <a:p>
            <a:r>
              <a:rPr lang="en-US" dirty="0"/>
              <a:t>Each transition arrow is labeled using the format "</a:t>
            </a:r>
            <a:r>
              <a:rPr lang="en-US" dirty="0">
                <a:latin typeface="Cambria Math" panose="02040503050406030204" pitchFamily="18" charset="0"/>
                <a:ea typeface="Cambria Math" panose="02040503050406030204" pitchFamily="18" charset="0"/>
              </a:rPr>
              <a:t>a, b → c</a:t>
            </a:r>
            <a:r>
              <a:rPr lang="en-US" dirty="0"/>
              <a:t>"</a:t>
            </a:r>
          </a:p>
          <a:p>
            <a:r>
              <a:rPr lang="en-US" dirty="0"/>
              <a:t>Here, </a:t>
            </a:r>
            <a:r>
              <a:rPr lang="en-US" dirty="0">
                <a:latin typeface="Cambria Math" panose="02040503050406030204" pitchFamily="18" charset="0"/>
                <a:ea typeface="Cambria Math" panose="02040503050406030204" pitchFamily="18" charset="0"/>
              </a:rPr>
              <a:t>a</a:t>
            </a:r>
            <a:r>
              <a:rPr lang="en-US" dirty="0"/>
              <a:t> represents the input symbol, </a:t>
            </a:r>
            <a:r>
              <a:rPr lang="en-US" dirty="0">
                <a:latin typeface="Cambria Math" panose="02040503050406030204" pitchFamily="18" charset="0"/>
                <a:ea typeface="Cambria Math" panose="02040503050406030204" pitchFamily="18" charset="0"/>
              </a:rPr>
              <a:t>b</a:t>
            </a:r>
            <a:r>
              <a:rPr lang="en-US" dirty="0"/>
              <a:t> represents the symbol popped from the stack, and </a:t>
            </a:r>
            <a:r>
              <a:rPr lang="en-US" dirty="0">
                <a:latin typeface="Cambria Math" panose="02040503050406030204" pitchFamily="18" charset="0"/>
                <a:ea typeface="Cambria Math" panose="02040503050406030204" pitchFamily="18" charset="0"/>
              </a:rPr>
              <a:t>c</a:t>
            </a:r>
            <a:r>
              <a:rPr lang="en-US" dirty="0"/>
              <a:t> represents the symbol pushed onto the stack</a:t>
            </a:r>
          </a:p>
          <a:p>
            <a:r>
              <a:rPr lang="en-US" dirty="0"/>
              <a:t>Of course, the source and destination states are labeled in the nodes at the source and destination of the transition arrow</a:t>
            </a:r>
          </a:p>
          <a:p>
            <a:r>
              <a:rPr lang="en-US" dirty="0"/>
              <a:t>Any of the three components of the label can be </a:t>
            </a:r>
            <a:r>
              <a:rPr lang="el-GR" dirty="0">
                <a:latin typeface="Cambria Math" panose="02040503050406030204" pitchFamily="18" charset="0"/>
                <a:ea typeface="Cambria Math" panose="02040503050406030204" pitchFamily="18" charset="0"/>
              </a:rPr>
              <a:t>ε</a:t>
            </a:r>
            <a:endParaRPr lang="en-US" dirty="0">
              <a:latin typeface="Cambria Math" panose="02040503050406030204" pitchFamily="18" charset="0"/>
              <a:ea typeface="Cambria Math" panose="02040503050406030204" pitchFamily="18" charset="0"/>
            </a:endParaRPr>
          </a:p>
          <a:p>
            <a:pPr lvl="1"/>
            <a:r>
              <a:rPr lang="en-US" dirty="0"/>
              <a:t>If </a:t>
            </a:r>
            <a:r>
              <a:rPr lang="en-US" dirty="0">
                <a:latin typeface="Cambria Math" panose="02040503050406030204" pitchFamily="18" charset="0"/>
                <a:ea typeface="Cambria Math" panose="02040503050406030204" pitchFamily="18" charset="0"/>
              </a:rPr>
              <a:t>a</a:t>
            </a:r>
            <a:r>
              <a:rPr lang="en-US" dirty="0"/>
              <a:t> is </a:t>
            </a:r>
            <a:r>
              <a:rPr lang="el-GR" dirty="0">
                <a:latin typeface="Cambria Math" panose="02040503050406030204" pitchFamily="18" charset="0"/>
                <a:ea typeface="Cambria Math" panose="02040503050406030204" pitchFamily="18" charset="0"/>
              </a:rPr>
              <a:t>ε</a:t>
            </a:r>
            <a:r>
              <a:rPr lang="en-US" dirty="0"/>
              <a:t>, it means that no input is read when using this transition</a:t>
            </a:r>
          </a:p>
          <a:p>
            <a:pPr lvl="1"/>
            <a:r>
              <a:rPr lang="en-US" dirty="0"/>
              <a:t>If </a:t>
            </a:r>
            <a:r>
              <a:rPr lang="en-US" dirty="0">
                <a:latin typeface="Cambria Math" panose="02040503050406030204" pitchFamily="18" charset="0"/>
                <a:ea typeface="Cambria Math" panose="02040503050406030204" pitchFamily="18" charset="0"/>
              </a:rPr>
              <a:t>b</a:t>
            </a:r>
            <a:r>
              <a:rPr lang="en-US" dirty="0"/>
              <a:t> is </a:t>
            </a:r>
            <a:r>
              <a:rPr lang="el-GR" dirty="0">
                <a:latin typeface="Cambria Math" panose="02040503050406030204" pitchFamily="18" charset="0"/>
                <a:ea typeface="Cambria Math" panose="02040503050406030204" pitchFamily="18" charset="0"/>
              </a:rPr>
              <a:t>ε</a:t>
            </a:r>
            <a:r>
              <a:rPr lang="en-US" dirty="0"/>
              <a:t>, no symbol is read or popped from the top of the stack</a:t>
            </a:r>
          </a:p>
          <a:p>
            <a:pPr lvl="1"/>
            <a:r>
              <a:rPr lang="en-US" dirty="0"/>
              <a:t>If </a:t>
            </a:r>
            <a:r>
              <a:rPr lang="en-US" dirty="0">
                <a:latin typeface="Cambria Math" panose="02040503050406030204" pitchFamily="18" charset="0"/>
                <a:ea typeface="Cambria Math" panose="02040503050406030204" pitchFamily="18" charset="0"/>
              </a:rPr>
              <a:t>c</a:t>
            </a:r>
            <a:r>
              <a:rPr lang="en-US" dirty="0"/>
              <a:t> is </a:t>
            </a:r>
            <a:r>
              <a:rPr lang="el-GR" dirty="0">
                <a:latin typeface="Cambria Math" panose="02040503050406030204" pitchFamily="18" charset="0"/>
                <a:ea typeface="Cambria Math" panose="02040503050406030204" pitchFamily="18" charset="0"/>
              </a:rPr>
              <a:t>ε</a:t>
            </a:r>
            <a:r>
              <a:rPr lang="en-US" dirty="0"/>
              <a:t>, no symbol is pushed onto the stack </a:t>
            </a:r>
          </a:p>
        </p:txBody>
      </p:sp>
    </p:spTree>
    <p:extLst>
      <p:ext uri="{BB962C8B-B14F-4D97-AF65-F5344CB8AC3E}">
        <p14:creationId xmlns:p14="http://schemas.microsoft.com/office/powerpoint/2010/main" val="3314814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AA6D8-2D92-4F0B-AE75-A804E3DBEF2A}"/>
              </a:ext>
            </a:extLst>
          </p:cNvPr>
          <p:cNvSpPr>
            <a:spLocks noGrp="1"/>
          </p:cNvSpPr>
          <p:nvPr>
            <p:ph type="title"/>
          </p:nvPr>
        </p:nvSpPr>
        <p:spPr/>
        <p:txBody>
          <a:bodyPr/>
          <a:lstStyle/>
          <a:p>
            <a:r>
              <a:rPr lang="en-US" dirty="0"/>
              <a:t>State Diagram for PDA Example 1</a:t>
            </a:r>
          </a:p>
        </p:txBody>
      </p:sp>
      <p:pic>
        <p:nvPicPr>
          <p:cNvPr id="5" name="Content Placeholder 4">
            <a:extLst>
              <a:ext uri="{FF2B5EF4-FFF2-40B4-BE49-F238E27FC236}">
                <a16:creationId xmlns:a16="http://schemas.microsoft.com/office/drawing/2014/main" id="{7DA5CC27-D55B-4120-997E-A763016D04D5}"/>
              </a:ext>
            </a:extLst>
          </p:cNvPr>
          <p:cNvPicPr>
            <a:picLocks noGrp="1" noChangeAspect="1"/>
          </p:cNvPicPr>
          <p:nvPr>
            <p:ph idx="1"/>
          </p:nvPr>
        </p:nvPicPr>
        <p:blipFill>
          <a:blip r:embed="rId2"/>
          <a:stretch>
            <a:fillRect/>
          </a:stretch>
        </p:blipFill>
        <p:spPr>
          <a:xfrm>
            <a:off x="3061864" y="2193530"/>
            <a:ext cx="6068272" cy="3029373"/>
          </a:xfrm>
        </p:spPr>
      </p:pic>
    </p:spTree>
    <p:extLst>
      <p:ext uri="{BB962C8B-B14F-4D97-AF65-F5344CB8AC3E}">
        <p14:creationId xmlns:p14="http://schemas.microsoft.com/office/powerpoint/2010/main" val="259763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FF85-BB75-4ABF-931B-FD1ADA4CAFDB}"/>
              </a:ext>
            </a:extLst>
          </p:cNvPr>
          <p:cNvSpPr>
            <a:spLocks noGrp="1"/>
          </p:cNvSpPr>
          <p:nvPr>
            <p:ph type="title"/>
          </p:nvPr>
        </p:nvSpPr>
        <p:spPr/>
        <p:txBody>
          <a:bodyPr/>
          <a:lstStyle/>
          <a:p>
            <a:r>
              <a:rPr lang="en-US" dirty="0"/>
              <a:t>Pushdown Automaton Example 2</a:t>
            </a:r>
          </a:p>
        </p:txBody>
      </p:sp>
      <p:sp>
        <p:nvSpPr>
          <p:cNvPr id="3" name="Content Placeholder 2">
            <a:extLst>
              <a:ext uri="{FF2B5EF4-FFF2-40B4-BE49-F238E27FC236}">
                <a16:creationId xmlns:a16="http://schemas.microsoft.com/office/drawing/2014/main" id="{99BA85A3-4395-49E0-BA89-45C4B0CFA742}"/>
              </a:ext>
            </a:extLst>
          </p:cNvPr>
          <p:cNvSpPr>
            <a:spLocks noGrp="1"/>
          </p:cNvSpPr>
          <p:nvPr>
            <p:ph idx="1"/>
          </p:nvPr>
        </p:nvSpPr>
        <p:spPr/>
        <p:txBody>
          <a:bodyPr>
            <a:normAutofit fontScale="92500" lnSpcReduction="10000"/>
          </a:bodyPr>
          <a:lstStyle/>
          <a:p>
            <a:r>
              <a:rPr lang="en-US" dirty="0"/>
              <a:t>The next slide shows a state diagram for a pushdown automaton that recognizes the language </a:t>
            </a:r>
            <a:r>
              <a:rPr lang="en-US" dirty="0">
                <a:latin typeface="Cambria Math" panose="02040503050406030204" pitchFamily="18" charset="0"/>
                <a:ea typeface="Cambria Math" panose="02040503050406030204" pitchFamily="18" charset="0"/>
              </a:rPr>
              <a:t>{a</a:t>
            </a:r>
            <a:r>
              <a:rPr lang="en-US" baseline="30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b</a:t>
            </a:r>
            <a:r>
              <a:rPr lang="en-US" baseline="30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c</a:t>
            </a:r>
            <a:r>
              <a:rPr lang="en-US" baseline="30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 | i, j, k ≥ 0</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i = j or i = k}</a:t>
            </a:r>
          </a:p>
          <a:p>
            <a:r>
              <a:rPr lang="en-US" dirty="0"/>
              <a:t>Informally, we can say that the PDA works as follows:</a:t>
            </a:r>
          </a:p>
          <a:p>
            <a:pPr lvl="1"/>
            <a:r>
              <a:rPr lang="en-US" dirty="0"/>
              <a:t>First, it pushes all the </a:t>
            </a:r>
            <a:r>
              <a:rPr lang="en-US" dirty="0">
                <a:latin typeface="Cambria Math" panose="02040503050406030204" pitchFamily="18" charset="0"/>
                <a:ea typeface="Cambria Math" panose="02040503050406030204" pitchFamily="18" charset="0"/>
              </a:rPr>
              <a:t>a</a:t>
            </a:r>
            <a:r>
              <a:rPr lang="en-US" dirty="0"/>
              <a:t>'s to the stack</a:t>
            </a:r>
          </a:p>
          <a:p>
            <a:pPr lvl="1"/>
            <a:r>
              <a:rPr lang="en-US" dirty="0"/>
              <a:t>Then, it relies on nondeterminism to try out two things in parallel</a:t>
            </a:r>
          </a:p>
          <a:p>
            <a:pPr lvl="1"/>
            <a:r>
              <a:rPr lang="en-US" dirty="0"/>
              <a:t>In one branch, it checks if the number of </a:t>
            </a:r>
            <a:r>
              <a:rPr lang="en-US" dirty="0">
                <a:latin typeface="Cambria Math" panose="02040503050406030204" pitchFamily="18" charset="0"/>
                <a:ea typeface="Cambria Math" panose="02040503050406030204" pitchFamily="18" charset="0"/>
              </a:rPr>
              <a:t>b</a:t>
            </a:r>
            <a:r>
              <a:rPr lang="en-US" dirty="0"/>
              <a:t>'s matches the number of </a:t>
            </a:r>
            <a:r>
              <a:rPr lang="en-US" dirty="0">
                <a:latin typeface="Cambria Math" panose="02040503050406030204" pitchFamily="18" charset="0"/>
                <a:ea typeface="Cambria Math" panose="02040503050406030204" pitchFamily="18" charset="0"/>
              </a:rPr>
              <a:t>a</a:t>
            </a:r>
            <a:r>
              <a:rPr lang="en-US" dirty="0"/>
              <a:t>'s</a:t>
            </a:r>
          </a:p>
          <a:p>
            <a:pPr lvl="1"/>
            <a:r>
              <a:rPr lang="en-US" dirty="0"/>
              <a:t>In another branch, it skips the </a:t>
            </a:r>
            <a:r>
              <a:rPr lang="en-US" dirty="0">
                <a:latin typeface="Cambria Math" panose="02040503050406030204" pitchFamily="18" charset="0"/>
                <a:ea typeface="Cambria Math" panose="02040503050406030204" pitchFamily="18" charset="0"/>
              </a:rPr>
              <a:t>b</a:t>
            </a:r>
            <a:r>
              <a:rPr lang="en-US" dirty="0"/>
              <a:t>'s and checks if the number of </a:t>
            </a:r>
            <a:r>
              <a:rPr lang="en-US" dirty="0">
                <a:latin typeface="Cambria Math" panose="02040503050406030204" pitchFamily="18" charset="0"/>
                <a:ea typeface="Cambria Math" panose="02040503050406030204" pitchFamily="18" charset="0"/>
              </a:rPr>
              <a:t>c</a:t>
            </a:r>
            <a:r>
              <a:rPr lang="en-US" dirty="0"/>
              <a:t>'s matches the number of </a:t>
            </a:r>
            <a:r>
              <a:rPr lang="en-US" dirty="0">
                <a:latin typeface="Cambria Math" panose="02040503050406030204" pitchFamily="18" charset="0"/>
                <a:ea typeface="Cambria Math" panose="02040503050406030204" pitchFamily="18" charset="0"/>
              </a:rPr>
              <a:t>a</a:t>
            </a:r>
            <a:r>
              <a:rPr lang="en-US" dirty="0"/>
              <a:t>'s</a:t>
            </a:r>
          </a:p>
          <a:p>
            <a:pPr lvl="1"/>
            <a:r>
              <a:rPr lang="en-US" dirty="0"/>
              <a:t>Note that we once again use the trick with the extra </a:t>
            </a:r>
            <a:r>
              <a:rPr lang="en-US" dirty="0">
                <a:latin typeface="Cambria Math" panose="02040503050406030204" pitchFamily="18" charset="0"/>
                <a:ea typeface="Cambria Math" panose="02040503050406030204" pitchFamily="18" charset="0"/>
              </a:rPr>
              <a:t>$</a:t>
            </a:r>
            <a:r>
              <a:rPr lang="en-US" dirty="0"/>
              <a:t> symbol to recognize when the stack is empty</a:t>
            </a:r>
          </a:p>
          <a:p>
            <a:pPr lvl="1"/>
            <a:r>
              <a:rPr lang="en-US" dirty="0"/>
              <a:t>Also, we don't have to explicitly check for symbols appearing out of order</a:t>
            </a:r>
          </a:p>
          <a:p>
            <a:pPr lvl="1"/>
            <a:r>
              <a:rPr lang="en-US" dirty="0"/>
              <a:t>This is because paths being explored by the machine will end if there is no transition specified for the next input symbol (i.e., if the output of the transition function is </a:t>
            </a:r>
            <a:r>
              <a:rPr lang="en-US" dirty="0">
                <a:effectLst/>
                <a:latin typeface="Cambria Math" panose="02040503050406030204" pitchFamily="18" charset="0"/>
                <a:ea typeface="Calibri" panose="020F0502020204030204" pitchFamily="34" charset="0"/>
                <a:cs typeface="Cambria Math" panose="02040503050406030204" pitchFamily="18" charset="0"/>
              </a:rPr>
              <a:t>∅</a:t>
            </a:r>
            <a:r>
              <a:rPr lang="en-US" dirty="0">
                <a:effectLst/>
                <a:ea typeface="Calibri" panose="020F0502020204030204" pitchFamily="34" charset="0"/>
                <a:cs typeface="Cambria Math" panose="02040503050406030204" pitchFamily="18" charset="0"/>
              </a:rPr>
              <a:t>)</a:t>
            </a:r>
            <a:endParaRPr lang="en-US" dirty="0"/>
          </a:p>
          <a:p>
            <a:endParaRPr lang="en-US" dirty="0"/>
          </a:p>
        </p:txBody>
      </p:sp>
    </p:spTree>
    <p:extLst>
      <p:ext uri="{BB962C8B-B14F-4D97-AF65-F5344CB8AC3E}">
        <p14:creationId xmlns:p14="http://schemas.microsoft.com/office/powerpoint/2010/main" val="2274663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5E972-A363-4794-8DBC-E31D879C86EA}"/>
              </a:ext>
            </a:extLst>
          </p:cNvPr>
          <p:cNvSpPr>
            <a:spLocks noGrp="1"/>
          </p:cNvSpPr>
          <p:nvPr>
            <p:ph type="title"/>
          </p:nvPr>
        </p:nvSpPr>
        <p:spPr/>
        <p:txBody>
          <a:bodyPr/>
          <a:lstStyle/>
          <a:p>
            <a:r>
              <a:rPr lang="en-US" dirty="0"/>
              <a:t>State Diagram for PDA Example 2</a:t>
            </a:r>
          </a:p>
        </p:txBody>
      </p:sp>
      <p:pic>
        <p:nvPicPr>
          <p:cNvPr id="5" name="Content Placeholder 4">
            <a:extLst>
              <a:ext uri="{FF2B5EF4-FFF2-40B4-BE49-F238E27FC236}">
                <a16:creationId xmlns:a16="http://schemas.microsoft.com/office/drawing/2014/main" id="{34788FB4-9B6E-4997-A849-D687A15F901A}"/>
              </a:ext>
            </a:extLst>
          </p:cNvPr>
          <p:cNvPicPr>
            <a:picLocks noGrp="1" noChangeAspect="1"/>
          </p:cNvPicPr>
          <p:nvPr>
            <p:ph idx="1"/>
          </p:nvPr>
        </p:nvPicPr>
        <p:blipFill>
          <a:blip r:embed="rId2"/>
          <a:stretch>
            <a:fillRect/>
          </a:stretch>
        </p:blipFill>
        <p:spPr>
          <a:xfrm>
            <a:off x="2922950" y="1925361"/>
            <a:ext cx="6346099" cy="3959624"/>
          </a:xfrm>
        </p:spPr>
      </p:pic>
    </p:spTree>
    <p:extLst>
      <p:ext uri="{BB962C8B-B14F-4D97-AF65-F5344CB8AC3E}">
        <p14:creationId xmlns:p14="http://schemas.microsoft.com/office/powerpoint/2010/main" val="2144076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3821-35F9-4F4C-9EC2-7D1590B891B6}"/>
              </a:ext>
            </a:extLst>
          </p:cNvPr>
          <p:cNvSpPr>
            <a:spLocks noGrp="1"/>
          </p:cNvSpPr>
          <p:nvPr>
            <p:ph type="title"/>
          </p:nvPr>
        </p:nvSpPr>
        <p:spPr/>
        <p:txBody>
          <a:bodyPr/>
          <a:lstStyle/>
          <a:p>
            <a:r>
              <a:rPr lang="en-US" dirty="0"/>
              <a:t>Pushdown Automaton Example 3</a:t>
            </a:r>
          </a:p>
        </p:txBody>
      </p:sp>
      <p:sp>
        <p:nvSpPr>
          <p:cNvPr id="3" name="Content Placeholder 2">
            <a:extLst>
              <a:ext uri="{FF2B5EF4-FFF2-40B4-BE49-F238E27FC236}">
                <a16:creationId xmlns:a16="http://schemas.microsoft.com/office/drawing/2014/main" id="{A01F45E4-7758-4D59-A376-A4F7521F0ECA}"/>
              </a:ext>
            </a:extLst>
          </p:cNvPr>
          <p:cNvSpPr>
            <a:spLocks noGrp="1"/>
          </p:cNvSpPr>
          <p:nvPr>
            <p:ph idx="1"/>
          </p:nvPr>
        </p:nvSpPr>
        <p:spPr/>
        <p:txBody>
          <a:bodyPr>
            <a:normAutofit fontScale="85000" lnSpcReduction="20000"/>
          </a:bodyPr>
          <a:lstStyle/>
          <a:p>
            <a:pPr>
              <a:lnSpc>
                <a:spcPct val="120000"/>
              </a:lnSpc>
            </a:pPr>
            <a:r>
              <a:rPr lang="en-US" dirty="0"/>
              <a:t>The next slide shows a state diagram for a pushdown automaton that recognizes the language </a:t>
            </a:r>
            <a:r>
              <a:rPr lang="en-US" dirty="0">
                <a:latin typeface="Cambria Math" panose="02040503050406030204" pitchFamily="18" charset="0"/>
                <a:ea typeface="Cambria Math" panose="02040503050406030204" pitchFamily="18" charset="0"/>
              </a:rPr>
              <a:t>{ww</a:t>
            </a:r>
            <a:r>
              <a:rPr lang="en-US" baseline="30000" dirty="0">
                <a:latin typeface="Cambria Math" panose="02040503050406030204" pitchFamily="18" charset="0"/>
                <a:ea typeface="Cambria Math" panose="02040503050406030204" pitchFamily="18" charset="0"/>
              </a:rPr>
              <a:t>R</a:t>
            </a:r>
            <a:r>
              <a:rPr lang="en-US" dirty="0">
                <a:latin typeface="Cambria Math" panose="02040503050406030204" pitchFamily="18" charset="0"/>
                <a:ea typeface="Cambria Math" panose="02040503050406030204" pitchFamily="18" charset="0"/>
              </a:rPr>
              <a:t> | w ∈ {0, 1}</a:t>
            </a:r>
            <a:r>
              <a:rPr lang="en-US" baseline="30000" dirty="0">
                <a:latin typeface="Cambria Math" panose="02040503050406030204" pitchFamily="18" charset="0"/>
                <a:ea typeface="Cambria Math" panose="02040503050406030204" pitchFamily="18" charset="0"/>
              </a:rPr>
              <a:t>*</a:t>
            </a:r>
            <a:r>
              <a:rPr lang="en-US" dirty="0">
                <a:latin typeface="Cambria Math" panose="02040503050406030204" pitchFamily="18" charset="0"/>
                <a:ea typeface="Cambria Math" panose="02040503050406030204" pitchFamily="18" charset="0"/>
              </a:rPr>
              <a:t>}</a:t>
            </a:r>
          </a:p>
          <a:p>
            <a:r>
              <a:rPr lang="en-US" dirty="0">
                <a:ea typeface="Cambria Math" panose="02040503050406030204" pitchFamily="18" charset="0"/>
              </a:rPr>
              <a:t>Recall that </a:t>
            </a:r>
            <a:r>
              <a:rPr lang="en-US" dirty="0">
                <a:latin typeface="Cambria Math" panose="02040503050406030204" pitchFamily="18" charset="0"/>
                <a:ea typeface="Cambria Math" panose="02040503050406030204" pitchFamily="18" charset="0"/>
              </a:rPr>
              <a:t>w</a:t>
            </a:r>
            <a:r>
              <a:rPr lang="en-US" baseline="30000" dirty="0">
                <a:latin typeface="Cambria Math" panose="02040503050406030204" pitchFamily="18" charset="0"/>
                <a:ea typeface="Cambria Math" panose="02040503050406030204" pitchFamily="18" charset="0"/>
              </a:rPr>
              <a:t>R</a:t>
            </a:r>
            <a:r>
              <a:rPr lang="en-US" dirty="0">
                <a:ea typeface="Cambria Math" panose="02040503050406030204" pitchFamily="18" charset="0"/>
              </a:rPr>
              <a:t> represents the reverse of string </a:t>
            </a:r>
            <a:r>
              <a:rPr lang="en-US" dirty="0">
                <a:latin typeface="Cambria Math" panose="02040503050406030204" pitchFamily="18" charset="0"/>
                <a:ea typeface="Cambria Math" panose="02040503050406030204" pitchFamily="18" charset="0"/>
              </a:rPr>
              <a:t>w</a:t>
            </a:r>
            <a:r>
              <a:rPr lang="en-US" dirty="0">
                <a:ea typeface="Cambria Math" panose="02040503050406030204" pitchFamily="18" charset="0"/>
              </a:rPr>
              <a:t> (the string with the same symbols in the opposite order)</a:t>
            </a:r>
          </a:p>
          <a:p>
            <a:r>
              <a:rPr lang="en-US" dirty="0"/>
              <a:t>Informally, we can say that the PDA works as follows:</a:t>
            </a:r>
          </a:p>
          <a:p>
            <a:pPr lvl="1"/>
            <a:r>
              <a:rPr lang="en-US" dirty="0"/>
              <a:t>It starts reading symbols from the input, and pushes the same symbols onto the stack</a:t>
            </a:r>
          </a:p>
          <a:p>
            <a:pPr lvl="1"/>
            <a:r>
              <a:rPr lang="en-US" dirty="0"/>
              <a:t>Nondeterministically, at any point, it can "guess" that it is at the halfway point</a:t>
            </a:r>
          </a:p>
          <a:p>
            <a:pPr lvl="1"/>
            <a:r>
              <a:rPr lang="en-US" dirty="0"/>
              <a:t>The way I like to think about it, each guess starts a parallel path of computation</a:t>
            </a:r>
          </a:p>
          <a:p>
            <a:pPr lvl="1"/>
            <a:r>
              <a:rPr lang="en-US" dirty="0"/>
              <a:t>For each such path, it reads the remaining input symbols, continuing as long as the next input symbol matches the symbol at the top of the stack, which is popped</a:t>
            </a:r>
          </a:p>
          <a:p>
            <a:pPr lvl="1"/>
            <a:r>
              <a:rPr lang="en-US" dirty="0"/>
              <a:t>If the input is fully processed at the point when the stack becomes empty, the input is accepted; otherwise, it is rejected</a:t>
            </a:r>
          </a:p>
          <a:p>
            <a:pPr lvl="1"/>
            <a:r>
              <a:rPr lang="en-US" dirty="0"/>
              <a:t>Remember that if any path accepts the input, then the PDA accepts the input; if every path rejects the input, the PDA rejects the input</a:t>
            </a:r>
          </a:p>
        </p:txBody>
      </p:sp>
    </p:spTree>
    <p:extLst>
      <p:ext uri="{BB962C8B-B14F-4D97-AF65-F5344CB8AC3E}">
        <p14:creationId xmlns:p14="http://schemas.microsoft.com/office/powerpoint/2010/main" val="3761979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A3CB2-A2A5-4071-ADAF-FA63BE6064AA}"/>
              </a:ext>
            </a:extLst>
          </p:cNvPr>
          <p:cNvSpPr>
            <a:spLocks noGrp="1"/>
          </p:cNvSpPr>
          <p:nvPr>
            <p:ph type="title"/>
          </p:nvPr>
        </p:nvSpPr>
        <p:spPr/>
        <p:txBody>
          <a:bodyPr/>
          <a:lstStyle/>
          <a:p>
            <a:r>
              <a:rPr lang="en-US" dirty="0"/>
              <a:t>State Diagram for PDA Example 3</a:t>
            </a:r>
          </a:p>
        </p:txBody>
      </p:sp>
      <p:pic>
        <p:nvPicPr>
          <p:cNvPr id="5" name="Content Placeholder 4">
            <a:extLst>
              <a:ext uri="{FF2B5EF4-FFF2-40B4-BE49-F238E27FC236}">
                <a16:creationId xmlns:a16="http://schemas.microsoft.com/office/drawing/2014/main" id="{CFCE590C-B47F-4CD9-9F9C-F8C3CF7E2670}"/>
              </a:ext>
            </a:extLst>
          </p:cNvPr>
          <p:cNvPicPr>
            <a:picLocks noGrp="1" noChangeAspect="1"/>
          </p:cNvPicPr>
          <p:nvPr>
            <p:ph idx="1"/>
          </p:nvPr>
        </p:nvPicPr>
        <p:blipFill>
          <a:blip r:embed="rId2"/>
          <a:stretch>
            <a:fillRect/>
          </a:stretch>
        </p:blipFill>
        <p:spPr>
          <a:xfrm>
            <a:off x="2905502" y="2206070"/>
            <a:ext cx="6380995" cy="2916046"/>
          </a:xfrm>
        </p:spPr>
      </p:pic>
    </p:spTree>
    <p:extLst>
      <p:ext uri="{BB962C8B-B14F-4D97-AF65-F5344CB8AC3E}">
        <p14:creationId xmlns:p14="http://schemas.microsoft.com/office/powerpoint/2010/main" val="2144435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9CC95-C558-47BB-8170-9D9E65AB4EE3}"/>
              </a:ext>
            </a:extLst>
          </p:cNvPr>
          <p:cNvSpPr>
            <a:spLocks noGrp="1"/>
          </p:cNvSpPr>
          <p:nvPr>
            <p:ph type="title"/>
          </p:nvPr>
        </p:nvSpPr>
        <p:spPr/>
        <p:txBody>
          <a:bodyPr/>
          <a:lstStyle/>
          <a:p>
            <a:r>
              <a:rPr lang="en-US" dirty="0"/>
              <a:t>PDAs and CFGs are Equal in Power</a:t>
            </a:r>
          </a:p>
        </p:txBody>
      </p:sp>
      <p:sp>
        <p:nvSpPr>
          <p:cNvPr id="3" name="Content Placeholder 2">
            <a:extLst>
              <a:ext uri="{FF2B5EF4-FFF2-40B4-BE49-F238E27FC236}">
                <a16:creationId xmlns:a16="http://schemas.microsoft.com/office/drawing/2014/main" id="{D5421C8B-A579-4012-8278-BEBABC932D3B}"/>
              </a:ext>
            </a:extLst>
          </p:cNvPr>
          <p:cNvSpPr>
            <a:spLocks noGrp="1"/>
          </p:cNvSpPr>
          <p:nvPr>
            <p:ph idx="1"/>
          </p:nvPr>
        </p:nvSpPr>
        <p:spPr/>
        <p:txBody>
          <a:bodyPr>
            <a:normAutofit fontScale="70000" lnSpcReduction="20000"/>
          </a:bodyPr>
          <a:lstStyle/>
          <a:p>
            <a:r>
              <a:rPr lang="en-US" dirty="0"/>
              <a:t>As mentioned earlier, the two formalisms of CFGs and PDAs are equal in power</a:t>
            </a:r>
          </a:p>
          <a:p>
            <a:r>
              <a:rPr lang="en-US" dirty="0"/>
              <a:t>Theorem 2.20 in the textbook thus states: "A language is context free if and only if some pushdown automaton recognizes it"</a:t>
            </a:r>
          </a:p>
          <a:p>
            <a:r>
              <a:rPr lang="en-US" dirty="0"/>
              <a:t>To prove this, we need to show two things, neither of which is simple</a:t>
            </a:r>
          </a:p>
          <a:p>
            <a:r>
              <a:rPr lang="en-US" dirty="0"/>
              <a:t>One of these two things is stated in Lemma 2.21: "If a language is context free, then some pushdown automaton recognizes it"</a:t>
            </a:r>
          </a:p>
          <a:p>
            <a:r>
              <a:rPr lang="en-US" dirty="0"/>
              <a:t>To prove this, we will show that any CFG can be converted into an equivalent PDA</a:t>
            </a:r>
          </a:p>
          <a:p>
            <a:r>
              <a:rPr lang="en-US" dirty="0"/>
              <a:t>Later, Lemma 2.27 states: "If a pushdown automaton recognizes some language, then it is context free"</a:t>
            </a:r>
          </a:p>
          <a:p>
            <a:r>
              <a:rPr lang="en-US" dirty="0"/>
              <a:t>To prove this, we will show that any PDA can be converted into an equivalent CFG</a:t>
            </a:r>
          </a:p>
          <a:p>
            <a:r>
              <a:rPr lang="en-US" dirty="0"/>
              <a:t>Although I created slides for these two proofs, we will probably not cover these proofs in complete detail in class (to save time)</a:t>
            </a:r>
          </a:p>
          <a:p>
            <a:r>
              <a:rPr lang="en-US" dirty="0"/>
              <a:t>Both proofs are explained in the textbook, and I will at least try to provide some of the intuition behind them</a:t>
            </a:r>
          </a:p>
        </p:txBody>
      </p:sp>
    </p:spTree>
    <p:extLst>
      <p:ext uri="{BB962C8B-B14F-4D97-AF65-F5344CB8AC3E}">
        <p14:creationId xmlns:p14="http://schemas.microsoft.com/office/powerpoint/2010/main" val="2368442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D6926-9017-4424-8715-D8CFAA2A40D4}"/>
              </a:ext>
            </a:extLst>
          </p:cNvPr>
          <p:cNvSpPr>
            <a:spLocks noGrp="1"/>
          </p:cNvSpPr>
          <p:nvPr>
            <p:ph type="title"/>
          </p:nvPr>
        </p:nvSpPr>
        <p:spPr/>
        <p:txBody>
          <a:bodyPr/>
          <a:lstStyle/>
          <a:p>
            <a:r>
              <a:rPr lang="en-US" dirty="0"/>
              <a:t>Every CFG has an Equivalent PDA</a:t>
            </a:r>
          </a:p>
        </p:txBody>
      </p:sp>
      <p:sp>
        <p:nvSpPr>
          <p:cNvPr id="3" name="Content Placeholder 2">
            <a:extLst>
              <a:ext uri="{FF2B5EF4-FFF2-40B4-BE49-F238E27FC236}">
                <a16:creationId xmlns:a16="http://schemas.microsoft.com/office/drawing/2014/main" id="{3C1F8E27-136C-4200-8B16-A4407DFD4EC4}"/>
              </a:ext>
            </a:extLst>
          </p:cNvPr>
          <p:cNvSpPr>
            <a:spLocks noGrp="1"/>
          </p:cNvSpPr>
          <p:nvPr>
            <p:ph idx="1"/>
          </p:nvPr>
        </p:nvSpPr>
        <p:spPr/>
        <p:txBody>
          <a:bodyPr>
            <a:normAutofit fontScale="62500" lnSpcReduction="20000"/>
          </a:bodyPr>
          <a:lstStyle/>
          <a:p>
            <a:r>
              <a:rPr lang="en-US" dirty="0"/>
              <a:t>We know that for every CFL, </a:t>
            </a:r>
            <a:r>
              <a:rPr lang="en-US" dirty="0">
                <a:latin typeface="Cambria Math" panose="02040503050406030204" pitchFamily="18" charset="0"/>
                <a:ea typeface="Cambria Math" panose="02040503050406030204" pitchFamily="18" charset="0"/>
              </a:rPr>
              <a:t>A</a:t>
            </a:r>
            <a:r>
              <a:rPr lang="en-US" dirty="0"/>
              <a:t>, there is a CFG, </a:t>
            </a:r>
            <a:r>
              <a:rPr lang="en-US" dirty="0">
                <a:latin typeface="Cambria Math" panose="02040503050406030204" pitchFamily="18" charset="0"/>
                <a:ea typeface="Cambria Math" panose="02040503050406030204" pitchFamily="18" charset="0"/>
              </a:rPr>
              <a:t>G</a:t>
            </a:r>
            <a:r>
              <a:rPr lang="en-US" dirty="0"/>
              <a:t>, that generates it</a:t>
            </a:r>
          </a:p>
          <a:p>
            <a:r>
              <a:rPr lang="en-US" dirty="0"/>
              <a:t>We will now discuss how to convert </a:t>
            </a:r>
            <a:r>
              <a:rPr lang="en-US" dirty="0">
                <a:latin typeface="Cambria Math" panose="02040503050406030204" pitchFamily="18" charset="0"/>
                <a:ea typeface="Cambria Math" panose="02040503050406030204" pitchFamily="18" charset="0"/>
              </a:rPr>
              <a:t>G</a:t>
            </a:r>
            <a:r>
              <a:rPr lang="en-US" dirty="0"/>
              <a:t> into an equivalent PDA, </a:t>
            </a:r>
            <a:r>
              <a:rPr lang="en-US" dirty="0">
                <a:latin typeface="Cambria Math" panose="02040503050406030204" pitchFamily="18" charset="0"/>
                <a:ea typeface="Cambria Math" panose="02040503050406030204" pitchFamily="18" charset="0"/>
              </a:rPr>
              <a:t>P</a:t>
            </a:r>
            <a:r>
              <a:rPr lang="en-US" dirty="0"/>
              <a:t>, that recognizes </a:t>
            </a:r>
            <a:r>
              <a:rPr lang="en-US" dirty="0">
                <a:latin typeface="Cambria Math" panose="02040503050406030204" pitchFamily="18" charset="0"/>
                <a:ea typeface="Cambria Math" panose="02040503050406030204" pitchFamily="18" charset="0"/>
              </a:rPr>
              <a:t>A</a:t>
            </a:r>
          </a:p>
          <a:p>
            <a:r>
              <a:rPr lang="en-US" dirty="0">
                <a:latin typeface="Cambria Math" panose="02040503050406030204" pitchFamily="18" charset="0"/>
                <a:ea typeface="Cambria Math" panose="02040503050406030204" pitchFamily="18" charset="0"/>
              </a:rPr>
              <a:t>P</a:t>
            </a:r>
            <a:r>
              <a:rPr lang="en-US" dirty="0"/>
              <a:t> therefore accepts an input string, </a:t>
            </a:r>
            <a:r>
              <a:rPr lang="en-US" dirty="0">
                <a:latin typeface="Cambria Math" panose="02040503050406030204" pitchFamily="18" charset="0"/>
                <a:ea typeface="Cambria Math" panose="02040503050406030204" pitchFamily="18" charset="0"/>
              </a:rPr>
              <a:t>w</a:t>
            </a:r>
            <a:r>
              <a:rPr lang="en-US" dirty="0"/>
              <a:t>, if and only if </a:t>
            </a:r>
            <a:r>
              <a:rPr lang="en-US" dirty="0">
                <a:latin typeface="Cambria Math" panose="02040503050406030204" pitchFamily="18" charset="0"/>
                <a:ea typeface="Cambria Math" panose="02040503050406030204" pitchFamily="18" charset="0"/>
              </a:rPr>
              <a:t>w</a:t>
            </a:r>
            <a:r>
              <a:rPr lang="en-US" dirty="0"/>
              <a:t> can be derived from </a:t>
            </a:r>
            <a:r>
              <a:rPr lang="en-US" dirty="0">
                <a:latin typeface="Cambria Math" panose="02040503050406030204" pitchFamily="18" charset="0"/>
                <a:ea typeface="Cambria Math" panose="02040503050406030204" pitchFamily="18" charset="0"/>
              </a:rPr>
              <a:t>G</a:t>
            </a:r>
            <a:r>
              <a:rPr lang="en-US" dirty="0"/>
              <a:t>'s start symbol</a:t>
            </a:r>
          </a:p>
          <a:p>
            <a:r>
              <a:rPr lang="en-US" dirty="0"/>
              <a:t>Each step of the derivation results in a sequence of nonterminals and terminals, which we will call an </a:t>
            </a:r>
            <a:r>
              <a:rPr lang="en-US" i="1" dirty="0"/>
              <a:t>intermediate string</a:t>
            </a:r>
          </a:p>
          <a:p>
            <a:r>
              <a:rPr lang="en-US" dirty="0"/>
              <a:t>Book: "We design </a:t>
            </a:r>
            <a:r>
              <a:rPr lang="en-US" dirty="0">
                <a:latin typeface="Cambria Math" panose="02040503050406030204" pitchFamily="18" charset="0"/>
                <a:ea typeface="Cambria Math" panose="02040503050406030204" pitchFamily="18" charset="0"/>
              </a:rPr>
              <a:t>P</a:t>
            </a:r>
            <a:r>
              <a:rPr lang="en-US" dirty="0"/>
              <a:t> to determine whether some series of substitutions using the rules of </a:t>
            </a:r>
            <a:r>
              <a:rPr lang="en-US" dirty="0">
                <a:latin typeface="Cambria Math" panose="02040503050406030204" pitchFamily="18" charset="0"/>
                <a:ea typeface="Cambria Math" panose="02040503050406030204" pitchFamily="18" charset="0"/>
              </a:rPr>
              <a:t>G</a:t>
            </a:r>
            <a:r>
              <a:rPr lang="en-US" dirty="0"/>
              <a:t> can lead from the start variable to </a:t>
            </a:r>
            <a:r>
              <a:rPr lang="en-US" dirty="0">
                <a:latin typeface="Cambria Math" panose="02040503050406030204" pitchFamily="18" charset="0"/>
                <a:ea typeface="Cambria Math" panose="02040503050406030204" pitchFamily="18" charset="0"/>
              </a:rPr>
              <a:t>w</a:t>
            </a:r>
            <a:r>
              <a:rPr lang="en-US" dirty="0"/>
              <a:t>"</a:t>
            </a:r>
          </a:p>
          <a:p>
            <a:r>
              <a:rPr lang="en-US" dirty="0"/>
              <a:t>Since there will often be multiple substitutions allowed, we will make use of nondeterminism</a:t>
            </a:r>
          </a:p>
          <a:p>
            <a:r>
              <a:rPr lang="en-US" dirty="0"/>
              <a:t>The PDA's stack contains the symbols of the intermediate string that have not yet matched input symbols</a:t>
            </a:r>
          </a:p>
          <a:p>
            <a:r>
              <a:rPr lang="en-US" dirty="0"/>
              <a:t>Symbols are pushed in an order such that the left-most remaining symbol in the intermediate string is at the top of the stack</a:t>
            </a:r>
          </a:p>
          <a:p>
            <a:r>
              <a:rPr lang="en-US" dirty="0"/>
              <a:t>The figure on the next slide helps to explain this; I add:</a:t>
            </a:r>
          </a:p>
          <a:p>
            <a:pPr lvl="1"/>
            <a:r>
              <a:rPr lang="en-US" dirty="0"/>
              <a:t>In the figure, the start symbol has been used to derive the intermediate string </a:t>
            </a:r>
            <a:r>
              <a:rPr lang="en-US" dirty="0">
                <a:latin typeface="Cambria Math" panose="02040503050406030204" pitchFamily="18" charset="0"/>
                <a:ea typeface="Cambria Math" panose="02040503050406030204" pitchFamily="18" charset="0"/>
              </a:rPr>
              <a:t>01A1A0</a:t>
            </a:r>
          </a:p>
          <a:p>
            <a:pPr lvl="1"/>
            <a:r>
              <a:rPr lang="en-US" dirty="0"/>
              <a:t>The first two symbols of the input string, </a:t>
            </a:r>
            <a:r>
              <a:rPr lang="en-US" dirty="0">
                <a:latin typeface="Cambria Math" panose="02040503050406030204" pitchFamily="18" charset="0"/>
                <a:ea typeface="Cambria Math" panose="02040503050406030204" pitchFamily="18" charset="0"/>
              </a:rPr>
              <a:t>01</a:t>
            </a:r>
            <a:r>
              <a:rPr lang="en-US" dirty="0"/>
              <a:t>, have already been matched</a:t>
            </a:r>
          </a:p>
          <a:p>
            <a:pPr lvl="1"/>
            <a:r>
              <a:rPr lang="en-US" dirty="0"/>
              <a:t>The machine will ultimately accept the input, </a:t>
            </a:r>
            <a:r>
              <a:rPr lang="en-US" dirty="0">
                <a:latin typeface="Cambria Math" panose="02040503050406030204" pitchFamily="18" charset="0"/>
                <a:ea typeface="Cambria Math" panose="02040503050406030204" pitchFamily="18" charset="0"/>
              </a:rPr>
              <a:t>011001</a:t>
            </a:r>
            <a:r>
              <a:rPr lang="en-US" dirty="0"/>
              <a:t>, if and only if the remainder of the intermediate string, </a:t>
            </a:r>
            <a:r>
              <a:rPr lang="en-US" dirty="0">
                <a:latin typeface="Cambria Math" panose="02040503050406030204" pitchFamily="18" charset="0"/>
                <a:ea typeface="Cambria Math" panose="02040503050406030204" pitchFamily="18" charset="0"/>
              </a:rPr>
              <a:t>A1A0</a:t>
            </a:r>
            <a:r>
              <a:rPr lang="en-US" dirty="0"/>
              <a:t>, can derive the remainder of the input, </a:t>
            </a:r>
            <a:r>
              <a:rPr lang="en-US" dirty="0">
                <a:latin typeface="Cambria Math" panose="02040503050406030204" pitchFamily="18" charset="0"/>
                <a:ea typeface="Cambria Math" panose="02040503050406030204" pitchFamily="18" charset="0"/>
              </a:rPr>
              <a:t>1001</a:t>
            </a:r>
            <a:r>
              <a:rPr lang="en-US" dirty="0">
                <a:ea typeface="Cambria Math" panose="02040503050406030204" pitchFamily="18" charset="0"/>
              </a:rPr>
              <a:t> (clearly this will not be possible in this case)</a:t>
            </a:r>
            <a:endParaRPr lang="en-US" dirty="0">
              <a:latin typeface="Cambria Math" panose="02040503050406030204" pitchFamily="18" charset="0"/>
              <a:ea typeface="Cambria Math" panose="02040503050406030204" pitchFamily="18" charset="0"/>
            </a:endParaRPr>
          </a:p>
          <a:p>
            <a:endParaRPr lang="en-US" dirty="0"/>
          </a:p>
        </p:txBody>
      </p:sp>
    </p:spTree>
    <p:extLst>
      <p:ext uri="{BB962C8B-B14F-4D97-AF65-F5344CB8AC3E}">
        <p14:creationId xmlns:p14="http://schemas.microsoft.com/office/powerpoint/2010/main" val="498545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F560F-4629-4A34-8A1D-1497008BC42E}"/>
              </a:ext>
            </a:extLst>
          </p:cNvPr>
          <p:cNvSpPr>
            <a:spLocks noGrp="1"/>
          </p:cNvSpPr>
          <p:nvPr>
            <p:ph type="title"/>
          </p:nvPr>
        </p:nvSpPr>
        <p:spPr/>
        <p:txBody>
          <a:bodyPr/>
          <a:lstStyle/>
          <a:p>
            <a:r>
              <a:rPr lang="en-US" dirty="0"/>
              <a:t>PDA Simulating a CFG Example</a:t>
            </a:r>
          </a:p>
        </p:txBody>
      </p:sp>
      <p:pic>
        <p:nvPicPr>
          <p:cNvPr id="5" name="Content Placeholder 4">
            <a:extLst>
              <a:ext uri="{FF2B5EF4-FFF2-40B4-BE49-F238E27FC236}">
                <a16:creationId xmlns:a16="http://schemas.microsoft.com/office/drawing/2014/main" id="{AB44E573-0224-4A71-B125-2A6520F68B70}"/>
              </a:ext>
            </a:extLst>
          </p:cNvPr>
          <p:cNvPicPr>
            <a:picLocks noGrp="1" noChangeAspect="1"/>
          </p:cNvPicPr>
          <p:nvPr>
            <p:ph idx="1"/>
          </p:nvPr>
        </p:nvPicPr>
        <p:blipFill>
          <a:blip r:embed="rId2"/>
          <a:stretch>
            <a:fillRect/>
          </a:stretch>
        </p:blipFill>
        <p:spPr>
          <a:xfrm>
            <a:off x="2305050" y="2010458"/>
            <a:ext cx="7581900" cy="3705225"/>
          </a:xfrm>
        </p:spPr>
      </p:pic>
    </p:spTree>
    <p:extLst>
      <p:ext uri="{BB962C8B-B14F-4D97-AF65-F5344CB8AC3E}">
        <p14:creationId xmlns:p14="http://schemas.microsoft.com/office/powerpoint/2010/main" val="1579677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12FC5-453A-4B8D-A124-03221975C27A}"/>
              </a:ext>
            </a:extLst>
          </p:cNvPr>
          <p:cNvSpPr>
            <a:spLocks noGrp="1"/>
          </p:cNvSpPr>
          <p:nvPr>
            <p:ph type="title"/>
          </p:nvPr>
        </p:nvSpPr>
        <p:spPr/>
        <p:txBody>
          <a:bodyPr/>
          <a:lstStyle/>
          <a:p>
            <a:r>
              <a:rPr lang="en-US" dirty="0"/>
              <a:t>Pushing a String onto the Stack</a:t>
            </a:r>
          </a:p>
        </p:txBody>
      </p:sp>
      <p:sp>
        <p:nvSpPr>
          <p:cNvPr id="3" name="Content Placeholder 2">
            <a:extLst>
              <a:ext uri="{FF2B5EF4-FFF2-40B4-BE49-F238E27FC236}">
                <a16:creationId xmlns:a16="http://schemas.microsoft.com/office/drawing/2014/main" id="{14A1DBF9-9C2B-4EE8-9231-00B13D876DAE}"/>
              </a:ext>
            </a:extLst>
          </p:cNvPr>
          <p:cNvSpPr>
            <a:spLocks noGrp="1"/>
          </p:cNvSpPr>
          <p:nvPr>
            <p:ph idx="1"/>
          </p:nvPr>
        </p:nvSpPr>
        <p:spPr/>
        <p:txBody>
          <a:bodyPr>
            <a:normAutofit fontScale="62500" lnSpcReduction="20000"/>
          </a:bodyPr>
          <a:lstStyle/>
          <a:p>
            <a:r>
              <a:rPr lang="en-US" dirty="0"/>
              <a:t>The steps of the solution we will discuss assume that we can push an entire string to the stack</a:t>
            </a:r>
          </a:p>
          <a:p>
            <a:r>
              <a:rPr lang="en-US" dirty="0"/>
              <a:t>Since a PDA cannot do this in a single step (at least, not as PDAs are defined in our textbook – some other sources describing PDAs allow it), we need to do this using multiple steps</a:t>
            </a:r>
          </a:p>
          <a:p>
            <a:r>
              <a:rPr lang="en-US" dirty="0"/>
              <a:t>To do so will require creating additional states for every single transition rule</a:t>
            </a:r>
          </a:p>
          <a:p>
            <a:r>
              <a:rPr lang="en-US" dirty="0"/>
              <a:t>We can describe how to do this with an example (the figure on the next slide helps to explain it):</a:t>
            </a:r>
          </a:p>
          <a:p>
            <a:pPr lvl="1"/>
            <a:r>
              <a:rPr lang="en-US" dirty="0"/>
              <a:t>Suppose we are in state </a:t>
            </a:r>
            <a:r>
              <a:rPr lang="en-US" dirty="0">
                <a:latin typeface="Cambria Math" panose="02040503050406030204" pitchFamily="18" charset="0"/>
                <a:ea typeface="Cambria Math" panose="02040503050406030204" pitchFamily="18" charset="0"/>
              </a:rPr>
              <a:t>q</a:t>
            </a:r>
            <a:r>
              <a:rPr lang="en-US" dirty="0"/>
              <a:t>, the next input symbol is </a:t>
            </a:r>
            <a:r>
              <a:rPr lang="en-US" dirty="0">
                <a:latin typeface="Cambria Math" panose="02040503050406030204" pitchFamily="18" charset="0"/>
                <a:ea typeface="Cambria Math" panose="02040503050406030204" pitchFamily="18" charset="0"/>
              </a:rPr>
              <a:t>a</a:t>
            </a:r>
            <a:r>
              <a:rPr lang="en-US" dirty="0"/>
              <a:t>, and the top of the stack contains </a:t>
            </a:r>
            <a:r>
              <a:rPr lang="en-US" dirty="0">
                <a:latin typeface="Cambria Math" panose="02040503050406030204" pitchFamily="18" charset="0"/>
                <a:ea typeface="Cambria Math" panose="02040503050406030204" pitchFamily="18" charset="0"/>
              </a:rPr>
              <a:t>s</a:t>
            </a:r>
          </a:p>
          <a:p>
            <a:pPr lvl="1"/>
            <a:r>
              <a:rPr lang="en-US" dirty="0"/>
              <a:t>The desired transition would read the input </a:t>
            </a:r>
            <a:r>
              <a:rPr lang="en-US" dirty="0">
                <a:latin typeface="Cambria Math" panose="02040503050406030204" pitchFamily="18" charset="0"/>
                <a:ea typeface="Cambria Math" panose="02040503050406030204" pitchFamily="18" charset="0"/>
              </a:rPr>
              <a:t>a</a:t>
            </a:r>
            <a:r>
              <a:rPr lang="en-US" dirty="0"/>
              <a:t>, pop </a:t>
            </a:r>
            <a:r>
              <a:rPr lang="en-US" dirty="0">
                <a:latin typeface="Cambria Math" panose="02040503050406030204" pitchFamily="18" charset="0"/>
                <a:ea typeface="Cambria Math" panose="02040503050406030204" pitchFamily="18" charset="0"/>
              </a:rPr>
              <a:t>s</a:t>
            </a:r>
            <a:r>
              <a:rPr lang="en-US" dirty="0"/>
              <a:t> (transitions are always required to pop the matching stack symbol), jump to state </a:t>
            </a:r>
            <a:r>
              <a:rPr lang="en-US" dirty="0">
                <a:latin typeface="Cambria Math" panose="02040503050406030204" pitchFamily="18" charset="0"/>
                <a:ea typeface="Cambria Math" panose="02040503050406030204" pitchFamily="18" charset="0"/>
              </a:rPr>
              <a:t>r</a:t>
            </a:r>
            <a:r>
              <a:rPr lang="en-US" dirty="0"/>
              <a:t>, and push the string </a:t>
            </a:r>
            <a:r>
              <a:rPr lang="en-US" dirty="0">
                <a:latin typeface="Cambria Math" panose="02040503050406030204" pitchFamily="18" charset="0"/>
                <a:ea typeface="Cambria Math" panose="02040503050406030204" pitchFamily="18" charset="0"/>
              </a:rPr>
              <a:t>xyz</a:t>
            </a:r>
            <a:r>
              <a:rPr lang="en-US" dirty="0"/>
              <a:t> onto the stack (with </a:t>
            </a:r>
            <a:r>
              <a:rPr lang="en-US" dirty="0">
                <a:latin typeface="Cambria Math" panose="02040503050406030204" pitchFamily="18" charset="0"/>
                <a:ea typeface="Cambria Math" panose="02040503050406030204" pitchFamily="18" charset="0"/>
              </a:rPr>
              <a:t>z</a:t>
            </a:r>
            <a:r>
              <a:rPr lang="en-US" dirty="0"/>
              <a:t> toward the bottom of the stack and </a:t>
            </a:r>
            <a:r>
              <a:rPr lang="en-US" dirty="0">
                <a:latin typeface="Cambria Math" panose="02040503050406030204" pitchFamily="18" charset="0"/>
                <a:ea typeface="Cambria Math" panose="02040503050406030204" pitchFamily="18" charset="0"/>
              </a:rPr>
              <a:t>x</a:t>
            </a:r>
            <a:r>
              <a:rPr lang="en-US" dirty="0"/>
              <a:t> at the top of the stack)</a:t>
            </a:r>
          </a:p>
          <a:p>
            <a:pPr lvl="1"/>
            <a:r>
              <a:rPr lang="en-US" dirty="0"/>
              <a:t>We can do this in three steps, one for each symbol of the string we want to push</a:t>
            </a:r>
          </a:p>
          <a:p>
            <a:pPr lvl="1"/>
            <a:r>
              <a:rPr lang="en-US" dirty="0"/>
              <a:t>The first step will read the input symbol </a:t>
            </a:r>
            <a:r>
              <a:rPr lang="en-US" dirty="0">
                <a:latin typeface="Cambria Math" panose="02040503050406030204" pitchFamily="18" charset="0"/>
                <a:ea typeface="Cambria Math" panose="02040503050406030204" pitchFamily="18" charset="0"/>
              </a:rPr>
              <a:t>a</a:t>
            </a:r>
            <a:r>
              <a:rPr lang="en-US" dirty="0"/>
              <a:t>, pop </a:t>
            </a:r>
            <a:r>
              <a:rPr lang="en-US" dirty="0">
                <a:latin typeface="Cambria Math" panose="02040503050406030204" pitchFamily="18" charset="0"/>
                <a:ea typeface="Cambria Math" panose="02040503050406030204" pitchFamily="18" charset="0"/>
              </a:rPr>
              <a:t>s</a:t>
            </a:r>
            <a:r>
              <a:rPr lang="en-US" dirty="0"/>
              <a:t>, and push </a:t>
            </a:r>
            <a:r>
              <a:rPr lang="en-US" dirty="0">
                <a:latin typeface="Cambria Math" panose="02040503050406030204" pitchFamily="18" charset="0"/>
                <a:ea typeface="Cambria Math" panose="02040503050406030204" pitchFamily="18" charset="0"/>
              </a:rPr>
              <a:t>z</a:t>
            </a:r>
            <a:r>
              <a:rPr lang="en-US" dirty="0"/>
              <a:t>; we will jump to a state called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1</a:t>
            </a:r>
            <a:r>
              <a:rPr lang="en-US" dirty="0"/>
              <a:t>, only for use with this particular, desired transition rule</a:t>
            </a:r>
          </a:p>
          <a:p>
            <a:pPr lvl="1"/>
            <a:r>
              <a:rPr lang="en-US" dirty="0"/>
              <a:t>The next step will not read any input or pop anything; it will just push </a:t>
            </a:r>
            <a:r>
              <a:rPr lang="en-US" dirty="0">
                <a:latin typeface="Cambria Math" panose="02040503050406030204" pitchFamily="18" charset="0"/>
                <a:ea typeface="Cambria Math" panose="02040503050406030204" pitchFamily="18" charset="0"/>
              </a:rPr>
              <a:t>y</a:t>
            </a:r>
            <a:r>
              <a:rPr lang="en-US" dirty="0"/>
              <a:t> and jump to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2</a:t>
            </a:r>
          </a:p>
          <a:p>
            <a:pPr lvl="1"/>
            <a:r>
              <a:rPr lang="en-US" dirty="0"/>
              <a:t>The final step will also not read any input or pop anything; it will just push </a:t>
            </a:r>
            <a:r>
              <a:rPr lang="en-US" dirty="0">
                <a:latin typeface="Cambria Math" panose="02040503050406030204" pitchFamily="18" charset="0"/>
                <a:ea typeface="Cambria Math" panose="02040503050406030204" pitchFamily="18" charset="0"/>
              </a:rPr>
              <a:t>x</a:t>
            </a:r>
            <a:r>
              <a:rPr lang="en-US" dirty="0"/>
              <a:t> and jump to state </a:t>
            </a:r>
            <a:r>
              <a:rPr lang="en-US" dirty="0">
                <a:latin typeface="Cambria Math" panose="02040503050406030204" pitchFamily="18" charset="0"/>
                <a:ea typeface="Cambria Math" panose="02040503050406030204" pitchFamily="18" charset="0"/>
              </a:rPr>
              <a:t>r</a:t>
            </a:r>
          </a:p>
          <a:p>
            <a:r>
              <a:rPr lang="en-US" dirty="0"/>
              <a:t>Now that this has been explained, we will present the steps of </a:t>
            </a:r>
            <a:r>
              <a:rPr lang="en-US" dirty="0">
                <a:latin typeface="Cambria Math" panose="02040503050406030204" pitchFamily="18" charset="0"/>
                <a:ea typeface="Cambria Math" panose="02040503050406030204" pitchFamily="18" charset="0"/>
              </a:rPr>
              <a:t>P</a:t>
            </a:r>
            <a:r>
              <a:rPr lang="en-US" dirty="0"/>
              <a:t> (a PDA that simulates a CFG, </a:t>
            </a:r>
            <a:r>
              <a:rPr lang="en-US" dirty="0">
                <a:latin typeface="Cambria Math" panose="02040503050406030204" pitchFamily="18" charset="0"/>
                <a:ea typeface="Cambria Math" panose="02040503050406030204" pitchFamily="18" charset="0"/>
              </a:rPr>
              <a:t>G</a:t>
            </a:r>
            <a:r>
              <a:rPr lang="en-US" dirty="0"/>
              <a:t>) as if a transition rule is allowed to push an entire string onto the stack</a:t>
            </a:r>
          </a:p>
          <a:p>
            <a:r>
              <a:rPr lang="en-US" dirty="0"/>
              <a:t>We do this with the understanding that a formal description of </a:t>
            </a:r>
            <a:r>
              <a:rPr lang="en-US" dirty="0">
                <a:latin typeface="Cambria Math" panose="02040503050406030204" pitchFamily="18" charset="0"/>
                <a:ea typeface="Cambria Math" panose="02040503050406030204" pitchFamily="18" charset="0"/>
              </a:rPr>
              <a:t>P</a:t>
            </a:r>
            <a:r>
              <a:rPr lang="en-US" dirty="0"/>
              <a:t> would implement every such transition rule with multiple steps, and additional states, as described above</a:t>
            </a:r>
          </a:p>
        </p:txBody>
      </p:sp>
    </p:spTree>
    <p:extLst>
      <p:ext uri="{BB962C8B-B14F-4D97-AF65-F5344CB8AC3E}">
        <p14:creationId xmlns:p14="http://schemas.microsoft.com/office/powerpoint/2010/main" val="2205994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A9259-0951-4615-8220-EE8F15793261}"/>
              </a:ext>
            </a:extLst>
          </p:cNvPr>
          <p:cNvSpPr>
            <a:spLocks noGrp="1"/>
          </p:cNvSpPr>
          <p:nvPr>
            <p:ph type="title"/>
          </p:nvPr>
        </p:nvSpPr>
        <p:spPr/>
        <p:txBody>
          <a:bodyPr/>
          <a:lstStyle/>
          <a:p>
            <a:r>
              <a:rPr lang="en-US" dirty="0"/>
              <a:t>Pushing a String onto the Stack Example</a:t>
            </a:r>
          </a:p>
        </p:txBody>
      </p:sp>
      <p:pic>
        <p:nvPicPr>
          <p:cNvPr id="5" name="Content Placeholder 4">
            <a:extLst>
              <a:ext uri="{FF2B5EF4-FFF2-40B4-BE49-F238E27FC236}">
                <a16:creationId xmlns:a16="http://schemas.microsoft.com/office/drawing/2014/main" id="{C708F1BB-9915-40ED-ACD9-22CC71E6A89B}"/>
              </a:ext>
            </a:extLst>
          </p:cNvPr>
          <p:cNvPicPr>
            <a:picLocks noGrp="1" noChangeAspect="1"/>
          </p:cNvPicPr>
          <p:nvPr>
            <p:ph idx="1"/>
          </p:nvPr>
        </p:nvPicPr>
        <p:blipFill>
          <a:blip r:embed="rId2"/>
          <a:stretch>
            <a:fillRect/>
          </a:stretch>
        </p:blipFill>
        <p:spPr>
          <a:xfrm>
            <a:off x="2686050" y="1930270"/>
            <a:ext cx="6819900" cy="3971925"/>
          </a:xfrm>
        </p:spPr>
      </p:pic>
    </p:spTree>
    <p:extLst>
      <p:ext uri="{BB962C8B-B14F-4D97-AF65-F5344CB8AC3E}">
        <p14:creationId xmlns:p14="http://schemas.microsoft.com/office/powerpoint/2010/main" val="3002130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5AEA8-F772-4AC9-902F-6FE997782C88}"/>
              </a:ext>
            </a:extLst>
          </p:cNvPr>
          <p:cNvSpPr>
            <a:spLocks noGrp="1"/>
          </p:cNvSpPr>
          <p:nvPr>
            <p:ph type="title"/>
          </p:nvPr>
        </p:nvSpPr>
        <p:spPr/>
        <p:txBody>
          <a:bodyPr/>
          <a:lstStyle/>
          <a:p>
            <a:r>
              <a:rPr lang="en-US" dirty="0"/>
              <a:t>The Description of P (somewhat informal)</a:t>
            </a:r>
          </a:p>
        </p:txBody>
      </p:sp>
      <p:sp>
        <p:nvSpPr>
          <p:cNvPr id="3" name="Content Placeholder 2">
            <a:extLst>
              <a:ext uri="{FF2B5EF4-FFF2-40B4-BE49-F238E27FC236}">
                <a16:creationId xmlns:a16="http://schemas.microsoft.com/office/drawing/2014/main" id="{0AACABDE-9C3E-46F6-9FD9-9A20DFB93F66}"/>
              </a:ext>
            </a:extLst>
          </p:cNvPr>
          <p:cNvSpPr>
            <a:spLocks noGrp="1"/>
          </p:cNvSpPr>
          <p:nvPr>
            <p:ph idx="1"/>
          </p:nvPr>
        </p:nvSpPr>
        <p:spPr/>
        <p:txBody>
          <a:bodyPr>
            <a:normAutofit fontScale="62500" lnSpcReduction="20000"/>
          </a:bodyPr>
          <a:lstStyle/>
          <a:p>
            <a:r>
              <a:rPr lang="en-US" dirty="0"/>
              <a:t>The state diagram of </a:t>
            </a:r>
            <a:r>
              <a:rPr lang="en-US" dirty="0">
                <a:latin typeface="Cambria Math" panose="02040503050406030204" pitchFamily="18" charset="0"/>
                <a:ea typeface="Cambria Math" panose="02040503050406030204" pitchFamily="18" charset="0"/>
              </a:rPr>
              <a:t>P</a:t>
            </a:r>
            <a:r>
              <a:rPr lang="en-US" dirty="0"/>
              <a:t>, the PDA simulating a CFG, </a:t>
            </a:r>
            <a:r>
              <a:rPr lang="en-US" dirty="0">
                <a:latin typeface="Cambria Math" panose="02040503050406030204" pitchFamily="18" charset="0"/>
                <a:ea typeface="Cambria Math" panose="02040503050406030204" pitchFamily="18" charset="0"/>
              </a:rPr>
              <a:t>G</a:t>
            </a:r>
            <a:r>
              <a:rPr lang="en-US" dirty="0"/>
              <a:t>, is shown on the next slide</a:t>
            </a:r>
          </a:p>
          <a:p>
            <a:r>
              <a:rPr lang="en-US" dirty="0">
                <a:latin typeface="Cambria Math" panose="02040503050406030204" pitchFamily="18" charset="0"/>
                <a:ea typeface="Cambria Math" panose="02040503050406030204" pitchFamily="18" charset="0"/>
              </a:rPr>
              <a:t>P</a:t>
            </a:r>
            <a:r>
              <a:rPr lang="en-US" dirty="0"/>
              <a:t> starts in its initial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r>
              <a:rPr lang="en-US" dirty="0"/>
              <a:t> (with an empty stack, of course)</a:t>
            </a:r>
          </a:p>
          <a:p>
            <a:r>
              <a:rPr lang="en-US" dirty="0"/>
              <a:t>Without reading any input, </a:t>
            </a:r>
            <a:r>
              <a:rPr lang="en-US" dirty="0">
                <a:latin typeface="Cambria Math" panose="02040503050406030204" pitchFamily="18" charset="0"/>
                <a:ea typeface="Cambria Math" panose="02040503050406030204" pitchFamily="18" charset="0"/>
              </a:rPr>
              <a:t>P</a:t>
            </a:r>
            <a:r>
              <a:rPr lang="en-US" dirty="0"/>
              <a:t> jumps to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loop</a:t>
            </a:r>
            <a:r>
              <a:rPr lang="en-US" dirty="0"/>
              <a:t> and pushes the string </a:t>
            </a:r>
            <a:r>
              <a:rPr lang="en-US" dirty="0">
                <a:latin typeface="Cambria Math" panose="02040503050406030204" pitchFamily="18" charset="0"/>
                <a:ea typeface="Cambria Math" panose="02040503050406030204" pitchFamily="18" charset="0"/>
              </a:rPr>
              <a:t>S$</a:t>
            </a:r>
            <a:r>
              <a:rPr lang="en-US" dirty="0"/>
              <a:t> onto the stack</a:t>
            </a:r>
          </a:p>
          <a:p>
            <a:pPr lvl="1"/>
            <a:r>
              <a:rPr lang="en-US" dirty="0"/>
              <a:t>This uses the process to push a string, as explained on the previous slide</a:t>
            </a:r>
          </a:p>
          <a:p>
            <a:pPr lvl="1"/>
            <a:r>
              <a:rPr lang="en-US" dirty="0"/>
              <a:t>The </a:t>
            </a:r>
            <a:r>
              <a:rPr lang="en-US" dirty="0">
                <a:latin typeface="Cambria Math" panose="02040503050406030204" pitchFamily="18" charset="0"/>
                <a:ea typeface="Cambria Math" panose="02040503050406030204" pitchFamily="18" charset="0"/>
              </a:rPr>
              <a:t>$</a:t>
            </a:r>
            <a:r>
              <a:rPr lang="en-US" dirty="0"/>
              <a:t> is pushed first, so it will be at the bottom of the stack</a:t>
            </a:r>
          </a:p>
          <a:p>
            <a:pPr lvl="1"/>
            <a:r>
              <a:rPr lang="en-US" dirty="0"/>
              <a:t>The symbol </a:t>
            </a:r>
            <a:r>
              <a:rPr lang="en-US" dirty="0">
                <a:latin typeface="Cambria Math" panose="02040503050406030204" pitchFamily="18" charset="0"/>
                <a:ea typeface="Cambria Math" panose="02040503050406030204" pitchFamily="18" charset="0"/>
              </a:rPr>
              <a:t>S</a:t>
            </a:r>
            <a:r>
              <a:rPr lang="en-US" dirty="0"/>
              <a:t> (the start symbol of </a:t>
            </a:r>
            <a:r>
              <a:rPr lang="en-US" dirty="0">
                <a:latin typeface="Cambria Math" panose="02040503050406030204" pitchFamily="18" charset="0"/>
                <a:ea typeface="Cambria Math" panose="02040503050406030204" pitchFamily="18" charset="0"/>
              </a:rPr>
              <a:t>G</a:t>
            </a:r>
            <a:r>
              <a:rPr lang="en-US" dirty="0"/>
              <a:t>) is pushed second, so it will be at the top of the stack</a:t>
            </a:r>
          </a:p>
          <a:p>
            <a:r>
              <a:rPr lang="en-US" dirty="0"/>
              <a:t>Then the following steps are repeated continuously, as long as we are at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loop</a:t>
            </a:r>
          </a:p>
          <a:p>
            <a:pPr lvl="1"/>
            <a:r>
              <a:rPr lang="en-US" dirty="0"/>
              <a:t>If the top of the stack is </a:t>
            </a:r>
            <a:r>
              <a:rPr lang="en-US" dirty="0">
                <a:latin typeface="Cambria Math" panose="02040503050406030204" pitchFamily="18" charset="0"/>
                <a:ea typeface="Cambria Math" panose="02040503050406030204" pitchFamily="18" charset="0"/>
              </a:rPr>
              <a:t>a</a:t>
            </a:r>
            <a:r>
              <a:rPr lang="en-US" dirty="0"/>
              <a:t> terminal symbol, and it matches the next input symbol, </a:t>
            </a:r>
            <a:r>
              <a:rPr lang="en-US" dirty="0">
                <a:latin typeface="Cambria Math" panose="02040503050406030204" pitchFamily="18" charset="0"/>
                <a:ea typeface="Cambria Math" panose="02040503050406030204" pitchFamily="18" charset="0"/>
              </a:rPr>
              <a:t>a</a:t>
            </a:r>
            <a:r>
              <a:rPr lang="en-US" dirty="0"/>
              <a:t>, then pop </a:t>
            </a:r>
            <a:r>
              <a:rPr lang="en-US" dirty="0">
                <a:latin typeface="Cambria Math" panose="02040503050406030204" pitchFamily="18" charset="0"/>
                <a:ea typeface="Cambria Math" panose="02040503050406030204" pitchFamily="18" charset="0"/>
              </a:rPr>
              <a:t>a</a:t>
            </a:r>
            <a:r>
              <a:rPr lang="en-US" dirty="0"/>
              <a:t> from the stack, and stay at the current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loop</a:t>
            </a:r>
          </a:p>
          <a:p>
            <a:pPr lvl="1"/>
            <a:r>
              <a:rPr lang="en-US" dirty="0"/>
              <a:t>If the top of the stack is a nonterminal (a.k.a. a variable), </a:t>
            </a:r>
            <a:r>
              <a:rPr lang="en-US" dirty="0">
                <a:latin typeface="Cambria Math" panose="02040503050406030204" pitchFamily="18" charset="0"/>
                <a:ea typeface="Cambria Math" panose="02040503050406030204" pitchFamily="18" charset="0"/>
              </a:rPr>
              <a:t>A</a:t>
            </a:r>
            <a:r>
              <a:rPr lang="en-US" dirty="0"/>
              <a:t>, without considering input, nondeterministically push every string </a:t>
            </a:r>
            <a:r>
              <a:rPr lang="en-US" dirty="0">
                <a:latin typeface="Cambria Math" panose="02040503050406030204" pitchFamily="18" charset="0"/>
                <a:ea typeface="Cambria Math" panose="02040503050406030204" pitchFamily="18" charset="0"/>
              </a:rPr>
              <a:t>w</a:t>
            </a:r>
            <a:r>
              <a:rPr lang="en-US" dirty="0"/>
              <a:t> for which </a:t>
            </a:r>
            <a:r>
              <a:rPr lang="en-US" dirty="0">
                <a:latin typeface="Cambria Math" panose="02040503050406030204" pitchFamily="18" charset="0"/>
                <a:ea typeface="Cambria Math" panose="02040503050406030204" pitchFamily="18" charset="0"/>
              </a:rPr>
              <a:t>A </a:t>
            </a:r>
            <a:r>
              <a:rPr lang="en-US" dirty="0">
                <a:latin typeface="Cambria Math" panose="02040503050406030204" pitchFamily="18" charset="0"/>
                <a:ea typeface="Cambria Math" panose="02040503050406030204" pitchFamily="18" charset="0"/>
                <a:sym typeface="Wingdings" panose="05000000000000000000" pitchFamily="2" charset="2"/>
              </a:rPr>
              <a:t> w</a:t>
            </a:r>
            <a:r>
              <a:rPr lang="en-US" dirty="0">
                <a:ea typeface="Cambria Math" panose="02040503050406030204" pitchFamily="18" charset="0"/>
                <a:sym typeface="Wingdings" panose="05000000000000000000" pitchFamily="2" charset="2"/>
              </a:rPr>
              <a:t> </a:t>
            </a:r>
            <a:r>
              <a:rPr lang="en-US" dirty="0">
                <a:sym typeface="Wingdings" panose="05000000000000000000" pitchFamily="2" charset="2"/>
              </a:rPr>
              <a:t>is a rule of </a:t>
            </a:r>
            <a:r>
              <a:rPr lang="en-US" dirty="0">
                <a:latin typeface="Cambria Math" panose="02040503050406030204" pitchFamily="18" charset="0"/>
                <a:ea typeface="Cambria Math" panose="02040503050406030204" pitchFamily="18" charset="0"/>
                <a:sym typeface="Wingdings" panose="05000000000000000000" pitchFamily="2" charset="2"/>
              </a:rPr>
              <a:t>G</a:t>
            </a:r>
            <a:r>
              <a:rPr lang="en-US" dirty="0">
                <a:sym typeface="Wingdings" panose="05000000000000000000" pitchFamily="2" charset="2"/>
              </a:rPr>
              <a:t>, and stay at state </a:t>
            </a:r>
            <a:r>
              <a:rPr lang="en-US" dirty="0">
                <a:latin typeface="Cambria Math" panose="02040503050406030204" pitchFamily="18" charset="0"/>
                <a:ea typeface="Cambria Math" panose="02040503050406030204" pitchFamily="18" charset="0"/>
                <a:sym typeface="Wingdings" panose="05000000000000000000" pitchFamily="2" charset="2"/>
              </a:rPr>
              <a:t>q</a:t>
            </a:r>
            <a:r>
              <a:rPr lang="en-US" baseline="-25000" dirty="0">
                <a:latin typeface="Cambria Math" panose="02040503050406030204" pitchFamily="18" charset="0"/>
                <a:ea typeface="Cambria Math" panose="02040503050406030204" pitchFamily="18" charset="0"/>
                <a:sym typeface="Wingdings" panose="05000000000000000000" pitchFamily="2" charset="2"/>
              </a:rPr>
              <a:t>loop</a:t>
            </a:r>
          </a:p>
          <a:p>
            <a:pPr lvl="1"/>
            <a:r>
              <a:rPr lang="en-US" dirty="0">
                <a:sym typeface="Wingdings" panose="05000000000000000000" pitchFamily="2" charset="2"/>
              </a:rPr>
              <a:t>If the top of the stack contains </a:t>
            </a:r>
            <a:r>
              <a:rPr lang="en-US" dirty="0">
                <a:latin typeface="Cambria Math" panose="02040503050406030204" pitchFamily="18" charset="0"/>
                <a:ea typeface="Cambria Math" panose="02040503050406030204" pitchFamily="18" charset="0"/>
                <a:sym typeface="Wingdings" panose="05000000000000000000" pitchFamily="2" charset="2"/>
              </a:rPr>
              <a:t>$</a:t>
            </a:r>
            <a:r>
              <a:rPr lang="en-US" dirty="0">
                <a:ea typeface="Cambria Math" panose="02040503050406030204" pitchFamily="18" charset="0"/>
                <a:sym typeface="Wingdings" panose="05000000000000000000" pitchFamily="2" charset="2"/>
              </a:rPr>
              <a:t> (meaning we have completed a derivation starting from </a:t>
            </a:r>
            <a:r>
              <a:rPr lang="en-US" dirty="0">
                <a:latin typeface="Cambria Math" panose="02040503050406030204" pitchFamily="18" charset="0"/>
                <a:ea typeface="Cambria Math" panose="02040503050406030204" pitchFamily="18" charset="0"/>
                <a:sym typeface="Wingdings" panose="05000000000000000000" pitchFamily="2" charset="2"/>
              </a:rPr>
              <a:t>S</a:t>
            </a:r>
            <a:r>
              <a:rPr lang="en-US" dirty="0">
                <a:ea typeface="Cambria Math" panose="02040503050406030204" pitchFamily="18" charset="0"/>
                <a:sym typeface="Wingdings" panose="05000000000000000000" pitchFamily="2" charset="2"/>
              </a:rPr>
              <a:t>),</a:t>
            </a:r>
            <a:r>
              <a:rPr lang="en-US" dirty="0">
                <a:sym typeface="Wingdings" panose="05000000000000000000" pitchFamily="2" charset="2"/>
              </a:rPr>
              <a:t> then jump to state </a:t>
            </a:r>
            <a:r>
              <a:rPr lang="en-US" dirty="0">
                <a:latin typeface="Cambria Math" panose="02040503050406030204" pitchFamily="18" charset="0"/>
                <a:ea typeface="Cambria Math" panose="02040503050406030204" pitchFamily="18" charset="0"/>
                <a:sym typeface="Wingdings" panose="05000000000000000000" pitchFamily="2" charset="2"/>
              </a:rPr>
              <a:t>q</a:t>
            </a:r>
            <a:r>
              <a:rPr lang="en-US" baseline="-25000" dirty="0">
                <a:latin typeface="Cambria Math" panose="02040503050406030204" pitchFamily="18" charset="0"/>
                <a:ea typeface="Cambria Math" panose="02040503050406030204" pitchFamily="18" charset="0"/>
                <a:sym typeface="Wingdings" panose="05000000000000000000" pitchFamily="2" charset="2"/>
              </a:rPr>
              <a:t>accept</a:t>
            </a:r>
          </a:p>
          <a:p>
            <a:r>
              <a:rPr lang="en-US" dirty="0">
                <a:sym typeface="Wingdings" panose="05000000000000000000" pitchFamily="2" charset="2"/>
              </a:rPr>
              <a:t>A couple of additional things to point out are:</a:t>
            </a:r>
          </a:p>
          <a:p>
            <a:pPr lvl="1"/>
            <a:r>
              <a:rPr lang="en-US" dirty="0">
                <a:sym typeface="Wingdings" panose="05000000000000000000" pitchFamily="2" charset="2"/>
              </a:rPr>
              <a:t>It turns out that every transition that pushes a string does not depend on the input, so we are not even taking advantage of the full generality of the process explained on the previous two slides</a:t>
            </a:r>
          </a:p>
          <a:p>
            <a:pPr lvl="1"/>
            <a:r>
              <a:rPr lang="en-US" dirty="0">
                <a:sym typeface="Wingdings" panose="05000000000000000000" pitchFamily="2" charset="2"/>
              </a:rPr>
              <a:t>At state </a:t>
            </a:r>
            <a:r>
              <a:rPr lang="en-US" dirty="0">
                <a:latin typeface="Cambria Math" panose="02040503050406030204" pitchFamily="18" charset="0"/>
                <a:ea typeface="Cambria Math" panose="02040503050406030204" pitchFamily="18" charset="0"/>
                <a:sym typeface="Wingdings" panose="05000000000000000000" pitchFamily="2" charset="2"/>
              </a:rPr>
              <a:t>q</a:t>
            </a:r>
            <a:r>
              <a:rPr lang="en-US" baseline="-25000" dirty="0">
                <a:latin typeface="Cambria Math" panose="02040503050406030204" pitchFamily="18" charset="0"/>
                <a:ea typeface="Cambria Math" panose="02040503050406030204" pitchFamily="18" charset="0"/>
                <a:sym typeface="Wingdings" panose="05000000000000000000" pitchFamily="2" charset="2"/>
              </a:rPr>
              <a:t>loop</a:t>
            </a:r>
            <a:r>
              <a:rPr lang="en-US" dirty="0">
                <a:sym typeface="Wingdings" panose="05000000000000000000" pitchFamily="2" charset="2"/>
              </a:rPr>
              <a:t>, if the top of the stack contains a terminal that does not match the next input symbol, this nondeterministic path rejects the input (which does not necessarily mean </a:t>
            </a:r>
            <a:r>
              <a:rPr lang="en-US" dirty="0">
                <a:latin typeface="Cambria Math" panose="02040503050406030204" pitchFamily="18" charset="0"/>
                <a:ea typeface="Cambria Math" panose="02040503050406030204" pitchFamily="18" charset="0"/>
                <a:sym typeface="Wingdings" panose="05000000000000000000" pitchFamily="2" charset="2"/>
              </a:rPr>
              <a:t>P</a:t>
            </a:r>
            <a:r>
              <a:rPr lang="en-US" dirty="0">
                <a:sym typeface="Wingdings" panose="05000000000000000000" pitchFamily="2" charset="2"/>
              </a:rPr>
              <a:t> rejects the input, if some other nondeterministic path accepts it)</a:t>
            </a:r>
          </a:p>
          <a:p>
            <a:pPr lvl="1"/>
            <a:r>
              <a:rPr lang="en-US" dirty="0">
                <a:sym typeface="Wingdings" panose="05000000000000000000" pitchFamily="2" charset="2"/>
              </a:rPr>
              <a:t>Similarly, if we jump to </a:t>
            </a:r>
            <a:r>
              <a:rPr lang="en-US" dirty="0">
                <a:latin typeface="Cambria Math" panose="02040503050406030204" pitchFamily="18" charset="0"/>
                <a:ea typeface="Cambria Math" panose="02040503050406030204" pitchFamily="18" charset="0"/>
                <a:sym typeface="Wingdings" panose="05000000000000000000" pitchFamily="2" charset="2"/>
              </a:rPr>
              <a:t>q</a:t>
            </a:r>
            <a:r>
              <a:rPr lang="en-US" baseline="-25000" dirty="0">
                <a:latin typeface="Cambria Math" panose="02040503050406030204" pitchFamily="18" charset="0"/>
                <a:ea typeface="Cambria Math" panose="02040503050406030204" pitchFamily="18" charset="0"/>
                <a:sym typeface="Wingdings" panose="05000000000000000000" pitchFamily="2" charset="2"/>
              </a:rPr>
              <a:t>accept</a:t>
            </a:r>
            <a:r>
              <a:rPr lang="en-US" dirty="0">
                <a:sym typeface="Wingdings" panose="05000000000000000000" pitchFamily="2" charset="2"/>
              </a:rPr>
              <a:t> without exhausting the full input string, this nondeterministic path rejects the input</a:t>
            </a:r>
            <a:endParaRPr lang="en-US" dirty="0"/>
          </a:p>
          <a:p>
            <a:pPr lvl="1"/>
            <a:endParaRPr lang="en-US" dirty="0"/>
          </a:p>
          <a:p>
            <a:endParaRPr lang="en-US" dirty="0"/>
          </a:p>
          <a:p>
            <a:endParaRPr lang="en-US" dirty="0"/>
          </a:p>
        </p:txBody>
      </p:sp>
    </p:spTree>
    <p:extLst>
      <p:ext uri="{BB962C8B-B14F-4D97-AF65-F5344CB8AC3E}">
        <p14:creationId xmlns:p14="http://schemas.microsoft.com/office/powerpoint/2010/main" val="2917313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8F9FB-1DA8-4D3D-A336-F238DBBDC325}"/>
              </a:ext>
            </a:extLst>
          </p:cNvPr>
          <p:cNvSpPr>
            <a:spLocks noGrp="1"/>
          </p:cNvSpPr>
          <p:nvPr>
            <p:ph type="title"/>
          </p:nvPr>
        </p:nvSpPr>
        <p:spPr/>
        <p:txBody>
          <a:bodyPr/>
          <a:lstStyle/>
          <a:p>
            <a:r>
              <a:rPr lang="en-US" dirty="0"/>
              <a:t>General State Diagram of PDA Simulating CFG</a:t>
            </a:r>
          </a:p>
        </p:txBody>
      </p:sp>
      <p:pic>
        <p:nvPicPr>
          <p:cNvPr id="5" name="Content Placeholder 4">
            <a:extLst>
              <a:ext uri="{FF2B5EF4-FFF2-40B4-BE49-F238E27FC236}">
                <a16:creationId xmlns:a16="http://schemas.microsoft.com/office/drawing/2014/main" id="{4AAD4D67-6889-4FD8-B8BD-52845DAB26A2}"/>
              </a:ext>
            </a:extLst>
          </p:cNvPr>
          <p:cNvPicPr>
            <a:picLocks noGrp="1" noChangeAspect="1"/>
          </p:cNvPicPr>
          <p:nvPr>
            <p:ph idx="1"/>
          </p:nvPr>
        </p:nvPicPr>
        <p:blipFill>
          <a:blip r:embed="rId2"/>
          <a:stretch>
            <a:fillRect/>
          </a:stretch>
        </p:blipFill>
        <p:spPr>
          <a:xfrm>
            <a:off x="2644939" y="1804359"/>
            <a:ext cx="6902122" cy="4351338"/>
          </a:xfrm>
        </p:spPr>
      </p:pic>
    </p:spTree>
    <p:extLst>
      <p:ext uri="{BB962C8B-B14F-4D97-AF65-F5344CB8AC3E}">
        <p14:creationId xmlns:p14="http://schemas.microsoft.com/office/powerpoint/2010/main" val="3393665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10E55-72E2-4ED8-99FC-6B022122CABD}"/>
              </a:ext>
            </a:extLst>
          </p:cNvPr>
          <p:cNvSpPr>
            <a:spLocks noGrp="1"/>
          </p:cNvSpPr>
          <p:nvPr>
            <p:ph type="title"/>
          </p:nvPr>
        </p:nvSpPr>
        <p:spPr/>
        <p:txBody>
          <a:bodyPr/>
          <a:lstStyle/>
          <a:p>
            <a:r>
              <a:rPr lang="en-US" dirty="0"/>
              <a:t>CFG to PDA Example</a:t>
            </a:r>
          </a:p>
        </p:txBody>
      </p:sp>
      <p:sp>
        <p:nvSpPr>
          <p:cNvPr id="3" name="Content Placeholder 2">
            <a:extLst>
              <a:ext uri="{FF2B5EF4-FFF2-40B4-BE49-F238E27FC236}">
                <a16:creationId xmlns:a16="http://schemas.microsoft.com/office/drawing/2014/main" id="{DF042834-D858-483E-91F0-9A2073021C42}"/>
              </a:ext>
            </a:extLst>
          </p:cNvPr>
          <p:cNvSpPr>
            <a:spLocks noGrp="1"/>
          </p:cNvSpPr>
          <p:nvPr>
            <p:ph idx="1"/>
          </p:nvPr>
        </p:nvSpPr>
        <p:spPr/>
        <p:txBody>
          <a:bodyPr>
            <a:normAutofit fontScale="92500" lnSpcReduction="10000"/>
          </a:bodyPr>
          <a:lstStyle/>
          <a:p>
            <a:r>
              <a:rPr lang="en-US" dirty="0"/>
              <a:t>The next slide shows the resulting PDA when the process we have described is used to convert the following CFG:</a:t>
            </a:r>
          </a:p>
          <a:p>
            <a:pPr marL="457200" lvl="1" indent="0">
              <a:buNone/>
            </a:pPr>
            <a:r>
              <a:rPr lang="en-US" noProof="1">
                <a:latin typeface="Cambria Math" panose="02040503050406030204" pitchFamily="18" charset="0"/>
                <a:ea typeface="Cambria Math" panose="02040503050406030204" pitchFamily="18" charset="0"/>
              </a:rPr>
              <a:t>S </a:t>
            </a:r>
            <a:r>
              <a:rPr lang="en-US" noProof="1">
                <a:latin typeface="Cambria Math" panose="02040503050406030204" pitchFamily="18" charset="0"/>
                <a:ea typeface="Cambria Math" panose="02040503050406030204" pitchFamily="18" charset="0"/>
                <a:sym typeface="Wingdings" panose="05000000000000000000" pitchFamily="2" charset="2"/>
              </a:rPr>
              <a:t> aTb | b</a:t>
            </a:r>
          </a:p>
          <a:p>
            <a:pPr marL="457200" lvl="1" indent="0">
              <a:buNone/>
            </a:pPr>
            <a:r>
              <a:rPr lang="en-US" noProof="1">
                <a:latin typeface="Cambria Math" panose="02040503050406030204" pitchFamily="18" charset="0"/>
                <a:ea typeface="Cambria Math" panose="02040503050406030204" pitchFamily="18" charset="0"/>
                <a:sym typeface="Wingdings" panose="05000000000000000000" pitchFamily="2" charset="2"/>
              </a:rPr>
              <a:t>T  Ta | ε</a:t>
            </a:r>
          </a:p>
          <a:p>
            <a:r>
              <a:rPr lang="en-US" dirty="0">
                <a:sym typeface="Wingdings" panose="05000000000000000000" pitchFamily="2" charset="2"/>
              </a:rPr>
              <a:t>Some things to point out:</a:t>
            </a:r>
          </a:p>
          <a:p>
            <a:pPr lvl="1"/>
            <a:r>
              <a:rPr lang="en-US" dirty="0">
                <a:sym typeface="Wingdings" panose="05000000000000000000" pitchFamily="2" charset="2"/>
              </a:rPr>
              <a:t>The diagram is showing the complete PDA, including the extra states when pushing strings to the stack</a:t>
            </a:r>
          </a:p>
          <a:p>
            <a:pPr lvl="1"/>
            <a:r>
              <a:rPr lang="en-US" dirty="0">
                <a:sym typeface="Wingdings" panose="05000000000000000000" pitchFamily="2" charset="2"/>
              </a:rPr>
              <a:t>The multi-transition sequences leading from </a:t>
            </a:r>
            <a:r>
              <a:rPr lang="en-US" dirty="0">
                <a:latin typeface="Cambria Math" panose="02040503050406030204" pitchFamily="18" charset="0"/>
                <a:ea typeface="Cambria Math" panose="02040503050406030204" pitchFamily="18" charset="0"/>
                <a:sym typeface="Wingdings" panose="05000000000000000000" pitchFamily="2" charset="2"/>
              </a:rPr>
              <a:t>q</a:t>
            </a:r>
            <a:r>
              <a:rPr lang="en-US" baseline="-25000" dirty="0">
                <a:latin typeface="Cambria Math" panose="02040503050406030204" pitchFamily="18" charset="0"/>
                <a:ea typeface="Cambria Math" panose="02040503050406030204" pitchFamily="18" charset="0"/>
                <a:sym typeface="Wingdings" panose="05000000000000000000" pitchFamily="2" charset="2"/>
              </a:rPr>
              <a:t>loop</a:t>
            </a:r>
            <a:r>
              <a:rPr lang="en-US" dirty="0">
                <a:sym typeface="Wingdings" panose="05000000000000000000" pitchFamily="2" charset="2"/>
              </a:rPr>
              <a:t> to </a:t>
            </a:r>
            <a:r>
              <a:rPr lang="en-US" dirty="0">
                <a:latin typeface="Cambria Math" panose="02040503050406030204" pitchFamily="18" charset="0"/>
                <a:ea typeface="Cambria Math" panose="02040503050406030204" pitchFamily="18" charset="0"/>
                <a:sym typeface="Wingdings" panose="05000000000000000000" pitchFamily="2" charset="2"/>
              </a:rPr>
              <a:t>q</a:t>
            </a:r>
            <a:r>
              <a:rPr lang="en-US" baseline="-25000" dirty="0">
                <a:latin typeface="Cambria Math" panose="02040503050406030204" pitchFamily="18" charset="0"/>
                <a:ea typeface="Cambria Math" panose="02040503050406030204" pitchFamily="18" charset="0"/>
                <a:sym typeface="Wingdings" panose="05000000000000000000" pitchFamily="2" charset="2"/>
              </a:rPr>
              <a:t>loop</a:t>
            </a:r>
            <a:r>
              <a:rPr lang="en-US" dirty="0">
                <a:sym typeface="Wingdings" panose="05000000000000000000" pitchFamily="2" charset="2"/>
              </a:rPr>
              <a:t> relate to the rules </a:t>
            </a:r>
            <a:r>
              <a:rPr lang="en-US" dirty="0">
                <a:latin typeface="Cambria Math" panose="02040503050406030204" pitchFamily="18" charset="0"/>
                <a:ea typeface="Cambria Math" panose="02040503050406030204" pitchFamily="18" charset="0"/>
                <a:sym typeface="Wingdings" panose="05000000000000000000" pitchFamily="2" charset="2"/>
              </a:rPr>
              <a:t>S  aTb</a:t>
            </a:r>
            <a:r>
              <a:rPr lang="en-US" dirty="0">
                <a:sym typeface="Wingdings" panose="05000000000000000000" pitchFamily="2" charset="2"/>
              </a:rPr>
              <a:t> and </a:t>
            </a:r>
            <a:r>
              <a:rPr lang="en-US" dirty="0">
                <a:latin typeface="Cambria Math" panose="02040503050406030204" pitchFamily="18" charset="0"/>
                <a:ea typeface="Cambria Math" panose="02040503050406030204" pitchFamily="18" charset="0"/>
                <a:sym typeface="Wingdings" panose="05000000000000000000" pitchFamily="2" charset="2"/>
              </a:rPr>
              <a:t>T  Ta</a:t>
            </a:r>
          </a:p>
          <a:p>
            <a:pPr lvl="1"/>
            <a:r>
              <a:rPr lang="en-US" dirty="0">
                <a:sym typeface="Wingdings" panose="05000000000000000000" pitchFamily="2" charset="2"/>
              </a:rPr>
              <a:t>The curvy arrow really represents four separate transitions</a:t>
            </a:r>
          </a:p>
          <a:p>
            <a:pPr lvl="2"/>
            <a:r>
              <a:rPr lang="en-US" dirty="0">
                <a:sym typeface="Wingdings" panose="05000000000000000000" pitchFamily="2" charset="2"/>
              </a:rPr>
              <a:t>The top two labels relate to the rules </a:t>
            </a:r>
            <a:r>
              <a:rPr lang="en-US" dirty="0">
                <a:latin typeface="Cambria Math" panose="02040503050406030204" pitchFamily="18" charset="0"/>
                <a:ea typeface="Cambria Math" panose="02040503050406030204" pitchFamily="18" charset="0"/>
                <a:sym typeface="Wingdings" panose="05000000000000000000" pitchFamily="2" charset="2"/>
              </a:rPr>
              <a:t>S  b</a:t>
            </a:r>
            <a:r>
              <a:rPr lang="en-US" dirty="0">
                <a:sym typeface="Wingdings" panose="05000000000000000000" pitchFamily="2" charset="2"/>
              </a:rPr>
              <a:t> and </a:t>
            </a:r>
            <a:r>
              <a:rPr lang="en-US" dirty="0">
                <a:latin typeface="Cambria Math" panose="02040503050406030204" pitchFamily="18" charset="0"/>
                <a:ea typeface="Cambria Math" panose="02040503050406030204" pitchFamily="18" charset="0"/>
                <a:sym typeface="Wingdings" panose="05000000000000000000" pitchFamily="2" charset="2"/>
              </a:rPr>
              <a:t>T  </a:t>
            </a:r>
            <a:r>
              <a:rPr lang="el-GR" dirty="0">
                <a:latin typeface="Cambria Math" panose="02040503050406030204" pitchFamily="18" charset="0"/>
                <a:ea typeface="Cambria Math" panose="02040503050406030204" pitchFamily="18" charset="0"/>
                <a:sym typeface="Wingdings" panose="05000000000000000000" pitchFamily="2" charset="2"/>
              </a:rPr>
              <a:t>ε</a:t>
            </a:r>
          </a:p>
          <a:p>
            <a:pPr lvl="2"/>
            <a:r>
              <a:rPr lang="en-US" dirty="0"/>
              <a:t>The bottom two labels represent transitions that occur when the next symbol in the intermediate string matches the next input symbol</a:t>
            </a:r>
          </a:p>
        </p:txBody>
      </p:sp>
    </p:spTree>
    <p:extLst>
      <p:ext uri="{BB962C8B-B14F-4D97-AF65-F5344CB8AC3E}">
        <p14:creationId xmlns:p14="http://schemas.microsoft.com/office/powerpoint/2010/main" val="172151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0FA90-34F5-4F20-B26C-091BB7CCE157}"/>
              </a:ext>
            </a:extLst>
          </p:cNvPr>
          <p:cNvSpPr>
            <a:spLocks noGrp="1"/>
          </p:cNvSpPr>
          <p:nvPr>
            <p:ph type="title"/>
          </p:nvPr>
        </p:nvSpPr>
        <p:spPr/>
        <p:txBody>
          <a:bodyPr/>
          <a:lstStyle/>
          <a:p>
            <a:r>
              <a:rPr lang="en-US" dirty="0"/>
              <a:t>State Diagram for CFG to PDA Example</a:t>
            </a:r>
          </a:p>
        </p:txBody>
      </p:sp>
      <p:pic>
        <p:nvPicPr>
          <p:cNvPr id="5" name="Content Placeholder 4">
            <a:extLst>
              <a:ext uri="{FF2B5EF4-FFF2-40B4-BE49-F238E27FC236}">
                <a16:creationId xmlns:a16="http://schemas.microsoft.com/office/drawing/2014/main" id="{722F0059-C79C-4912-A487-B409DF3D4C43}"/>
              </a:ext>
            </a:extLst>
          </p:cNvPr>
          <p:cNvPicPr>
            <a:picLocks noGrp="1" noChangeAspect="1"/>
          </p:cNvPicPr>
          <p:nvPr>
            <p:ph idx="1"/>
          </p:nvPr>
        </p:nvPicPr>
        <p:blipFill>
          <a:blip r:embed="rId2"/>
          <a:stretch>
            <a:fillRect/>
          </a:stretch>
        </p:blipFill>
        <p:spPr>
          <a:xfrm>
            <a:off x="2706623" y="1690688"/>
            <a:ext cx="6778754" cy="4486275"/>
          </a:xfrm>
        </p:spPr>
      </p:pic>
    </p:spTree>
    <p:extLst>
      <p:ext uri="{BB962C8B-B14F-4D97-AF65-F5344CB8AC3E}">
        <p14:creationId xmlns:p14="http://schemas.microsoft.com/office/powerpoint/2010/main" val="2159791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26794-34B9-4CEF-8E21-5623B60642D5}"/>
              </a:ext>
            </a:extLst>
          </p:cNvPr>
          <p:cNvSpPr>
            <a:spLocks noGrp="1"/>
          </p:cNvSpPr>
          <p:nvPr>
            <p:ph type="title"/>
          </p:nvPr>
        </p:nvSpPr>
        <p:spPr/>
        <p:txBody>
          <a:bodyPr/>
          <a:lstStyle/>
          <a:p>
            <a:r>
              <a:rPr lang="en-US" dirty="0"/>
              <a:t>Every PDA has an Equivalent CFG</a:t>
            </a:r>
          </a:p>
        </p:txBody>
      </p:sp>
      <p:sp>
        <p:nvSpPr>
          <p:cNvPr id="3" name="Content Placeholder 2">
            <a:extLst>
              <a:ext uri="{FF2B5EF4-FFF2-40B4-BE49-F238E27FC236}">
                <a16:creationId xmlns:a16="http://schemas.microsoft.com/office/drawing/2014/main" id="{04623456-40D7-4BF2-A0F0-4289BE062235}"/>
              </a:ext>
            </a:extLst>
          </p:cNvPr>
          <p:cNvSpPr>
            <a:spLocks noGrp="1"/>
          </p:cNvSpPr>
          <p:nvPr>
            <p:ph idx="1"/>
          </p:nvPr>
        </p:nvSpPr>
        <p:spPr/>
        <p:txBody>
          <a:bodyPr>
            <a:normAutofit fontScale="55000" lnSpcReduction="20000"/>
          </a:bodyPr>
          <a:lstStyle/>
          <a:p>
            <a:r>
              <a:rPr lang="en-US" sz="3100" dirty="0"/>
              <a:t>Consider a PDA, </a:t>
            </a:r>
            <a:r>
              <a:rPr lang="en-US" sz="3100" dirty="0">
                <a:latin typeface="Cambria Math" panose="02040503050406030204" pitchFamily="18" charset="0"/>
                <a:ea typeface="Cambria Math" panose="02040503050406030204" pitchFamily="18" charset="0"/>
              </a:rPr>
              <a:t>P</a:t>
            </a:r>
            <a:r>
              <a:rPr lang="en-US" sz="3100" dirty="0"/>
              <a:t>, that recognizes some language, </a:t>
            </a:r>
            <a:r>
              <a:rPr lang="en-US" sz="3100" dirty="0">
                <a:latin typeface="Cambria Math" panose="02040503050406030204" pitchFamily="18" charset="0"/>
                <a:ea typeface="Cambria Math" panose="02040503050406030204" pitchFamily="18" charset="0"/>
              </a:rPr>
              <a:t>A</a:t>
            </a:r>
          </a:p>
          <a:p>
            <a:r>
              <a:rPr lang="en-US" sz="3100" dirty="0"/>
              <a:t>We will now discuss how to convert </a:t>
            </a:r>
            <a:r>
              <a:rPr lang="en-US" sz="3100" dirty="0">
                <a:latin typeface="Cambria Math" panose="02040503050406030204" pitchFamily="18" charset="0"/>
                <a:ea typeface="Cambria Math" panose="02040503050406030204" pitchFamily="18" charset="0"/>
              </a:rPr>
              <a:t>P</a:t>
            </a:r>
            <a:r>
              <a:rPr lang="en-US" sz="3100" dirty="0"/>
              <a:t> into an equivalent CFG, </a:t>
            </a:r>
            <a:r>
              <a:rPr lang="en-US" sz="3100" dirty="0">
                <a:latin typeface="Cambria Math" panose="02040503050406030204" pitchFamily="18" charset="0"/>
                <a:ea typeface="Cambria Math" panose="02040503050406030204" pitchFamily="18" charset="0"/>
              </a:rPr>
              <a:t>G</a:t>
            </a:r>
            <a:r>
              <a:rPr lang="en-US" sz="3100" dirty="0"/>
              <a:t>, that generates the same language, </a:t>
            </a:r>
            <a:r>
              <a:rPr lang="en-US" sz="3100" dirty="0">
                <a:latin typeface="Cambria Math" panose="02040503050406030204" pitchFamily="18" charset="0"/>
                <a:ea typeface="Cambria Math" panose="02040503050406030204" pitchFamily="18" charset="0"/>
              </a:rPr>
              <a:t>A</a:t>
            </a:r>
            <a:r>
              <a:rPr lang="en-US" sz="3100" dirty="0"/>
              <a:t>, meaning that </a:t>
            </a:r>
            <a:r>
              <a:rPr lang="en-US" sz="3100" dirty="0">
                <a:latin typeface="Cambria Math" panose="02040503050406030204" pitchFamily="18" charset="0"/>
                <a:ea typeface="Cambria Math" panose="02040503050406030204" pitchFamily="18" charset="0"/>
              </a:rPr>
              <a:t>A</a:t>
            </a:r>
            <a:r>
              <a:rPr lang="en-US" sz="3100" dirty="0"/>
              <a:t> is a CFL</a:t>
            </a:r>
          </a:p>
          <a:p>
            <a:r>
              <a:rPr lang="en-US" sz="3100" dirty="0"/>
              <a:t>We need to design a grammar that can generate a string, </a:t>
            </a:r>
            <a:r>
              <a:rPr lang="en-US" sz="3100" dirty="0">
                <a:latin typeface="Cambria Math" panose="02040503050406030204" pitchFamily="18" charset="0"/>
                <a:ea typeface="Cambria Math" panose="02040503050406030204" pitchFamily="18" charset="0"/>
              </a:rPr>
              <a:t>w</a:t>
            </a:r>
            <a:r>
              <a:rPr lang="en-US" sz="3100" dirty="0"/>
              <a:t>, if and only if </a:t>
            </a:r>
            <a:r>
              <a:rPr lang="en-US" sz="3100" dirty="0">
                <a:latin typeface="Cambria Math" panose="02040503050406030204" pitchFamily="18" charset="0"/>
                <a:ea typeface="Cambria Math" panose="02040503050406030204" pitchFamily="18" charset="0"/>
              </a:rPr>
              <a:t>P</a:t>
            </a:r>
            <a:r>
              <a:rPr lang="en-US" sz="3100" dirty="0"/>
              <a:t> accepts </a:t>
            </a:r>
            <a:r>
              <a:rPr lang="en-US" sz="3100" dirty="0">
                <a:latin typeface="Cambria Math" panose="02040503050406030204" pitchFamily="18" charset="0"/>
                <a:ea typeface="Cambria Math" panose="02040503050406030204" pitchFamily="18" charset="0"/>
              </a:rPr>
              <a:t>w</a:t>
            </a:r>
            <a:r>
              <a:rPr lang="en-US" sz="3100" dirty="0"/>
              <a:t>, meaning that </a:t>
            </a:r>
            <a:r>
              <a:rPr lang="en-US" sz="3100" dirty="0">
                <a:latin typeface="Cambria Math" panose="02040503050406030204" pitchFamily="18" charset="0"/>
                <a:ea typeface="Cambria Math" panose="02040503050406030204" pitchFamily="18" charset="0"/>
              </a:rPr>
              <a:t>w</a:t>
            </a:r>
            <a:r>
              <a:rPr lang="en-US" sz="3100" dirty="0"/>
              <a:t> takes </a:t>
            </a:r>
            <a:r>
              <a:rPr lang="en-US" sz="3100" dirty="0">
                <a:latin typeface="Cambria Math" panose="02040503050406030204" pitchFamily="18" charset="0"/>
                <a:ea typeface="Cambria Math" panose="02040503050406030204" pitchFamily="18" charset="0"/>
              </a:rPr>
              <a:t>P</a:t>
            </a:r>
            <a:r>
              <a:rPr lang="en-US" sz="3100" dirty="0"/>
              <a:t> from its start state to one of its accept states</a:t>
            </a:r>
          </a:p>
          <a:p>
            <a:r>
              <a:rPr lang="en-US" sz="3100" dirty="0"/>
              <a:t>As the textbook explains, we will "design a grammar that does somewhat more"</a:t>
            </a:r>
          </a:p>
          <a:p>
            <a:r>
              <a:rPr lang="en-US" sz="3100" dirty="0"/>
              <a:t>We will design a grammar, </a:t>
            </a:r>
            <a:r>
              <a:rPr lang="en-US" sz="3100" dirty="0">
                <a:latin typeface="Cambria Math" panose="02040503050406030204" pitchFamily="18" charset="0"/>
                <a:ea typeface="Cambria Math" panose="02040503050406030204" pitchFamily="18" charset="0"/>
              </a:rPr>
              <a:t>G</a:t>
            </a:r>
            <a:r>
              <a:rPr lang="en-US" sz="3100" dirty="0"/>
              <a:t>, such that for each pair of states </a:t>
            </a:r>
            <a:r>
              <a:rPr lang="en-US" sz="3100" dirty="0">
                <a:latin typeface="Cambria Math" panose="02040503050406030204" pitchFamily="18" charset="0"/>
                <a:ea typeface="Cambria Math" panose="02040503050406030204" pitchFamily="18" charset="0"/>
              </a:rPr>
              <a:t>p</a:t>
            </a:r>
            <a:r>
              <a:rPr lang="en-US" sz="3100" dirty="0"/>
              <a:t> and </a:t>
            </a:r>
            <a:r>
              <a:rPr lang="en-US" sz="3100" dirty="0">
                <a:latin typeface="Cambria Math" panose="02040503050406030204" pitchFamily="18" charset="0"/>
                <a:ea typeface="Cambria Math" panose="02040503050406030204" pitchFamily="18" charset="0"/>
              </a:rPr>
              <a:t>q</a:t>
            </a:r>
            <a:r>
              <a:rPr lang="en-US" sz="3100" dirty="0"/>
              <a:t> in </a:t>
            </a:r>
            <a:r>
              <a:rPr lang="en-US" sz="3100" dirty="0">
                <a:latin typeface="Cambria Math" panose="02040503050406030204" pitchFamily="18" charset="0"/>
                <a:ea typeface="Cambria Math" panose="02040503050406030204" pitchFamily="18" charset="0"/>
              </a:rPr>
              <a:t>P</a:t>
            </a:r>
            <a:r>
              <a:rPr lang="en-US" sz="3100" dirty="0"/>
              <a:t>, </a:t>
            </a:r>
            <a:r>
              <a:rPr lang="en-US" sz="3100" dirty="0">
                <a:latin typeface="Cambria Math" panose="02040503050406030204" pitchFamily="18" charset="0"/>
                <a:ea typeface="Cambria Math" panose="02040503050406030204" pitchFamily="18" charset="0"/>
              </a:rPr>
              <a:t>G</a:t>
            </a:r>
            <a:r>
              <a:rPr lang="en-US" sz="3100" dirty="0"/>
              <a:t> has a variable </a:t>
            </a:r>
            <a:r>
              <a:rPr lang="en-US" sz="3100" dirty="0">
                <a:latin typeface="Cambria Math" panose="02040503050406030204" pitchFamily="18" charset="0"/>
                <a:ea typeface="Cambria Math" panose="02040503050406030204" pitchFamily="18" charset="0"/>
              </a:rPr>
              <a:t>A</a:t>
            </a:r>
            <a:r>
              <a:rPr lang="en-US" sz="3100" baseline="-25000" dirty="0">
                <a:latin typeface="Cambria Math" panose="02040503050406030204" pitchFamily="18" charset="0"/>
                <a:ea typeface="Cambria Math" panose="02040503050406030204" pitchFamily="18" charset="0"/>
              </a:rPr>
              <a:t>pq</a:t>
            </a:r>
            <a:r>
              <a:rPr lang="en-US" sz="3100" dirty="0"/>
              <a:t> that generates all strings that take </a:t>
            </a:r>
            <a:r>
              <a:rPr lang="en-US" sz="3100" dirty="0">
                <a:latin typeface="Cambria Math" panose="02040503050406030204" pitchFamily="18" charset="0"/>
                <a:ea typeface="Cambria Math" panose="02040503050406030204" pitchFamily="18" charset="0"/>
              </a:rPr>
              <a:t>P</a:t>
            </a:r>
            <a:r>
              <a:rPr lang="en-US" sz="3100" dirty="0"/>
              <a:t> from </a:t>
            </a:r>
            <a:r>
              <a:rPr lang="en-US" sz="3100" dirty="0">
                <a:latin typeface="Cambria Math" panose="02040503050406030204" pitchFamily="18" charset="0"/>
                <a:ea typeface="Cambria Math" panose="02040503050406030204" pitchFamily="18" charset="0"/>
              </a:rPr>
              <a:t>p</a:t>
            </a:r>
            <a:r>
              <a:rPr lang="en-US" sz="3100" dirty="0"/>
              <a:t> with an empty stack to </a:t>
            </a:r>
            <a:r>
              <a:rPr lang="en-US" sz="3100" dirty="0">
                <a:latin typeface="Cambria Math" panose="02040503050406030204" pitchFamily="18" charset="0"/>
                <a:ea typeface="Cambria Math" panose="02040503050406030204" pitchFamily="18" charset="0"/>
              </a:rPr>
              <a:t>q</a:t>
            </a:r>
            <a:r>
              <a:rPr lang="en-US" sz="3100" dirty="0"/>
              <a:t> with an empty stack</a:t>
            </a:r>
          </a:p>
          <a:p>
            <a:r>
              <a:rPr lang="en-US" sz="3100" dirty="0"/>
              <a:t>Of course, strings that take </a:t>
            </a:r>
            <a:r>
              <a:rPr lang="en-US" sz="3100" dirty="0">
                <a:latin typeface="Cambria Math" panose="02040503050406030204" pitchFamily="18" charset="0"/>
                <a:ea typeface="Cambria Math" panose="02040503050406030204" pitchFamily="18" charset="0"/>
              </a:rPr>
              <a:t>P</a:t>
            </a:r>
            <a:r>
              <a:rPr lang="en-US" sz="3100" dirty="0"/>
              <a:t> from </a:t>
            </a:r>
            <a:r>
              <a:rPr lang="en-US" sz="3100" dirty="0">
                <a:latin typeface="Cambria Math" panose="02040503050406030204" pitchFamily="18" charset="0"/>
                <a:ea typeface="Cambria Math" panose="02040503050406030204" pitchFamily="18" charset="0"/>
              </a:rPr>
              <a:t>p</a:t>
            </a:r>
            <a:r>
              <a:rPr lang="en-US" sz="3100" dirty="0"/>
              <a:t> with an empty stack to </a:t>
            </a:r>
            <a:r>
              <a:rPr lang="en-US" sz="3100" dirty="0">
                <a:latin typeface="Cambria Math" panose="02040503050406030204" pitchFamily="18" charset="0"/>
                <a:ea typeface="Cambria Math" panose="02040503050406030204" pitchFamily="18" charset="0"/>
              </a:rPr>
              <a:t>q</a:t>
            </a:r>
            <a:r>
              <a:rPr lang="en-US" sz="3100" dirty="0"/>
              <a:t> with an empty stack would also take </a:t>
            </a:r>
            <a:r>
              <a:rPr lang="en-US" sz="3100" dirty="0">
                <a:latin typeface="Cambria Math" panose="02040503050406030204" pitchFamily="18" charset="0"/>
                <a:ea typeface="Cambria Math" panose="02040503050406030204" pitchFamily="18" charset="0"/>
              </a:rPr>
              <a:t>P</a:t>
            </a:r>
            <a:r>
              <a:rPr lang="en-US" sz="3100" dirty="0"/>
              <a:t> from </a:t>
            </a:r>
            <a:r>
              <a:rPr lang="en-US" sz="3100" dirty="0">
                <a:latin typeface="Cambria Math" panose="02040503050406030204" pitchFamily="18" charset="0"/>
                <a:ea typeface="Cambria Math" panose="02040503050406030204" pitchFamily="18" charset="0"/>
              </a:rPr>
              <a:t>p</a:t>
            </a:r>
            <a:r>
              <a:rPr lang="en-US" sz="3100" dirty="0"/>
              <a:t> to </a:t>
            </a:r>
            <a:r>
              <a:rPr lang="en-US" sz="3100" dirty="0">
                <a:latin typeface="Cambria Math" panose="02040503050406030204" pitchFamily="18" charset="0"/>
                <a:ea typeface="Cambria Math" panose="02040503050406030204" pitchFamily="18" charset="0"/>
              </a:rPr>
              <a:t>q</a:t>
            </a:r>
            <a:r>
              <a:rPr lang="en-US" sz="3100" dirty="0"/>
              <a:t>, more generally, leaving the stack contents in the same state as it started</a:t>
            </a:r>
          </a:p>
          <a:p>
            <a:r>
              <a:rPr lang="en-US" sz="3100" dirty="0"/>
              <a:t>Before the conversion, we modify </a:t>
            </a:r>
            <a:r>
              <a:rPr lang="en-US" sz="3100" dirty="0">
                <a:latin typeface="Cambria Math" panose="02040503050406030204" pitchFamily="18" charset="0"/>
                <a:ea typeface="Cambria Math" panose="02040503050406030204" pitchFamily="18" charset="0"/>
              </a:rPr>
              <a:t>P</a:t>
            </a:r>
            <a:r>
              <a:rPr lang="en-US" sz="3100" dirty="0"/>
              <a:t> to ensure the following properties:</a:t>
            </a:r>
          </a:p>
          <a:p>
            <a:pPr lvl="1"/>
            <a:r>
              <a:rPr lang="en-US" sz="2700" dirty="0">
                <a:latin typeface="Cambria Math" panose="02040503050406030204" pitchFamily="18" charset="0"/>
                <a:ea typeface="Cambria Math" panose="02040503050406030204" pitchFamily="18" charset="0"/>
              </a:rPr>
              <a:t>P</a:t>
            </a:r>
            <a:r>
              <a:rPr lang="en-US" sz="2700" dirty="0"/>
              <a:t> has a single accept state, </a:t>
            </a:r>
            <a:r>
              <a:rPr lang="en-US" sz="2700" dirty="0">
                <a:latin typeface="Cambria Math" panose="02040503050406030204" pitchFamily="18" charset="0"/>
                <a:ea typeface="Cambria Math" panose="02040503050406030204" pitchFamily="18" charset="0"/>
              </a:rPr>
              <a:t>q</a:t>
            </a:r>
            <a:r>
              <a:rPr lang="en-US" sz="2700" baseline="-25000" dirty="0">
                <a:latin typeface="Cambria Math" panose="02040503050406030204" pitchFamily="18" charset="0"/>
                <a:ea typeface="Cambria Math" panose="02040503050406030204" pitchFamily="18" charset="0"/>
              </a:rPr>
              <a:t>accept</a:t>
            </a:r>
          </a:p>
          <a:p>
            <a:pPr lvl="1"/>
            <a:r>
              <a:rPr lang="en-US" sz="2700" dirty="0">
                <a:latin typeface="Cambria Math" panose="02040503050406030204" pitchFamily="18" charset="0"/>
                <a:ea typeface="Cambria Math" panose="02040503050406030204" pitchFamily="18" charset="0"/>
              </a:rPr>
              <a:t>P</a:t>
            </a:r>
            <a:r>
              <a:rPr lang="en-US" sz="2700" dirty="0"/>
              <a:t> empties its stack before accepting</a:t>
            </a:r>
          </a:p>
          <a:p>
            <a:pPr lvl="1"/>
            <a:r>
              <a:rPr lang="en-US" sz="2700" dirty="0"/>
              <a:t>Every transition either pushes a symbol onto the stack or pops a symbol from the stack, but not both</a:t>
            </a:r>
          </a:p>
          <a:p>
            <a:r>
              <a:rPr lang="en-US" sz="3100" dirty="0"/>
              <a:t>The textbook doesn't even explain how to achieve the first two properties, claiming that they are "easy"; I might agree, but I think that the second property warrants discussion (I'll discuss it in class if we cover the proof in detail)</a:t>
            </a:r>
          </a:p>
          <a:p>
            <a:r>
              <a:rPr lang="en-US" sz="3100" dirty="0"/>
              <a:t>The next slide discusses how we can achieve the third property</a:t>
            </a:r>
          </a:p>
        </p:txBody>
      </p:sp>
    </p:spTree>
    <p:extLst>
      <p:ext uri="{BB962C8B-B14F-4D97-AF65-F5344CB8AC3E}">
        <p14:creationId xmlns:p14="http://schemas.microsoft.com/office/powerpoint/2010/main" val="3114960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F3889-9DE8-4B07-BA2D-F1C654F83EF4}"/>
              </a:ext>
            </a:extLst>
          </p:cNvPr>
          <p:cNvSpPr>
            <a:spLocks noGrp="1"/>
          </p:cNvSpPr>
          <p:nvPr>
            <p:ph type="title"/>
          </p:nvPr>
        </p:nvSpPr>
        <p:spPr/>
        <p:txBody>
          <a:bodyPr/>
          <a:lstStyle/>
          <a:p>
            <a:r>
              <a:rPr lang="en-US" dirty="0"/>
              <a:t>Modifying P to Meet the Third Constraint</a:t>
            </a:r>
          </a:p>
        </p:txBody>
      </p:sp>
      <p:sp>
        <p:nvSpPr>
          <p:cNvPr id="3" name="Content Placeholder 2">
            <a:extLst>
              <a:ext uri="{FF2B5EF4-FFF2-40B4-BE49-F238E27FC236}">
                <a16:creationId xmlns:a16="http://schemas.microsoft.com/office/drawing/2014/main" id="{CE7F3F22-A415-4532-97BB-73E7DCC64527}"/>
              </a:ext>
            </a:extLst>
          </p:cNvPr>
          <p:cNvSpPr>
            <a:spLocks noGrp="1"/>
          </p:cNvSpPr>
          <p:nvPr>
            <p:ph idx="1"/>
          </p:nvPr>
        </p:nvSpPr>
        <p:spPr/>
        <p:txBody>
          <a:bodyPr>
            <a:normAutofit lnSpcReduction="10000"/>
          </a:bodyPr>
          <a:lstStyle/>
          <a:p>
            <a:r>
              <a:rPr lang="en-US" dirty="0"/>
              <a:t>Assume we have a PDA, </a:t>
            </a:r>
            <a:r>
              <a:rPr lang="en-US" dirty="0">
                <a:latin typeface="Cambria Math" panose="02040503050406030204" pitchFamily="18" charset="0"/>
                <a:ea typeface="Cambria Math" panose="02040503050406030204" pitchFamily="18" charset="0"/>
              </a:rPr>
              <a:t>P</a:t>
            </a:r>
            <a:r>
              <a:rPr lang="en-US" dirty="0"/>
              <a:t>, that already achieves the first two constraints (the so-called "easy" ones) listed on the previous slide</a:t>
            </a:r>
          </a:p>
          <a:p>
            <a:r>
              <a:rPr lang="en-US" dirty="0"/>
              <a:t>We can then achieve the third constraint as follows:</a:t>
            </a:r>
          </a:p>
          <a:p>
            <a:pPr lvl="1"/>
            <a:r>
              <a:rPr lang="en-US" dirty="0"/>
              <a:t>For every transition that neither pushes or pops a symbol, convert it to two transitions</a:t>
            </a:r>
          </a:p>
          <a:p>
            <a:pPr lvl="2"/>
            <a:r>
              <a:rPr lang="en-US" dirty="0"/>
              <a:t>The first transition processes its input symbol and pushes an arbitrary symbol to the stack</a:t>
            </a:r>
          </a:p>
          <a:p>
            <a:pPr lvl="2"/>
            <a:r>
              <a:rPr lang="en-US" dirty="0"/>
              <a:t>The second transition does not process input and pops the symbol that the previous transition pushed</a:t>
            </a:r>
          </a:p>
          <a:p>
            <a:pPr lvl="1"/>
            <a:r>
              <a:rPr lang="en-US" dirty="0"/>
              <a:t>For every transition that both pushes and pops a symbol, convert it to two transitions</a:t>
            </a:r>
          </a:p>
          <a:p>
            <a:pPr lvl="2"/>
            <a:r>
              <a:rPr lang="en-US" dirty="0"/>
              <a:t>The first transition processes its input symbol and pushes the appropriate symbol</a:t>
            </a:r>
          </a:p>
          <a:p>
            <a:pPr lvl="2"/>
            <a:r>
              <a:rPr lang="en-US" dirty="0"/>
              <a:t>The second transition does not process input and pops the appropriate symbol</a:t>
            </a:r>
          </a:p>
          <a:p>
            <a:endParaRPr lang="en-US" dirty="0"/>
          </a:p>
        </p:txBody>
      </p:sp>
    </p:spTree>
    <p:extLst>
      <p:ext uri="{BB962C8B-B14F-4D97-AF65-F5344CB8AC3E}">
        <p14:creationId xmlns:p14="http://schemas.microsoft.com/office/powerpoint/2010/main" val="29935089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DC746-FED6-4FEB-B9AF-77795732A710}"/>
              </a:ext>
            </a:extLst>
          </p:cNvPr>
          <p:cNvSpPr>
            <a:spLocks noGrp="1"/>
          </p:cNvSpPr>
          <p:nvPr>
            <p:ph type="title"/>
          </p:nvPr>
        </p:nvSpPr>
        <p:spPr/>
        <p:txBody>
          <a:bodyPr/>
          <a:lstStyle/>
          <a:p>
            <a:r>
              <a:rPr lang="en-US" dirty="0"/>
              <a:t>How to Get from p to q with an Empty Stack?</a:t>
            </a:r>
          </a:p>
        </p:txBody>
      </p:sp>
      <p:sp>
        <p:nvSpPr>
          <p:cNvPr id="3" name="Content Placeholder 2">
            <a:extLst>
              <a:ext uri="{FF2B5EF4-FFF2-40B4-BE49-F238E27FC236}">
                <a16:creationId xmlns:a16="http://schemas.microsoft.com/office/drawing/2014/main" id="{0474984C-175C-4DBC-8147-E5A1917422BE}"/>
              </a:ext>
            </a:extLst>
          </p:cNvPr>
          <p:cNvSpPr>
            <a:spLocks noGrp="1"/>
          </p:cNvSpPr>
          <p:nvPr>
            <p:ph idx="1"/>
          </p:nvPr>
        </p:nvSpPr>
        <p:spPr/>
        <p:txBody>
          <a:bodyPr>
            <a:normAutofit fontScale="62500" lnSpcReduction="20000"/>
          </a:bodyPr>
          <a:lstStyle/>
          <a:p>
            <a:r>
              <a:rPr lang="en-US" dirty="0"/>
              <a:t>Consider a nonterminal,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pq</a:t>
            </a:r>
            <a:r>
              <a:rPr lang="en-US" dirty="0"/>
              <a:t>, in a CFG, </a:t>
            </a:r>
            <a:r>
              <a:rPr lang="en-US" dirty="0">
                <a:latin typeface="Cambria Math" panose="02040503050406030204" pitchFamily="18" charset="0"/>
                <a:ea typeface="Cambria Math" panose="02040503050406030204" pitchFamily="18" charset="0"/>
              </a:rPr>
              <a:t>G</a:t>
            </a:r>
            <a:r>
              <a:rPr lang="en-US" dirty="0"/>
              <a:t>, which generates all strings that bring PDA, </a:t>
            </a:r>
            <a:r>
              <a:rPr lang="en-US" dirty="0">
                <a:latin typeface="Cambria Math" panose="02040503050406030204" pitchFamily="18" charset="0"/>
                <a:ea typeface="Cambria Math" panose="02040503050406030204" pitchFamily="18" charset="0"/>
              </a:rPr>
              <a:t>P</a:t>
            </a:r>
            <a:r>
              <a:rPr lang="en-US" dirty="0"/>
              <a:t>, from state </a:t>
            </a:r>
            <a:r>
              <a:rPr lang="en-US" dirty="0">
                <a:latin typeface="Cambria Math" panose="02040503050406030204" pitchFamily="18" charset="0"/>
                <a:ea typeface="Cambria Math" panose="02040503050406030204" pitchFamily="18" charset="0"/>
              </a:rPr>
              <a:t>p</a:t>
            </a:r>
            <a:r>
              <a:rPr lang="en-US" dirty="0"/>
              <a:t> to state </a:t>
            </a:r>
            <a:r>
              <a:rPr lang="en-US" dirty="0">
                <a:latin typeface="Cambria Math" panose="02040503050406030204" pitchFamily="18" charset="0"/>
                <a:ea typeface="Cambria Math" panose="02040503050406030204" pitchFamily="18" charset="0"/>
              </a:rPr>
              <a:t>q</a:t>
            </a:r>
            <a:r>
              <a:rPr lang="en-US" dirty="0"/>
              <a:t> with an empty stack</a:t>
            </a:r>
          </a:p>
          <a:p>
            <a:r>
              <a:rPr lang="en-US" dirty="0"/>
              <a:t>The path that </a:t>
            </a:r>
            <a:r>
              <a:rPr lang="en-US" dirty="0">
                <a:latin typeface="Cambria Math" panose="02040503050406030204" pitchFamily="18" charset="0"/>
                <a:ea typeface="Cambria Math" panose="02040503050406030204" pitchFamily="18" charset="0"/>
              </a:rPr>
              <a:t>P</a:t>
            </a:r>
            <a:r>
              <a:rPr lang="en-US" dirty="0"/>
              <a:t> takes must start with a push and end with a pop (due to the constraints satisfied by </a:t>
            </a:r>
            <a:r>
              <a:rPr lang="en-US" dirty="0">
                <a:latin typeface="Cambria Math" panose="02040503050406030204" pitchFamily="18" charset="0"/>
                <a:ea typeface="Cambria Math" panose="02040503050406030204" pitchFamily="18" charset="0"/>
              </a:rPr>
              <a:t>P</a:t>
            </a:r>
            <a:r>
              <a:rPr lang="en-US" dirty="0"/>
              <a:t>)</a:t>
            </a:r>
          </a:p>
          <a:p>
            <a:r>
              <a:rPr lang="en-US" dirty="0"/>
              <a:t>Either the symbol popped from the stack in the last step is the symbol pushed to the stack during the first step, or it is not; we will consider both possibilities</a:t>
            </a:r>
          </a:p>
          <a:p>
            <a:r>
              <a:rPr lang="en-US" dirty="0"/>
              <a:t>If the two symbols are the identical, this means that as the first input symbol is read, a stack symbol is pushed to the stack, and as the last input symbol is read, the same stack symbol is popped form the stack</a:t>
            </a:r>
          </a:p>
          <a:p>
            <a:pPr lvl="1"/>
            <a:r>
              <a:rPr lang="en-US" dirty="0"/>
              <a:t>We simulate this possibility by adding the following rule to </a:t>
            </a:r>
            <a:r>
              <a:rPr lang="en-US" dirty="0">
                <a:latin typeface="Cambria Math" panose="02040503050406030204" pitchFamily="18" charset="0"/>
                <a:ea typeface="Cambria Math" panose="02040503050406030204" pitchFamily="18" charset="0"/>
              </a:rPr>
              <a:t>G</a:t>
            </a:r>
            <a:r>
              <a:rPr lang="en-US" dirty="0"/>
              <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pq</a:t>
            </a:r>
            <a:r>
              <a:rPr lang="en-US"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sym typeface="Wingdings" panose="05000000000000000000" pitchFamily="2" charset="2"/>
              </a:rPr>
              <a:t> aA</a:t>
            </a:r>
            <a:r>
              <a:rPr lang="en-US" baseline="-25000" dirty="0">
                <a:latin typeface="Cambria Math" panose="02040503050406030204" pitchFamily="18" charset="0"/>
                <a:ea typeface="Cambria Math" panose="02040503050406030204" pitchFamily="18" charset="0"/>
                <a:sym typeface="Wingdings" panose="05000000000000000000" pitchFamily="2" charset="2"/>
              </a:rPr>
              <a:t>rs</a:t>
            </a:r>
            <a:r>
              <a:rPr lang="en-US" dirty="0">
                <a:latin typeface="Cambria Math" panose="02040503050406030204" pitchFamily="18" charset="0"/>
                <a:ea typeface="Cambria Math" panose="02040503050406030204" pitchFamily="18" charset="0"/>
                <a:sym typeface="Wingdings" panose="05000000000000000000" pitchFamily="2" charset="2"/>
              </a:rPr>
              <a:t>b</a:t>
            </a:r>
          </a:p>
          <a:p>
            <a:pPr lvl="1"/>
            <a:r>
              <a:rPr lang="en-US" dirty="0"/>
              <a:t>Here, </a:t>
            </a:r>
            <a:r>
              <a:rPr lang="en-US" dirty="0">
                <a:latin typeface="Cambria Math" panose="02040503050406030204" pitchFamily="18" charset="0"/>
                <a:ea typeface="Cambria Math" panose="02040503050406030204" pitchFamily="18" charset="0"/>
              </a:rPr>
              <a:t>a</a:t>
            </a:r>
            <a:r>
              <a:rPr lang="en-US" dirty="0"/>
              <a:t> is the input symbol read at the first step, and </a:t>
            </a:r>
            <a:r>
              <a:rPr lang="en-US" dirty="0">
                <a:latin typeface="Cambria Math" panose="02040503050406030204" pitchFamily="18" charset="0"/>
                <a:ea typeface="Cambria Math" panose="02040503050406030204" pitchFamily="18" charset="0"/>
              </a:rPr>
              <a:t>b</a:t>
            </a:r>
            <a:r>
              <a:rPr lang="en-US" dirty="0"/>
              <a:t> is the input symbol read at the last step</a:t>
            </a:r>
          </a:p>
          <a:p>
            <a:pPr lvl="1"/>
            <a:r>
              <a:rPr lang="en-US" dirty="0"/>
              <a:t>Also, </a:t>
            </a:r>
            <a:r>
              <a:rPr lang="en-US" dirty="0">
                <a:latin typeface="Cambria Math" panose="02040503050406030204" pitchFamily="18" charset="0"/>
                <a:ea typeface="Cambria Math" panose="02040503050406030204" pitchFamily="18" charset="0"/>
              </a:rPr>
              <a:t>r</a:t>
            </a:r>
            <a:r>
              <a:rPr lang="en-US" dirty="0"/>
              <a:t> represents the state following </a:t>
            </a:r>
            <a:r>
              <a:rPr lang="en-US" dirty="0">
                <a:latin typeface="Cambria Math" panose="02040503050406030204" pitchFamily="18" charset="0"/>
                <a:ea typeface="Cambria Math" panose="02040503050406030204" pitchFamily="18" charset="0"/>
              </a:rPr>
              <a:t>p</a:t>
            </a:r>
            <a:r>
              <a:rPr lang="en-US" dirty="0"/>
              <a:t> and </a:t>
            </a:r>
            <a:r>
              <a:rPr lang="en-US" dirty="0">
                <a:latin typeface="Cambria Math" panose="02040503050406030204" pitchFamily="18" charset="0"/>
                <a:ea typeface="Cambria Math" panose="02040503050406030204" pitchFamily="18" charset="0"/>
              </a:rPr>
              <a:t>s</a:t>
            </a:r>
            <a:r>
              <a:rPr lang="en-US" dirty="0"/>
              <a:t> represents the state preceding </a:t>
            </a:r>
            <a:r>
              <a:rPr lang="en-US" dirty="0">
                <a:latin typeface="Cambria Math" panose="02040503050406030204" pitchFamily="18" charset="0"/>
                <a:ea typeface="Cambria Math" panose="02040503050406030204" pitchFamily="18" charset="0"/>
              </a:rPr>
              <a:t>q</a:t>
            </a:r>
          </a:p>
          <a:p>
            <a:r>
              <a:rPr lang="en-US" dirty="0"/>
              <a:t>If the two symbols are not identical, this means that the symbol pushed to the stack during the first step is popped from the stack at some point before the end of the sequence</a:t>
            </a:r>
          </a:p>
          <a:p>
            <a:pPr lvl="1"/>
            <a:r>
              <a:rPr lang="en-US" dirty="0"/>
              <a:t>We simulate this possibility in </a:t>
            </a:r>
            <a:r>
              <a:rPr lang="en-US" dirty="0">
                <a:latin typeface="Cambria Math" panose="02040503050406030204" pitchFamily="18" charset="0"/>
                <a:ea typeface="Cambria Math" panose="02040503050406030204" pitchFamily="18" charset="0"/>
              </a:rPr>
              <a:t>G</a:t>
            </a:r>
            <a:r>
              <a:rPr lang="en-US" dirty="0"/>
              <a:t> by adding the following rule: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pq</a:t>
            </a:r>
            <a:r>
              <a:rPr lang="en-US"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sym typeface="Wingdings" panose="05000000000000000000" pitchFamily="2" charset="2"/>
              </a:rPr>
              <a:t> A</a:t>
            </a:r>
            <a:r>
              <a:rPr lang="en-US" baseline="-25000" dirty="0">
                <a:latin typeface="Cambria Math" panose="02040503050406030204" pitchFamily="18" charset="0"/>
                <a:ea typeface="Cambria Math" panose="02040503050406030204" pitchFamily="18" charset="0"/>
                <a:sym typeface="Wingdings" panose="05000000000000000000" pitchFamily="2" charset="2"/>
              </a:rPr>
              <a:t>pr</a:t>
            </a:r>
            <a:r>
              <a:rPr lang="en-US" dirty="0">
                <a:latin typeface="Cambria Math" panose="02040503050406030204" pitchFamily="18" charset="0"/>
                <a:ea typeface="Cambria Math" panose="02040503050406030204" pitchFamily="18" charset="0"/>
                <a:sym typeface="Wingdings" panose="05000000000000000000" pitchFamily="2" charset="2"/>
              </a:rPr>
              <a:t>A</a:t>
            </a:r>
            <a:r>
              <a:rPr lang="en-US" baseline="-25000" dirty="0">
                <a:latin typeface="Cambria Math" panose="02040503050406030204" pitchFamily="18" charset="0"/>
                <a:ea typeface="Cambria Math" panose="02040503050406030204" pitchFamily="18" charset="0"/>
                <a:sym typeface="Wingdings" panose="05000000000000000000" pitchFamily="2" charset="2"/>
              </a:rPr>
              <a:t>rq</a:t>
            </a:r>
          </a:p>
          <a:p>
            <a:pPr lvl="1"/>
            <a:r>
              <a:rPr lang="en-US" dirty="0"/>
              <a:t>Here, </a:t>
            </a:r>
            <a:r>
              <a:rPr lang="en-US" dirty="0">
                <a:latin typeface="Cambria Math" panose="02040503050406030204" pitchFamily="18" charset="0"/>
                <a:ea typeface="Cambria Math" panose="02040503050406030204" pitchFamily="18" charset="0"/>
              </a:rPr>
              <a:t>r</a:t>
            </a:r>
            <a:r>
              <a:rPr lang="en-US" dirty="0"/>
              <a:t> represents a state where the stack becomes empty on the path from </a:t>
            </a:r>
            <a:r>
              <a:rPr lang="en-US" dirty="0">
                <a:latin typeface="Cambria Math" panose="02040503050406030204" pitchFamily="18" charset="0"/>
                <a:ea typeface="Cambria Math" panose="02040503050406030204" pitchFamily="18" charset="0"/>
              </a:rPr>
              <a:t>p</a:t>
            </a:r>
            <a:r>
              <a:rPr lang="en-US" dirty="0"/>
              <a:t> to </a:t>
            </a:r>
            <a:r>
              <a:rPr lang="en-US" dirty="0">
                <a:latin typeface="Cambria Math" panose="02040503050406030204" pitchFamily="18" charset="0"/>
                <a:ea typeface="Cambria Math" panose="02040503050406030204" pitchFamily="18" charset="0"/>
              </a:rPr>
              <a:t>q</a:t>
            </a:r>
          </a:p>
          <a:p>
            <a:r>
              <a:rPr lang="en-US" dirty="0"/>
              <a:t>Note that there might be multiple rules (and rules of both types) generated for a pair of states </a:t>
            </a:r>
            <a:r>
              <a:rPr lang="en-US" dirty="0">
                <a:latin typeface="Cambria Math" panose="02040503050406030204" pitchFamily="18" charset="0"/>
                <a:ea typeface="Cambria Math" panose="02040503050406030204" pitchFamily="18" charset="0"/>
              </a:rPr>
              <a:t>(p, q)</a:t>
            </a:r>
            <a:r>
              <a:rPr lang="en-US" dirty="0"/>
              <a:t>, representing different paths from </a:t>
            </a:r>
            <a:r>
              <a:rPr lang="en-US" dirty="0">
                <a:latin typeface="Cambria Math" panose="02040503050406030204" pitchFamily="18" charset="0"/>
                <a:ea typeface="Cambria Math" panose="02040503050406030204" pitchFamily="18" charset="0"/>
              </a:rPr>
              <a:t>p</a:t>
            </a:r>
            <a:r>
              <a:rPr lang="en-US" dirty="0"/>
              <a:t> to </a:t>
            </a:r>
            <a:r>
              <a:rPr lang="en-US" dirty="0">
                <a:latin typeface="Cambria Math" panose="02040503050406030204" pitchFamily="18" charset="0"/>
                <a:ea typeface="Cambria Math" panose="02040503050406030204" pitchFamily="18" charset="0"/>
              </a:rPr>
              <a:t>q</a:t>
            </a:r>
            <a:r>
              <a:rPr lang="en-US" dirty="0"/>
              <a:t> that start and end with an empty stack</a:t>
            </a:r>
          </a:p>
          <a:p>
            <a:r>
              <a:rPr lang="en-US" dirty="0"/>
              <a:t>The figures on the next slide help to explain how these rules simulate computation performed by </a:t>
            </a:r>
            <a:r>
              <a:rPr lang="en-US" dirty="0">
                <a:latin typeface="Cambria Math" panose="02040503050406030204" pitchFamily="18" charset="0"/>
                <a:ea typeface="Cambria Math" panose="02040503050406030204" pitchFamily="18" charset="0"/>
              </a:rPr>
              <a:t>P</a:t>
            </a:r>
          </a:p>
        </p:txBody>
      </p:sp>
    </p:spTree>
    <p:extLst>
      <p:ext uri="{BB962C8B-B14F-4D97-AF65-F5344CB8AC3E}">
        <p14:creationId xmlns:p14="http://schemas.microsoft.com/office/powerpoint/2010/main" val="602789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A506C-A603-40DC-ADF1-4FAC3D435480}"/>
              </a:ext>
            </a:extLst>
          </p:cNvPr>
          <p:cNvSpPr>
            <a:spLocks noGrp="1"/>
          </p:cNvSpPr>
          <p:nvPr>
            <p:ph type="title"/>
          </p:nvPr>
        </p:nvSpPr>
        <p:spPr/>
        <p:txBody>
          <a:bodyPr/>
          <a:lstStyle/>
          <a:p>
            <a:r>
              <a:rPr lang="en-US" dirty="0"/>
              <a:t>Rules Simulating PDA Computation Explained</a:t>
            </a:r>
          </a:p>
        </p:txBody>
      </p:sp>
      <p:pic>
        <p:nvPicPr>
          <p:cNvPr id="7" name="Content Placeholder 6">
            <a:extLst>
              <a:ext uri="{FF2B5EF4-FFF2-40B4-BE49-F238E27FC236}">
                <a16:creationId xmlns:a16="http://schemas.microsoft.com/office/drawing/2014/main" id="{F3EFD1A8-4F25-446B-9F1D-BC5DAE85F22B}"/>
              </a:ext>
            </a:extLst>
          </p:cNvPr>
          <p:cNvPicPr>
            <a:picLocks noGrp="1" noChangeAspect="1"/>
          </p:cNvPicPr>
          <p:nvPr>
            <p:ph sz="half" idx="1"/>
          </p:nvPr>
        </p:nvPicPr>
        <p:blipFill>
          <a:blip r:embed="rId2"/>
          <a:stretch>
            <a:fillRect/>
          </a:stretch>
        </p:blipFill>
        <p:spPr>
          <a:xfrm>
            <a:off x="838200" y="2643827"/>
            <a:ext cx="5181600" cy="2714934"/>
          </a:xfrm>
        </p:spPr>
      </p:pic>
      <p:pic>
        <p:nvPicPr>
          <p:cNvPr id="9" name="Content Placeholder 8">
            <a:extLst>
              <a:ext uri="{FF2B5EF4-FFF2-40B4-BE49-F238E27FC236}">
                <a16:creationId xmlns:a16="http://schemas.microsoft.com/office/drawing/2014/main" id="{EFBBB72E-CDDE-4A2F-8BD2-4E24CEF782D8}"/>
              </a:ext>
            </a:extLst>
          </p:cNvPr>
          <p:cNvPicPr>
            <a:picLocks noGrp="1" noChangeAspect="1"/>
          </p:cNvPicPr>
          <p:nvPr>
            <p:ph sz="half" idx="2"/>
          </p:nvPr>
        </p:nvPicPr>
        <p:blipFill>
          <a:blip r:embed="rId3"/>
          <a:stretch>
            <a:fillRect/>
          </a:stretch>
        </p:blipFill>
        <p:spPr>
          <a:xfrm>
            <a:off x="6172200" y="2640921"/>
            <a:ext cx="5181600" cy="2720745"/>
          </a:xfrm>
        </p:spPr>
      </p:pic>
    </p:spTree>
    <p:extLst>
      <p:ext uri="{BB962C8B-B14F-4D97-AF65-F5344CB8AC3E}">
        <p14:creationId xmlns:p14="http://schemas.microsoft.com/office/powerpoint/2010/main" val="859602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DC685E-5BA9-45EF-BF55-B2194B64BC02}"/>
              </a:ext>
            </a:extLst>
          </p:cNvPr>
          <p:cNvSpPr>
            <a:spLocks noGrp="1"/>
          </p:cNvSpPr>
          <p:nvPr>
            <p:ph type="title"/>
          </p:nvPr>
        </p:nvSpPr>
        <p:spPr/>
        <p:txBody>
          <a:bodyPr/>
          <a:lstStyle/>
          <a:p>
            <a:r>
              <a:rPr lang="en-US" dirty="0"/>
              <a:t>Converting a PDA to a CFG</a:t>
            </a:r>
          </a:p>
        </p:txBody>
      </p:sp>
      <mc:AlternateContent xmlns:mc="http://schemas.openxmlformats.org/markup-compatibility/2006">
        <mc:Choice xmlns:a14="http://schemas.microsoft.com/office/drawing/2010/main" Requires="a14">
          <p:sp>
            <p:nvSpPr>
              <p:cNvPr id="6" name="Content Placeholder 5">
                <a:extLst>
                  <a:ext uri="{FF2B5EF4-FFF2-40B4-BE49-F238E27FC236}">
                    <a16:creationId xmlns:a16="http://schemas.microsoft.com/office/drawing/2014/main" id="{BCE12132-FEF8-4E4E-A80A-843E58D9F493}"/>
                  </a:ext>
                </a:extLst>
              </p:cNvPr>
              <p:cNvSpPr>
                <a:spLocks noGrp="1"/>
              </p:cNvSpPr>
              <p:nvPr>
                <p:ph idx="1"/>
              </p:nvPr>
            </p:nvSpPr>
            <p:spPr/>
            <p:txBody>
              <a:bodyPr>
                <a:normAutofit fontScale="62500" lnSpcReduction="20000"/>
              </a:bodyPr>
              <a:lstStyle/>
              <a:p>
                <a:r>
                  <a:rPr lang="en-US" dirty="0"/>
                  <a:t>We can now put all the pieces together and convert a PDA to a CFG</a:t>
                </a:r>
              </a:p>
              <a:p>
                <a:r>
                  <a:rPr lang="en-US" dirty="0">
                    <a:ea typeface="Cambria Math" panose="02040503050406030204" pitchFamily="18" charset="0"/>
                  </a:rPr>
                  <a:t>Suppose </a:t>
                </a:r>
                <a:r>
                  <a:rPr lang="en-US" dirty="0">
                    <a:latin typeface="Cambria Math" panose="02040503050406030204" pitchFamily="18" charset="0"/>
                    <a:ea typeface="Cambria Math" panose="02040503050406030204" pitchFamily="18" charset="0"/>
                  </a:rPr>
                  <a:t>P = (Q,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is a PDA that adheres to the three extra constraints, as already explained</a:t>
                </a:r>
              </a:p>
              <a:p>
                <a:r>
                  <a:rPr lang="en-US" dirty="0">
                    <a:ea typeface="Cambria Math" panose="02040503050406030204" pitchFamily="18" charset="0"/>
                  </a:rPr>
                  <a:t>We can construct a CFG, </a:t>
                </a:r>
                <a:r>
                  <a:rPr lang="en-US" dirty="0">
                    <a:latin typeface="Cambria Math" panose="02040503050406030204" pitchFamily="18" charset="0"/>
                    <a:ea typeface="Cambria Math" panose="02040503050406030204" pitchFamily="18" charset="0"/>
                  </a:rPr>
                  <a:t>G</a:t>
                </a:r>
                <a:r>
                  <a:rPr lang="en-US" dirty="0">
                    <a:ea typeface="Cambria Math" panose="02040503050406030204" pitchFamily="18" charset="0"/>
                  </a:rPr>
                  <a:t>, that generates the same language that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accepts as follows:</a:t>
                </a:r>
              </a:p>
              <a:p>
                <a:pPr lvl="1"/>
                <a:r>
                  <a:rPr lang="en-US" dirty="0">
                    <a:ea typeface="Cambria Math" panose="02040503050406030204" pitchFamily="18" charset="0"/>
                  </a:rPr>
                  <a:t>For each </a:t>
                </a:r>
                <a:r>
                  <a:rPr lang="en-US" dirty="0">
                    <a:latin typeface="Cambria Math" panose="02040503050406030204" pitchFamily="18" charset="0"/>
                    <a:ea typeface="Cambria Math" panose="02040503050406030204" pitchFamily="18" charset="0"/>
                  </a:rPr>
                  <a:t>p, q, r, s ∈ Q</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u ∈ </a:t>
                </a:r>
                <a:r>
                  <a:rPr lang="el-GR" dirty="0">
                    <a:latin typeface="Cambria Math" panose="02040503050406030204" pitchFamily="18" charset="0"/>
                    <a:ea typeface="Cambria Math" panose="02040503050406030204" pitchFamily="18" charset="0"/>
                  </a:rPr>
                  <a:t>Γ</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a, b ∈ </a:t>
                </a:r>
                <a:r>
                  <a:rPr lang="el-GR" dirty="0">
                    <a:latin typeface="Cambria Math" panose="02040503050406030204" pitchFamily="18" charset="0"/>
                    <a:ea typeface="Cambria Math" panose="02040503050406030204" pitchFamily="18" charset="0"/>
                  </a:rPr>
                  <a:t>Σ</a:t>
                </a:r>
                <a:r>
                  <a:rPr lang="el-GR" baseline="-25000" dirty="0">
                    <a:latin typeface="Cambria Math" panose="02040503050406030204" pitchFamily="18" charset="0"/>
                    <a:ea typeface="Cambria Math" panose="02040503050406030204" pitchFamily="18" charset="0"/>
                  </a:rPr>
                  <a:t>ε</a:t>
                </a:r>
                <a:r>
                  <a:rPr lang="en-US" dirty="0">
                    <a:ea typeface="Cambria Math" panose="02040503050406030204" pitchFamily="18" charset="0"/>
                  </a:rPr>
                  <a:t> for which </a:t>
                </a:r>
                <a:r>
                  <a:rPr lang="en-US" dirty="0">
                    <a:latin typeface="Cambria Math" panose="02040503050406030204" pitchFamily="18" charset="0"/>
                    <a:ea typeface="Cambria Math" panose="02040503050406030204" pitchFamily="18" charset="0"/>
                  </a:rPr>
                  <a:t>(r, u) ∈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(p, a, </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(q, </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(s, b, u)</a:t>
                </a:r>
                <a:r>
                  <a:rPr lang="en-US" dirty="0">
                    <a:ea typeface="Cambria Math" panose="02040503050406030204" pitchFamily="18" charset="0"/>
                  </a:rPr>
                  <a:t>, add the substitution rule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pq</a:t>
                </a:r>
                <a:r>
                  <a:rPr lang="en-US"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sym typeface="Wingdings" panose="05000000000000000000" pitchFamily="2" charset="2"/>
                  </a:rPr>
                  <a:t> aA</a:t>
                </a:r>
                <a:r>
                  <a:rPr lang="en-US" baseline="-25000" dirty="0">
                    <a:latin typeface="Cambria Math" panose="02040503050406030204" pitchFamily="18" charset="0"/>
                    <a:ea typeface="Cambria Math" panose="02040503050406030204" pitchFamily="18" charset="0"/>
                    <a:sym typeface="Wingdings" panose="05000000000000000000" pitchFamily="2" charset="2"/>
                  </a:rPr>
                  <a:t>rs</a:t>
                </a:r>
                <a:r>
                  <a:rPr lang="en-US" dirty="0">
                    <a:latin typeface="Cambria Math" panose="02040503050406030204" pitchFamily="18" charset="0"/>
                    <a:ea typeface="Cambria Math" panose="02040503050406030204" pitchFamily="18" charset="0"/>
                    <a:sym typeface="Wingdings" panose="05000000000000000000" pitchFamily="2" charset="2"/>
                  </a:rPr>
                  <a:t>b </a:t>
                </a:r>
                <a:r>
                  <a:rPr lang="en-US" dirty="0">
                    <a:ea typeface="Cambria Math" panose="02040503050406030204" pitchFamily="18" charset="0"/>
                    <a:sym typeface="Wingdings" panose="05000000000000000000" pitchFamily="2" charset="2"/>
                  </a:rPr>
                  <a:t>to </a:t>
                </a:r>
                <a:r>
                  <a:rPr lang="en-US" dirty="0">
                    <a:latin typeface="Cambria Math" panose="02040503050406030204" pitchFamily="18" charset="0"/>
                    <a:ea typeface="Cambria Math" panose="02040503050406030204" pitchFamily="18" charset="0"/>
                    <a:sym typeface="Wingdings" panose="05000000000000000000" pitchFamily="2" charset="2"/>
                  </a:rPr>
                  <a:t>G</a:t>
                </a:r>
              </a:p>
              <a:p>
                <a:pPr lvl="1"/>
                <a:r>
                  <a:rPr lang="en-US" dirty="0">
                    <a:ea typeface="Cambria Math" panose="02040503050406030204" pitchFamily="18" charset="0"/>
                  </a:rPr>
                  <a:t>For each </a:t>
                </a:r>
                <a:r>
                  <a:rPr lang="en-US" dirty="0">
                    <a:latin typeface="Cambria Math" panose="02040503050406030204" pitchFamily="18" charset="0"/>
                    <a:ea typeface="Cambria Math" panose="02040503050406030204" pitchFamily="18" charset="0"/>
                  </a:rPr>
                  <a:t>p, q, r ∈ Q</a:t>
                </a:r>
                <a:r>
                  <a:rPr lang="en-US" dirty="0">
                    <a:ea typeface="Cambria Math" panose="02040503050406030204" pitchFamily="18" charset="0"/>
                  </a:rPr>
                  <a:t>, add the rule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pq</a:t>
                </a:r>
                <a:r>
                  <a:rPr lang="en-US"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sym typeface="Wingdings" panose="05000000000000000000" pitchFamily="2" charset="2"/>
                  </a:rPr>
                  <a:t> A</a:t>
                </a:r>
                <a:r>
                  <a:rPr lang="en-US" baseline="-25000" dirty="0">
                    <a:latin typeface="Cambria Math" panose="02040503050406030204" pitchFamily="18" charset="0"/>
                    <a:ea typeface="Cambria Math" panose="02040503050406030204" pitchFamily="18" charset="0"/>
                    <a:sym typeface="Wingdings" panose="05000000000000000000" pitchFamily="2" charset="2"/>
                  </a:rPr>
                  <a:t>pr</a:t>
                </a:r>
                <a:r>
                  <a:rPr lang="en-US" dirty="0">
                    <a:latin typeface="Cambria Math" panose="02040503050406030204" pitchFamily="18" charset="0"/>
                    <a:ea typeface="Cambria Math" panose="02040503050406030204" pitchFamily="18" charset="0"/>
                    <a:sym typeface="Wingdings" panose="05000000000000000000" pitchFamily="2" charset="2"/>
                  </a:rPr>
                  <a:t>A</a:t>
                </a:r>
                <a:r>
                  <a:rPr lang="en-US" baseline="-25000" dirty="0">
                    <a:latin typeface="Cambria Math" panose="02040503050406030204" pitchFamily="18" charset="0"/>
                    <a:ea typeface="Cambria Math" panose="02040503050406030204" pitchFamily="18" charset="0"/>
                    <a:sym typeface="Wingdings" panose="05000000000000000000" pitchFamily="2" charset="2"/>
                  </a:rPr>
                  <a:t>rq</a:t>
                </a:r>
                <a:r>
                  <a:rPr lang="en-US" dirty="0">
                    <a:ea typeface="Cambria Math" panose="02040503050406030204" pitchFamily="18" charset="0"/>
                    <a:sym typeface="Wingdings" panose="05000000000000000000" pitchFamily="2" charset="2"/>
                  </a:rPr>
                  <a:t> to </a:t>
                </a:r>
                <a:r>
                  <a:rPr lang="en-US" dirty="0">
                    <a:latin typeface="Cambria Math" panose="02040503050406030204" pitchFamily="18" charset="0"/>
                    <a:ea typeface="Cambria Math" panose="02040503050406030204" pitchFamily="18" charset="0"/>
                    <a:sym typeface="Wingdings" panose="05000000000000000000" pitchFamily="2" charset="2"/>
                  </a:rPr>
                  <a:t>G</a:t>
                </a:r>
              </a:p>
              <a:p>
                <a:pPr lvl="1"/>
                <a:r>
                  <a:rPr lang="en-US" dirty="0"/>
                  <a:t>For each </a:t>
                </a:r>
                <a:r>
                  <a:rPr lang="en-US" dirty="0">
                    <a:latin typeface="Cambria Math" panose="02040503050406030204" pitchFamily="18" charset="0"/>
                    <a:ea typeface="Cambria Math" panose="02040503050406030204" pitchFamily="18" charset="0"/>
                  </a:rPr>
                  <a:t>p ∈ Q, add the rule A</a:t>
                </a:r>
                <a:r>
                  <a:rPr lang="en-US" baseline="-25000" dirty="0">
                    <a:latin typeface="Cambria Math" panose="02040503050406030204" pitchFamily="18" charset="0"/>
                    <a:ea typeface="Cambria Math" panose="02040503050406030204" pitchFamily="18" charset="0"/>
                  </a:rPr>
                  <a:t>pp</a:t>
                </a:r>
                <a:r>
                  <a:rPr lang="en-US"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sym typeface="Wingdings" panose="05000000000000000000" pitchFamily="2" charset="2"/>
                  </a:rPr>
                  <a:t> </a:t>
                </a:r>
                <a:r>
                  <a:rPr lang="el-GR" dirty="0">
                    <a:latin typeface="Cambria Math" panose="02040503050406030204" pitchFamily="18" charset="0"/>
                    <a:ea typeface="Cambria Math" panose="02040503050406030204" pitchFamily="18" charset="0"/>
                  </a:rPr>
                  <a:t>ε</a:t>
                </a:r>
                <a:r>
                  <a:rPr lang="en-US" dirty="0">
                    <a:ea typeface="Cambria Math" panose="02040503050406030204" pitchFamily="18" charset="0"/>
                  </a:rPr>
                  <a:t> to </a:t>
                </a:r>
                <a:r>
                  <a:rPr lang="en-US" dirty="0">
                    <a:latin typeface="Cambria Math" panose="02040503050406030204" pitchFamily="18" charset="0"/>
                    <a:ea typeface="Cambria Math" panose="02040503050406030204" pitchFamily="18" charset="0"/>
                  </a:rPr>
                  <a:t>G</a:t>
                </a:r>
                <a:r>
                  <a:rPr lang="en-US" dirty="0">
                    <a:ea typeface="Cambria Math" panose="02040503050406030204" pitchFamily="18" charset="0"/>
                  </a:rPr>
                  <a:t> (this rule indicates that the empty string can take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from state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to state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with an empty stack)</a:t>
                </a:r>
              </a:p>
              <a:p>
                <a:r>
                  <a:rPr lang="en-US" dirty="0">
                    <a:ea typeface="Cambria Math" panose="02040503050406030204" pitchFamily="18" charset="0"/>
                  </a:rPr>
                  <a:t>The book steps through two additional inductive proofs showing:</a:t>
                </a:r>
              </a:p>
              <a:p>
                <a:pPr lvl="1"/>
                <a:r>
                  <a:rPr lang="en-US" dirty="0">
                    <a:ea typeface="Cambria Math" panose="02040503050406030204" pitchFamily="18" charset="0"/>
                  </a:rPr>
                  <a:t>If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pq</a:t>
                </a:r>
                <a:r>
                  <a:rPr lang="en-US" dirty="0">
                    <a:ea typeface="Cambria Math" panose="02040503050406030204" pitchFamily="18" charset="0"/>
                  </a:rPr>
                  <a:t> generates </a:t>
                </a:r>
                <a:r>
                  <a:rPr lang="en-US" dirty="0">
                    <a:latin typeface="Cambria Math" panose="02040503050406030204" pitchFamily="18" charset="0"/>
                    <a:ea typeface="Cambria Math" panose="02040503050406030204" pitchFamily="18" charset="0"/>
                  </a:rPr>
                  <a:t>x</a:t>
                </a:r>
                <a:r>
                  <a:rPr lang="en-US" dirty="0">
                    <a:ea typeface="Cambria Math" panose="02040503050406030204" pitchFamily="18" charset="0"/>
                  </a:rPr>
                  <a:t>, then </a:t>
                </a:r>
                <a:r>
                  <a:rPr lang="en-US" dirty="0">
                    <a:latin typeface="Cambria Math" panose="02040503050406030204" pitchFamily="18" charset="0"/>
                    <a:ea typeface="Cambria Math" panose="02040503050406030204" pitchFamily="18" charset="0"/>
                  </a:rPr>
                  <a:t>x</a:t>
                </a:r>
                <a:r>
                  <a:rPr lang="en-US" dirty="0">
                    <a:ea typeface="Cambria Math" panose="02040503050406030204" pitchFamily="18" charset="0"/>
                  </a:rPr>
                  <a:t> can bring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from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with an empty stack to </a:t>
                </a:r>
                <a:r>
                  <a:rPr lang="en-US" dirty="0">
                    <a:latin typeface="Cambria Math" panose="02040503050406030204" pitchFamily="18" charset="0"/>
                    <a:ea typeface="Cambria Math" panose="02040503050406030204" pitchFamily="18" charset="0"/>
                  </a:rPr>
                  <a:t>q</a:t>
                </a:r>
                <a:r>
                  <a:rPr lang="en-US" dirty="0">
                    <a:ea typeface="Cambria Math" panose="02040503050406030204" pitchFamily="18" charset="0"/>
                  </a:rPr>
                  <a:t> with an empty stack</a:t>
                </a:r>
              </a:p>
              <a:p>
                <a:pPr lvl="1"/>
                <a:r>
                  <a:rPr lang="en-US" dirty="0"/>
                  <a:t>If </a:t>
                </a:r>
                <a:r>
                  <a:rPr lang="en-US" dirty="0">
                    <a:latin typeface="Cambria Math" panose="02040503050406030204" pitchFamily="18" charset="0"/>
                    <a:ea typeface="Cambria Math" panose="02040503050406030204" pitchFamily="18" charset="0"/>
                  </a:rPr>
                  <a:t>x</a:t>
                </a:r>
                <a:r>
                  <a:rPr lang="en-US" dirty="0"/>
                  <a:t> can bring </a:t>
                </a:r>
                <a:r>
                  <a:rPr lang="en-US" dirty="0">
                    <a:latin typeface="Cambria Math" panose="02040503050406030204" pitchFamily="18" charset="0"/>
                    <a:ea typeface="Cambria Math" panose="02040503050406030204" pitchFamily="18" charset="0"/>
                  </a:rPr>
                  <a:t>P</a:t>
                </a:r>
                <a:r>
                  <a:rPr lang="en-US" dirty="0"/>
                  <a:t> from </a:t>
                </a:r>
                <a:r>
                  <a:rPr lang="en-US" dirty="0">
                    <a:latin typeface="Cambria Math" panose="02040503050406030204" pitchFamily="18" charset="0"/>
                    <a:ea typeface="Cambria Math" panose="02040503050406030204" pitchFamily="18" charset="0"/>
                  </a:rPr>
                  <a:t>p</a:t>
                </a:r>
                <a:r>
                  <a:rPr lang="en-US" dirty="0"/>
                  <a:t> with an empty stack to </a:t>
                </a:r>
                <a:r>
                  <a:rPr lang="en-US" dirty="0">
                    <a:latin typeface="Cambria Math" panose="02040503050406030204" pitchFamily="18" charset="0"/>
                    <a:ea typeface="Cambria Math" panose="02040503050406030204" pitchFamily="18" charset="0"/>
                  </a:rPr>
                  <a:t>q</a:t>
                </a:r>
                <a:r>
                  <a:rPr lang="en-US" dirty="0"/>
                  <a:t> with an empty stack,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pq</a:t>
                </a:r>
                <a:r>
                  <a:rPr lang="en-US" dirty="0"/>
                  <a:t> generates </a:t>
                </a:r>
                <a:r>
                  <a:rPr lang="en-US" dirty="0">
                    <a:latin typeface="Cambria Math" panose="02040503050406030204" pitchFamily="18" charset="0"/>
                    <a:ea typeface="Cambria Math" panose="02040503050406030204" pitchFamily="18" charset="0"/>
                  </a:rPr>
                  <a:t>x</a:t>
                </a:r>
              </a:p>
              <a:p>
                <a:pPr lvl="1"/>
                <a:r>
                  <a:rPr lang="en-US" dirty="0"/>
                  <a:t>We are not going to step through these proofs, but if you've carefully followed everything so far, the proofs basically just rely on things that we have already explained</a:t>
                </a:r>
              </a:p>
              <a:p>
                <a:r>
                  <a:rPr lang="en-US" dirty="0"/>
                  <a:t>Set </a:t>
                </a:r>
                <a14:m>
                  <m:oMath xmlns:m="http://schemas.openxmlformats.org/officeDocument/2006/math">
                    <m:sSub>
                      <m:sSubPr>
                        <m:ctrlPr>
                          <a:rPr lang="en-US"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A</m:t>
                        </m:r>
                      </m:e>
                      <m:sub>
                        <m:sSub>
                          <m:sSubPr>
                            <m:ctrlPr>
                              <a:rPr lang="en-US"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q</m:t>
                            </m:r>
                          </m:e>
                          <m:sub>
                            <m:r>
                              <a:rPr lang="en-US" b="0" i="0" smtClean="0">
                                <a:latin typeface="Cambria Math" panose="02040503050406030204" pitchFamily="18" charset="0"/>
                                <a:ea typeface="Cambria Math" panose="02040503050406030204" pitchFamily="18" charset="0"/>
                              </a:rPr>
                              <m:t>0</m:t>
                            </m:r>
                          </m:sub>
                        </m:sSub>
                        <m:sSub>
                          <m:sSubPr>
                            <m:ctrlPr>
                              <a:rPr lang="en-US"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q</m:t>
                            </m:r>
                          </m:e>
                          <m:sub>
                            <m:r>
                              <m:rPr>
                                <m:sty m:val="p"/>
                              </m:rPr>
                              <a:rPr lang="en-US" b="0" i="0" smtClean="0">
                                <a:latin typeface="Cambria Math" panose="02040503050406030204" pitchFamily="18" charset="0"/>
                                <a:ea typeface="Cambria Math" panose="02040503050406030204" pitchFamily="18" charset="0"/>
                              </a:rPr>
                              <m:t>accept</m:t>
                            </m:r>
                          </m:sub>
                        </m:sSub>
                      </m:sub>
                    </m:sSub>
                  </m:oMath>
                </a14:m>
                <a:r>
                  <a:rPr lang="en-US" dirty="0"/>
                  <a:t> to be the start symbol of </a:t>
                </a:r>
                <a:r>
                  <a:rPr lang="en-US" dirty="0">
                    <a:latin typeface="Cambria Math" panose="02040503050406030204" pitchFamily="18" charset="0"/>
                    <a:ea typeface="Cambria Math" panose="02040503050406030204" pitchFamily="18" charset="0"/>
                  </a:rPr>
                  <a:t>G</a:t>
                </a:r>
              </a:p>
              <a:p>
                <a:r>
                  <a:rPr lang="en-US" dirty="0"/>
                  <a:t>Recall that if </a:t>
                </a:r>
                <a:r>
                  <a:rPr lang="en-US" dirty="0">
                    <a:latin typeface="Cambria Math" panose="02040503050406030204" pitchFamily="18" charset="0"/>
                    <a:ea typeface="Cambria Math" panose="02040503050406030204" pitchFamily="18" charset="0"/>
                  </a:rPr>
                  <a:t>P</a:t>
                </a:r>
                <a:r>
                  <a:rPr lang="en-US" dirty="0"/>
                  <a:t> accepts </a:t>
                </a:r>
                <a:r>
                  <a:rPr lang="en-US" dirty="0">
                    <a:latin typeface="Cambria Math" panose="02040503050406030204" pitchFamily="18" charset="0"/>
                    <a:ea typeface="Cambria Math" panose="02040503050406030204" pitchFamily="18" charset="0"/>
                  </a:rPr>
                  <a:t>w</a:t>
                </a:r>
                <a:r>
                  <a:rPr lang="en-US" dirty="0"/>
                  <a:t> at all, it can accept </a:t>
                </a:r>
                <a:r>
                  <a:rPr lang="en-US" dirty="0">
                    <a:latin typeface="Cambria Math" panose="02040503050406030204" pitchFamily="18" charset="0"/>
                    <a:ea typeface="Cambria Math" panose="02040503050406030204" pitchFamily="18" charset="0"/>
                  </a:rPr>
                  <a:t>w</a:t>
                </a:r>
                <a:r>
                  <a:rPr lang="en-US" dirty="0"/>
                  <a:t> with an empty stack, due to the imposed constraints</a:t>
                </a:r>
              </a:p>
              <a:p>
                <a:r>
                  <a:rPr lang="en-US" dirty="0"/>
                  <a:t>Then, </a:t>
                </a:r>
                <a:r>
                  <a:rPr lang="en-US" dirty="0">
                    <a:latin typeface="Cambria Math" panose="02040503050406030204" pitchFamily="18" charset="0"/>
                    <a:ea typeface="Cambria Math" panose="02040503050406030204" pitchFamily="18" charset="0"/>
                  </a:rPr>
                  <a:t>G</a:t>
                </a:r>
                <a:r>
                  <a:rPr lang="en-US" dirty="0"/>
                  <a:t> generates a string, </a:t>
                </a:r>
                <a:r>
                  <a:rPr lang="en-US" dirty="0">
                    <a:latin typeface="Cambria Math" panose="02040503050406030204" pitchFamily="18" charset="0"/>
                    <a:ea typeface="Cambria Math" panose="02040503050406030204" pitchFamily="18" charset="0"/>
                  </a:rPr>
                  <a:t>w</a:t>
                </a:r>
                <a:r>
                  <a:rPr lang="en-US" dirty="0"/>
                  <a:t>, if and only if </a:t>
                </a:r>
                <a:r>
                  <a:rPr lang="en-US" dirty="0">
                    <a:latin typeface="Cambria Math" panose="02040503050406030204" pitchFamily="18" charset="0"/>
                    <a:ea typeface="Cambria Math" panose="02040503050406030204" pitchFamily="18" charset="0"/>
                  </a:rPr>
                  <a:t>w</a:t>
                </a:r>
                <a:r>
                  <a:rPr lang="en-US" dirty="0"/>
                  <a:t> brings </a:t>
                </a:r>
                <a:r>
                  <a:rPr lang="en-US" dirty="0">
                    <a:latin typeface="Cambria Math" panose="02040503050406030204" pitchFamily="18" charset="0"/>
                    <a:ea typeface="Cambria Math" panose="02040503050406030204" pitchFamily="18" charset="0"/>
                  </a:rPr>
                  <a:t>P</a:t>
                </a:r>
                <a:r>
                  <a:rPr lang="en-US" dirty="0"/>
                  <a:t>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0</a:t>
                </a:r>
                <a:r>
                  <a:rPr lang="en-US" dirty="0"/>
                  <a:t> to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t> (i.e., if </a:t>
                </a:r>
                <a:r>
                  <a:rPr lang="en-US" dirty="0">
                    <a:latin typeface="Cambria Math" panose="02040503050406030204" pitchFamily="18" charset="0"/>
                    <a:ea typeface="Cambria Math" panose="02040503050406030204" pitchFamily="18" charset="0"/>
                  </a:rPr>
                  <a:t>P</a:t>
                </a:r>
                <a:r>
                  <a:rPr lang="en-US" dirty="0"/>
                  <a:t> accepts </a:t>
                </a:r>
                <a:r>
                  <a:rPr lang="en-US" dirty="0">
                    <a:latin typeface="Cambria Math" panose="02040503050406030204" pitchFamily="18" charset="0"/>
                    <a:ea typeface="Cambria Math" panose="02040503050406030204" pitchFamily="18" charset="0"/>
                  </a:rPr>
                  <a:t>w</a:t>
                </a:r>
                <a:r>
                  <a:rPr lang="en-US" dirty="0"/>
                  <a:t>)</a:t>
                </a:r>
              </a:p>
            </p:txBody>
          </p:sp>
        </mc:Choice>
        <mc:Fallback>
          <p:sp>
            <p:nvSpPr>
              <p:cNvPr id="6" name="Content Placeholder 5">
                <a:extLst>
                  <a:ext uri="{FF2B5EF4-FFF2-40B4-BE49-F238E27FC236}">
                    <a16:creationId xmlns:a16="http://schemas.microsoft.com/office/drawing/2014/main" id="{BCE12132-FEF8-4E4E-A80A-843E58D9F493}"/>
                  </a:ext>
                </a:extLst>
              </p:cNvPr>
              <p:cNvSpPr>
                <a:spLocks noGrp="1" noRot="1" noChangeAspect="1" noMove="1" noResize="1" noEditPoints="1" noAdjustHandles="1" noChangeArrowheads="1" noChangeShapeType="1" noTextEdit="1"/>
              </p:cNvSpPr>
              <p:nvPr>
                <p:ph idx="1"/>
              </p:nvPr>
            </p:nvSpPr>
            <p:spPr>
              <a:blipFill>
                <a:blip r:embed="rId2"/>
                <a:stretch>
                  <a:fillRect l="-406" t="-2241" r="-116" b="-140"/>
                </a:stretch>
              </a:blipFill>
            </p:spPr>
            <p:txBody>
              <a:bodyPr/>
              <a:lstStyle/>
              <a:p>
                <a:r>
                  <a:rPr lang="en-US">
                    <a:noFill/>
                  </a:rPr>
                  <a:t> </a:t>
                </a:r>
              </a:p>
            </p:txBody>
          </p:sp>
        </mc:Fallback>
      </mc:AlternateContent>
    </p:spTree>
    <p:extLst>
      <p:ext uri="{BB962C8B-B14F-4D97-AF65-F5344CB8AC3E}">
        <p14:creationId xmlns:p14="http://schemas.microsoft.com/office/powerpoint/2010/main" val="26397125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3445A-9BC0-46F3-A1E6-83FEFC407D69}"/>
              </a:ext>
            </a:extLst>
          </p:cNvPr>
          <p:cNvSpPr>
            <a:spLocks noGrp="1"/>
          </p:cNvSpPr>
          <p:nvPr>
            <p:ph type="title"/>
          </p:nvPr>
        </p:nvSpPr>
        <p:spPr/>
        <p:txBody>
          <a:bodyPr/>
          <a:lstStyle/>
          <a:p>
            <a:r>
              <a:rPr lang="en-US" dirty="0"/>
              <a:t>Regular Languages (re-re-re-revisited)</a:t>
            </a:r>
          </a:p>
        </p:txBody>
      </p:sp>
      <p:sp>
        <p:nvSpPr>
          <p:cNvPr id="3" name="Content Placeholder 2">
            <a:extLst>
              <a:ext uri="{FF2B5EF4-FFF2-40B4-BE49-F238E27FC236}">
                <a16:creationId xmlns:a16="http://schemas.microsoft.com/office/drawing/2014/main" id="{1DE3CC37-F69F-49EB-8F64-1F7F61C03143}"/>
              </a:ext>
            </a:extLst>
          </p:cNvPr>
          <p:cNvSpPr>
            <a:spLocks noGrp="1"/>
          </p:cNvSpPr>
          <p:nvPr>
            <p:ph idx="1"/>
          </p:nvPr>
        </p:nvSpPr>
        <p:spPr/>
        <p:txBody>
          <a:bodyPr>
            <a:normAutofit fontScale="77500" lnSpcReduction="20000"/>
          </a:bodyPr>
          <a:lstStyle/>
          <a:p>
            <a:r>
              <a:rPr lang="en-US" dirty="0"/>
              <a:t>In our previous topic (which covered CFGs), we casually discussed a proof that all regular languages are context free</a:t>
            </a:r>
          </a:p>
          <a:p>
            <a:r>
              <a:rPr lang="en-US" dirty="0"/>
              <a:t>Now, we have a much simpler way to prove this</a:t>
            </a:r>
          </a:p>
          <a:p>
            <a:r>
              <a:rPr lang="en-US" dirty="0"/>
              <a:t>All DFAs (and more generally, all NFAs) are also valid PDAs, because a PDA is allowed to ignore its stack</a:t>
            </a:r>
          </a:p>
          <a:p>
            <a:r>
              <a:rPr lang="en-US" dirty="0"/>
              <a:t>We now know that PDAs can be converted to CFGs</a:t>
            </a:r>
          </a:p>
          <a:p>
            <a:r>
              <a:rPr lang="en-US" dirty="0"/>
              <a:t>By definition, every regular language has a DFA that recognizes it</a:t>
            </a:r>
          </a:p>
          <a:p>
            <a:r>
              <a:rPr lang="en-US" dirty="0"/>
              <a:t>Therefore, every regular language has a PDA that recognizes it</a:t>
            </a:r>
          </a:p>
          <a:p>
            <a:r>
              <a:rPr lang="en-US" dirty="0"/>
              <a:t>Therefore, every regular language has a CFG that generates it</a:t>
            </a:r>
          </a:p>
          <a:p>
            <a:r>
              <a:rPr lang="en-US" dirty="0"/>
              <a:t>Hence, </a:t>
            </a:r>
            <a:r>
              <a:rPr lang="en-US" i="1" dirty="0"/>
              <a:t>every regular language is context free</a:t>
            </a:r>
          </a:p>
          <a:p>
            <a:r>
              <a:rPr lang="en-US" dirty="0"/>
              <a:t>We have also seen that </a:t>
            </a:r>
            <a:r>
              <a:rPr lang="en-US" i="1" dirty="0"/>
              <a:t>the context-free languages include some nonregular languages</a:t>
            </a:r>
          </a:p>
          <a:p>
            <a:r>
              <a:rPr lang="en-US" dirty="0"/>
              <a:t>Therefore, </a:t>
            </a:r>
            <a:r>
              <a:rPr lang="en-US" i="1" dirty="0"/>
              <a:t>the regular languages are a proper subset of the context-free languages</a:t>
            </a:r>
          </a:p>
        </p:txBody>
      </p:sp>
    </p:spTree>
    <p:extLst>
      <p:ext uri="{BB962C8B-B14F-4D97-AF65-F5344CB8AC3E}">
        <p14:creationId xmlns:p14="http://schemas.microsoft.com/office/powerpoint/2010/main" val="1451895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3969</TotalTime>
  <Words>4418</Words>
  <Application>Microsoft Office PowerPoint</Application>
  <PresentationFormat>Widescreen</PresentationFormat>
  <Paragraphs>242</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Calibri Light</vt:lpstr>
      <vt:lpstr>Cambria Math</vt:lpstr>
      <vt:lpstr>Wingdings</vt:lpstr>
      <vt:lpstr>Office Theme</vt:lpstr>
      <vt:lpstr>ECE461: Theoretical CS</vt:lpstr>
      <vt:lpstr>Brief Recap</vt:lpstr>
      <vt:lpstr>Pushdown Automata</vt:lpstr>
      <vt:lpstr>Formal Definition of a Pushdown Automaton</vt:lpstr>
      <vt:lpstr>Computation with a PDA</vt:lpstr>
      <vt:lpstr>Deterministic Pushdown Automata</vt:lpstr>
      <vt:lpstr>Pushdown Automaton Example 1</vt:lpstr>
      <vt:lpstr>Formal Description of PDA Example 1</vt:lpstr>
      <vt:lpstr>State Diagrams for Pushdown Automata</vt:lpstr>
      <vt:lpstr>State Diagram for PDA Example 1</vt:lpstr>
      <vt:lpstr>Pushdown Automaton Example 2</vt:lpstr>
      <vt:lpstr>State Diagram for PDA Example 2</vt:lpstr>
      <vt:lpstr>Pushdown Automaton Example 3</vt:lpstr>
      <vt:lpstr>State Diagram for PDA Example 3</vt:lpstr>
      <vt:lpstr>PDAs and CFGs are Equal in Power</vt:lpstr>
      <vt:lpstr>Every CFG has an Equivalent PDA</vt:lpstr>
      <vt:lpstr>PDA Simulating a CFG Example</vt:lpstr>
      <vt:lpstr>Pushing a String onto the Stack</vt:lpstr>
      <vt:lpstr>Pushing a String onto the Stack Example</vt:lpstr>
      <vt:lpstr>The Description of P (somewhat informal)</vt:lpstr>
      <vt:lpstr>General State Diagram of PDA Simulating CFG</vt:lpstr>
      <vt:lpstr>CFG to PDA Example</vt:lpstr>
      <vt:lpstr>State Diagram for CFG to PDA Example</vt:lpstr>
      <vt:lpstr>Every PDA has an Equivalent CFG</vt:lpstr>
      <vt:lpstr>Modifying P to Meet the Third Constraint</vt:lpstr>
      <vt:lpstr>How to Get from p to q with an Empty Stack?</vt:lpstr>
      <vt:lpstr>Rules Simulating PDA Computation Explained</vt:lpstr>
      <vt:lpstr>Converting a PDA to a CFG</vt:lpstr>
      <vt:lpstr>Regular Languages (re-re-re-revisited)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45</cp:revision>
  <dcterms:created xsi:type="dcterms:W3CDTF">2022-01-30T22:33:30Z</dcterms:created>
  <dcterms:modified xsi:type="dcterms:W3CDTF">2024-02-05T01:42:10Z</dcterms:modified>
</cp:coreProperties>
</file>