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F2B89-B154-482D-B80E-664063BCB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9C438-EAF1-4528-A338-CB31EB8B8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C02B2-F664-4E38-92AC-7E6D71C2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F72D-77EF-4B95-B677-E59573107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3B87-6D1A-4D30-93BC-AC87A292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5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62008-2BF8-4B63-AF5E-88AD3F3C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B801-38C3-4E6F-BB17-A77C2C4C1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D8D2A-51EA-409F-83B2-892FAA58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01128-4AD1-4C74-94E1-B3C39B1E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F44C-BA85-48F0-BF14-D84D4AAB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D0DB9-5DDA-4D29-A938-3A286F9D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BC4FF-0519-41FA-B414-420012C2C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1894-7E8C-4D02-91CA-D2A89A46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4CD2A-4148-4546-B16E-E4A86867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8C43F-79FB-4BD9-9CEC-49545533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3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8D18-39FA-4D8B-A5ED-3F444B26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F8955-9369-4E28-BAEC-EEDE788E23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592BC-6A1D-4947-91AF-F00402758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EB30F-77A7-4925-BC69-0DEF885B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1FC7C-7367-4360-AC30-6058CE6B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6998B-1ED5-4537-8100-32EDFD8C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4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46E4-6556-4E84-9705-D00266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B8F58-558E-4F4A-9E29-AC9312734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98D25-2753-47A7-BEE2-B8707D40A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5F05D1-FFEC-4014-B3D0-E4D7C1862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2F553-51FD-458F-82A9-3078CE14E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6AEC1F-7A49-4DF5-8452-26504F62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E9A327-1125-4AC4-953B-400F22EF2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625FD-5252-4B38-87AC-F84FA39E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DBAE6-6549-4D39-ABD8-F4B3304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287288-0486-43B4-9F94-EEE5D97E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A19F4-596E-4142-BF70-F8E5ECE2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E87854-1870-4C45-AB08-DC5B27FF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70840-1209-43FA-9EC4-862C3EED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909BE8-DCB2-405B-8194-375E8EFC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71D4E-A7A0-41D8-A335-B37D3A2A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6A029-3E95-420A-B75C-D7B598F4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2467C-0E4F-4C27-AD7C-845DD0A77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171A0-E805-496B-9F20-E4CEC412C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7FA4A-D5DE-465F-9FDD-C94BBE1A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0B1B9-9866-4317-ADA9-A4E2D3BA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9EFF4-B3FA-4C94-8857-5F21158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6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79F0-4FD7-4C00-B820-80196E0DD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8FA6BD-D640-46AB-8B6B-F51741BE4D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FB6C3-191C-4A9B-91FE-9877E100E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1185-A141-452E-AF1E-EF630D38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D24A6-8A5B-4FA8-B8A5-CA08DB85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AD6C8-8351-4E90-819B-152B65220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1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BED4-55E7-47CE-9D83-28DB866C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5424D8-907C-4F34-A316-63E576673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4334B-6ADD-4F32-AC87-0C954B622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DA3DB-BD4C-4BD2-971D-6A77506E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47931-DAE8-4DE5-A8CE-4CBCC885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67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5D94CD-80BA-4220-BDA8-3E199E148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6A258-9256-4DCD-A03B-05419E987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D3A4-B5E4-4188-BC54-16249F9D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DA673-4BD4-402D-922C-93341D20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74810-0ED2-4CA1-A1BB-42AE92B5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2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A35C6C-8B93-440F-AE4D-412FE140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943BF-5132-46DC-88D2-1D25A2919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A2ED3-946C-4DFA-A100-0BE6FFA2A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43150-62CC-4A79-ABDE-BA241DA70D2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5639-6104-4697-9F1F-E773191492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655C2-1FD1-4861-AFC1-FFEB466A2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730E3-1A32-49F5-8EF0-0F493441A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ECE461: Theoretical 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PSPACE-complete Problems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A800-BABD-4A75-84F8-A4B54764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9D37-6F2F-422B-8562-0E17E506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 our recent topics, we have been covering </a:t>
            </a:r>
            <a:r>
              <a:rPr lang="en-US" b="1" dirty="0"/>
              <a:t>complexity theory</a:t>
            </a:r>
          </a:p>
          <a:p>
            <a:r>
              <a:rPr lang="en-US" dirty="0"/>
              <a:t>We discussed how to measure </a:t>
            </a:r>
            <a:r>
              <a:rPr lang="en-US" b="1" dirty="0"/>
              <a:t>time complexity</a:t>
            </a:r>
            <a:r>
              <a:rPr lang="en-US" dirty="0"/>
              <a:t>, using notations such as </a:t>
            </a:r>
            <a:r>
              <a:rPr lang="en-US" b="1" dirty="0"/>
              <a:t>big-O</a:t>
            </a:r>
          </a:p>
          <a:p>
            <a:r>
              <a:rPr lang="en-US" dirty="0"/>
              <a:t>We learned about the time complexity classes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TIME(t(n))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NTIME(t(n))</a:t>
            </a:r>
            <a:r>
              <a:rPr lang="en-US" dirty="0"/>
              <a:t>, which are related to </a:t>
            </a:r>
            <a:r>
              <a:rPr lang="en-US" b="1" dirty="0"/>
              <a:t>deterministic Turing machines</a:t>
            </a:r>
            <a:r>
              <a:rPr lang="en-US" dirty="0"/>
              <a:t> (DTMs) and </a:t>
            </a:r>
            <a:r>
              <a:rPr lang="en-US" b="1" dirty="0"/>
              <a:t>nondeterministic Turing machines</a:t>
            </a:r>
            <a:r>
              <a:rPr lang="en-US" dirty="0"/>
              <a:t> (NTMs); membership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depends on the specific TM models being used</a:t>
            </a:r>
          </a:p>
          <a:p>
            <a:r>
              <a:rPr lang="en-US" dirty="0"/>
              <a:t>We defined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, the </a:t>
            </a:r>
            <a:r>
              <a:rPr lang="en-US" b="1" dirty="0"/>
              <a:t>time complexity class</a:t>
            </a:r>
            <a:r>
              <a:rPr lang="en-US" dirty="0"/>
              <a:t> containing all languages that can be decided in polynomial time by a single-tape TM; using any reasonably defined model for DTMs, the membership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would not change</a:t>
            </a:r>
          </a:p>
          <a:p>
            <a:r>
              <a:rPr lang="en-US" dirty="0"/>
              <a:t>We also defined another time complexity class,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, and we saw two formulations of it</a:t>
            </a:r>
          </a:p>
          <a:p>
            <a:r>
              <a:rPr lang="en-US" dirty="0"/>
              <a:t>One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have polynomial time </a:t>
            </a:r>
            <a:r>
              <a:rPr lang="en-US" b="1" dirty="0"/>
              <a:t>verifiers</a:t>
            </a:r>
            <a:r>
              <a:rPr lang="en-US" dirty="0"/>
              <a:t> (which run on DTMs); the other formulation states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is the class of languages that are decidable in polynomial time by some NTM</a:t>
            </a:r>
          </a:p>
          <a:p>
            <a:r>
              <a:rPr lang="en-US" dirty="0"/>
              <a:t>It is unknown whether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 = NP</a:t>
            </a:r>
            <a:r>
              <a:rPr lang="en-US" dirty="0"/>
              <a:t>; the textbook refers to this open question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b="1" dirty="0"/>
              <a:t> versus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 question</a:t>
            </a:r>
          </a:p>
          <a:p>
            <a:r>
              <a:rPr lang="en-US" dirty="0"/>
              <a:t>We also learned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languages, known as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b="1" dirty="0"/>
              <a:t>-complete</a:t>
            </a:r>
            <a:r>
              <a:rPr lang="en-US" dirty="0"/>
              <a:t> languages</a:t>
            </a:r>
          </a:p>
          <a:p>
            <a:r>
              <a:rPr lang="en-US" dirty="0"/>
              <a:t>In our previous topic, we shifted our discussion to </a:t>
            </a:r>
            <a:r>
              <a:rPr lang="en-US" b="1" dirty="0"/>
              <a:t>space complexity</a:t>
            </a:r>
            <a:r>
              <a:rPr lang="en-US" dirty="0"/>
              <a:t> and </a:t>
            </a:r>
            <a:r>
              <a:rPr lang="en-US" b="1" dirty="0"/>
              <a:t>space complexity classes</a:t>
            </a:r>
          </a:p>
          <a:p>
            <a:r>
              <a:rPr lang="en-US" dirty="0"/>
              <a:t>We learned about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SPACE(f(n))</a:t>
            </a:r>
            <a:r>
              <a:rPr lang="en-US" dirty="0"/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</a:t>
            </a:r>
            <a:r>
              <a:rPr lang="en-US" dirty="0">
                <a:ea typeface="Cambria Math" panose="02040503050406030204" pitchFamily="18" charset="0"/>
              </a:rPr>
              <a:t>, and the more general space complexity classes,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NPSPACE</a:t>
            </a:r>
          </a:p>
          <a:p>
            <a:r>
              <a:rPr lang="en-US" b="1" dirty="0"/>
              <a:t>Savitch's theorem</a:t>
            </a:r>
            <a:r>
              <a:rPr lang="en-US" dirty="0"/>
              <a:t> tells us that for any function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f: N→R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dirty="0"/>
              <a:t>, where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f(n) ≥ n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NSPACE(f(n)) ⊆ SPACE(f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(n))</a:t>
            </a:r>
          </a:p>
          <a:p>
            <a:r>
              <a:rPr lang="en-US" dirty="0"/>
              <a:t>Savitch's theorem implies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 = NPSPACE</a:t>
            </a:r>
          </a:p>
          <a:p>
            <a:r>
              <a:rPr lang="en-US" dirty="0"/>
              <a:t>In this topic, we will learn about the hardest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languages, known as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languages; this topic is based on Section 8.3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105211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0F15-EAC1-4014-A4DC-186E7E72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PSPACE-Completeness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49CBC-0738-4071-BC04-C763FB9F5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Definition 8.8 states (I am keeping the book's exact wording, but modifying the format a bit):</a:t>
            </a:r>
          </a:p>
          <a:p>
            <a:pPr marL="457200" lvl="1" indent="0">
              <a:buNone/>
            </a:pPr>
            <a:r>
              <a:rPr lang="en-US" dirty="0"/>
              <a:t>A language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-complete</a:t>
            </a:r>
            <a:r>
              <a:rPr lang="en-US" dirty="0"/>
              <a:t> if it satisfies two conditions: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 is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sz="2400" dirty="0"/>
              <a:t>,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every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sz="2400" dirty="0"/>
              <a:t> in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sz="2400" dirty="0"/>
              <a:t> is polynomial time reducible to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sz="2400" dirty="0"/>
              <a:t>.</a:t>
            </a:r>
          </a:p>
          <a:p>
            <a:pPr marL="457200" lvl="1" indent="0">
              <a:buNone/>
            </a:pPr>
            <a:r>
              <a:rPr lang="en-US" dirty="0"/>
              <a:t>If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 merely satisfies condition 2, we say that it is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b="1" dirty="0"/>
              <a:t>-hard</a:t>
            </a:r>
            <a:r>
              <a:rPr lang="en-US" dirty="0"/>
              <a:t>.</a:t>
            </a:r>
          </a:p>
          <a:p>
            <a:r>
              <a:rPr lang="en-US" dirty="0"/>
              <a:t>The book discusses why the definition of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-completeness uses the notion of </a:t>
            </a:r>
            <a:r>
              <a:rPr lang="en-US" i="1" dirty="0"/>
              <a:t>polynomial time reducibility</a:t>
            </a:r>
          </a:p>
          <a:p>
            <a:pPr lvl="1"/>
            <a:r>
              <a:rPr lang="en-US" dirty="0"/>
              <a:t>They mention: "The reduction must be easy, relative to the complexity of typical problems in the class, for this reasoning to apply."</a:t>
            </a:r>
          </a:p>
          <a:p>
            <a:pPr lvl="1"/>
            <a:r>
              <a:rPr lang="en-US" dirty="0"/>
              <a:t>They also state: "Whenever we define complete problems for a complexity class, the reduction model must be more limited than the model used for defining the class itself."</a:t>
            </a:r>
          </a:p>
          <a:p>
            <a:pPr lvl="1"/>
            <a:r>
              <a:rPr lang="en-US" dirty="0"/>
              <a:t>I feel like this can be explained better; we'll talk a bit more about this in class</a:t>
            </a:r>
          </a:p>
          <a:p>
            <a:pPr lvl="1"/>
            <a:r>
              <a:rPr lang="en-US" dirty="0"/>
              <a:t>It's also worth noting that we don't know for sure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dirty="0"/>
              <a:t> is not the same as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NP</a:t>
            </a:r>
            <a:r>
              <a:rPr lang="en-US" dirty="0"/>
              <a:t> 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7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D8B9-2822-4C7B-86F3-DDAA810D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Quantifiers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BE776-16E2-4ABA-A660-90763291B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Book: "Recall that a </a:t>
            </a:r>
            <a:r>
              <a:rPr lang="en-US" b="1" dirty="0"/>
              <a:t>Boolean formula</a:t>
            </a:r>
            <a:r>
              <a:rPr lang="en-US" dirty="0"/>
              <a:t> is an expression that contains Boolean variables, the constants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and the Boolean operations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∧</a:t>
            </a:r>
            <a:r>
              <a:rPr lang="en-US" dirty="0"/>
              <a:t>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en-US" dirty="0"/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¬</a:t>
            </a:r>
            <a:r>
              <a:rPr lang="en-US" dirty="0"/>
              <a:t>."</a:t>
            </a:r>
          </a:p>
          <a:p>
            <a:r>
              <a:rPr lang="en-US" dirty="0"/>
              <a:t>Next, the book (re-)introduces the concept of </a:t>
            </a:r>
            <a:r>
              <a:rPr lang="en-US" b="1" dirty="0"/>
              <a:t>quantifiers</a:t>
            </a:r>
            <a:r>
              <a:rPr lang="en-US" dirty="0"/>
              <a:t>; they explain the notions of </a:t>
            </a:r>
            <a:r>
              <a:rPr lang="en-US" i="1" dirty="0"/>
              <a:t>for all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>
                <a:ea typeface="Cambria Math" panose="02040503050406030204" pitchFamily="18" charset="0"/>
              </a:rPr>
              <a:t>)</a:t>
            </a:r>
            <a:r>
              <a:rPr lang="en-US" dirty="0"/>
              <a:t> and </a:t>
            </a:r>
            <a:r>
              <a:rPr lang="en-US" i="1" dirty="0"/>
              <a:t>there exists</a:t>
            </a:r>
            <a:r>
              <a:rPr lang="en-US" dirty="0"/>
              <a:t> (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dirty="0">
                <a:ea typeface="Cambria Math" panose="02040503050406030204" pitchFamily="18" charset="0"/>
              </a:rPr>
              <a:t>)</a:t>
            </a:r>
          </a:p>
          <a:p>
            <a:r>
              <a:rPr lang="en-US" dirty="0">
                <a:ea typeface="Cambria Math" panose="02040503050406030204" pitchFamily="18" charset="0"/>
              </a:rPr>
              <a:t>They mention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>
                <a:ea typeface="Cambria Math" panose="02040503050406030204" pitchFamily="18" charset="0"/>
              </a:rPr>
              <a:t> is also called the </a:t>
            </a:r>
            <a:r>
              <a:rPr lang="en-US" i="1" dirty="0">
                <a:ea typeface="Cambria Math" panose="02040503050406030204" pitchFamily="18" charset="0"/>
              </a:rPr>
              <a:t>universal quantifier</a:t>
            </a:r>
            <a:r>
              <a:rPr lang="en-US" dirty="0">
                <a:ea typeface="Cambria Math" panose="02040503050406030204" pitchFamily="18" charset="0"/>
              </a:rPr>
              <a:t>,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dirty="0">
                <a:ea typeface="Cambria Math" panose="02040503050406030204" pitchFamily="18" charset="0"/>
              </a:rPr>
              <a:t> is also called the </a:t>
            </a:r>
            <a:r>
              <a:rPr lang="en-US" i="1" dirty="0">
                <a:ea typeface="Cambria Math" panose="02040503050406030204" pitchFamily="18" charset="0"/>
              </a:rPr>
              <a:t>existential quantifier</a:t>
            </a:r>
          </a:p>
          <a:p>
            <a:r>
              <a:rPr lang="en-US" dirty="0">
                <a:ea typeface="Cambria Math" panose="02040503050406030204" pitchFamily="18" charset="0"/>
              </a:rPr>
              <a:t>Some thought I'd like to add:</a:t>
            </a:r>
          </a:p>
          <a:p>
            <a:pPr lvl="1"/>
            <a:r>
              <a:rPr lang="en-US" dirty="0"/>
              <a:t>We are using the constants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 to represent the notions of false and true, respectively</a:t>
            </a:r>
          </a:p>
          <a:p>
            <a:pPr lvl="1"/>
            <a:r>
              <a:rPr lang="en-US" dirty="0"/>
              <a:t>We are also allowed to include parentheses (or equivalent symbols)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We have seen quantifiers before when we covered Section 6.2, related to logic and logical theories (but the current topic does not refer back to that section)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 mentioned that the formalism the book seemed to be using in that section was </a:t>
            </a:r>
            <a:r>
              <a:rPr lang="en-US" i="1" dirty="0">
                <a:ea typeface="Cambria Math" panose="02040503050406030204" pitchFamily="18" charset="0"/>
              </a:rPr>
              <a:t>first-order logic</a:t>
            </a:r>
            <a:r>
              <a:rPr lang="en-US" dirty="0">
                <a:ea typeface="Cambria Math" panose="02040503050406030204" pitchFamily="18" charset="0"/>
              </a:rPr>
              <a:t>, which also includes </a:t>
            </a:r>
            <a:r>
              <a:rPr lang="en-US" i="1" dirty="0">
                <a:ea typeface="Cambria Math" panose="02040503050406030204" pitchFamily="18" charset="0"/>
              </a:rPr>
              <a:t>relations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In this chapter, the book is less general; they freely use arithmetic operations in their expressions, but they do not mention the more general concept of relations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625E-B737-4D8D-A07E-72D69D48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Boolean Formulas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92793-9F52-4095-B2FE-9A4FA7815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Boolean formulas with quantifiers are </a:t>
            </a:r>
            <a:r>
              <a:rPr lang="en-US" b="1" dirty="0"/>
              <a:t>quantified Boolean formulas</a:t>
            </a:r>
          </a:p>
          <a:p>
            <a:r>
              <a:rPr lang="en-US" dirty="0"/>
              <a:t>The quantified variables within such formulas are said to be </a:t>
            </a:r>
            <a:r>
              <a:rPr lang="en-US" i="1" dirty="0"/>
              <a:t>bound</a:t>
            </a:r>
            <a:r>
              <a:rPr lang="en-US" dirty="0"/>
              <a:t> to quantifiers</a:t>
            </a:r>
          </a:p>
          <a:p>
            <a:r>
              <a:rPr lang="en-US" dirty="0"/>
              <a:t>In our topic on logic, we learned that variables that are not quantified are called </a:t>
            </a:r>
            <a:r>
              <a:rPr lang="en-US" i="1" dirty="0"/>
              <a:t>free variables</a:t>
            </a:r>
          </a:p>
          <a:p>
            <a:r>
              <a:rPr lang="en-US" dirty="0"/>
              <a:t>The </a:t>
            </a:r>
            <a:r>
              <a:rPr lang="en-US" i="1" dirty="0"/>
              <a:t>scope</a:t>
            </a:r>
            <a:r>
              <a:rPr lang="en-US" dirty="0"/>
              <a:t> of each quantifier is until the end of the inner-most parentheses (or brackets, etc.) that the expression appears in</a:t>
            </a:r>
          </a:p>
          <a:p>
            <a:r>
              <a:rPr lang="en-US" dirty="0"/>
              <a:t>If all variables are quantified, we say that the formula is </a:t>
            </a:r>
            <a:r>
              <a:rPr lang="en-US" b="1" dirty="0"/>
              <a:t>fully quantified</a:t>
            </a:r>
            <a:r>
              <a:rPr lang="en-US" dirty="0"/>
              <a:t>; this type of quantified Boolean formula is called a </a:t>
            </a:r>
            <a:r>
              <a:rPr lang="en-US" b="1" dirty="0"/>
              <a:t>statement</a:t>
            </a:r>
            <a:r>
              <a:rPr lang="en-US" dirty="0"/>
              <a:t>, or a </a:t>
            </a:r>
            <a:r>
              <a:rPr lang="en-US" b="1" dirty="0"/>
              <a:t>sentence</a:t>
            </a:r>
          </a:p>
          <a:p>
            <a:r>
              <a:rPr lang="en-US" dirty="0"/>
              <a:t>Every sentence is either true or false</a:t>
            </a:r>
          </a:p>
          <a:p>
            <a:r>
              <a:rPr lang="en-US" dirty="0"/>
              <a:t>If all quantifiers are placed at the left of a formula, it is said to be in </a:t>
            </a:r>
            <a:r>
              <a:rPr lang="en-US" b="1" dirty="0"/>
              <a:t>prenex normal form</a:t>
            </a:r>
          </a:p>
          <a:p>
            <a:r>
              <a:rPr lang="en-US" dirty="0"/>
              <a:t>Book: "Any statement may be put into prenex normal form easily"</a:t>
            </a:r>
          </a:p>
        </p:txBody>
      </p:sp>
    </p:spTree>
    <p:extLst>
      <p:ext uri="{BB962C8B-B14F-4D97-AF65-F5344CB8AC3E}">
        <p14:creationId xmlns:p14="http://schemas.microsoft.com/office/powerpoint/2010/main" val="278807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CF1E-7C1F-45FB-919A-AEE84086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Boolean Formulas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EBDFC-67D1-474F-AA50-BCD2C4980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When interpreting a sentence, we need to consider the </a:t>
            </a:r>
            <a:r>
              <a:rPr lang="en-US" b="1" dirty="0"/>
              <a:t>universe</a:t>
            </a:r>
            <a:r>
              <a:rPr lang="en-US" dirty="0"/>
              <a:t> (a.k.a. </a:t>
            </a:r>
            <a:r>
              <a:rPr lang="en-US" i="1" dirty="0"/>
              <a:t>domain</a:t>
            </a:r>
            <a:r>
              <a:rPr lang="en-US" dirty="0"/>
              <a:t>) of possible values that variables can be assigned</a:t>
            </a:r>
          </a:p>
          <a:p>
            <a:r>
              <a:rPr lang="en-US" dirty="0"/>
              <a:t>For example, perhaps variables are constrained to natural numbers, the real numbers, etc.</a:t>
            </a:r>
          </a:p>
          <a:p>
            <a:r>
              <a:rPr lang="en-US" dirty="0"/>
              <a:t>The universe can also determine whether a sentence is true or false</a:t>
            </a:r>
          </a:p>
          <a:p>
            <a:r>
              <a:rPr lang="en-US" dirty="0"/>
              <a:t>For example, the sentence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∃y [y + y = 3]</a:t>
            </a:r>
            <a:r>
              <a:rPr lang="en-US" dirty="0"/>
              <a:t> is false if the universe of variables is the natural numbers but true if the universe is the real numbers</a:t>
            </a:r>
          </a:p>
          <a:p>
            <a:r>
              <a:rPr lang="en-US" dirty="0"/>
              <a:t>The book points out that the order of the quantified variables matters</a:t>
            </a:r>
          </a:p>
          <a:p>
            <a:r>
              <a:rPr lang="en-US" dirty="0"/>
              <a:t>For example,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∀x ∃y [y &gt; x</a:t>
            </a:r>
            <a:r>
              <a:rPr lang="en-US" sz="2800" dirty="0"/>
              <a:t>] is clearly a true statement if the universe for both variables is the natural numbers, while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sz="2900" dirty="0">
                <a:latin typeface="Cambria Math" panose="02040503050406030204" pitchFamily="18" charset="0"/>
                <a:ea typeface="Cambria Math" panose="02040503050406030204" pitchFamily="18" charset="0"/>
              </a:rPr>
              <a:t>y ∀x [y &gt; x]</a:t>
            </a:r>
            <a:r>
              <a:rPr lang="en-US" sz="2900" dirty="0">
                <a:ea typeface="Cambria Math" panose="02040503050406030204" pitchFamily="18" charset="0"/>
              </a:rPr>
              <a:t> is clearly a false statement for the same universe</a:t>
            </a:r>
          </a:p>
          <a:p>
            <a:r>
              <a:rPr lang="en-US" sz="2900" dirty="0">
                <a:ea typeface="Cambria Math" panose="02040503050406030204" pitchFamily="18" charset="0"/>
              </a:rPr>
              <a:t>In this topic, we will consider only Boolean variables, so the universe of the variables will be </a:t>
            </a:r>
            <a:r>
              <a:rPr lang="en-US" sz="2900" dirty="0">
                <a:latin typeface="Cambria Math" panose="02040503050406030204" pitchFamily="18" charset="0"/>
                <a:ea typeface="Cambria Math" panose="02040503050406030204" pitchFamily="18" charset="0"/>
              </a:rPr>
              <a:t>{0, 1}</a:t>
            </a:r>
          </a:p>
          <a:p>
            <a:r>
              <a:rPr lang="en-US" dirty="0"/>
              <a:t>A few points I want to add:</a:t>
            </a:r>
          </a:p>
          <a:p>
            <a:pPr lvl="1"/>
            <a:r>
              <a:rPr lang="en-US" dirty="0"/>
              <a:t>When we covered logic, we said that if specify the universe of variables and the meaning of each relation in a system, we call this a </a:t>
            </a:r>
            <a:r>
              <a:rPr lang="en-US" i="1" dirty="0"/>
              <a:t>model</a:t>
            </a:r>
            <a:r>
              <a:rPr lang="en-US" dirty="0"/>
              <a:t>, or an </a:t>
            </a:r>
            <a:r>
              <a:rPr lang="en-US" i="1" dirty="0"/>
              <a:t>interpretation</a:t>
            </a:r>
          </a:p>
          <a:p>
            <a:pPr lvl="1"/>
            <a:r>
              <a:rPr lang="en-US" dirty="0"/>
              <a:t>We also talked about the notion of the </a:t>
            </a:r>
            <a:r>
              <a:rPr lang="en-US" i="1" dirty="0"/>
              <a:t>theory</a:t>
            </a:r>
            <a:r>
              <a:rPr lang="en-US" dirty="0"/>
              <a:t> of a model, which is the collection of all true statements expressible within the model</a:t>
            </a:r>
          </a:p>
        </p:txBody>
      </p:sp>
    </p:spTree>
    <p:extLst>
      <p:ext uri="{BB962C8B-B14F-4D97-AF65-F5344CB8AC3E}">
        <p14:creationId xmlns:p14="http://schemas.microsoft.com/office/powerpoint/2010/main" val="135163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C0352-7223-4A6C-845C-CF696CF0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A98D4-99A8-48FC-B9C3-87B19972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Consider the language: TQBF =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{⟨φ⟩| φ</a:t>
            </a:r>
            <a:r>
              <a:rPr lang="en-US" dirty="0"/>
              <a:t> is a true fully quantified Boolean formula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</a:p>
          <a:p>
            <a:r>
              <a:rPr lang="en-US" dirty="0">
                <a:ea typeface="Cambria Math" panose="02040503050406030204" pitchFamily="18" charset="0"/>
              </a:rPr>
              <a:t>I add: Clearly, determining if a string is a member of this language is equivalent to the solving the </a:t>
            </a:r>
            <a:r>
              <a:rPr lang="en-US" i="1" dirty="0">
                <a:ea typeface="Cambria Math" panose="02040503050406030204" pitchFamily="18" charset="0"/>
              </a:rPr>
              <a:t>decision problem</a:t>
            </a:r>
            <a:r>
              <a:rPr lang="en-US" dirty="0">
                <a:ea typeface="Cambria Math" panose="02040503050406030204" pitchFamily="18" charset="0"/>
              </a:rPr>
              <a:t> asking if a given fully quantified Boolean formula is true</a:t>
            </a:r>
          </a:p>
          <a:p>
            <a:r>
              <a:rPr lang="en-US" dirty="0"/>
              <a:t>Theorem 8.9 of the textbook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-complete."</a:t>
            </a:r>
          </a:p>
          <a:p>
            <a:r>
              <a:rPr lang="en-US" dirty="0"/>
              <a:t>To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-complete, we need to show two things</a:t>
            </a:r>
          </a:p>
          <a:p>
            <a:r>
              <a:rPr lang="en-US" dirty="0"/>
              <a:t>First, we must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; the book presents an algorithm with three steps (the second and third are recursive):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there are no quantified variables (meaning there are no variables, just Boolean constants), simply evaluation the expression and accept if it is true; reject otherwise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 leftmost quantifier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∃</a:t>
            </a:r>
            <a:r>
              <a:rPr lang="en-US" dirty="0"/>
              <a:t>, for the corresponding variable, try both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and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and recursively apply the algorithm; accept if either recursive call accepts, reject otherwise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 leftmost quantifier is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∀</a:t>
            </a:r>
            <a:r>
              <a:rPr lang="en-US" dirty="0"/>
              <a:t>, for the corresponding variable, try both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dirty="0"/>
              <a:t> and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/>
              <a:t>, and recursively apply the algorithm; accept if both recursive calls accepts, reject otherwise</a:t>
            </a:r>
          </a:p>
          <a:p>
            <a:r>
              <a:rPr lang="en-US" dirty="0"/>
              <a:t>The depth of recursion is linear with respect to the number of Boolean variables, and each level of recursion just stores the value of one additional variable to the stack</a:t>
            </a:r>
          </a:p>
          <a:p>
            <a:r>
              <a:rPr lang="en-US" dirty="0"/>
              <a:t>Clearly, this is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algorithm that decides the language</a:t>
            </a:r>
          </a:p>
        </p:txBody>
      </p:sp>
    </p:spTree>
    <p:extLst>
      <p:ext uri="{BB962C8B-B14F-4D97-AF65-F5344CB8AC3E}">
        <p14:creationId xmlns:p14="http://schemas.microsoft.com/office/powerpoint/2010/main" val="254212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2260-576E-4537-ABE3-59F964A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0C35E-43C3-4808-8FE3-E745A52B2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harder part of the proof, of course, is showing that all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problems can be reduced, in polynomial time,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</a:p>
          <a:p>
            <a:r>
              <a:rPr lang="en-US" dirty="0"/>
              <a:t>The book first suggests considering an approach that ultimately does not work</a:t>
            </a:r>
          </a:p>
          <a:p>
            <a:pPr lvl="1"/>
            <a:r>
              <a:rPr lang="en-US" dirty="0"/>
              <a:t>Consider constructing a quantified Boolean formula that is true if and only if there is an accepting </a:t>
            </a:r>
            <a:r>
              <a:rPr lang="en-US" i="1" dirty="0"/>
              <a:t>tableau</a:t>
            </a:r>
            <a:r>
              <a:rPr lang="en-US" dirty="0"/>
              <a:t> for some TM,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dirty="0"/>
              <a:t>, applied to input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  <a:p>
            <a:pPr lvl="1"/>
            <a:r>
              <a:rPr lang="en-US" dirty="0"/>
              <a:t>The problem is that the number of rows in a tableau is related to its time complexity, not its space complexity</a:t>
            </a:r>
          </a:p>
          <a:p>
            <a:pPr lvl="1"/>
            <a:r>
              <a:rPr lang="en-US" dirty="0"/>
              <a:t>Furthermore, some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solutions to problems use exponential time, therefore leading to an exponentially large tableau</a:t>
            </a:r>
          </a:p>
          <a:p>
            <a:pPr lvl="1"/>
            <a:r>
              <a:rPr lang="en-US" dirty="0"/>
              <a:t>Therefore, this approach doesn't work, and we need another method</a:t>
            </a:r>
          </a:p>
          <a:p>
            <a:r>
              <a:rPr lang="en-US" dirty="0"/>
              <a:t>The textbook points out that the approach we will use is related to the proof of </a:t>
            </a:r>
            <a:r>
              <a:rPr lang="en-US" i="1" dirty="0"/>
              <a:t>Savitch's theorem</a:t>
            </a:r>
          </a:p>
          <a:p>
            <a:r>
              <a:rPr lang="en-US" dirty="0"/>
              <a:t>The formula constructed will basically reuse space to create a formula that represents both halves of the tableau, one at a time (we'll discuss the details)</a:t>
            </a:r>
          </a:p>
        </p:txBody>
      </p:sp>
    </p:spTree>
    <p:extLst>
      <p:ext uri="{BB962C8B-B14F-4D97-AF65-F5344CB8AC3E}">
        <p14:creationId xmlns:p14="http://schemas.microsoft.com/office/powerpoint/2010/main" val="381310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2260-576E-4537-ABE3-59F964A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0C35E-43C3-4808-8FE3-E745A52B2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Consider a language,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, decidable in space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, for some constant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/>
                  <a:t>, by some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 book gives a polynomial time reduction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TQBF</a:t>
                </a:r>
              </a:p>
              <a:p>
                <a:r>
                  <a:rPr lang="en-US" dirty="0"/>
                  <a:t>They show how to construct a quantified Boolean formula,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/>
                  <a:t>, that is true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accepts its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dirty="0">
                    <a:ea typeface="Cambria Math" panose="02040503050406030204" pitchFamily="18" charset="0"/>
                  </a:rPr>
                  <a:t>, of length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r>
                  <a:rPr lang="en-US" dirty="0"/>
                  <a:t>They actually solve a more general problem</a:t>
                </a:r>
              </a:p>
              <a:p>
                <a:r>
                  <a:rPr lang="en-US" dirty="0"/>
                  <a:t>Given two configurations,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the book shows how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dirty="0"/>
                  <a:t> that is true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can get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at most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steps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Then, we can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start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accept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 = 2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df(n)</a:t>
                </a:r>
                <a:r>
                  <a:rPr lang="en-US" dirty="0"/>
                  <a:t>,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:r>
                  <a:rPr lang="en-US" dirty="0"/>
                  <a:t> is an appropriate constant such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has at most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dirty="0"/>
                  <a:t> possible configurations</a:t>
                </a:r>
              </a:p>
              <a:p>
                <a:r>
                  <a:rPr lang="en-US" dirty="0"/>
                  <a:t>For convenience in explaining the proof, the book assumes that the number of steps,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, is always a power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0C35E-43C3-4808-8FE3-E745A52B2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94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68CD-DFCD-4E4B-9A11-00A667A9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B53DB-604E-4089-AE29-97C045B2C2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book first explains at a high level how to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dirty="0"/>
                  <a:t> for cases in which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is 1</a:t>
                </a:r>
              </a:p>
              <a:p>
                <a:r>
                  <a:rPr lang="en-US" dirty="0"/>
                  <a:t>Such a formula should be true iff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, or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can yield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 single step</a:t>
                </a:r>
              </a:p>
              <a:p>
                <a:r>
                  <a:rPr lang="en-US" dirty="0"/>
                  <a:t>Checking the first possibility is simple</a:t>
                </a:r>
              </a:p>
              <a:p>
                <a:r>
                  <a:rPr lang="en-US" dirty="0"/>
                  <a:t>Checking the second possibility uses the same sort of construction that was used in the proof of the Cook-Levin theorem</a:t>
                </a:r>
              </a:p>
              <a:p>
                <a:r>
                  <a:rPr lang="en-US" dirty="0"/>
                  <a:t>I would like to add some thoughts about this:</a:t>
                </a:r>
              </a:p>
              <a:p>
                <a:pPr lvl="1"/>
                <a:r>
                  <a:rPr lang="en-US" dirty="0"/>
                  <a:t>Checking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can yield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a single step is based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transition function</a:t>
                </a:r>
              </a:p>
              <a:p>
                <a:pPr lvl="1"/>
                <a:r>
                  <a:rPr lang="en-US" dirty="0"/>
                  <a:t>Although that formula might be large, the length of it depends only on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's specification, not in the input</a:t>
                </a:r>
              </a:p>
              <a:p>
                <a:pPr lvl="1"/>
                <a:r>
                  <a:rPr lang="en-US" dirty="0"/>
                  <a:t>However large that part of the formula might be, we can treat its length as a constant</a:t>
                </a:r>
              </a:p>
              <a:p>
                <a:pPr lvl="1"/>
                <a:r>
                  <a:rPr lang="en-US" dirty="0"/>
                  <a:t>Of course, we will have to repeat this constant part of the formula multiple times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B53DB-604E-4089-AE29-97C045B2C2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221" r="-1565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669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5FC6D-7A5C-46F7-91E4-DF98C3E7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599A01-6A02-4798-8E26-63660FD793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Next, they present another idea that "doesn't quite work", but then they fix it</a:t>
                </a:r>
              </a:p>
              <a:p>
                <a:r>
                  <a:rPr lang="en-US" dirty="0"/>
                  <a:t>For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 &gt; 1</a:t>
                </a:r>
                <a:r>
                  <a:rPr lang="en-US" dirty="0"/>
                  <a:t>, consider the following formula: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  <m:r>
                            <a:rPr lang="en-US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symbol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above is really "shorthand 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, where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= O(n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…, 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dirty="0"/>
                  <a:t> are the variables that encode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"</a:t>
                </a:r>
                <a:endParaRPr lang="en-US" baseline="-25000" dirty="0"/>
              </a:p>
              <a:p>
                <a:r>
                  <a:rPr lang="en-US" dirty="0"/>
                  <a:t>I add:</a:t>
                </a:r>
              </a:p>
              <a:p>
                <a:pPr lvl="1"/>
                <a:r>
                  <a:rPr lang="en-US" dirty="0"/>
                  <a:t>In the formula,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, a configuration, is defined by a string of symbols from an alphabet (the tape alphabet of the TM,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Each location in the configuration has an associated variable whose domain is the tape alphabet</a:t>
                </a:r>
              </a:p>
              <a:p>
                <a:pPr lvl="1"/>
                <a:r>
                  <a:rPr lang="en-US" dirty="0"/>
                  <a:t>The number of variables is bound by the space complexity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  <a:p>
                <a:r>
                  <a:rPr lang="en-US" dirty="0"/>
                  <a:t>The book points out that the formula works in the sense that it is true if and only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/>
                  <a:t> can go from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in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steps</a:t>
                </a:r>
              </a:p>
              <a:p>
                <a:r>
                  <a:rPr lang="en-US" dirty="0"/>
                  <a:t>However, to expand the formula completely, each time we divide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dirty="0"/>
                  <a:t> in half, we are approximately doubling the size of the formula</a:t>
                </a:r>
              </a:p>
              <a:p>
                <a:r>
                  <a:rPr lang="en-US" dirty="0"/>
                  <a:t>Ultimately, this formula has an exponential length, so this is not a polynomial time reduction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599A01-6A02-4798-8E26-63660FD793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063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C0AF-A81A-4D4B-8A8B-5D7DE384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TQBF (part 6)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A3ADEA-0BAE-4039-8DCA-50FFBB4B5C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To prevent the exponential explosion in the size of the formula, we rewrite it as follows: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are using a single formula, along with the universal quantifier, to avoid doubling the size of the formula</a:t>
                </a:r>
              </a:p>
              <a:p>
                <a:r>
                  <a:rPr lang="en-US" dirty="0"/>
                  <a:t>Once again there is an issue, but it is fixable</a:t>
                </a:r>
              </a:p>
              <a:p>
                <a:pPr lvl="1"/>
                <a:r>
                  <a:rPr lang="en-US" dirty="0"/>
                  <a:t>This use of the universal quantifier, where the formula is defining the domain of values that the variables can take, is not syntactically valid</a:t>
                </a:r>
              </a:p>
              <a:p>
                <a:pPr lvl="1"/>
                <a:r>
                  <a:rPr lang="en-US" dirty="0"/>
                  <a:t>The notation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y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</m:e>
                    </m:d>
                  </m:oMath>
                </a14:m>
                <a:r>
                  <a:rPr lang="en-US" dirty="0"/>
                  <a:t> can be replaced with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nary>
                              <m:naryPr>
                                <m:chr m:val="⋁"/>
                                <m:subHide m:val="on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nary>
                          </m:e>
                        </m:d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</m:e>
                    </m:d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US" dirty="0"/>
                  <a:t>We have also seen (when we covered Chapter 0) that the implication operator and the equality operator can be rewritten using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</a:t>
                </a:r>
                <a:r>
                  <a:rPr lang="en-US" dirty="0"/>
                  <a:t> and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NOT</a:t>
                </a:r>
              </a:p>
              <a:p>
                <a:pPr lvl="1"/>
                <a:r>
                  <a:rPr lang="en-US" dirty="0"/>
                  <a:t>For example,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equivalent to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¬x ∨ y</a:t>
                </a:r>
                <a:r>
                  <a:rPr lang="en-US" dirty="0">
                    <a:ea typeface="Cambria Math" panose="02040503050406030204" pitchFamily="18" charset="0"/>
                  </a:rPr>
                  <a:t> which can be written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¬(x ∧ ¬y)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Ultimately, this leads to a polynomial length formula, and a polynomial time reduction, with respect to the length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dirty="0">
                    <a:ea typeface="Cambria Math" panose="02040503050406030204" pitchFamily="18" charset="0"/>
                  </a:rPr>
                  <a:t>'s input,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A3ADEA-0BAE-4039-8DCA-50FFBB4B5C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723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46AC-994D-45A7-B021-479A3CBD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FORMULA-GAME (part 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 formula in prenex normal form, with alternating existential quantifiers and universal quantifiers; for example: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⋀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⋀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⋁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will define the formula game as follows</a:t>
                </a:r>
              </a:p>
              <a:p>
                <a:pPr lvl="1"/>
                <a:r>
                  <a:rPr lang="en-US" dirty="0"/>
                  <a:t>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moves first, and picks a value for the first quantified variable (e.g.,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dirty="0"/>
                  <a:t> above)</a:t>
                </a:r>
              </a:p>
              <a:p>
                <a:pPr lvl="1"/>
                <a:r>
                  <a:rPr lang="en-US" dirty="0"/>
                  <a:t>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moves second, and picks a value for the second quantified variable (e.g.,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dirty="0"/>
                  <a:t> above)</a:t>
                </a:r>
              </a:p>
              <a:p>
                <a:pPr lvl="1"/>
                <a:r>
                  <a:rPr lang="en-US" dirty="0"/>
                  <a:t>Players continue alternating turns in this manner, until all variables have been assigned a value (either true or false)</a:t>
                </a:r>
              </a:p>
              <a:p>
                <a:pPr lvl="1"/>
                <a:r>
                  <a:rPr lang="en-US" dirty="0"/>
                  <a:t>At the end, if the sub-formula is true,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wins; if the sub-formula is false,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wins</a:t>
                </a:r>
              </a:p>
              <a:p>
                <a:r>
                  <a:rPr lang="en-US" dirty="0"/>
                  <a:t>Now consider the following language: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 = {&lt;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 |</a:t>
                </a:r>
                <a:r>
                  <a:rPr lang="en-US" dirty="0"/>
                  <a:t>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has a winning strategy in the formula game associated with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}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Theorem 8.11 states: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</a:t>
                </a:r>
                <a:r>
                  <a:rPr lang="en-US" dirty="0">
                    <a:ea typeface="Cambria Math" panose="02040503050406030204" pitchFamily="18" charset="0"/>
                  </a:rPr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>
                    <a:ea typeface="Cambria Math" panose="02040503050406030204" pitchFamily="18" charset="0"/>
                  </a:rPr>
                  <a:t>-complete"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The proof is very short, and in fact, the essence of the proof is summed up in a sentence from the proof idea: "It is the same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TQBF</a:t>
                </a:r>
                <a:r>
                  <a:rPr lang="en-US" dirty="0">
                    <a:ea typeface="Cambria Math" panose="02040503050406030204" pitchFamily="18" charset="0"/>
                  </a:rPr>
                  <a:t>"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That is, if and only if the original formula is true, it is possible for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>
                    <a:ea typeface="Cambria Math" panose="02040503050406030204" pitchFamily="18" charset="0"/>
                  </a:rPr>
                  <a:t> to pick values of the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's they assign values to such that the expression will be true "for all" possible values of the other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's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522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972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46AC-994D-45A7-B021-479A3CBD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FORMULA-GAME (part 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Upon my most recent review of this topic, I realized that, as far as I can tell, the book has not completed its proof that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FOUMULA-GAME</a:t>
                </a:r>
                <a:r>
                  <a:rPr lang="en-US" dirty="0"/>
                  <a:t>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-complete</a:t>
                </a:r>
              </a:p>
              <a:p>
                <a:r>
                  <a:rPr lang="en-US" dirty="0"/>
                  <a:t>The book points out: "The same reasoning applies when the formula doesn’t alternate between existential and universal quantifiers."</a:t>
                </a:r>
              </a:p>
              <a:p>
                <a:pPr lvl="1"/>
                <a:r>
                  <a:rPr lang="en-US" dirty="0"/>
                  <a:t>They show an example of such a formula: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They point out that for this instance,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would make the first three moves, then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would make the next two moves, then play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would make the last move</a:t>
                </a:r>
              </a:p>
              <a:p>
                <a:pPr lvl="1"/>
                <a:r>
                  <a:rPr lang="en-US" dirty="0"/>
                  <a:t>The book concludes: "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 ∈ TQBF</a:t>
                </a:r>
                <a:r>
                  <a:rPr lang="en-US" dirty="0"/>
                  <a:t> exactly when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φ ∈ FORMULA-GAME</a:t>
                </a:r>
                <a:r>
                  <a:rPr lang="en-US" dirty="0"/>
                  <a:t>"</a:t>
                </a:r>
              </a:p>
              <a:p>
                <a:r>
                  <a:rPr lang="en-US" dirty="0"/>
                  <a:t>That's fine, and if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</a:t>
                </a:r>
                <a:r>
                  <a:rPr lang="en-US" dirty="0"/>
                  <a:t> is defined in this general way, it is clearly the same as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TQBF</a:t>
                </a:r>
                <a:r>
                  <a:rPr lang="en-US" dirty="0"/>
                  <a:t>, and hence, it is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-complete</a:t>
                </a:r>
              </a:p>
              <a:p>
                <a:r>
                  <a:rPr lang="en-US" dirty="0"/>
                  <a:t>However, that is not the definition of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FORMULA-GAME</a:t>
                </a:r>
                <a:r>
                  <a:rPr lang="en-US" dirty="0"/>
                  <a:t>, as far as I can tell; the game is defined such that the players alternate turns, starting with player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dirty="0"/>
                  <a:t> (this will be important later)</a:t>
                </a:r>
              </a:p>
              <a:p>
                <a:r>
                  <a:rPr lang="en-US" dirty="0"/>
                  <a:t>To complete the proof for the more restricted version of the game, we need to prove that all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PSPACE</a:t>
                </a:r>
                <a:r>
                  <a:rPr lang="en-US" dirty="0"/>
                  <a:t> problems can be reduced to the restricted version of the game</a:t>
                </a:r>
              </a:p>
              <a:p>
                <a:pPr lvl="1"/>
                <a:r>
                  <a:rPr lang="en-US" dirty="0"/>
                  <a:t>We can do this if we can show that all quantified Boolean formulas can be converted to this form</a:t>
                </a:r>
              </a:p>
              <a:p>
                <a:pPr lvl="1"/>
                <a:r>
                  <a:rPr lang="en-US" dirty="0"/>
                  <a:t>I do believe that this is true, and that it is not too difficult; I will discuss this in class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CA33C-B1D3-4D71-B45D-DFDE6FC32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9206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4C05-EE8F-46B1-956B-7D8DEF68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Geography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B1FD2-8372-4D74-936B-6C8403E80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book explains the </a:t>
            </a:r>
            <a:r>
              <a:rPr lang="en-US" i="1" dirty="0"/>
              <a:t>geography game</a:t>
            </a:r>
            <a:r>
              <a:rPr lang="en-US" dirty="0"/>
              <a:t> (I add: I played this as a kid)</a:t>
            </a:r>
          </a:p>
          <a:p>
            <a:pPr lvl="1"/>
            <a:r>
              <a:rPr lang="en-US" dirty="0"/>
              <a:t>Two players alternate naming cities</a:t>
            </a:r>
          </a:p>
          <a:p>
            <a:pPr lvl="1"/>
            <a:r>
              <a:rPr lang="en-US" dirty="0"/>
              <a:t>Each player is required to name a city that starts with the ending letter of the previous city, and no city names can be repeated</a:t>
            </a:r>
          </a:p>
          <a:p>
            <a:pPr lvl="1"/>
            <a:r>
              <a:rPr lang="en-US" dirty="0"/>
              <a:t>If one player gets stuck (i.e., they cannot think of any new city starting with the ending letter of the previous city), they lose and the other player wins</a:t>
            </a:r>
          </a:p>
          <a:p>
            <a:r>
              <a:rPr lang="en-US" dirty="0"/>
              <a:t>This game can be modeled with a graph; an example is shown on the next slide (only a portion of the graph is shown)</a:t>
            </a:r>
          </a:p>
          <a:p>
            <a:pPr lvl="1"/>
            <a:r>
              <a:rPr lang="en-US" dirty="0"/>
              <a:t>The starting player picks a starting node of the graph</a:t>
            </a:r>
          </a:p>
          <a:p>
            <a:pPr lvl="1"/>
            <a:r>
              <a:rPr lang="en-US" dirty="0"/>
              <a:t>Then, starting with the second player, players alternate choosing edges out of the current node, and they are not allowed to repeat a node</a:t>
            </a:r>
          </a:p>
          <a:p>
            <a:pPr lvl="1"/>
            <a:r>
              <a:rPr lang="en-US" dirty="0"/>
              <a:t>If a player gets stuck, they lose and the other player wins</a:t>
            </a:r>
          </a:p>
        </p:txBody>
      </p:sp>
    </p:spTree>
    <p:extLst>
      <p:ext uri="{BB962C8B-B14F-4D97-AF65-F5344CB8AC3E}">
        <p14:creationId xmlns:p14="http://schemas.microsoft.com/office/powerpoint/2010/main" val="2178121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77789-7164-49B4-8A3C-162C8B4CE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Geography Game as a Graph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4A9CE7-BF31-4B6A-BAE5-F8E504D4A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009" y="1825625"/>
            <a:ext cx="5255982" cy="4351338"/>
          </a:xfrm>
        </p:spPr>
      </p:pic>
    </p:spTree>
    <p:extLst>
      <p:ext uri="{BB962C8B-B14F-4D97-AF65-F5344CB8AC3E}">
        <p14:creationId xmlns:p14="http://schemas.microsoft.com/office/powerpoint/2010/main" val="1713450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6371-E56C-4C11-AF55-B5600BA4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F7B05-AD7E-4200-A684-C268A5298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generalized geography, the graph used for the game can be an arbitrary directed graph (i.e., it does not need to be based on cities)</a:t>
            </a:r>
          </a:p>
          <a:p>
            <a:r>
              <a:rPr lang="en-US" dirty="0"/>
              <a:t>The figure on the next slide shows an example</a:t>
            </a:r>
          </a:p>
          <a:p>
            <a:pPr lvl="1"/>
            <a:r>
              <a:rPr lang="en-US" dirty="0"/>
              <a:t>In this case, we are assuming that there is a specific starting node (node 1 in the example)</a:t>
            </a:r>
          </a:p>
          <a:p>
            <a:pPr lvl="1"/>
            <a:r>
              <a:rPr lang="en-US" dirty="0"/>
              <a:t>The players alternate choosing edges, and they are not allowed to repeat a node</a:t>
            </a:r>
          </a:p>
          <a:p>
            <a:pPr lvl="1"/>
            <a:r>
              <a:rPr lang="en-US" dirty="0"/>
              <a:t>The player that gets stuck loses; the other player wins</a:t>
            </a:r>
          </a:p>
          <a:p>
            <a:pPr lvl="1"/>
            <a:r>
              <a:rPr lang="en-US" dirty="0"/>
              <a:t>In this particular graph, player 1 has a winning strategy; but if the graph is slightly modified, they might not</a:t>
            </a:r>
          </a:p>
          <a:p>
            <a:r>
              <a:rPr lang="en-US" dirty="0"/>
              <a:t>Now consider the following language: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 = {&lt;G, b&gt; | </a:t>
            </a:r>
            <a:r>
              <a:rPr lang="en-US" dirty="0"/>
              <a:t>Player 1 has a winning strategy for the generalized geography game played on graph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 starting at node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b}</a:t>
            </a:r>
          </a:p>
          <a:p>
            <a:r>
              <a:rPr lang="en-US" dirty="0"/>
              <a:t>Theorem 8.14 states: "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-complete"</a:t>
            </a:r>
          </a:p>
          <a:p>
            <a:r>
              <a:rPr lang="en-US" dirty="0"/>
              <a:t>To show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in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, the book gives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 algorithm to solve it (we won't cover the details, but it is similar to the approach used for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)</a:t>
            </a:r>
          </a:p>
          <a:p>
            <a:r>
              <a:rPr lang="en-US" dirty="0"/>
              <a:t>We can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  <a:r>
              <a:rPr lang="en-US" dirty="0"/>
              <a:t>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-hard via a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FORMULA-GAME</a:t>
            </a:r>
          </a:p>
          <a:p>
            <a:pPr lvl="1"/>
            <a:r>
              <a:rPr lang="en-US" dirty="0"/>
              <a:t>Consider an appropriately structured, fully quantified formula,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en-US" dirty="0">
                <a:ea typeface="Cambria Math" panose="02040503050406030204" pitchFamily="18" charset="0"/>
              </a:rPr>
              <a:t> (that alternates between players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dirty="0">
                <a:ea typeface="Cambria Math" panose="02040503050406030204" pitchFamily="18" charset="0"/>
              </a:rPr>
              <a:t> 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dirty="0">
                <a:ea typeface="Cambria Math" panose="02040503050406030204" pitchFamily="18" charset="0"/>
              </a:rPr>
              <a:t>)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/>
            <a:r>
              <a:rPr lang="en-US" dirty="0"/>
              <a:t>We can construct a graph,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-US" dirty="0"/>
              <a:t>, with a starting node,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en-US" dirty="0"/>
              <a:t>, such that player 1 has a winning strategy if and only if player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dirty="0"/>
              <a:t> has a winning strategy in the formula game</a:t>
            </a:r>
          </a:p>
        </p:txBody>
      </p:sp>
    </p:spTree>
    <p:extLst>
      <p:ext uri="{BB962C8B-B14F-4D97-AF65-F5344CB8AC3E}">
        <p14:creationId xmlns:p14="http://schemas.microsoft.com/office/powerpoint/2010/main" val="3884450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AB2B-B63D-4F55-8453-D415A95F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2)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618EA7-AB91-4195-8B78-AE145D7BB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0866" y="2133600"/>
            <a:ext cx="5970267" cy="3258538"/>
          </a:xfrm>
        </p:spPr>
      </p:pic>
    </p:spTree>
    <p:extLst>
      <p:ext uri="{BB962C8B-B14F-4D97-AF65-F5344CB8AC3E}">
        <p14:creationId xmlns:p14="http://schemas.microsoft.com/office/powerpoint/2010/main" val="1044948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400B-B42D-4489-A308-B7617EF5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4E33-CF74-4C7F-A865-B52E2529A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will not cover this reduction in as much detail as some of the others (the book goes into more detail); we will explain it by example</a:t>
            </a:r>
          </a:p>
          <a:p>
            <a:r>
              <a:rPr lang="en-US" dirty="0"/>
              <a:t>The figure on the next slide helps to explain a polynomial time reduction from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FORMULA-GAME</a:t>
            </a:r>
            <a:r>
              <a:rPr lang="en-US" dirty="0"/>
              <a:t> to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GG</a:t>
            </a:r>
          </a:p>
          <a:p>
            <a:pPr lvl="1"/>
            <a:r>
              <a:rPr lang="en-US" dirty="0"/>
              <a:t>We are assuming the quantifiers alternate, and the first and last quantified variables are assigned by player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endParaRPr lang="en-US" dirty="0"/>
          </a:p>
          <a:p>
            <a:pPr lvl="1"/>
            <a:r>
              <a:rPr lang="en-US" dirty="0"/>
              <a:t>We are also assuming the formula is in conjunctive normal form (Problem 8.12 asks us to prove that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TQBF</a:t>
            </a:r>
            <a:r>
              <a:rPr lang="en-US" dirty="0"/>
              <a:t> is still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PSPACE</a:t>
            </a:r>
            <a:r>
              <a:rPr lang="en-US" dirty="0"/>
              <a:t>-complete for formulas in conjunctive normal form, and therefore so is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FORMULA-GAME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On each player's turn, the player chooses if they want to traverse the next diamond going left (corresponding to a true variable) or right (corresponding to a false variable)</a:t>
            </a:r>
          </a:p>
          <a:p>
            <a:pPr lvl="1"/>
            <a:r>
              <a:rPr lang="en-US" dirty="0"/>
              <a:t>After traversing all the diamonds, player 1 is forced to move to the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node</a:t>
            </a:r>
          </a:p>
          <a:p>
            <a:pPr lvl="1"/>
            <a:r>
              <a:rPr lang="en-US" dirty="0"/>
              <a:t>Player 2 then gets to choose a clause node</a:t>
            </a:r>
          </a:p>
          <a:p>
            <a:pPr lvl="1"/>
            <a:r>
              <a:rPr lang="en-US" dirty="0"/>
              <a:t>If the original formula was true, then player 1 can make appropriate choices ensuring that every clause has at least one true literal</a:t>
            </a:r>
          </a:p>
          <a:p>
            <a:pPr lvl="1"/>
            <a:r>
              <a:rPr lang="en-US" dirty="0"/>
              <a:t>No matter what clause node player 2 chooses, player 1 is able to move from the current clause to a node corresponding to a true literal; this ensures that player 2 gets stuck</a:t>
            </a:r>
          </a:p>
          <a:p>
            <a:pPr lvl="1"/>
            <a:r>
              <a:rPr lang="en-US" dirty="0"/>
              <a:t>If the original formula was not true, player 2 can pick a clause with no true literals</a:t>
            </a:r>
          </a:p>
          <a:p>
            <a:pPr lvl="1"/>
            <a:r>
              <a:rPr lang="en-US" dirty="0"/>
              <a:t>Then, no matter which node player 1 picks (corresponding to a literal in the clause), player 2 will be able to make one more move, and player 1 will be stuck</a:t>
            </a:r>
          </a:p>
        </p:txBody>
      </p:sp>
    </p:spTree>
    <p:extLst>
      <p:ext uri="{BB962C8B-B14F-4D97-AF65-F5344CB8AC3E}">
        <p14:creationId xmlns:p14="http://schemas.microsoft.com/office/powerpoint/2010/main" val="235985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4583-3884-4C0D-BA3C-C9291633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Geography (part 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F37B2B-5265-480E-B313-1A66BDA0A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0314" y="1690688"/>
            <a:ext cx="4891371" cy="4673439"/>
          </a:xfrm>
        </p:spPr>
      </p:pic>
    </p:spTree>
    <p:extLst>
      <p:ext uri="{BB962C8B-B14F-4D97-AF65-F5344CB8AC3E}">
        <p14:creationId xmlns:p14="http://schemas.microsoft.com/office/powerpoint/2010/main" val="343309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2058</TotalTime>
  <Words>3428</Words>
  <Application>Microsoft Office PowerPoint</Application>
  <PresentationFormat>Widescreen</PresentationFormat>
  <Paragraphs>178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ECE461: Theoretical CS</vt:lpstr>
      <vt:lpstr>Brief Recap</vt:lpstr>
      <vt:lpstr>PSPACE-Completeness</vt:lpstr>
      <vt:lpstr>Quantifiers (revisited)</vt:lpstr>
      <vt:lpstr>Quantified Boolean Formulas (part 1)</vt:lpstr>
      <vt:lpstr>Quantified Boolean Formulas (part 2)</vt:lpstr>
      <vt:lpstr>TQBF (part 1)</vt:lpstr>
      <vt:lpstr>TQBF (part 2)</vt:lpstr>
      <vt:lpstr>TQBF (part 3)</vt:lpstr>
      <vt:lpstr>TQBF (part 4)</vt:lpstr>
      <vt:lpstr>TQBF (part 5)</vt:lpstr>
      <vt:lpstr>TQBF (part 6)</vt:lpstr>
      <vt:lpstr>FORMULA-GAME (part 1)</vt:lpstr>
      <vt:lpstr>FORMULA-GAME (part 2)</vt:lpstr>
      <vt:lpstr>The Geography Game</vt:lpstr>
      <vt:lpstr>The Geography Game as a Graph</vt:lpstr>
      <vt:lpstr>Generalized Geography (part 1)</vt:lpstr>
      <vt:lpstr>Generalized Geography (part 2)</vt:lpstr>
      <vt:lpstr>Generalized Geography (part 3)</vt:lpstr>
      <vt:lpstr>Generalized Geography (part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ECE461: Theoretical CS</dc:title>
  <dc:creator>Carl Sable</dc:creator>
  <cp:lastModifiedBy>Carl Sable</cp:lastModifiedBy>
  <cp:revision>43</cp:revision>
  <dcterms:created xsi:type="dcterms:W3CDTF">2022-04-13T17:34:20Z</dcterms:created>
  <dcterms:modified xsi:type="dcterms:W3CDTF">2024-04-13T18:43:55Z</dcterms:modified>
</cp:coreProperties>
</file>