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8" r:id="rId12"/>
    <p:sldId id="266" r:id="rId13"/>
    <p:sldId id="267"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ABB7B-A6DA-4EE0-8E8E-4AF59255CC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BDD74D-9A39-4F5F-89E7-A787B96780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8A744D-968F-4F8C-8FCD-AF4CF92196D7}"/>
              </a:ext>
            </a:extLst>
          </p:cNvPr>
          <p:cNvSpPr>
            <a:spLocks noGrp="1"/>
          </p:cNvSpPr>
          <p:nvPr>
            <p:ph type="dt" sz="half" idx="10"/>
          </p:nvPr>
        </p:nvSpPr>
        <p:spPr/>
        <p:txBody>
          <a:bodyPr/>
          <a:lstStyle/>
          <a:p>
            <a:fld id="{85971F48-39CD-47E8-84E8-092FEB1DBE0F}" type="datetimeFigureOut">
              <a:rPr lang="en-US" smtClean="0"/>
              <a:t>1/25/2024</a:t>
            </a:fld>
            <a:endParaRPr lang="en-US"/>
          </a:p>
        </p:txBody>
      </p:sp>
      <p:sp>
        <p:nvSpPr>
          <p:cNvPr id="5" name="Footer Placeholder 4">
            <a:extLst>
              <a:ext uri="{FF2B5EF4-FFF2-40B4-BE49-F238E27FC236}">
                <a16:creationId xmlns:a16="http://schemas.microsoft.com/office/drawing/2014/main" id="{3D35EC49-70CA-497F-9077-C830A1915E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276E6A-2501-4F70-9A48-EFEBBD880AC9}"/>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3564874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E5965-A334-4249-B2CA-35F4D19182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25F0C6-383E-4C4D-AF3C-F3A04E4A50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BD14E9-F770-4401-BF8B-3C5D281381EA}"/>
              </a:ext>
            </a:extLst>
          </p:cNvPr>
          <p:cNvSpPr>
            <a:spLocks noGrp="1"/>
          </p:cNvSpPr>
          <p:nvPr>
            <p:ph type="dt" sz="half" idx="10"/>
          </p:nvPr>
        </p:nvSpPr>
        <p:spPr/>
        <p:txBody>
          <a:bodyPr/>
          <a:lstStyle/>
          <a:p>
            <a:fld id="{85971F48-39CD-47E8-84E8-092FEB1DBE0F}" type="datetimeFigureOut">
              <a:rPr lang="en-US" smtClean="0"/>
              <a:t>1/25/2024</a:t>
            </a:fld>
            <a:endParaRPr lang="en-US"/>
          </a:p>
        </p:txBody>
      </p:sp>
      <p:sp>
        <p:nvSpPr>
          <p:cNvPr id="5" name="Footer Placeholder 4">
            <a:extLst>
              <a:ext uri="{FF2B5EF4-FFF2-40B4-BE49-F238E27FC236}">
                <a16:creationId xmlns:a16="http://schemas.microsoft.com/office/drawing/2014/main" id="{BFC7746D-7232-429B-8E3C-56F6B38B27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D8C148-C2FC-4B11-994E-042E57D76DB4}"/>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2039772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09053-90CE-43B9-95CE-CEBEFBD93F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E16615-B4E1-4A8A-A3E5-46ECF03DE9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6A6D3F-F25E-4BF8-9994-C97FC67DBF16}"/>
              </a:ext>
            </a:extLst>
          </p:cNvPr>
          <p:cNvSpPr>
            <a:spLocks noGrp="1"/>
          </p:cNvSpPr>
          <p:nvPr>
            <p:ph type="dt" sz="half" idx="10"/>
          </p:nvPr>
        </p:nvSpPr>
        <p:spPr/>
        <p:txBody>
          <a:bodyPr/>
          <a:lstStyle/>
          <a:p>
            <a:fld id="{85971F48-39CD-47E8-84E8-092FEB1DBE0F}" type="datetimeFigureOut">
              <a:rPr lang="en-US" smtClean="0"/>
              <a:t>1/25/2024</a:t>
            </a:fld>
            <a:endParaRPr lang="en-US"/>
          </a:p>
        </p:txBody>
      </p:sp>
      <p:sp>
        <p:nvSpPr>
          <p:cNvPr id="5" name="Footer Placeholder 4">
            <a:extLst>
              <a:ext uri="{FF2B5EF4-FFF2-40B4-BE49-F238E27FC236}">
                <a16:creationId xmlns:a16="http://schemas.microsoft.com/office/drawing/2014/main" id="{36FA9EC5-A131-4FBA-9A41-113332EC57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85FE42-C01A-4312-A278-4C0EF554D1B5}"/>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717337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1BCEB-BC1C-4AF4-B08F-965FABB6D3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9BEC7B-90EB-4269-B479-854A2888A3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A4558C-8675-4CFE-A7C4-013393868A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AD5CA0-F1DE-4D58-B3E9-83066D5D8EF8}"/>
              </a:ext>
            </a:extLst>
          </p:cNvPr>
          <p:cNvSpPr>
            <a:spLocks noGrp="1"/>
          </p:cNvSpPr>
          <p:nvPr>
            <p:ph type="dt" sz="half" idx="10"/>
          </p:nvPr>
        </p:nvSpPr>
        <p:spPr/>
        <p:txBody>
          <a:bodyPr/>
          <a:lstStyle/>
          <a:p>
            <a:fld id="{85971F48-39CD-47E8-84E8-092FEB1DBE0F}" type="datetimeFigureOut">
              <a:rPr lang="en-US" smtClean="0"/>
              <a:t>1/25/2024</a:t>
            </a:fld>
            <a:endParaRPr lang="en-US"/>
          </a:p>
        </p:txBody>
      </p:sp>
      <p:sp>
        <p:nvSpPr>
          <p:cNvPr id="6" name="Footer Placeholder 5">
            <a:extLst>
              <a:ext uri="{FF2B5EF4-FFF2-40B4-BE49-F238E27FC236}">
                <a16:creationId xmlns:a16="http://schemas.microsoft.com/office/drawing/2014/main" id="{B2297E70-C056-4BD8-9625-6D9C57E551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D6B0B2-C316-4AFF-BD82-71EFACED3AB3}"/>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2751301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E064B-DB5C-4118-B089-B20FCC4430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548A99-8D5E-4675-974E-CD3FF58678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1D45E9-E342-4518-A7FB-6A8914C427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57301F-1FE0-4304-9DC7-6981A8011A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8677C5-44F2-4C1A-A8A2-3BAC4DD219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E62167-DB29-4236-B0D7-3B1C4536E90B}"/>
              </a:ext>
            </a:extLst>
          </p:cNvPr>
          <p:cNvSpPr>
            <a:spLocks noGrp="1"/>
          </p:cNvSpPr>
          <p:nvPr>
            <p:ph type="dt" sz="half" idx="10"/>
          </p:nvPr>
        </p:nvSpPr>
        <p:spPr/>
        <p:txBody>
          <a:bodyPr/>
          <a:lstStyle/>
          <a:p>
            <a:fld id="{85971F48-39CD-47E8-84E8-092FEB1DBE0F}" type="datetimeFigureOut">
              <a:rPr lang="en-US" smtClean="0"/>
              <a:t>1/25/2024</a:t>
            </a:fld>
            <a:endParaRPr lang="en-US"/>
          </a:p>
        </p:txBody>
      </p:sp>
      <p:sp>
        <p:nvSpPr>
          <p:cNvPr id="8" name="Footer Placeholder 7">
            <a:extLst>
              <a:ext uri="{FF2B5EF4-FFF2-40B4-BE49-F238E27FC236}">
                <a16:creationId xmlns:a16="http://schemas.microsoft.com/office/drawing/2014/main" id="{2FE46713-AFA2-4485-AAFC-920B0156B8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89C898-702A-4A9F-A876-B818AB8CD360}"/>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4205902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00C26-7C97-4944-BED9-D22708E3E9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2911C2-E533-407E-B594-7540F7AFA645}"/>
              </a:ext>
            </a:extLst>
          </p:cNvPr>
          <p:cNvSpPr>
            <a:spLocks noGrp="1"/>
          </p:cNvSpPr>
          <p:nvPr>
            <p:ph type="dt" sz="half" idx="10"/>
          </p:nvPr>
        </p:nvSpPr>
        <p:spPr/>
        <p:txBody>
          <a:bodyPr/>
          <a:lstStyle/>
          <a:p>
            <a:fld id="{85971F48-39CD-47E8-84E8-092FEB1DBE0F}" type="datetimeFigureOut">
              <a:rPr lang="en-US" smtClean="0"/>
              <a:t>1/25/2024</a:t>
            </a:fld>
            <a:endParaRPr lang="en-US"/>
          </a:p>
        </p:txBody>
      </p:sp>
      <p:sp>
        <p:nvSpPr>
          <p:cNvPr id="4" name="Footer Placeholder 3">
            <a:extLst>
              <a:ext uri="{FF2B5EF4-FFF2-40B4-BE49-F238E27FC236}">
                <a16:creationId xmlns:a16="http://schemas.microsoft.com/office/drawing/2014/main" id="{5C35DF49-6F3D-4E23-AC47-B2F6B971FA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B2E10F-AD16-43D1-8D8C-CA8E25D8F181}"/>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2256911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6C95AE-4B19-4AFF-BBFC-4C4CC47B8352}"/>
              </a:ext>
            </a:extLst>
          </p:cNvPr>
          <p:cNvSpPr>
            <a:spLocks noGrp="1"/>
          </p:cNvSpPr>
          <p:nvPr>
            <p:ph type="dt" sz="half" idx="10"/>
          </p:nvPr>
        </p:nvSpPr>
        <p:spPr/>
        <p:txBody>
          <a:bodyPr/>
          <a:lstStyle/>
          <a:p>
            <a:fld id="{85971F48-39CD-47E8-84E8-092FEB1DBE0F}" type="datetimeFigureOut">
              <a:rPr lang="en-US" smtClean="0"/>
              <a:t>1/25/2024</a:t>
            </a:fld>
            <a:endParaRPr lang="en-US"/>
          </a:p>
        </p:txBody>
      </p:sp>
      <p:sp>
        <p:nvSpPr>
          <p:cNvPr id="3" name="Footer Placeholder 2">
            <a:extLst>
              <a:ext uri="{FF2B5EF4-FFF2-40B4-BE49-F238E27FC236}">
                <a16:creationId xmlns:a16="http://schemas.microsoft.com/office/drawing/2014/main" id="{DE620D6C-F791-4961-B493-7CD70EBF6A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F42899-2C8D-4D33-98FA-78ADFF0048C7}"/>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3060394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C6C61-82D1-4646-9295-6A940407A9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21C79C-D875-4694-99B5-C9A0459B03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4301B2-20DF-4A2C-9ACE-F3233049D6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1AE658-2081-43C4-B429-B798399E30AA}"/>
              </a:ext>
            </a:extLst>
          </p:cNvPr>
          <p:cNvSpPr>
            <a:spLocks noGrp="1"/>
          </p:cNvSpPr>
          <p:nvPr>
            <p:ph type="dt" sz="half" idx="10"/>
          </p:nvPr>
        </p:nvSpPr>
        <p:spPr/>
        <p:txBody>
          <a:bodyPr/>
          <a:lstStyle/>
          <a:p>
            <a:fld id="{85971F48-39CD-47E8-84E8-092FEB1DBE0F}" type="datetimeFigureOut">
              <a:rPr lang="en-US" smtClean="0"/>
              <a:t>1/25/2024</a:t>
            </a:fld>
            <a:endParaRPr lang="en-US"/>
          </a:p>
        </p:txBody>
      </p:sp>
      <p:sp>
        <p:nvSpPr>
          <p:cNvPr id="6" name="Footer Placeholder 5">
            <a:extLst>
              <a:ext uri="{FF2B5EF4-FFF2-40B4-BE49-F238E27FC236}">
                <a16:creationId xmlns:a16="http://schemas.microsoft.com/office/drawing/2014/main" id="{FA0C95BE-524C-4B6F-AD25-351DE2D901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31487F-9D47-427A-974D-6ADD9876E785}"/>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1661254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28D60-5F4F-4BD1-932E-358CE27BC1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4D73C80-9666-4609-A038-B2BD17C8E6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E5882D-9C74-40AB-8A80-233B27CAF3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C15E98-0B5E-4290-8D36-66DDBF5F8B2F}"/>
              </a:ext>
            </a:extLst>
          </p:cNvPr>
          <p:cNvSpPr>
            <a:spLocks noGrp="1"/>
          </p:cNvSpPr>
          <p:nvPr>
            <p:ph type="dt" sz="half" idx="10"/>
          </p:nvPr>
        </p:nvSpPr>
        <p:spPr/>
        <p:txBody>
          <a:bodyPr/>
          <a:lstStyle/>
          <a:p>
            <a:fld id="{85971F48-39CD-47E8-84E8-092FEB1DBE0F}" type="datetimeFigureOut">
              <a:rPr lang="en-US" smtClean="0"/>
              <a:t>1/25/2024</a:t>
            </a:fld>
            <a:endParaRPr lang="en-US"/>
          </a:p>
        </p:txBody>
      </p:sp>
      <p:sp>
        <p:nvSpPr>
          <p:cNvPr id="6" name="Footer Placeholder 5">
            <a:extLst>
              <a:ext uri="{FF2B5EF4-FFF2-40B4-BE49-F238E27FC236}">
                <a16:creationId xmlns:a16="http://schemas.microsoft.com/office/drawing/2014/main" id="{2F9DAB30-8332-4FE7-9D27-38095A29DD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74D9E6-38B6-4769-BC16-7468EE1DF8EF}"/>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823371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8BB83-388A-4A02-82E3-A93EA446B6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6C13C0-D075-41DB-8A98-2FF6D95965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EE8FBE-2B03-4131-8BA3-23BFA931B91A}"/>
              </a:ext>
            </a:extLst>
          </p:cNvPr>
          <p:cNvSpPr>
            <a:spLocks noGrp="1"/>
          </p:cNvSpPr>
          <p:nvPr>
            <p:ph type="dt" sz="half" idx="10"/>
          </p:nvPr>
        </p:nvSpPr>
        <p:spPr/>
        <p:txBody>
          <a:bodyPr/>
          <a:lstStyle/>
          <a:p>
            <a:fld id="{85971F48-39CD-47E8-84E8-092FEB1DBE0F}" type="datetimeFigureOut">
              <a:rPr lang="en-US" smtClean="0"/>
              <a:t>1/25/2024</a:t>
            </a:fld>
            <a:endParaRPr lang="en-US"/>
          </a:p>
        </p:txBody>
      </p:sp>
      <p:sp>
        <p:nvSpPr>
          <p:cNvPr id="5" name="Footer Placeholder 4">
            <a:extLst>
              <a:ext uri="{FF2B5EF4-FFF2-40B4-BE49-F238E27FC236}">
                <a16:creationId xmlns:a16="http://schemas.microsoft.com/office/drawing/2014/main" id="{3BB9D688-8620-4CC2-862F-26AEAB2171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AF1A63-07A1-4371-93CE-B6AF99F10D9C}"/>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2215451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734BBD-BCC0-4791-94BE-23689CF030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81E18F-75F8-4B03-B1BD-C2B4C40E10B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1E7F98-0AC4-4FAB-B692-530AF4CFFC2B}"/>
              </a:ext>
            </a:extLst>
          </p:cNvPr>
          <p:cNvSpPr>
            <a:spLocks noGrp="1"/>
          </p:cNvSpPr>
          <p:nvPr>
            <p:ph type="dt" sz="half" idx="10"/>
          </p:nvPr>
        </p:nvSpPr>
        <p:spPr/>
        <p:txBody>
          <a:bodyPr/>
          <a:lstStyle/>
          <a:p>
            <a:fld id="{85971F48-39CD-47E8-84E8-092FEB1DBE0F}" type="datetimeFigureOut">
              <a:rPr lang="en-US" smtClean="0"/>
              <a:t>1/25/2024</a:t>
            </a:fld>
            <a:endParaRPr lang="en-US"/>
          </a:p>
        </p:txBody>
      </p:sp>
      <p:sp>
        <p:nvSpPr>
          <p:cNvPr id="5" name="Footer Placeholder 4">
            <a:extLst>
              <a:ext uri="{FF2B5EF4-FFF2-40B4-BE49-F238E27FC236}">
                <a16:creationId xmlns:a16="http://schemas.microsoft.com/office/drawing/2014/main" id="{2125CB9A-AC0C-493F-B1D0-9FBA47BBF7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D6FD88-4460-4D6B-A7B6-5388A3797E20}"/>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188731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2BE074-9BB0-40E7-A422-64C6E4776D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84FEE9-8054-4DBA-BBF5-78ADD15B60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7FE72B-599E-4AD4-8FFA-85E744551B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971F48-39CD-47E8-84E8-092FEB1DBE0F}" type="datetimeFigureOut">
              <a:rPr lang="en-US" smtClean="0"/>
              <a:t>1/25/2024</a:t>
            </a:fld>
            <a:endParaRPr lang="en-US"/>
          </a:p>
        </p:txBody>
      </p:sp>
      <p:sp>
        <p:nvSpPr>
          <p:cNvPr id="5" name="Footer Placeholder 4">
            <a:extLst>
              <a:ext uri="{FF2B5EF4-FFF2-40B4-BE49-F238E27FC236}">
                <a16:creationId xmlns:a16="http://schemas.microsoft.com/office/drawing/2014/main" id="{8DB5D34D-B160-44F6-8628-5A1EE5DD10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1302AF-1EC0-418F-A591-8B18AE3F94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A5F414-061E-4DF6-9902-12E44CAF7BFF}" type="slidenum">
              <a:rPr lang="en-US" smtClean="0"/>
              <a:t>‹#›</a:t>
            </a:fld>
            <a:endParaRPr lang="en-US"/>
          </a:p>
        </p:txBody>
      </p:sp>
    </p:spTree>
    <p:extLst>
      <p:ext uri="{BB962C8B-B14F-4D97-AF65-F5344CB8AC3E}">
        <p14:creationId xmlns:p14="http://schemas.microsoft.com/office/powerpoint/2010/main" val="3093179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lnSpcReduction="10000"/>
          </a:bodyPr>
          <a:lstStyle/>
          <a:p>
            <a:r>
              <a:rPr lang="en-US" sz="6000" dirty="0"/>
              <a:t>Nonregular Languages and the Pumping Lemma</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B9797-2EF2-4CD0-A545-7255EC8C914E}"/>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AE955E26-87A0-4AED-8B6E-F2BDF1134C54}"/>
              </a:ext>
            </a:extLst>
          </p:cNvPr>
          <p:cNvSpPr>
            <a:spLocks noGrp="1"/>
          </p:cNvSpPr>
          <p:nvPr>
            <p:ph idx="1"/>
          </p:nvPr>
        </p:nvSpPr>
        <p:spPr/>
        <p:txBody>
          <a:bodyPr>
            <a:normAutofit fontScale="85000" lnSpcReduction="20000"/>
          </a:bodyPr>
          <a:lstStyle/>
          <a:p>
            <a:r>
              <a:rPr lang="en-US" dirty="0"/>
              <a:t>We have studied three mathematical models, and proved that they are equal in power; those are:</a:t>
            </a:r>
          </a:p>
          <a:p>
            <a:pPr lvl="1"/>
            <a:r>
              <a:rPr lang="en-US" b="1" dirty="0"/>
              <a:t>Deterministic finite automata </a:t>
            </a:r>
            <a:r>
              <a:rPr lang="en-US" dirty="0"/>
              <a:t>(DFAs)</a:t>
            </a:r>
          </a:p>
          <a:p>
            <a:pPr lvl="1"/>
            <a:r>
              <a:rPr lang="en-US" b="1" dirty="0"/>
              <a:t>Nondeterministic finite automata </a:t>
            </a:r>
            <a:r>
              <a:rPr lang="en-US" dirty="0"/>
              <a:t>(NFAs)</a:t>
            </a:r>
          </a:p>
          <a:p>
            <a:pPr lvl="1"/>
            <a:r>
              <a:rPr lang="en-US" b="1" dirty="0"/>
              <a:t>Regular expressions </a:t>
            </a:r>
            <a:r>
              <a:rPr lang="en-US" dirty="0"/>
              <a:t>(REs)</a:t>
            </a:r>
          </a:p>
          <a:p>
            <a:r>
              <a:rPr lang="en-US" dirty="0"/>
              <a:t>Any one of the three formalisms could be used to define the class of </a:t>
            </a:r>
            <a:r>
              <a:rPr lang="en-US" b="1" dirty="0"/>
              <a:t>regular languages</a:t>
            </a:r>
          </a:p>
          <a:p>
            <a:r>
              <a:rPr lang="en-US" dirty="0"/>
              <a:t>Many languages are regular, and can be described by any of the three formalisms</a:t>
            </a:r>
          </a:p>
          <a:p>
            <a:r>
              <a:rPr lang="en-US" dirty="0"/>
              <a:t>However, many other languages are not regular, and cannot be described by any of the three formalisms</a:t>
            </a:r>
          </a:p>
          <a:p>
            <a:r>
              <a:rPr lang="en-US" dirty="0"/>
              <a:t>In this topic, we will see examples of </a:t>
            </a:r>
            <a:r>
              <a:rPr lang="en-US" b="1" dirty="0"/>
              <a:t>nonregular languages</a:t>
            </a:r>
            <a:r>
              <a:rPr lang="en-US" dirty="0"/>
              <a:t> (a.k.a. </a:t>
            </a:r>
            <a:r>
              <a:rPr lang="en-US" i="1" dirty="0"/>
              <a:t>irregular languages</a:t>
            </a:r>
            <a:r>
              <a:rPr lang="en-US" dirty="0"/>
              <a:t>), and learn how to prove that certain languages are nonregular</a:t>
            </a:r>
          </a:p>
          <a:p>
            <a:r>
              <a:rPr lang="en-US" dirty="0"/>
              <a:t>This topic is based on Section 1.4 of the textbook</a:t>
            </a:r>
          </a:p>
        </p:txBody>
      </p:sp>
    </p:spTree>
    <p:extLst>
      <p:ext uri="{BB962C8B-B14F-4D97-AF65-F5344CB8AC3E}">
        <p14:creationId xmlns:p14="http://schemas.microsoft.com/office/powerpoint/2010/main" val="3524660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2776D-2F91-4F75-861C-6E7FF1EBA60B}"/>
              </a:ext>
            </a:extLst>
          </p:cNvPr>
          <p:cNvSpPr>
            <a:spLocks noGrp="1"/>
          </p:cNvSpPr>
          <p:nvPr>
            <p:ph type="title"/>
          </p:nvPr>
        </p:nvSpPr>
        <p:spPr/>
        <p:txBody>
          <a:bodyPr/>
          <a:lstStyle/>
          <a:p>
            <a:r>
              <a:rPr lang="en-US" dirty="0"/>
              <a:t>Nonregular Languages</a:t>
            </a:r>
          </a:p>
        </p:txBody>
      </p:sp>
      <p:sp>
        <p:nvSpPr>
          <p:cNvPr id="3" name="Content Placeholder 2">
            <a:extLst>
              <a:ext uri="{FF2B5EF4-FFF2-40B4-BE49-F238E27FC236}">
                <a16:creationId xmlns:a16="http://schemas.microsoft.com/office/drawing/2014/main" id="{81B44A40-C51D-4CEA-A827-C0C50E3B998A}"/>
              </a:ext>
            </a:extLst>
          </p:cNvPr>
          <p:cNvSpPr>
            <a:spLocks noGrp="1"/>
          </p:cNvSpPr>
          <p:nvPr>
            <p:ph idx="1"/>
          </p:nvPr>
        </p:nvSpPr>
        <p:spPr/>
        <p:txBody>
          <a:bodyPr>
            <a:normAutofit fontScale="70000" lnSpcReduction="20000"/>
          </a:bodyPr>
          <a:lstStyle/>
          <a:p>
            <a:r>
              <a:rPr lang="en-US" dirty="0"/>
              <a:t>Here is our first example of a nonregular language: </a:t>
            </a:r>
            <a:r>
              <a:rPr lang="en-US" dirty="0">
                <a:latin typeface="Cambria Math" panose="02040503050406030204" pitchFamily="18" charset="0"/>
                <a:ea typeface="Cambria Math" panose="02040503050406030204" pitchFamily="18" charset="0"/>
              </a:rPr>
              <a:t>B = {0</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 n ≥ 0}</a:t>
            </a:r>
          </a:p>
          <a:p>
            <a:r>
              <a:rPr lang="en-US" dirty="0"/>
              <a:t>DFAs and the other equally powerful formalisms have no memory, so to speak</a:t>
            </a:r>
          </a:p>
          <a:p>
            <a:r>
              <a:rPr lang="en-US" dirty="0"/>
              <a:t>Consider DFAs, for example</a:t>
            </a:r>
          </a:p>
          <a:p>
            <a:pPr lvl="1"/>
            <a:r>
              <a:rPr lang="en-US" dirty="0"/>
              <a:t>At any point, they are in a certain state, and have processed some of their input</a:t>
            </a:r>
          </a:p>
          <a:p>
            <a:pPr lvl="1"/>
            <a:r>
              <a:rPr lang="en-US" dirty="0"/>
              <a:t>There is no memory of how they got to the state, or what the input was that got them there</a:t>
            </a:r>
          </a:p>
          <a:p>
            <a:pPr lvl="1"/>
            <a:r>
              <a:rPr lang="en-US" dirty="0"/>
              <a:t>They cannot rewind the input</a:t>
            </a:r>
          </a:p>
          <a:p>
            <a:r>
              <a:rPr lang="en-US" dirty="0"/>
              <a:t>Consider the language </a:t>
            </a:r>
            <a:r>
              <a:rPr lang="en-US" dirty="0">
                <a:latin typeface="Cambria Math" panose="02040503050406030204" pitchFamily="18" charset="0"/>
                <a:ea typeface="Cambria Math" panose="02040503050406030204" pitchFamily="18" charset="0"/>
              </a:rPr>
              <a:t>B</a:t>
            </a:r>
            <a:r>
              <a:rPr lang="en-US" dirty="0"/>
              <a:t> above</a:t>
            </a:r>
          </a:p>
          <a:p>
            <a:pPr lvl="1"/>
            <a:r>
              <a:rPr lang="en-US" dirty="0"/>
              <a:t>There is no way for a DFA to count the number of </a:t>
            </a:r>
            <a:r>
              <a:rPr lang="en-US" dirty="0">
                <a:latin typeface="Cambria Math" panose="02040503050406030204" pitchFamily="18" charset="0"/>
                <a:ea typeface="Cambria Math" panose="02040503050406030204" pitchFamily="18" charset="0"/>
              </a:rPr>
              <a:t>0s</a:t>
            </a:r>
          </a:p>
          <a:p>
            <a:pPr lvl="1"/>
            <a:r>
              <a:rPr lang="en-US" dirty="0"/>
              <a:t>You might try to imagine a different state for each possible count; however, the number of </a:t>
            </a:r>
            <a:r>
              <a:rPr lang="en-US" dirty="0">
                <a:latin typeface="Cambria Math" panose="02040503050406030204" pitchFamily="18" charset="0"/>
                <a:ea typeface="Cambria Math" panose="02040503050406030204" pitchFamily="18" charset="0"/>
              </a:rPr>
              <a:t>0s</a:t>
            </a:r>
            <a:r>
              <a:rPr lang="en-US" dirty="0"/>
              <a:t> is unbounded, and DFAs have a finite set of states</a:t>
            </a:r>
          </a:p>
          <a:p>
            <a:pPr lvl="1"/>
            <a:r>
              <a:rPr lang="en-US" dirty="0"/>
              <a:t>This intuitively makes it seem like </a:t>
            </a:r>
            <a:r>
              <a:rPr lang="en-US" dirty="0">
                <a:latin typeface="Cambria Math" panose="02040503050406030204" pitchFamily="18" charset="0"/>
                <a:ea typeface="Cambria Math" panose="02040503050406030204" pitchFamily="18" charset="0"/>
              </a:rPr>
              <a:t>B</a:t>
            </a:r>
            <a:r>
              <a:rPr lang="en-US" dirty="0"/>
              <a:t> is irregular, and in this case, the intuition would be correct; however, we still need to prove it!</a:t>
            </a:r>
          </a:p>
          <a:p>
            <a:r>
              <a:rPr lang="en-US" dirty="0"/>
              <a:t>Now consider two other languages:</a:t>
            </a:r>
          </a:p>
          <a:p>
            <a:pPr lvl="1"/>
            <a:r>
              <a:rPr lang="en-US" dirty="0">
                <a:latin typeface="Cambria Math" panose="02040503050406030204" pitchFamily="18" charset="0"/>
                <a:ea typeface="Cambria Math" panose="02040503050406030204" pitchFamily="18" charset="0"/>
              </a:rPr>
              <a:t>C = {w | w</a:t>
            </a:r>
            <a:r>
              <a:rPr lang="en-US" dirty="0"/>
              <a:t> has an equal number of </a:t>
            </a:r>
            <a:r>
              <a:rPr lang="en-US" dirty="0">
                <a:latin typeface="Cambria Math" panose="02040503050406030204" pitchFamily="18" charset="0"/>
                <a:ea typeface="Cambria Math" panose="02040503050406030204" pitchFamily="18" charset="0"/>
              </a:rPr>
              <a:t>0s</a:t>
            </a:r>
            <a:r>
              <a:rPr lang="en-US" dirty="0"/>
              <a:t> and </a:t>
            </a:r>
            <a:r>
              <a:rPr lang="en-US" dirty="0">
                <a:latin typeface="Cambria Math" panose="02040503050406030204" pitchFamily="18" charset="0"/>
                <a:ea typeface="Cambria Math" panose="02040503050406030204" pitchFamily="18" charset="0"/>
              </a:rPr>
              <a:t>1s}</a:t>
            </a:r>
          </a:p>
          <a:p>
            <a:pPr lvl="1"/>
            <a:r>
              <a:rPr lang="en-US" dirty="0">
                <a:latin typeface="Cambria Math" panose="02040503050406030204" pitchFamily="18" charset="0"/>
                <a:ea typeface="Cambria Math" panose="02040503050406030204" pitchFamily="18" charset="0"/>
              </a:rPr>
              <a:t>D = {w | w</a:t>
            </a:r>
            <a:r>
              <a:rPr lang="en-US" dirty="0"/>
              <a:t> has an equal number of occurrences of </a:t>
            </a:r>
            <a:r>
              <a:rPr lang="en-US" dirty="0">
                <a:latin typeface="Cambria Math" panose="02040503050406030204" pitchFamily="18" charset="0"/>
                <a:ea typeface="Cambria Math" panose="02040503050406030204" pitchFamily="18" charset="0"/>
              </a:rPr>
              <a:t>01</a:t>
            </a:r>
            <a:r>
              <a:rPr lang="en-US" dirty="0"/>
              <a:t> and </a:t>
            </a:r>
            <a:r>
              <a:rPr lang="en-US" dirty="0">
                <a:latin typeface="Cambria Math" panose="02040503050406030204" pitchFamily="18" charset="0"/>
                <a:ea typeface="Cambria Math" panose="02040503050406030204" pitchFamily="18" charset="0"/>
              </a:rPr>
              <a:t>10</a:t>
            </a:r>
            <a:r>
              <a:rPr lang="en-US" dirty="0"/>
              <a:t> as substrings</a:t>
            </a:r>
            <a:r>
              <a:rPr lang="en-US" dirty="0">
                <a:latin typeface="Cambria Math" panose="02040503050406030204" pitchFamily="18" charset="0"/>
                <a:ea typeface="Cambria Math" panose="02040503050406030204" pitchFamily="18" charset="0"/>
              </a:rPr>
              <a:t>}</a:t>
            </a:r>
          </a:p>
          <a:p>
            <a:pPr marL="457200" lvl="1" indent="0">
              <a:buNone/>
            </a:pPr>
            <a:r>
              <a:rPr lang="en-US" dirty="0"/>
              <a:t> </a:t>
            </a:r>
          </a:p>
        </p:txBody>
      </p:sp>
    </p:spTree>
    <p:extLst>
      <p:ext uri="{BB962C8B-B14F-4D97-AF65-F5344CB8AC3E}">
        <p14:creationId xmlns:p14="http://schemas.microsoft.com/office/powerpoint/2010/main" val="3649364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2776D-2F91-4F75-861C-6E7FF1EBA60B}"/>
              </a:ext>
            </a:extLst>
          </p:cNvPr>
          <p:cNvSpPr>
            <a:spLocks noGrp="1"/>
          </p:cNvSpPr>
          <p:nvPr>
            <p:ph type="title"/>
          </p:nvPr>
        </p:nvSpPr>
        <p:spPr/>
        <p:txBody>
          <a:bodyPr/>
          <a:lstStyle/>
          <a:p>
            <a:r>
              <a:rPr lang="en-US" dirty="0"/>
              <a:t>Nonregular Languages</a:t>
            </a:r>
          </a:p>
        </p:txBody>
      </p:sp>
      <p:sp>
        <p:nvSpPr>
          <p:cNvPr id="3" name="Content Placeholder 2">
            <a:extLst>
              <a:ext uri="{FF2B5EF4-FFF2-40B4-BE49-F238E27FC236}">
                <a16:creationId xmlns:a16="http://schemas.microsoft.com/office/drawing/2014/main" id="{81B44A40-C51D-4CEA-A827-C0C50E3B998A}"/>
              </a:ext>
            </a:extLst>
          </p:cNvPr>
          <p:cNvSpPr>
            <a:spLocks noGrp="1"/>
          </p:cNvSpPr>
          <p:nvPr>
            <p:ph idx="1"/>
          </p:nvPr>
        </p:nvSpPr>
        <p:spPr/>
        <p:txBody>
          <a:bodyPr>
            <a:normAutofit fontScale="70000" lnSpcReduction="20000"/>
          </a:bodyPr>
          <a:lstStyle/>
          <a:p>
            <a:r>
              <a:rPr lang="en-US" dirty="0"/>
              <a:t>Here is our first example of a nonregular language: </a:t>
            </a:r>
            <a:r>
              <a:rPr lang="en-US" dirty="0">
                <a:latin typeface="Cambria Math" panose="02040503050406030204" pitchFamily="18" charset="0"/>
                <a:ea typeface="Cambria Math" panose="02040503050406030204" pitchFamily="18" charset="0"/>
              </a:rPr>
              <a:t>B = {0</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 n ≥ 0}</a:t>
            </a:r>
          </a:p>
          <a:p>
            <a:r>
              <a:rPr lang="en-US" dirty="0"/>
              <a:t>DFAs and the other equally powerful formalisms have no memory, so to speak</a:t>
            </a:r>
          </a:p>
          <a:p>
            <a:r>
              <a:rPr lang="en-US" dirty="0"/>
              <a:t>Consider DFAs, for example</a:t>
            </a:r>
          </a:p>
          <a:p>
            <a:pPr lvl="1"/>
            <a:r>
              <a:rPr lang="en-US" dirty="0"/>
              <a:t>At any point, they are in a certain state, and have processed some of their input</a:t>
            </a:r>
          </a:p>
          <a:p>
            <a:pPr lvl="1"/>
            <a:r>
              <a:rPr lang="en-US" dirty="0"/>
              <a:t>There is no memory of how they got to the state, or what the input was that got them there</a:t>
            </a:r>
          </a:p>
          <a:p>
            <a:pPr lvl="1"/>
            <a:r>
              <a:rPr lang="en-US" dirty="0"/>
              <a:t>They cannot rewind the input</a:t>
            </a:r>
          </a:p>
          <a:p>
            <a:r>
              <a:rPr lang="en-US" dirty="0"/>
              <a:t>Consider the language </a:t>
            </a:r>
            <a:r>
              <a:rPr lang="en-US" dirty="0">
                <a:latin typeface="Cambria Math" panose="02040503050406030204" pitchFamily="18" charset="0"/>
                <a:ea typeface="Cambria Math" panose="02040503050406030204" pitchFamily="18" charset="0"/>
              </a:rPr>
              <a:t>B</a:t>
            </a:r>
            <a:r>
              <a:rPr lang="en-US" dirty="0"/>
              <a:t> above</a:t>
            </a:r>
          </a:p>
          <a:p>
            <a:pPr lvl="1"/>
            <a:r>
              <a:rPr lang="en-US" dirty="0"/>
              <a:t>There is no way for a DFA to count the number of </a:t>
            </a:r>
            <a:r>
              <a:rPr lang="en-US" dirty="0">
                <a:latin typeface="Cambria Math" panose="02040503050406030204" pitchFamily="18" charset="0"/>
                <a:ea typeface="Cambria Math" panose="02040503050406030204" pitchFamily="18" charset="0"/>
              </a:rPr>
              <a:t>0s</a:t>
            </a:r>
          </a:p>
          <a:p>
            <a:pPr lvl="1"/>
            <a:r>
              <a:rPr lang="en-US" dirty="0"/>
              <a:t>You might try to imagine a different state for each possible count; however, the number of </a:t>
            </a:r>
            <a:r>
              <a:rPr lang="en-US" dirty="0">
                <a:latin typeface="Cambria Math" panose="02040503050406030204" pitchFamily="18" charset="0"/>
                <a:ea typeface="Cambria Math" panose="02040503050406030204" pitchFamily="18" charset="0"/>
              </a:rPr>
              <a:t>0s</a:t>
            </a:r>
            <a:r>
              <a:rPr lang="en-US" dirty="0"/>
              <a:t> is unbounded, and DFAs have a finite set of states</a:t>
            </a:r>
          </a:p>
          <a:p>
            <a:pPr lvl="1"/>
            <a:r>
              <a:rPr lang="en-US" dirty="0"/>
              <a:t>This intuitively makes it seem like </a:t>
            </a:r>
            <a:r>
              <a:rPr lang="en-US" dirty="0">
                <a:latin typeface="Cambria Math" panose="02040503050406030204" pitchFamily="18" charset="0"/>
                <a:ea typeface="Cambria Math" panose="02040503050406030204" pitchFamily="18" charset="0"/>
              </a:rPr>
              <a:t>B</a:t>
            </a:r>
            <a:r>
              <a:rPr lang="en-US" dirty="0"/>
              <a:t> is irregular, and in this case, the intuition would be correct; however, we still need to prove it!</a:t>
            </a:r>
          </a:p>
          <a:p>
            <a:r>
              <a:rPr lang="en-US" dirty="0"/>
              <a:t>Now consider two other languages:</a:t>
            </a:r>
          </a:p>
          <a:p>
            <a:pPr lvl="1"/>
            <a:r>
              <a:rPr lang="en-US" dirty="0">
                <a:latin typeface="Cambria Math" panose="02040503050406030204" pitchFamily="18" charset="0"/>
                <a:ea typeface="Cambria Math" panose="02040503050406030204" pitchFamily="18" charset="0"/>
              </a:rPr>
              <a:t>C = {w | w </a:t>
            </a:r>
            <a:r>
              <a:rPr lang="en-US" dirty="0"/>
              <a:t>has an equal number of </a:t>
            </a:r>
            <a:r>
              <a:rPr lang="en-US" dirty="0">
                <a:latin typeface="Cambria Math" panose="02040503050406030204" pitchFamily="18" charset="0"/>
                <a:ea typeface="Cambria Math" panose="02040503050406030204" pitchFamily="18" charset="0"/>
              </a:rPr>
              <a:t>0s</a:t>
            </a:r>
            <a:r>
              <a:rPr lang="en-US" dirty="0"/>
              <a:t> and </a:t>
            </a:r>
            <a:r>
              <a:rPr lang="en-US" dirty="0">
                <a:latin typeface="Cambria Math" panose="02040503050406030204" pitchFamily="18" charset="0"/>
                <a:ea typeface="Cambria Math" panose="02040503050406030204" pitchFamily="18" charset="0"/>
              </a:rPr>
              <a:t>1s}</a:t>
            </a:r>
          </a:p>
          <a:p>
            <a:pPr lvl="1"/>
            <a:r>
              <a:rPr lang="en-US" dirty="0">
                <a:latin typeface="Cambria Math" panose="02040503050406030204" pitchFamily="18" charset="0"/>
                <a:ea typeface="Cambria Math" panose="02040503050406030204" pitchFamily="18" charset="0"/>
              </a:rPr>
              <a:t>D = {w | w </a:t>
            </a:r>
            <a:r>
              <a:rPr lang="en-US" dirty="0"/>
              <a:t>has an equal number of occurrences of </a:t>
            </a:r>
            <a:r>
              <a:rPr lang="en-US" dirty="0">
                <a:latin typeface="Cambria Math" panose="02040503050406030204" pitchFamily="18" charset="0"/>
                <a:ea typeface="Cambria Math" panose="02040503050406030204" pitchFamily="18" charset="0"/>
              </a:rPr>
              <a:t>01</a:t>
            </a:r>
            <a:r>
              <a:rPr lang="en-US" dirty="0"/>
              <a:t> and </a:t>
            </a:r>
            <a:r>
              <a:rPr lang="en-US" dirty="0">
                <a:latin typeface="Cambria Math" panose="02040503050406030204" pitchFamily="18" charset="0"/>
                <a:ea typeface="Cambria Math" panose="02040503050406030204" pitchFamily="18" charset="0"/>
              </a:rPr>
              <a:t>10</a:t>
            </a:r>
            <a:r>
              <a:rPr lang="en-US" dirty="0"/>
              <a:t> as substrings</a:t>
            </a:r>
            <a:r>
              <a:rPr lang="en-US" dirty="0">
                <a:latin typeface="Cambria Math" panose="02040503050406030204" pitchFamily="18" charset="0"/>
                <a:ea typeface="Cambria Math" panose="02040503050406030204" pitchFamily="18" charset="0"/>
              </a:rPr>
              <a:t>}</a:t>
            </a:r>
          </a:p>
          <a:p>
            <a:pPr lvl="1"/>
            <a:r>
              <a:rPr lang="en-US" dirty="0"/>
              <a:t>You may be surprised to find out that </a:t>
            </a:r>
            <a:r>
              <a:rPr lang="en-US" dirty="0">
                <a:latin typeface="Cambria Math" panose="02040503050406030204" pitchFamily="18" charset="0"/>
                <a:ea typeface="Cambria Math" panose="02040503050406030204" pitchFamily="18" charset="0"/>
              </a:rPr>
              <a:t>C</a:t>
            </a:r>
            <a:r>
              <a:rPr lang="en-US" dirty="0"/>
              <a:t> is not regular, but </a:t>
            </a:r>
            <a:r>
              <a:rPr lang="en-US" dirty="0">
                <a:latin typeface="Cambria Math" panose="02040503050406030204" pitchFamily="18" charset="0"/>
                <a:ea typeface="Cambria Math" panose="02040503050406030204" pitchFamily="18" charset="0"/>
              </a:rPr>
              <a:t>D</a:t>
            </a:r>
            <a:r>
              <a:rPr lang="en-US" dirty="0"/>
              <a:t> is regular (I’ll discuss this further in class)!</a:t>
            </a:r>
          </a:p>
        </p:txBody>
      </p:sp>
    </p:spTree>
    <p:extLst>
      <p:ext uri="{BB962C8B-B14F-4D97-AF65-F5344CB8AC3E}">
        <p14:creationId xmlns:p14="http://schemas.microsoft.com/office/powerpoint/2010/main" val="1723177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DB3D-C0D5-4FCA-9992-739B49BDC9B0}"/>
              </a:ext>
            </a:extLst>
          </p:cNvPr>
          <p:cNvSpPr>
            <a:spLocks noGrp="1"/>
          </p:cNvSpPr>
          <p:nvPr>
            <p:ph type="title"/>
          </p:nvPr>
        </p:nvSpPr>
        <p:spPr/>
        <p:txBody>
          <a:bodyPr/>
          <a:lstStyle/>
          <a:p>
            <a:r>
              <a:rPr lang="en-US" dirty="0"/>
              <a:t>The Pumping Lemma</a:t>
            </a:r>
          </a:p>
        </p:txBody>
      </p:sp>
      <p:sp>
        <p:nvSpPr>
          <p:cNvPr id="3" name="Content Placeholder 2">
            <a:extLst>
              <a:ext uri="{FF2B5EF4-FFF2-40B4-BE49-F238E27FC236}">
                <a16:creationId xmlns:a16="http://schemas.microsoft.com/office/drawing/2014/main" id="{8801F34C-051D-4F83-8196-B832873A10CD}"/>
              </a:ext>
            </a:extLst>
          </p:cNvPr>
          <p:cNvSpPr>
            <a:spLocks noGrp="1"/>
          </p:cNvSpPr>
          <p:nvPr>
            <p:ph idx="1"/>
          </p:nvPr>
        </p:nvSpPr>
        <p:spPr/>
        <p:txBody>
          <a:bodyPr>
            <a:normAutofit fontScale="77500" lnSpcReduction="20000"/>
          </a:bodyPr>
          <a:lstStyle/>
          <a:p>
            <a:r>
              <a:rPr lang="en-US" dirty="0"/>
              <a:t>There are different versions of </a:t>
            </a:r>
            <a:r>
              <a:rPr lang="en-US" b="1" dirty="0"/>
              <a:t>the pumping lemma</a:t>
            </a:r>
            <a:r>
              <a:rPr lang="en-US" dirty="0"/>
              <a:t>, that apply to different classes of languages</a:t>
            </a:r>
          </a:p>
          <a:p>
            <a:r>
              <a:rPr lang="en-US" i="1" dirty="0"/>
              <a:t>The pumping lemma for regular languages </a:t>
            </a:r>
            <a:r>
              <a:rPr lang="en-US" dirty="0"/>
              <a:t>(Theorem 1.70 in the textbook) states:</a:t>
            </a:r>
          </a:p>
          <a:p>
            <a:pPr marL="457200" lvl="1" indent="0">
              <a:buNone/>
            </a:pPr>
            <a:r>
              <a:rPr lang="en-US" sz="2300" dirty="0"/>
              <a:t>If </a:t>
            </a:r>
            <a:r>
              <a:rPr lang="en-US" sz="2300" dirty="0">
                <a:latin typeface="Cambria Math" panose="02040503050406030204" pitchFamily="18" charset="0"/>
                <a:ea typeface="Cambria Math" panose="02040503050406030204" pitchFamily="18" charset="0"/>
              </a:rPr>
              <a:t>A</a:t>
            </a:r>
            <a:r>
              <a:rPr lang="en-US" sz="2300" dirty="0"/>
              <a:t> is a regular language, then there is a number </a:t>
            </a:r>
            <a:r>
              <a:rPr lang="en-US" sz="2300" dirty="0">
                <a:latin typeface="Cambria Math" panose="02040503050406030204" pitchFamily="18" charset="0"/>
                <a:ea typeface="Cambria Math" panose="02040503050406030204" pitchFamily="18" charset="0"/>
              </a:rPr>
              <a:t>p</a:t>
            </a:r>
            <a:r>
              <a:rPr lang="en-US" sz="2300" dirty="0"/>
              <a:t> (the </a:t>
            </a:r>
            <a:r>
              <a:rPr lang="en-US" sz="2300" b="1" dirty="0"/>
              <a:t>pumping length</a:t>
            </a:r>
            <a:r>
              <a:rPr lang="en-US" sz="2300" dirty="0"/>
              <a:t>) where if </a:t>
            </a:r>
            <a:r>
              <a:rPr lang="en-US" sz="2300" dirty="0">
                <a:latin typeface="Cambria Math" panose="02040503050406030204" pitchFamily="18" charset="0"/>
                <a:ea typeface="Cambria Math" panose="02040503050406030204" pitchFamily="18" charset="0"/>
              </a:rPr>
              <a:t>s</a:t>
            </a:r>
            <a:r>
              <a:rPr lang="en-US" sz="2300" dirty="0"/>
              <a:t> is any string in </a:t>
            </a:r>
            <a:r>
              <a:rPr lang="en-US" sz="2300" dirty="0">
                <a:latin typeface="Cambria Math" panose="02040503050406030204" pitchFamily="18" charset="0"/>
                <a:ea typeface="Cambria Math" panose="02040503050406030204" pitchFamily="18" charset="0"/>
              </a:rPr>
              <a:t>A</a:t>
            </a:r>
            <a:r>
              <a:rPr lang="en-US" sz="2300" dirty="0"/>
              <a:t> of length at least </a:t>
            </a:r>
            <a:r>
              <a:rPr lang="en-US" sz="2300" dirty="0">
                <a:latin typeface="Cambria Math" panose="02040503050406030204" pitchFamily="18" charset="0"/>
                <a:ea typeface="Cambria Math" panose="02040503050406030204" pitchFamily="18" charset="0"/>
              </a:rPr>
              <a:t>p</a:t>
            </a:r>
            <a:r>
              <a:rPr lang="en-US" sz="2300" dirty="0"/>
              <a:t>, then </a:t>
            </a:r>
            <a:r>
              <a:rPr lang="en-US" sz="2300" dirty="0">
                <a:latin typeface="Cambria Math" panose="02040503050406030204" pitchFamily="18" charset="0"/>
                <a:ea typeface="Cambria Math" panose="02040503050406030204" pitchFamily="18" charset="0"/>
              </a:rPr>
              <a:t>s</a:t>
            </a:r>
            <a:r>
              <a:rPr lang="en-US" sz="2300" dirty="0"/>
              <a:t> may be divided into three pieces, </a:t>
            </a:r>
            <a:r>
              <a:rPr lang="en-US" sz="2300" dirty="0">
                <a:latin typeface="Cambria Math" panose="02040503050406030204" pitchFamily="18" charset="0"/>
                <a:ea typeface="Cambria Math" panose="02040503050406030204" pitchFamily="18" charset="0"/>
              </a:rPr>
              <a:t>s = xyz</a:t>
            </a:r>
            <a:r>
              <a:rPr lang="en-US" sz="2300" dirty="0"/>
              <a:t>, satisfying the following conditions:</a:t>
            </a:r>
          </a:p>
          <a:p>
            <a:pPr marL="1371600" lvl="2" indent="-457200">
              <a:buFont typeface="+mj-lt"/>
              <a:buAutoNum type="arabicPeriod"/>
            </a:pPr>
            <a:r>
              <a:rPr lang="en-US" dirty="0"/>
              <a:t>for each </a:t>
            </a:r>
            <a:r>
              <a:rPr lang="en-US" dirty="0">
                <a:latin typeface="Cambria Math" panose="02040503050406030204" pitchFamily="18" charset="0"/>
                <a:ea typeface="Cambria Math" panose="02040503050406030204" pitchFamily="18" charset="0"/>
              </a:rPr>
              <a:t>i ≥ 0</a:t>
            </a:r>
            <a:r>
              <a:rPr lang="en-US" dirty="0"/>
              <a:t>, </a:t>
            </a:r>
            <a:r>
              <a:rPr lang="en-US" dirty="0">
                <a:latin typeface="Cambria Math" panose="02040503050406030204" pitchFamily="18" charset="0"/>
                <a:ea typeface="Cambria Math" panose="02040503050406030204" pitchFamily="18" charset="0"/>
              </a:rPr>
              <a:t>xy</a:t>
            </a:r>
            <a:r>
              <a:rPr lang="en-US" baseline="30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z ∈ A</a:t>
            </a:r>
            <a:r>
              <a:rPr lang="en-US" dirty="0"/>
              <a:t>,</a:t>
            </a:r>
          </a:p>
          <a:p>
            <a:pPr marL="1371600" lvl="2" indent="-457200">
              <a:buFont typeface="+mj-lt"/>
              <a:buAutoNum type="arabicPeriod"/>
            </a:pPr>
            <a:r>
              <a:rPr lang="en-US" dirty="0">
                <a:latin typeface="Cambria Math" panose="02040503050406030204" pitchFamily="18" charset="0"/>
                <a:ea typeface="Cambria Math" panose="02040503050406030204" pitchFamily="18" charset="0"/>
              </a:rPr>
              <a:t>|y| &gt; 0</a:t>
            </a:r>
            <a:r>
              <a:rPr lang="en-US" dirty="0"/>
              <a:t>, and</a:t>
            </a:r>
          </a:p>
          <a:p>
            <a:pPr marL="1371600" lvl="2" indent="-457200">
              <a:buFont typeface="+mj-lt"/>
              <a:buAutoNum type="arabicPeriod"/>
            </a:pPr>
            <a:r>
              <a:rPr lang="en-US" dirty="0">
                <a:latin typeface="Cambria Math" panose="02040503050406030204" pitchFamily="18" charset="0"/>
                <a:ea typeface="Cambria Math" panose="02040503050406030204" pitchFamily="18" charset="0"/>
              </a:rPr>
              <a:t>|xy| ≤ p</a:t>
            </a:r>
            <a:r>
              <a:rPr lang="en-US" dirty="0"/>
              <a:t>.</a:t>
            </a:r>
          </a:p>
          <a:p>
            <a:r>
              <a:rPr lang="en-US" dirty="0"/>
              <a:t>So, given any string, </a:t>
            </a:r>
            <a:r>
              <a:rPr lang="en-US" dirty="0">
                <a:latin typeface="Cambria Math" panose="02040503050406030204" pitchFamily="18" charset="0"/>
                <a:ea typeface="Cambria Math" panose="02040503050406030204" pitchFamily="18" charset="0"/>
              </a:rPr>
              <a:t>s</a:t>
            </a:r>
            <a:r>
              <a:rPr lang="en-US" dirty="0"/>
              <a:t>, of length </a:t>
            </a:r>
            <a:r>
              <a:rPr lang="en-US" dirty="0">
                <a:latin typeface="Cambria Math" panose="02040503050406030204" pitchFamily="18" charset="0"/>
                <a:ea typeface="Cambria Math" panose="02040503050406030204" pitchFamily="18" charset="0"/>
              </a:rPr>
              <a:t>p</a:t>
            </a:r>
            <a:r>
              <a:rPr lang="en-US" dirty="0"/>
              <a:t> or more, that is a member of a regular language, </a:t>
            </a:r>
            <a:r>
              <a:rPr lang="en-US" dirty="0">
                <a:latin typeface="Cambria Math" panose="02040503050406030204" pitchFamily="18" charset="0"/>
                <a:ea typeface="Cambria Math" panose="02040503050406030204" pitchFamily="18" charset="0"/>
              </a:rPr>
              <a:t>A</a:t>
            </a:r>
            <a:r>
              <a:rPr lang="en-US" dirty="0"/>
              <a:t>, the string can be divided into three consecutive parts </a:t>
            </a:r>
            <a:r>
              <a:rPr lang="en-US" dirty="0">
                <a:latin typeface="Cambria Math" panose="02040503050406030204" pitchFamily="18" charset="0"/>
                <a:ea typeface="Cambria Math" panose="02040503050406030204" pitchFamily="18" charset="0"/>
              </a:rPr>
              <a:t>x</a:t>
            </a:r>
            <a:r>
              <a:rPr lang="en-US" dirty="0"/>
              <a:t>, </a:t>
            </a:r>
            <a:r>
              <a:rPr lang="en-US" dirty="0">
                <a:latin typeface="Cambria Math" panose="02040503050406030204" pitchFamily="18" charset="0"/>
                <a:ea typeface="Cambria Math" panose="02040503050406030204" pitchFamily="18" charset="0"/>
              </a:rPr>
              <a:t>y</a:t>
            </a:r>
            <a:r>
              <a:rPr lang="en-US" dirty="0"/>
              <a:t>, and </a:t>
            </a:r>
            <a:r>
              <a:rPr lang="en-US" dirty="0">
                <a:latin typeface="Cambria Math" panose="02040503050406030204" pitchFamily="18" charset="0"/>
                <a:ea typeface="Cambria Math" panose="02040503050406030204" pitchFamily="18" charset="0"/>
              </a:rPr>
              <a:t>z</a:t>
            </a:r>
            <a:r>
              <a:rPr lang="en-US" dirty="0"/>
              <a:t>, such that:</a:t>
            </a:r>
          </a:p>
          <a:p>
            <a:pPr lvl="1"/>
            <a:r>
              <a:rPr lang="en-US" dirty="0"/>
              <a:t>Substrings </a:t>
            </a:r>
            <a:r>
              <a:rPr lang="en-US" dirty="0">
                <a:latin typeface="Cambria Math" panose="02040503050406030204" pitchFamily="18" charset="0"/>
                <a:ea typeface="Cambria Math" panose="02040503050406030204" pitchFamily="18" charset="0"/>
              </a:rPr>
              <a:t>x</a:t>
            </a:r>
            <a:r>
              <a:rPr lang="en-US" dirty="0"/>
              <a:t> and </a:t>
            </a:r>
            <a:r>
              <a:rPr lang="en-US" dirty="0">
                <a:latin typeface="Cambria Math" panose="02040503050406030204" pitchFamily="18" charset="0"/>
                <a:ea typeface="Cambria Math" panose="02040503050406030204" pitchFamily="18" charset="0"/>
              </a:rPr>
              <a:t>z</a:t>
            </a:r>
            <a:r>
              <a:rPr lang="en-US" dirty="0"/>
              <a:t> may be </a:t>
            </a:r>
            <a:r>
              <a:rPr lang="el-GR" dirty="0">
                <a:latin typeface="Cambria Math" panose="02040503050406030204" pitchFamily="18" charset="0"/>
                <a:ea typeface="Cambria Math" panose="02040503050406030204" pitchFamily="18" charset="0"/>
              </a:rPr>
              <a:t>ε</a:t>
            </a:r>
            <a:r>
              <a:rPr lang="en-US" dirty="0"/>
              <a:t>, but </a:t>
            </a:r>
            <a:r>
              <a:rPr lang="en-US" dirty="0">
                <a:latin typeface="Cambria Math" panose="02040503050406030204" pitchFamily="18" charset="0"/>
                <a:ea typeface="Cambria Math" panose="02040503050406030204" pitchFamily="18" charset="0"/>
              </a:rPr>
              <a:t>y</a:t>
            </a:r>
            <a:r>
              <a:rPr lang="en-US" dirty="0"/>
              <a:t> cannot be </a:t>
            </a:r>
            <a:r>
              <a:rPr lang="el-GR" dirty="0">
                <a:latin typeface="Cambria Math" panose="02040503050406030204" pitchFamily="18" charset="0"/>
                <a:ea typeface="Cambria Math" panose="02040503050406030204" pitchFamily="18" charset="0"/>
              </a:rPr>
              <a:t>ε</a:t>
            </a:r>
            <a:r>
              <a:rPr lang="en-US" dirty="0"/>
              <a:t> (because of condition 2 above)</a:t>
            </a:r>
          </a:p>
          <a:p>
            <a:pPr lvl="1"/>
            <a:r>
              <a:rPr lang="en-US" dirty="0"/>
              <a:t>The lengths of </a:t>
            </a:r>
            <a:r>
              <a:rPr lang="en-US" dirty="0">
                <a:latin typeface="Cambria Math" panose="02040503050406030204" pitchFamily="18" charset="0"/>
                <a:ea typeface="Cambria Math" panose="02040503050406030204" pitchFamily="18" charset="0"/>
              </a:rPr>
              <a:t>x</a:t>
            </a:r>
            <a:r>
              <a:rPr lang="en-US" dirty="0"/>
              <a:t> and </a:t>
            </a:r>
            <a:r>
              <a:rPr lang="en-US" dirty="0">
                <a:latin typeface="Cambria Math" panose="02040503050406030204" pitchFamily="18" charset="0"/>
                <a:ea typeface="Cambria Math" panose="02040503050406030204" pitchFamily="18" charset="0"/>
              </a:rPr>
              <a:t>y</a:t>
            </a:r>
            <a:r>
              <a:rPr lang="en-US" dirty="0"/>
              <a:t> together can be at most </a:t>
            </a:r>
            <a:r>
              <a:rPr lang="en-US" dirty="0">
                <a:latin typeface="Cambria Math" panose="02040503050406030204" pitchFamily="18" charset="0"/>
                <a:ea typeface="Cambria Math" panose="02040503050406030204" pitchFamily="18" charset="0"/>
              </a:rPr>
              <a:t>p</a:t>
            </a:r>
            <a:r>
              <a:rPr lang="en-US" dirty="0"/>
              <a:t> (because of condition 3 above)</a:t>
            </a:r>
          </a:p>
          <a:p>
            <a:pPr lvl="1"/>
            <a:r>
              <a:rPr lang="en-US" dirty="0"/>
              <a:t>Substring </a:t>
            </a:r>
            <a:r>
              <a:rPr lang="en-US" dirty="0">
                <a:latin typeface="Cambria Math" panose="02040503050406030204" pitchFamily="18" charset="0"/>
                <a:ea typeface="Cambria Math" panose="02040503050406030204" pitchFamily="18" charset="0"/>
              </a:rPr>
              <a:t>y</a:t>
            </a:r>
            <a:r>
              <a:rPr lang="en-US" dirty="0"/>
              <a:t> can be repeated any number of times, including zero times, and the resulting string will still be a member of </a:t>
            </a:r>
            <a:r>
              <a:rPr lang="en-US" dirty="0">
                <a:latin typeface="Cambria Math" panose="02040503050406030204" pitchFamily="18" charset="0"/>
                <a:ea typeface="Cambria Math" panose="02040503050406030204" pitchFamily="18" charset="0"/>
              </a:rPr>
              <a:t>A</a:t>
            </a:r>
            <a:r>
              <a:rPr lang="en-US" dirty="0"/>
              <a:t> (because of condition 1 above)</a:t>
            </a:r>
          </a:p>
          <a:p>
            <a:r>
              <a:rPr lang="en-US" dirty="0"/>
              <a:t>We can say that such strings (members of </a:t>
            </a:r>
            <a:r>
              <a:rPr lang="en-US" dirty="0">
                <a:latin typeface="Cambria Math" panose="02040503050406030204" pitchFamily="18" charset="0"/>
                <a:ea typeface="Cambria Math" panose="02040503050406030204" pitchFamily="18" charset="0"/>
              </a:rPr>
              <a:t>A</a:t>
            </a:r>
            <a:r>
              <a:rPr lang="en-US" dirty="0"/>
              <a:t> with length </a:t>
            </a:r>
            <a:r>
              <a:rPr lang="en-US" dirty="0">
                <a:latin typeface="Cambria Math" panose="02040503050406030204" pitchFamily="18" charset="0"/>
                <a:ea typeface="Cambria Math" panose="02040503050406030204" pitchFamily="18" charset="0"/>
              </a:rPr>
              <a:t>≥ p</a:t>
            </a:r>
            <a:r>
              <a:rPr lang="en-US" dirty="0"/>
              <a:t>) can be </a:t>
            </a:r>
            <a:r>
              <a:rPr lang="en-US" i="1" dirty="0"/>
              <a:t>pumped</a:t>
            </a:r>
          </a:p>
        </p:txBody>
      </p:sp>
    </p:spTree>
    <p:extLst>
      <p:ext uri="{BB962C8B-B14F-4D97-AF65-F5344CB8AC3E}">
        <p14:creationId xmlns:p14="http://schemas.microsoft.com/office/powerpoint/2010/main" val="4219060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4987A-15C8-48B9-9EF5-F929BAEA35E1}"/>
              </a:ext>
            </a:extLst>
          </p:cNvPr>
          <p:cNvSpPr>
            <a:spLocks noGrp="1"/>
          </p:cNvSpPr>
          <p:nvPr>
            <p:ph type="title"/>
          </p:nvPr>
        </p:nvSpPr>
        <p:spPr/>
        <p:txBody>
          <a:bodyPr/>
          <a:lstStyle/>
          <a:p>
            <a:r>
              <a:rPr lang="en-US" dirty="0"/>
              <a:t>Why is there a Pumping Length?</a:t>
            </a:r>
          </a:p>
        </p:txBody>
      </p:sp>
      <p:sp>
        <p:nvSpPr>
          <p:cNvPr id="3" name="Content Placeholder 2">
            <a:extLst>
              <a:ext uri="{FF2B5EF4-FFF2-40B4-BE49-F238E27FC236}">
                <a16:creationId xmlns:a16="http://schemas.microsoft.com/office/drawing/2014/main" id="{67E99225-D4BD-42FA-9F8E-FAA6D02C2E04}"/>
              </a:ext>
            </a:extLst>
          </p:cNvPr>
          <p:cNvSpPr>
            <a:spLocks noGrp="1"/>
          </p:cNvSpPr>
          <p:nvPr>
            <p:ph idx="1"/>
          </p:nvPr>
        </p:nvSpPr>
        <p:spPr/>
        <p:txBody>
          <a:bodyPr>
            <a:normAutofit fontScale="70000" lnSpcReduction="20000"/>
          </a:bodyPr>
          <a:lstStyle/>
          <a:p>
            <a:r>
              <a:rPr lang="en-US" dirty="0"/>
              <a:t>For any regular language, </a:t>
            </a:r>
            <a:r>
              <a:rPr lang="en-US" dirty="0">
                <a:latin typeface="Cambria Math" panose="02040503050406030204" pitchFamily="18" charset="0"/>
                <a:ea typeface="Cambria Math" panose="02040503050406030204" pitchFamily="18" charset="0"/>
              </a:rPr>
              <a:t>A</a:t>
            </a:r>
            <a:r>
              <a:rPr lang="en-US" dirty="0"/>
              <a:t>, we know that there must be a DFA that recognizes the language; call such a machine </a:t>
            </a:r>
            <a:r>
              <a:rPr lang="en-US" dirty="0">
                <a:latin typeface="Cambria Math" panose="02040503050406030204" pitchFamily="18" charset="0"/>
                <a:ea typeface="Cambria Math" panose="02040503050406030204" pitchFamily="18" charset="0"/>
              </a:rPr>
              <a:t>M</a:t>
            </a:r>
          </a:p>
          <a:p>
            <a:r>
              <a:rPr lang="en-US" dirty="0"/>
              <a:t>Set p, the pumping length, to be the number of states in </a:t>
            </a:r>
            <a:r>
              <a:rPr lang="en-US" dirty="0">
                <a:latin typeface="Cambria Math" panose="02040503050406030204" pitchFamily="18" charset="0"/>
                <a:ea typeface="Cambria Math" panose="02040503050406030204" pitchFamily="18" charset="0"/>
              </a:rPr>
              <a:t>M</a:t>
            </a:r>
          </a:p>
          <a:p>
            <a:r>
              <a:rPr lang="en-US" dirty="0"/>
              <a:t>Consider what happens as </a:t>
            </a:r>
            <a:r>
              <a:rPr lang="en-US" dirty="0">
                <a:latin typeface="Cambria Math" panose="02040503050406030204" pitchFamily="18" charset="0"/>
                <a:ea typeface="Cambria Math" panose="02040503050406030204" pitchFamily="18" charset="0"/>
              </a:rPr>
              <a:t>M</a:t>
            </a:r>
            <a:r>
              <a:rPr lang="en-US" dirty="0"/>
              <a:t> processes any string, </a:t>
            </a:r>
            <a:r>
              <a:rPr lang="en-US" dirty="0">
                <a:latin typeface="Cambria Math" panose="02040503050406030204" pitchFamily="18" charset="0"/>
                <a:ea typeface="Cambria Math" panose="02040503050406030204" pitchFamily="18" charset="0"/>
              </a:rPr>
              <a:t>s</a:t>
            </a:r>
            <a:r>
              <a:rPr lang="en-US" dirty="0"/>
              <a:t>, belonging to </a:t>
            </a:r>
            <a:r>
              <a:rPr lang="en-US" dirty="0">
                <a:latin typeface="Cambria Math" panose="02040503050406030204" pitchFamily="18" charset="0"/>
                <a:ea typeface="Cambria Math" panose="02040503050406030204" pitchFamily="18" charset="0"/>
              </a:rPr>
              <a:t>A</a:t>
            </a:r>
            <a:r>
              <a:rPr lang="en-US" dirty="0"/>
              <a:t>, with </a:t>
            </a:r>
            <a:r>
              <a:rPr lang="en-US" dirty="0">
                <a:latin typeface="Cambria Math" panose="02040503050406030204" pitchFamily="18" charset="0"/>
                <a:ea typeface="Cambria Math" panose="02040503050406030204" pitchFamily="18" charset="0"/>
              </a:rPr>
              <a:t>p</a:t>
            </a:r>
            <a:r>
              <a:rPr lang="en-US" dirty="0"/>
              <a:t> or more symbols</a:t>
            </a:r>
          </a:p>
          <a:p>
            <a:pPr lvl="1"/>
            <a:r>
              <a:rPr lang="en-US" dirty="0"/>
              <a:t>Before any symbols are processed, </a:t>
            </a:r>
            <a:r>
              <a:rPr lang="en-US" dirty="0">
                <a:latin typeface="Cambria Math" panose="02040503050406030204" pitchFamily="18" charset="0"/>
                <a:ea typeface="Cambria Math" panose="02040503050406030204" pitchFamily="18" charset="0"/>
              </a:rPr>
              <a:t>M</a:t>
            </a:r>
            <a:r>
              <a:rPr lang="en-US" dirty="0"/>
              <a:t> starts in its start state (it has visited 1 state so far)</a:t>
            </a:r>
          </a:p>
          <a:p>
            <a:pPr lvl="1"/>
            <a:r>
              <a:rPr lang="en-US" dirty="0"/>
              <a:t>After the first symbol is processed, it moves to a second state (it has visited 2 states so far, possibly the same state twice)</a:t>
            </a:r>
          </a:p>
          <a:p>
            <a:pPr lvl="1"/>
            <a:r>
              <a:rPr lang="en-US" dirty="0"/>
              <a:t>After the second symbol is processed, it moves to a third state (it has visited 3 states so far, possibly repeating one of the first two states)</a:t>
            </a:r>
          </a:p>
          <a:p>
            <a:pPr lvl="1"/>
            <a:r>
              <a:rPr lang="en-US" dirty="0"/>
              <a:t>By the time that </a:t>
            </a:r>
            <a:r>
              <a:rPr lang="en-US" dirty="0">
                <a:latin typeface="Cambria Math" panose="02040503050406030204" pitchFamily="18" charset="0"/>
                <a:ea typeface="Cambria Math" panose="02040503050406030204" pitchFamily="18" charset="0"/>
              </a:rPr>
              <a:t>M</a:t>
            </a:r>
            <a:r>
              <a:rPr lang="en-US" dirty="0"/>
              <a:t> processes the first </a:t>
            </a:r>
            <a:r>
              <a:rPr lang="en-US" dirty="0">
                <a:latin typeface="Cambria Math" panose="02040503050406030204" pitchFamily="18" charset="0"/>
                <a:ea typeface="Cambria Math" panose="02040503050406030204" pitchFamily="18" charset="0"/>
              </a:rPr>
              <a:t>p</a:t>
            </a:r>
            <a:r>
              <a:rPr lang="en-US" dirty="0"/>
              <a:t> symbols of </a:t>
            </a:r>
            <a:r>
              <a:rPr lang="en-US" dirty="0">
                <a:latin typeface="Cambria Math" panose="02040503050406030204" pitchFamily="18" charset="0"/>
                <a:ea typeface="Cambria Math" panose="02040503050406030204" pitchFamily="18" charset="0"/>
              </a:rPr>
              <a:t>s</a:t>
            </a:r>
            <a:r>
              <a:rPr lang="en-US" dirty="0"/>
              <a:t>, it will visit </a:t>
            </a:r>
            <a:r>
              <a:rPr lang="en-US" dirty="0">
                <a:latin typeface="Cambria Math" panose="02040503050406030204" pitchFamily="18" charset="0"/>
                <a:ea typeface="Cambria Math" panose="02040503050406030204" pitchFamily="18" charset="0"/>
              </a:rPr>
              <a:t>p+1</a:t>
            </a:r>
            <a:r>
              <a:rPr lang="en-US" dirty="0"/>
              <a:t> states altogether</a:t>
            </a:r>
          </a:p>
          <a:p>
            <a:pPr lvl="1"/>
            <a:r>
              <a:rPr lang="en-US" dirty="0"/>
              <a:t>However, </a:t>
            </a:r>
            <a:r>
              <a:rPr lang="en-US" dirty="0">
                <a:latin typeface="Cambria Math" panose="02040503050406030204" pitchFamily="18" charset="0"/>
                <a:ea typeface="Cambria Math" panose="02040503050406030204" pitchFamily="18" charset="0"/>
              </a:rPr>
              <a:t>M</a:t>
            </a:r>
            <a:r>
              <a:rPr lang="en-US" dirty="0"/>
              <a:t> only contains </a:t>
            </a:r>
            <a:r>
              <a:rPr lang="en-US" dirty="0">
                <a:latin typeface="Cambria Math" panose="02040503050406030204" pitchFamily="18" charset="0"/>
                <a:ea typeface="Cambria Math" panose="02040503050406030204" pitchFamily="18" charset="0"/>
              </a:rPr>
              <a:t>p</a:t>
            </a:r>
            <a:r>
              <a:rPr lang="en-US" dirty="0"/>
              <a:t> states (since we set </a:t>
            </a:r>
            <a:r>
              <a:rPr lang="en-US" dirty="0">
                <a:latin typeface="Cambria Math" panose="02040503050406030204" pitchFamily="18" charset="0"/>
                <a:ea typeface="Cambria Math" panose="02040503050406030204" pitchFamily="18" charset="0"/>
              </a:rPr>
              <a:t>p</a:t>
            </a:r>
            <a:r>
              <a:rPr lang="en-US" dirty="0"/>
              <a:t> to the number of states of </a:t>
            </a:r>
            <a:r>
              <a:rPr lang="en-US" dirty="0">
                <a:latin typeface="Cambria Math" panose="02040503050406030204" pitchFamily="18" charset="0"/>
                <a:ea typeface="Cambria Math" panose="02040503050406030204" pitchFamily="18" charset="0"/>
              </a:rPr>
              <a:t>M</a:t>
            </a:r>
            <a:r>
              <a:rPr lang="en-US" dirty="0"/>
              <a:t>), so at least one state will have to have been repeated at least twice</a:t>
            </a:r>
          </a:p>
          <a:p>
            <a:pPr lvl="1"/>
            <a:r>
              <a:rPr lang="en-US" dirty="0"/>
              <a:t>This is an example of </a:t>
            </a:r>
            <a:r>
              <a:rPr lang="en-US" i="1" dirty="0"/>
              <a:t>the pigeonhole principle</a:t>
            </a:r>
          </a:p>
          <a:p>
            <a:r>
              <a:rPr lang="en-US" dirty="0"/>
              <a:t>One thing that the textbook does not explain:</a:t>
            </a:r>
          </a:p>
          <a:p>
            <a:pPr lvl="1"/>
            <a:r>
              <a:rPr lang="en-US" dirty="0"/>
              <a:t>What happens if no string, </a:t>
            </a:r>
            <a:r>
              <a:rPr lang="en-US" dirty="0">
                <a:latin typeface="Cambria Math" panose="02040503050406030204" pitchFamily="18" charset="0"/>
                <a:ea typeface="Cambria Math" panose="02040503050406030204" pitchFamily="18" charset="0"/>
              </a:rPr>
              <a:t>s</a:t>
            </a:r>
            <a:r>
              <a:rPr lang="en-US" dirty="0"/>
              <a:t>, that is part of the language, </a:t>
            </a:r>
            <a:r>
              <a:rPr lang="en-US" dirty="0">
                <a:latin typeface="Cambria Math" panose="02040503050406030204" pitchFamily="18" charset="0"/>
                <a:ea typeface="Cambria Math" panose="02040503050406030204" pitchFamily="18" charset="0"/>
              </a:rPr>
              <a:t>A</a:t>
            </a:r>
            <a:r>
              <a:rPr lang="en-US" dirty="0"/>
              <a:t>, contains </a:t>
            </a:r>
            <a:r>
              <a:rPr lang="en-US" dirty="0">
                <a:latin typeface="Cambria Math" panose="02040503050406030204" pitchFamily="18" charset="0"/>
                <a:ea typeface="Cambria Math" panose="02040503050406030204" pitchFamily="18" charset="0"/>
              </a:rPr>
              <a:t>p</a:t>
            </a:r>
            <a:r>
              <a:rPr lang="en-US" dirty="0"/>
              <a:t> or more characters?</a:t>
            </a:r>
          </a:p>
          <a:p>
            <a:pPr lvl="1"/>
            <a:r>
              <a:rPr lang="en-US" dirty="0"/>
              <a:t>Then, the pumping lemma is trivially true for language </a:t>
            </a:r>
            <a:r>
              <a:rPr lang="en-US" dirty="0">
                <a:latin typeface="Cambria Math" panose="02040503050406030204" pitchFamily="18" charset="0"/>
                <a:ea typeface="Cambria Math" panose="02040503050406030204" pitchFamily="18" charset="0"/>
              </a:rPr>
              <a:t>A</a:t>
            </a:r>
            <a:r>
              <a:rPr lang="en-US" dirty="0"/>
              <a:t>; i.e., it is true that every string in </a:t>
            </a:r>
            <a:r>
              <a:rPr lang="en-US" dirty="0">
                <a:latin typeface="Cambria Math" panose="02040503050406030204" pitchFamily="18" charset="0"/>
                <a:ea typeface="Cambria Math" panose="02040503050406030204" pitchFamily="18" charset="0"/>
              </a:rPr>
              <a:t>A</a:t>
            </a:r>
            <a:r>
              <a:rPr lang="en-US" dirty="0"/>
              <a:t> of length </a:t>
            </a:r>
            <a:r>
              <a:rPr lang="en-US" dirty="0">
                <a:latin typeface="Cambria Math" panose="02040503050406030204" pitchFamily="18" charset="0"/>
                <a:ea typeface="Cambria Math" panose="02040503050406030204" pitchFamily="18" charset="0"/>
              </a:rPr>
              <a:t>p</a:t>
            </a:r>
            <a:r>
              <a:rPr lang="en-US" dirty="0"/>
              <a:t> or more can be pumped, if there are no such strings</a:t>
            </a:r>
          </a:p>
        </p:txBody>
      </p:sp>
    </p:spTree>
    <p:extLst>
      <p:ext uri="{BB962C8B-B14F-4D97-AF65-F5344CB8AC3E}">
        <p14:creationId xmlns:p14="http://schemas.microsoft.com/office/powerpoint/2010/main" val="2279640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FA37E-9846-4C80-8608-F71E9195D615}"/>
              </a:ext>
            </a:extLst>
          </p:cNvPr>
          <p:cNvSpPr>
            <a:spLocks noGrp="1"/>
          </p:cNvSpPr>
          <p:nvPr>
            <p:ph type="title"/>
          </p:nvPr>
        </p:nvSpPr>
        <p:spPr/>
        <p:txBody>
          <a:bodyPr/>
          <a:lstStyle/>
          <a:p>
            <a:r>
              <a:rPr lang="en-US" dirty="0"/>
              <a:t>Proving the Pumping Lemma</a:t>
            </a:r>
          </a:p>
        </p:txBody>
      </p:sp>
      <p:sp>
        <p:nvSpPr>
          <p:cNvPr id="3" name="Content Placeholder 2">
            <a:extLst>
              <a:ext uri="{FF2B5EF4-FFF2-40B4-BE49-F238E27FC236}">
                <a16:creationId xmlns:a16="http://schemas.microsoft.com/office/drawing/2014/main" id="{69627614-B38A-4DCB-A19D-1A70C057CC4A}"/>
              </a:ext>
            </a:extLst>
          </p:cNvPr>
          <p:cNvSpPr>
            <a:spLocks noGrp="1"/>
          </p:cNvSpPr>
          <p:nvPr>
            <p:ph idx="1"/>
          </p:nvPr>
        </p:nvSpPr>
        <p:spPr/>
        <p:txBody>
          <a:bodyPr>
            <a:normAutofit fontScale="62500" lnSpcReduction="20000"/>
          </a:bodyPr>
          <a:lstStyle/>
          <a:p>
            <a:r>
              <a:rPr lang="en-US" dirty="0"/>
              <a:t>Consider the figure on the next slide, which helps to explain the pumping lemma and the pigeonhole principle</a:t>
            </a:r>
          </a:p>
          <a:p>
            <a:r>
              <a:rPr lang="en-US" dirty="0"/>
              <a:t>The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9</a:t>
            </a:r>
            <a:r>
              <a:rPr lang="en-US" dirty="0"/>
              <a:t> represents the first repeated state when a machine, </a:t>
            </a:r>
            <a:r>
              <a:rPr lang="en-US" dirty="0">
                <a:latin typeface="Cambria Math" panose="02040503050406030204" pitchFamily="18" charset="0"/>
                <a:ea typeface="Cambria Math" panose="02040503050406030204" pitchFamily="18" charset="0"/>
              </a:rPr>
              <a:t>M</a:t>
            </a:r>
            <a:r>
              <a:rPr lang="en-US" dirty="0"/>
              <a:t>, recognizing some regular language, </a:t>
            </a:r>
            <a:r>
              <a:rPr lang="en-US" dirty="0">
                <a:latin typeface="Cambria Math" panose="02040503050406030204" pitchFamily="18" charset="0"/>
                <a:ea typeface="Cambria Math" panose="02040503050406030204" pitchFamily="18" charset="0"/>
              </a:rPr>
              <a:t>A</a:t>
            </a:r>
            <a:r>
              <a:rPr lang="en-US" dirty="0"/>
              <a:t>, processes a string, </a:t>
            </a:r>
            <a:r>
              <a:rPr lang="en-US" dirty="0">
                <a:latin typeface="Cambria Math" panose="02040503050406030204" pitchFamily="18" charset="0"/>
                <a:ea typeface="Cambria Math" panose="02040503050406030204" pitchFamily="18" charset="0"/>
              </a:rPr>
              <a:t>s ∈ A</a:t>
            </a:r>
            <a:r>
              <a:rPr lang="en-US" dirty="0"/>
              <a:t>, with length </a:t>
            </a:r>
            <a:r>
              <a:rPr lang="en-US" dirty="0">
                <a:latin typeface="Cambria Math" panose="02040503050406030204" pitchFamily="18" charset="0"/>
                <a:ea typeface="Cambria Math" panose="02040503050406030204" pitchFamily="18" charset="0"/>
              </a:rPr>
              <a:t>p</a:t>
            </a:r>
            <a:r>
              <a:rPr lang="en-US" dirty="0"/>
              <a:t> or more</a:t>
            </a:r>
          </a:p>
          <a:p>
            <a:r>
              <a:rPr lang="en-US" dirty="0"/>
              <a:t>The reasoning two slides back proves that there must be such a state, and that the state must repeat within the first </a:t>
            </a:r>
            <a:r>
              <a:rPr lang="en-US" dirty="0">
                <a:latin typeface="Cambria Math" panose="02040503050406030204" pitchFamily="18" charset="0"/>
                <a:ea typeface="Cambria Math" panose="02040503050406030204" pitchFamily="18" charset="0"/>
              </a:rPr>
              <a:t>p</a:t>
            </a:r>
            <a:r>
              <a:rPr lang="en-US" dirty="0"/>
              <a:t> characters of </a:t>
            </a:r>
            <a:r>
              <a:rPr lang="en-US" dirty="0">
                <a:latin typeface="Cambria Math" panose="02040503050406030204" pitchFamily="18" charset="0"/>
                <a:ea typeface="Cambria Math" panose="02040503050406030204" pitchFamily="18" charset="0"/>
              </a:rPr>
              <a:t>s</a:t>
            </a:r>
            <a:r>
              <a:rPr lang="en-US" dirty="0"/>
              <a:t>, proving condition 3 of the pumping lemma</a:t>
            </a:r>
          </a:p>
          <a:p>
            <a:r>
              <a:rPr lang="en-US" dirty="0"/>
              <a:t>In order to make the state repeat, </a:t>
            </a:r>
            <a:r>
              <a:rPr lang="en-US" dirty="0">
                <a:latin typeface="Cambria Math" panose="02040503050406030204" pitchFamily="18" charset="0"/>
                <a:ea typeface="Cambria Math" panose="02040503050406030204" pitchFamily="18" charset="0"/>
              </a:rPr>
              <a:t>y</a:t>
            </a:r>
            <a:r>
              <a:rPr lang="en-US" dirty="0"/>
              <a:t> must have a length </a:t>
            </a:r>
            <a:r>
              <a:rPr lang="en-US" dirty="0">
                <a:latin typeface="Cambria Math" panose="02040503050406030204" pitchFamily="18" charset="0"/>
                <a:ea typeface="Cambria Math" panose="02040503050406030204" pitchFamily="18" charset="0"/>
              </a:rPr>
              <a:t>&gt; 0</a:t>
            </a:r>
            <a:r>
              <a:rPr lang="en-US" dirty="0"/>
              <a:t>, proving condition 2 of the pumping lemma</a:t>
            </a:r>
          </a:p>
          <a:p>
            <a:r>
              <a:rPr lang="en-US" dirty="0"/>
              <a:t>So, we can split </a:t>
            </a:r>
            <a:r>
              <a:rPr lang="en-US" dirty="0">
                <a:latin typeface="Cambria Math" panose="02040503050406030204" pitchFamily="18" charset="0"/>
                <a:ea typeface="Cambria Math" panose="02040503050406030204" pitchFamily="18" charset="0"/>
              </a:rPr>
              <a:t>s</a:t>
            </a:r>
            <a:r>
              <a:rPr lang="en-US" dirty="0"/>
              <a:t> into three portions, </a:t>
            </a:r>
            <a:r>
              <a:rPr lang="en-US" dirty="0">
                <a:latin typeface="Cambria Math" panose="02040503050406030204" pitchFamily="18" charset="0"/>
                <a:ea typeface="Cambria Math" panose="02040503050406030204" pitchFamily="18" charset="0"/>
              </a:rPr>
              <a:t>xyz</a:t>
            </a:r>
            <a:r>
              <a:rPr lang="en-US" dirty="0"/>
              <a:t>, where </a:t>
            </a:r>
            <a:r>
              <a:rPr lang="en-US" dirty="0">
                <a:latin typeface="Cambria Math" panose="02040503050406030204" pitchFamily="18" charset="0"/>
                <a:ea typeface="Cambria Math" panose="02040503050406030204" pitchFamily="18" charset="0"/>
              </a:rPr>
              <a:t>y</a:t>
            </a:r>
            <a:r>
              <a:rPr lang="en-US" dirty="0"/>
              <a:t> is non-empty (</a:t>
            </a:r>
            <a:r>
              <a:rPr lang="en-US" dirty="0">
                <a:latin typeface="Cambria Math" panose="02040503050406030204" pitchFamily="18" charset="0"/>
                <a:ea typeface="Cambria Math" panose="02040503050406030204" pitchFamily="18" charset="0"/>
              </a:rPr>
              <a:t>x</a:t>
            </a:r>
            <a:r>
              <a:rPr lang="en-US" dirty="0"/>
              <a:t> and </a:t>
            </a:r>
            <a:r>
              <a:rPr lang="en-US" dirty="0">
                <a:latin typeface="Cambria Math" panose="02040503050406030204" pitchFamily="18" charset="0"/>
                <a:ea typeface="Cambria Math" panose="02040503050406030204" pitchFamily="18" charset="0"/>
              </a:rPr>
              <a:t>z</a:t>
            </a:r>
            <a:r>
              <a:rPr lang="en-US" dirty="0"/>
              <a:t> may be empty)</a:t>
            </a:r>
          </a:p>
          <a:p>
            <a:r>
              <a:rPr lang="en-US" dirty="0"/>
              <a:t>Looking at the figure, we also see that string </a:t>
            </a:r>
            <a:r>
              <a:rPr lang="en-US" dirty="0">
                <a:latin typeface="Cambria Math" panose="02040503050406030204" pitchFamily="18" charset="0"/>
                <a:ea typeface="Cambria Math" panose="02040503050406030204" pitchFamily="18" charset="0"/>
              </a:rPr>
              <a:t>xz</a:t>
            </a:r>
            <a:r>
              <a:rPr lang="en-US" dirty="0"/>
              <a:t> (with </a:t>
            </a:r>
            <a:r>
              <a:rPr lang="en-US" dirty="0">
                <a:latin typeface="Cambria Math" panose="02040503050406030204" pitchFamily="18" charset="0"/>
                <a:ea typeface="Cambria Math" panose="02040503050406030204" pitchFamily="18" charset="0"/>
              </a:rPr>
              <a:t>y</a:t>
            </a:r>
            <a:r>
              <a:rPr lang="en-US" dirty="0"/>
              <a:t> removed) is also a member of </a:t>
            </a:r>
            <a:r>
              <a:rPr lang="en-US" dirty="0">
                <a:latin typeface="Cambria Math" panose="02040503050406030204" pitchFamily="18" charset="0"/>
                <a:ea typeface="Cambria Math" panose="02040503050406030204" pitchFamily="18" charset="0"/>
              </a:rPr>
              <a:t>A</a:t>
            </a:r>
            <a:r>
              <a:rPr lang="en-US" dirty="0"/>
              <a:t>, because processing it will lead to the same accepting state as </a:t>
            </a:r>
            <a:r>
              <a:rPr lang="en-US" dirty="0">
                <a:latin typeface="Cambria Math" panose="02040503050406030204" pitchFamily="18" charset="0"/>
                <a:ea typeface="Cambria Math" panose="02040503050406030204" pitchFamily="18" charset="0"/>
              </a:rPr>
              <a:t>xyz</a:t>
            </a:r>
          </a:p>
          <a:p>
            <a:r>
              <a:rPr lang="en-US" dirty="0"/>
              <a:t>Furthermore, if </a:t>
            </a:r>
            <a:r>
              <a:rPr lang="en-US" dirty="0">
                <a:latin typeface="Cambria Math" panose="02040503050406030204" pitchFamily="18" charset="0"/>
                <a:ea typeface="Cambria Math" panose="02040503050406030204" pitchFamily="18" charset="0"/>
              </a:rPr>
              <a:t>y</a:t>
            </a:r>
            <a:r>
              <a:rPr lang="en-US" dirty="0"/>
              <a:t> is repeated more than once, e.g., </a:t>
            </a:r>
            <a:r>
              <a:rPr lang="en-US" dirty="0">
                <a:latin typeface="Cambria Math" panose="02040503050406030204" pitchFamily="18" charset="0"/>
                <a:ea typeface="Cambria Math" panose="02040503050406030204" pitchFamily="18" charset="0"/>
              </a:rPr>
              <a:t>xyyyyz</a:t>
            </a:r>
            <a:r>
              <a:rPr lang="en-US" dirty="0"/>
              <a:t>, this would also be a member of </a:t>
            </a:r>
            <a:r>
              <a:rPr lang="en-US" dirty="0">
                <a:latin typeface="Cambria Math" panose="02040503050406030204" pitchFamily="18" charset="0"/>
                <a:ea typeface="Cambria Math" panose="02040503050406030204" pitchFamily="18" charset="0"/>
              </a:rPr>
              <a:t>A</a:t>
            </a:r>
            <a:r>
              <a:rPr lang="en-US" dirty="0"/>
              <a:t>, because processing it would lead to the same accepting sate as </a:t>
            </a:r>
            <a:r>
              <a:rPr lang="en-US" dirty="0">
                <a:latin typeface="Cambria Math" panose="02040503050406030204" pitchFamily="18" charset="0"/>
                <a:ea typeface="Cambria Math" panose="02040503050406030204" pitchFamily="18" charset="0"/>
              </a:rPr>
              <a:t>xyz</a:t>
            </a:r>
          </a:p>
          <a:p>
            <a:r>
              <a:rPr lang="en-US" dirty="0"/>
              <a:t>The previous two points prove condition 1 of the pumping lemma</a:t>
            </a:r>
          </a:p>
          <a:p>
            <a:r>
              <a:rPr lang="en-US" dirty="0"/>
              <a:t>We have proved all three conditions of the pumping lemma, so the pumping lemma is true</a:t>
            </a:r>
          </a:p>
          <a:p>
            <a:r>
              <a:rPr lang="en-US" dirty="0"/>
              <a:t>The textbook steps through this more formally (I encourage you to read the book's proof, and make sure you understand it)</a:t>
            </a:r>
          </a:p>
        </p:txBody>
      </p:sp>
    </p:spTree>
    <p:extLst>
      <p:ext uri="{BB962C8B-B14F-4D97-AF65-F5344CB8AC3E}">
        <p14:creationId xmlns:p14="http://schemas.microsoft.com/office/powerpoint/2010/main" val="3143439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5985B-1AB9-4A20-8841-A532EA3F4A07}"/>
              </a:ext>
            </a:extLst>
          </p:cNvPr>
          <p:cNvSpPr>
            <a:spLocks noGrp="1"/>
          </p:cNvSpPr>
          <p:nvPr>
            <p:ph type="title"/>
          </p:nvPr>
        </p:nvSpPr>
        <p:spPr/>
        <p:txBody>
          <a:bodyPr/>
          <a:lstStyle/>
          <a:p>
            <a:r>
              <a:rPr lang="en-US" dirty="0"/>
              <a:t>The Pigeonhole Principle in Action</a:t>
            </a:r>
          </a:p>
        </p:txBody>
      </p:sp>
      <p:pic>
        <p:nvPicPr>
          <p:cNvPr id="5" name="Content Placeholder 4">
            <a:extLst>
              <a:ext uri="{FF2B5EF4-FFF2-40B4-BE49-F238E27FC236}">
                <a16:creationId xmlns:a16="http://schemas.microsoft.com/office/drawing/2014/main" id="{5E12A14A-1B21-45AB-9C4D-D63E521971D3}"/>
              </a:ext>
            </a:extLst>
          </p:cNvPr>
          <p:cNvPicPr>
            <a:picLocks noGrp="1" noChangeAspect="1"/>
          </p:cNvPicPr>
          <p:nvPr>
            <p:ph idx="1"/>
          </p:nvPr>
        </p:nvPicPr>
        <p:blipFill>
          <a:blip r:embed="rId2"/>
          <a:stretch>
            <a:fillRect/>
          </a:stretch>
        </p:blipFill>
        <p:spPr>
          <a:xfrm>
            <a:off x="3112662" y="2175164"/>
            <a:ext cx="5966676" cy="3274132"/>
          </a:xfrm>
        </p:spPr>
      </p:pic>
    </p:spTree>
    <p:extLst>
      <p:ext uri="{BB962C8B-B14F-4D97-AF65-F5344CB8AC3E}">
        <p14:creationId xmlns:p14="http://schemas.microsoft.com/office/powerpoint/2010/main" val="4247041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C0A6D-5EA2-440A-8058-279CE4C53DEA}"/>
              </a:ext>
            </a:extLst>
          </p:cNvPr>
          <p:cNvSpPr>
            <a:spLocks noGrp="1"/>
          </p:cNvSpPr>
          <p:nvPr>
            <p:ph type="title"/>
          </p:nvPr>
        </p:nvSpPr>
        <p:spPr/>
        <p:txBody>
          <a:bodyPr/>
          <a:lstStyle/>
          <a:p>
            <a:r>
              <a:rPr lang="en-US" dirty="0"/>
              <a:t>Why is this important?</a:t>
            </a:r>
          </a:p>
        </p:txBody>
      </p:sp>
      <p:sp>
        <p:nvSpPr>
          <p:cNvPr id="3" name="Content Placeholder 2">
            <a:extLst>
              <a:ext uri="{FF2B5EF4-FFF2-40B4-BE49-F238E27FC236}">
                <a16:creationId xmlns:a16="http://schemas.microsoft.com/office/drawing/2014/main" id="{EDB1697D-BDC3-4816-A89E-138DE831D895}"/>
              </a:ext>
            </a:extLst>
          </p:cNvPr>
          <p:cNvSpPr>
            <a:spLocks noGrp="1"/>
          </p:cNvSpPr>
          <p:nvPr>
            <p:ph idx="1"/>
          </p:nvPr>
        </p:nvSpPr>
        <p:spPr/>
        <p:txBody>
          <a:bodyPr>
            <a:normAutofit fontScale="85000" lnSpcReduction="20000"/>
          </a:bodyPr>
          <a:lstStyle/>
          <a:p>
            <a:r>
              <a:rPr lang="en-US" dirty="0"/>
              <a:t>We can use the pumping lemma to prove that certain languages are nonregular</a:t>
            </a:r>
          </a:p>
          <a:p>
            <a:r>
              <a:rPr lang="en-US" dirty="0"/>
              <a:t>These proofs generally take the form of </a:t>
            </a:r>
            <a:r>
              <a:rPr lang="en-US" i="1" dirty="0"/>
              <a:t>proof by contradiction</a:t>
            </a:r>
            <a:r>
              <a:rPr lang="en-US" dirty="0"/>
              <a:t>, a.k.a. by using an </a:t>
            </a:r>
            <a:r>
              <a:rPr lang="en-US" i="1" dirty="0"/>
              <a:t>indirect proof</a:t>
            </a:r>
          </a:p>
          <a:p>
            <a:r>
              <a:rPr lang="en-US" dirty="0"/>
              <a:t>Given some language, </a:t>
            </a:r>
            <a:r>
              <a:rPr lang="en-US" dirty="0">
                <a:latin typeface="Cambria Math" panose="02040503050406030204" pitchFamily="18" charset="0"/>
                <a:ea typeface="Cambria Math" panose="02040503050406030204" pitchFamily="18" charset="0"/>
              </a:rPr>
              <a:t>A</a:t>
            </a:r>
            <a:r>
              <a:rPr lang="en-US" dirty="0"/>
              <a:t>, that we suspect is nonregular, we can prove that </a:t>
            </a:r>
            <a:r>
              <a:rPr lang="en-US" dirty="0">
                <a:latin typeface="Cambria Math" panose="02040503050406030204" pitchFamily="18" charset="0"/>
                <a:ea typeface="Cambria Math" panose="02040503050406030204" pitchFamily="18" charset="0"/>
              </a:rPr>
              <a:t>A</a:t>
            </a:r>
            <a:r>
              <a:rPr lang="en-US" dirty="0"/>
              <a:t> is nonregular as follows:</a:t>
            </a:r>
          </a:p>
          <a:p>
            <a:pPr lvl="1"/>
            <a:r>
              <a:rPr lang="en-US" dirty="0"/>
              <a:t>Assume </a:t>
            </a:r>
            <a:r>
              <a:rPr lang="en-US" dirty="0">
                <a:latin typeface="Cambria Math" panose="02040503050406030204" pitchFamily="18" charset="0"/>
                <a:ea typeface="Cambria Math" panose="02040503050406030204" pitchFamily="18" charset="0"/>
              </a:rPr>
              <a:t>A</a:t>
            </a:r>
            <a:r>
              <a:rPr lang="en-US" dirty="0"/>
              <a:t> is regular</a:t>
            </a:r>
          </a:p>
          <a:p>
            <a:pPr lvl="1"/>
            <a:r>
              <a:rPr lang="en-US" dirty="0"/>
              <a:t>Reason that if </a:t>
            </a:r>
            <a:r>
              <a:rPr lang="en-US" dirty="0">
                <a:latin typeface="Cambria Math" panose="02040503050406030204" pitchFamily="18" charset="0"/>
                <a:ea typeface="Cambria Math" panose="02040503050406030204" pitchFamily="18" charset="0"/>
              </a:rPr>
              <a:t>A</a:t>
            </a:r>
            <a:r>
              <a:rPr lang="en-US" dirty="0"/>
              <a:t> is regular, it must adhere to the pumping lemma</a:t>
            </a:r>
          </a:p>
          <a:p>
            <a:pPr lvl="1"/>
            <a:r>
              <a:rPr lang="en-US" dirty="0"/>
              <a:t>Therefore, there must be some pumping length, </a:t>
            </a:r>
            <a:r>
              <a:rPr lang="en-US" dirty="0">
                <a:latin typeface="Cambria Math" panose="02040503050406030204" pitchFamily="18" charset="0"/>
                <a:ea typeface="Cambria Math" panose="02040503050406030204" pitchFamily="18" charset="0"/>
              </a:rPr>
              <a:t>p</a:t>
            </a:r>
            <a:r>
              <a:rPr lang="en-US" dirty="0"/>
              <a:t>, and any string in </a:t>
            </a:r>
            <a:r>
              <a:rPr lang="en-US" dirty="0">
                <a:latin typeface="Cambria Math" panose="02040503050406030204" pitchFamily="18" charset="0"/>
                <a:ea typeface="Cambria Math" panose="02040503050406030204" pitchFamily="18" charset="0"/>
              </a:rPr>
              <a:t>A</a:t>
            </a:r>
            <a:r>
              <a:rPr lang="en-US" dirty="0"/>
              <a:t> of length </a:t>
            </a:r>
            <a:r>
              <a:rPr lang="en-US" dirty="0">
                <a:latin typeface="Cambria Math" panose="02040503050406030204" pitchFamily="18" charset="0"/>
                <a:ea typeface="Cambria Math" panose="02040503050406030204" pitchFamily="18" charset="0"/>
              </a:rPr>
              <a:t>p</a:t>
            </a:r>
            <a:r>
              <a:rPr lang="en-US" dirty="0"/>
              <a:t> or greater can be pumped</a:t>
            </a:r>
          </a:p>
          <a:p>
            <a:pPr lvl="1"/>
            <a:r>
              <a:rPr lang="en-US" dirty="0"/>
              <a:t>Construct some specific string, </a:t>
            </a:r>
            <a:r>
              <a:rPr lang="en-US" dirty="0">
                <a:latin typeface="Cambria Math" panose="02040503050406030204" pitchFamily="18" charset="0"/>
                <a:ea typeface="Cambria Math" panose="02040503050406030204" pitchFamily="18" charset="0"/>
              </a:rPr>
              <a:t>s</a:t>
            </a:r>
            <a:r>
              <a:rPr lang="en-US" dirty="0"/>
              <a:t>, with a length of at least </a:t>
            </a:r>
            <a:r>
              <a:rPr lang="en-US" dirty="0">
                <a:latin typeface="Cambria Math" panose="02040503050406030204" pitchFamily="18" charset="0"/>
                <a:ea typeface="Cambria Math" panose="02040503050406030204" pitchFamily="18" charset="0"/>
              </a:rPr>
              <a:t>p</a:t>
            </a:r>
            <a:r>
              <a:rPr lang="en-US" dirty="0"/>
              <a:t>, that is a member of </a:t>
            </a:r>
            <a:r>
              <a:rPr lang="en-US" dirty="0">
                <a:latin typeface="Cambria Math" panose="02040503050406030204" pitchFamily="18" charset="0"/>
                <a:ea typeface="Cambria Math" panose="02040503050406030204" pitchFamily="18" charset="0"/>
              </a:rPr>
              <a:t>A</a:t>
            </a:r>
          </a:p>
          <a:p>
            <a:pPr lvl="1"/>
            <a:r>
              <a:rPr lang="en-US" dirty="0"/>
              <a:t>Prove that </a:t>
            </a:r>
            <a:r>
              <a:rPr lang="en-US" dirty="0">
                <a:latin typeface="Cambria Math" panose="02040503050406030204" pitchFamily="18" charset="0"/>
                <a:ea typeface="Cambria Math" panose="02040503050406030204" pitchFamily="18" charset="0"/>
              </a:rPr>
              <a:t>s</a:t>
            </a:r>
            <a:r>
              <a:rPr lang="en-US" dirty="0"/>
              <a:t> cannot be pumped (i.e., prove that there is no way to split </a:t>
            </a:r>
            <a:r>
              <a:rPr lang="en-US" dirty="0">
                <a:latin typeface="Cambria Math" panose="02040503050406030204" pitchFamily="18" charset="0"/>
                <a:ea typeface="Cambria Math" panose="02040503050406030204" pitchFamily="18" charset="0"/>
              </a:rPr>
              <a:t>s</a:t>
            </a:r>
            <a:r>
              <a:rPr lang="en-US" dirty="0"/>
              <a:t> into the form </a:t>
            </a:r>
            <a:r>
              <a:rPr lang="en-US" dirty="0">
                <a:latin typeface="Cambria Math" panose="02040503050406030204" pitchFamily="18" charset="0"/>
                <a:ea typeface="Cambria Math" panose="02040503050406030204" pitchFamily="18" charset="0"/>
              </a:rPr>
              <a:t>s = xyz</a:t>
            </a:r>
            <a:r>
              <a:rPr lang="en-US" dirty="0"/>
              <a:t> that satisfies the three conditions of the pumping lemma)</a:t>
            </a:r>
          </a:p>
          <a:p>
            <a:pPr lvl="1"/>
            <a:r>
              <a:rPr lang="en-US" dirty="0"/>
              <a:t>This contradiction shows that the assumption that </a:t>
            </a:r>
            <a:r>
              <a:rPr lang="en-US" dirty="0">
                <a:latin typeface="Cambria Math" panose="02040503050406030204" pitchFamily="18" charset="0"/>
                <a:ea typeface="Cambria Math" panose="02040503050406030204" pitchFamily="18" charset="0"/>
              </a:rPr>
              <a:t>A</a:t>
            </a:r>
            <a:r>
              <a:rPr lang="en-US" dirty="0"/>
              <a:t> is regular must be wrong; hence, </a:t>
            </a:r>
            <a:r>
              <a:rPr lang="en-US" dirty="0">
                <a:latin typeface="Cambria Math" panose="02040503050406030204" pitchFamily="18" charset="0"/>
                <a:ea typeface="Cambria Math" panose="02040503050406030204" pitchFamily="18" charset="0"/>
              </a:rPr>
              <a:t>A</a:t>
            </a:r>
            <a:r>
              <a:rPr lang="en-US" dirty="0"/>
              <a:t> is nonregular</a:t>
            </a:r>
          </a:p>
        </p:txBody>
      </p:sp>
    </p:spTree>
    <p:extLst>
      <p:ext uri="{BB962C8B-B14F-4D97-AF65-F5344CB8AC3E}">
        <p14:creationId xmlns:p14="http://schemas.microsoft.com/office/powerpoint/2010/main" val="454399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3150C-4787-4934-9E91-2AD120E20AA0}"/>
              </a:ext>
            </a:extLst>
          </p:cNvPr>
          <p:cNvSpPr>
            <a:spLocks noGrp="1"/>
          </p:cNvSpPr>
          <p:nvPr>
            <p:ph type="title"/>
          </p:nvPr>
        </p:nvSpPr>
        <p:spPr/>
        <p:txBody>
          <a:bodyPr/>
          <a:lstStyle/>
          <a:p>
            <a:r>
              <a:rPr lang="en-US" dirty="0"/>
              <a:t>Nonregular Language: Example 1</a:t>
            </a:r>
          </a:p>
        </p:txBody>
      </p:sp>
      <p:sp>
        <p:nvSpPr>
          <p:cNvPr id="3" name="Content Placeholder 2">
            <a:extLst>
              <a:ext uri="{FF2B5EF4-FFF2-40B4-BE49-F238E27FC236}">
                <a16:creationId xmlns:a16="http://schemas.microsoft.com/office/drawing/2014/main" id="{EA0FE718-421F-42AA-A76A-52BF11F956A0}"/>
              </a:ext>
            </a:extLst>
          </p:cNvPr>
          <p:cNvSpPr>
            <a:spLocks noGrp="1"/>
          </p:cNvSpPr>
          <p:nvPr>
            <p:ph idx="1"/>
          </p:nvPr>
        </p:nvSpPr>
        <p:spPr/>
        <p:txBody>
          <a:bodyPr>
            <a:normAutofit fontScale="92500" lnSpcReduction="10000"/>
          </a:bodyPr>
          <a:lstStyle/>
          <a:p>
            <a:r>
              <a:rPr lang="en-US" dirty="0"/>
              <a:t>The first nonregular language we saw earlier was: </a:t>
            </a:r>
            <a:r>
              <a:rPr lang="en-US" dirty="0">
                <a:latin typeface="Cambria Math" panose="02040503050406030204" pitchFamily="18" charset="0"/>
                <a:ea typeface="Cambria Math" panose="02040503050406030204" pitchFamily="18" charset="0"/>
              </a:rPr>
              <a:t>B = {0</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 n ≥ 0}</a:t>
            </a:r>
          </a:p>
          <a:p>
            <a:r>
              <a:rPr lang="en-US" dirty="0">
                <a:ea typeface="Cambria Math" panose="02040503050406030204" pitchFamily="18" charset="0"/>
              </a:rPr>
              <a:t>To prove this:</a:t>
            </a:r>
          </a:p>
          <a:p>
            <a:pPr lvl="1"/>
            <a:r>
              <a:rPr lang="en-US" dirty="0">
                <a:ea typeface="Cambria Math" panose="02040503050406030204" pitchFamily="18" charset="0"/>
              </a:rPr>
              <a:t>Assume </a:t>
            </a:r>
            <a:r>
              <a:rPr lang="en-US" dirty="0">
                <a:latin typeface="Cambria Math" panose="02040503050406030204" pitchFamily="18" charset="0"/>
                <a:ea typeface="Cambria Math" panose="02040503050406030204" pitchFamily="18" charset="0"/>
              </a:rPr>
              <a:t>B</a:t>
            </a:r>
            <a:r>
              <a:rPr lang="en-US" dirty="0">
                <a:ea typeface="Cambria Math" panose="02040503050406030204" pitchFamily="18" charset="0"/>
              </a:rPr>
              <a:t> is regular; then there must be some pumping length, </a:t>
            </a:r>
            <a:r>
              <a:rPr lang="en-US" dirty="0">
                <a:latin typeface="Cambria Math" panose="02040503050406030204" pitchFamily="18" charset="0"/>
                <a:ea typeface="Cambria Math" panose="02040503050406030204" pitchFamily="18" charset="0"/>
              </a:rPr>
              <a:t>p</a:t>
            </a:r>
          </a:p>
          <a:p>
            <a:pPr lvl="1"/>
            <a:r>
              <a:rPr lang="en-US" dirty="0">
                <a:ea typeface="Cambria Math" panose="02040503050406030204" pitchFamily="18" charset="0"/>
              </a:rPr>
              <a:t>Now consider the following string: </a:t>
            </a:r>
            <a:r>
              <a:rPr lang="en-US" dirty="0">
                <a:latin typeface="Cambria Math" panose="02040503050406030204" pitchFamily="18" charset="0"/>
                <a:ea typeface="Cambria Math" panose="02040503050406030204" pitchFamily="18" charset="0"/>
              </a:rPr>
              <a:t>s = 0</a:t>
            </a:r>
            <a:r>
              <a:rPr lang="en-US" baseline="30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(i.e.,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0s</a:t>
            </a:r>
            <a:r>
              <a:rPr lang="en-US" dirty="0">
                <a:ea typeface="Cambria Math" panose="02040503050406030204" pitchFamily="18" charset="0"/>
              </a:rPr>
              <a:t> followed by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1s</a:t>
            </a:r>
            <a:r>
              <a:rPr lang="en-US" dirty="0">
                <a:ea typeface="Cambria Math" panose="02040503050406030204" pitchFamily="18" charset="0"/>
              </a:rPr>
              <a:t>)</a:t>
            </a:r>
          </a:p>
          <a:p>
            <a:pPr lvl="1"/>
            <a:r>
              <a:rPr lang="en-US" dirty="0">
                <a:ea typeface="Cambria Math" panose="02040503050406030204" pitchFamily="18" charset="0"/>
              </a:rPr>
              <a:t>According to the pumping lemma, there must be some way to split </a:t>
            </a:r>
            <a:r>
              <a:rPr lang="en-US" dirty="0">
                <a:latin typeface="Cambria Math" panose="02040503050406030204" pitchFamily="18" charset="0"/>
                <a:ea typeface="Cambria Math" panose="02040503050406030204" pitchFamily="18" charset="0"/>
              </a:rPr>
              <a:t>s</a:t>
            </a:r>
            <a:r>
              <a:rPr lang="en-US" dirty="0">
                <a:ea typeface="Cambria Math" panose="02040503050406030204" pitchFamily="18" charset="0"/>
              </a:rPr>
              <a:t> into three parts, </a:t>
            </a:r>
            <a:r>
              <a:rPr lang="en-US" dirty="0">
                <a:latin typeface="Cambria Math" panose="02040503050406030204" pitchFamily="18" charset="0"/>
                <a:ea typeface="Cambria Math" panose="02040503050406030204" pitchFamily="18" charset="0"/>
              </a:rPr>
              <a:t>s = xyz</a:t>
            </a:r>
            <a:r>
              <a:rPr lang="en-US" dirty="0">
                <a:ea typeface="Cambria Math" panose="02040503050406030204" pitchFamily="18" charset="0"/>
              </a:rPr>
              <a:t>, such that for any </a:t>
            </a:r>
            <a:r>
              <a:rPr lang="en-US" dirty="0">
                <a:latin typeface="Cambria Math" panose="02040503050406030204" pitchFamily="18" charset="0"/>
                <a:ea typeface="Cambria Math" panose="02040503050406030204" pitchFamily="18" charset="0"/>
              </a:rPr>
              <a:t>i ≥ 0</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s = xy</a:t>
            </a:r>
            <a:r>
              <a:rPr lang="en-US" baseline="30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z</a:t>
            </a:r>
            <a:r>
              <a:rPr lang="en-US" dirty="0">
                <a:ea typeface="Cambria Math" panose="02040503050406030204" pitchFamily="18" charset="0"/>
              </a:rPr>
              <a:t> is also a member of </a:t>
            </a:r>
            <a:r>
              <a:rPr lang="en-US" dirty="0">
                <a:latin typeface="Cambria Math" panose="02040503050406030204" pitchFamily="18" charset="0"/>
                <a:ea typeface="Cambria Math" panose="02040503050406030204" pitchFamily="18" charset="0"/>
              </a:rPr>
              <a:t>B</a:t>
            </a:r>
          </a:p>
          <a:p>
            <a:pPr lvl="1"/>
            <a:r>
              <a:rPr lang="en-US" dirty="0">
                <a:ea typeface="Cambria Math" panose="02040503050406030204" pitchFamily="18" charset="0"/>
              </a:rPr>
              <a:t>Furthermore, </a:t>
            </a:r>
            <a:r>
              <a:rPr lang="en-US" dirty="0">
                <a:latin typeface="Cambria Math" panose="02040503050406030204" pitchFamily="18" charset="0"/>
                <a:ea typeface="Cambria Math" panose="02040503050406030204" pitchFamily="18" charset="0"/>
              </a:rPr>
              <a:t>|xy| ≤ p</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|y| &gt; 0</a:t>
            </a:r>
          </a:p>
          <a:p>
            <a:pPr lvl="1"/>
            <a:r>
              <a:rPr lang="en-US" dirty="0">
                <a:ea typeface="Cambria Math" panose="02040503050406030204" pitchFamily="18" charset="0"/>
              </a:rPr>
              <a:t>Putting the pieces together, </a:t>
            </a:r>
            <a:r>
              <a:rPr lang="en-US" dirty="0">
                <a:latin typeface="Cambria Math" panose="02040503050406030204" pitchFamily="18" charset="0"/>
                <a:ea typeface="Cambria Math" panose="02040503050406030204" pitchFamily="18" charset="0"/>
              </a:rPr>
              <a:t>y</a:t>
            </a:r>
            <a:r>
              <a:rPr lang="en-US" dirty="0">
                <a:ea typeface="Cambria Math" panose="02040503050406030204" pitchFamily="18" charset="0"/>
              </a:rPr>
              <a:t> must consist only of </a:t>
            </a:r>
            <a:r>
              <a:rPr lang="en-US" dirty="0">
                <a:latin typeface="Cambria Math" panose="02040503050406030204" pitchFamily="18" charset="0"/>
                <a:ea typeface="Cambria Math" panose="02040503050406030204" pitchFamily="18" charset="0"/>
              </a:rPr>
              <a:t>0s</a:t>
            </a:r>
            <a:r>
              <a:rPr lang="en-US" dirty="0">
                <a:ea typeface="Cambria Math" panose="02040503050406030204" pitchFamily="18" charset="0"/>
              </a:rPr>
              <a:t> and at least one </a:t>
            </a:r>
            <a:r>
              <a:rPr lang="en-US" dirty="0">
                <a:latin typeface="Cambria Math" panose="02040503050406030204" pitchFamily="18" charset="0"/>
                <a:ea typeface="Cambria Math" panose="02040503050406030204" pitchFamily="18" charset="0"/>
              </a:rPr>
              <a:t>0</a:t>
            </a:r>
          </a:p>
          <a:p>
            <a:pPr lvl="1"/>
            <a:r>
              <a:rPr lang="en-US" dirty="0">
                <a:ea typeface="Cambria Math" panose="02040503050406030204" pitchFamily="18" charset="0"/>
              </a:rPr>
              <a:t>If you either remove </a:t>
            </a:r>
            <a:r>
              <a:rPr lang="en-US" dirty="0">
                <a:latin typeface="Cambria Math" panose="02040503050406030204" pitchFamily="18" charset="0"/>
                <a:ea typeface="Cambria Math" panose="02040503050406030204" pitchFamily="18" charset="0"/>
              </a:rPr>
              <a:t>y</a:t>
            </a:r>
            <a:r>
              <a:rPr lang="en-US" dirty="0">
                <a:ea typeface="Cambria Math" panose="02040503050406030204" pitchFamily="18" charset="0"/>
              </a:rPr>
              <a:t>, or repeat </a:t>
            </a:r>
            <a:r>
              <a:rPr lang="en-US" dirty="0">
                <a:latin typeface="Cambria Math" panose="02040503050406030204" pitchFamily="18" charset="0"/>
                <a:ea typeface="Cambria Math" panose="02040503050406030204" pitchFamily="18" charset="0"/>
              </a:rPr>
              <a:t>y</a:t>
            </a:r>
            <a:r>
              <a:rPr lang="en-US" dirty="0">
                <a:ea typeface="Cambria Math" panose="02040503050406030204" pitchFamily="18" charset="0"/>
              </a:rPr>
              <a:t>, you will not have the same number of </a:t>
            </a:r>
            <a:r>
              <a:rPr lang="en-US" dirty="0">
                <a:latin typeface="Cambria Math" panose="02040503050406030204" pitchFamily="18" charset="0"/>
                <a:ea typeface="Cambria Math" panose="02040503050406030204" pitchFamily="18" charset="0"/>
              </a:rPr>
              <a:t>0s</a:t>
            </a:r>
            <a:r>
              <a:rPr lang="en-US" dirty="0">
                <a:ea typeface="Cambria Math" panose="02040503050406030204" pitchFamily="18" charset="0"/>
              </a:rPr>
              <a:t> as </a:t>
            </a:r>
            <a:r>
              <a:rPr lang="en-US" dirty="0">
                <a:latin typeface="Cambria Math" panose="02040503050406030204" pitchFamily="18" charset="0"/>
                <a:ea typeface="Cambria Math" panose="02040503050406030204" pitchFamily="18" charset="0"/>
              </a:rPr>
              <a:t>1s</a:t>
            </a:r>
            <a:r>
              <a:rPr lang="en-US" dirty="0">
                <a:ea typeface="Cambria Math" panose="02040503050406030204" pitchFamily="18" charset="0"/>
              </a:rPr>
              <a:t> in the string; therefore, the new string will not be a member of </a:t>
            </a:r>
            <a:r>
              <a:rPr lang="en-US" dirty="0">
                <a:latin typeface="Cambria Math" panose="02040503050406030204" pitchFamily="18" charset="0"/>
                <a:ea typeface="Cambria Math" panose="02040503050406030204" pitchFamily="18" charset="0"/>
              </a:rPr>
              <a:t>B</a:t>
            </a:r>
          </a:p>
          <a:p>
            <a:pPr lvl="1"/>
            <a:r>
              <a:rPr lang="en-US" dirty="0">
                <a:ea typeface="Cambria Math" panose="02040503050406030204" pitchFamily="18" charset="0"/>
              </a:rPr>
              <a:t>Therefore, </a:t>
            </a:r>
            <a:r>
              <a:rPr lang="en-US" dirty="0">
                <a:latin typeface="Cambria Math" panose="02040503050406030204" pitchFamily="18" charset="0"/>
                <a:ea typeface="Cambria Math" panose="02040503050406030204" pitchFamily="18" charset="0"/>
              </a:rPr>
              <a:t>s</a:t>
            </a:r>
            <a:r>
              <a:rPr lang="en-US" dirty="0">
                <a:ea typeface="Cambria Math" panose="02040503050406030204" pitchFamily="18" charset="0"/>
              </a:rPr>
              <a:t> cannot be pumped, which defies the pumping lemma</a:t>
            </a:r>
          </a:p>
          <a:p>
            <a:pPr lvl="1"/>
            <a:r>
              <a:rPr lang="en-US" dirty="0">
                <a:ea typeface="Cambria Math" panose="02040503050406030204" pitchFamily="18" charset="0"/>
              </a:rPr>
              <a:t>Therefore, the assumption that </a:t>
            </a:r>
            <a:r>
              <a:rPr lang="en-US" dirty="0">
                <a:latin typeface="Cambria Math" panose="02040503050406030204" pitchFamily="18" charset="0"/>
                <a:ea typeface="Cambria Math" panose="02040503050406030204" pitchFamily="18" charset="0"/>
              </a:rPr>
              <a:t>B</a:t>
            </a:r>
            <a:r>
              <a:rPr lang="en-US" dirty="0">
                <a:ea typeface="Cambria Math" panose="02040503050406030204" pitchFamily="18" charset="0"/>
              </a:rPr>
              <a:t> is regular is wrong; </a:t>
            </a:r>
            <a:r>
              <a:rPr lang="en-US" dirty="0">
                <a:latin typeface="Cambria Math" panose="02040503050406030204" pitchFamily="18" charset="0"/>
                <a:ea typeface="Cambria Math" panose="02040503050406030204" pitchFamily="18" charset="0"/>
              </a:rPr>
              <a:t>B</a:t>
            </a:r>
            <a:r>
              <a:rPr lang="en-US" dirty="0">
                <a:ea typeface="Cambria Math" panose="02040503050406030204" pitchFamily="18" charset="0"/>
              </a:rPr>
              <a:t> is nonregular</a:t>
            </a:r>
          </a:p>
        </p:txBody>
      </p:sp>
    </p:spTree>
    <p:extLst>
      <p:ext uri="{BB962C8B-B14F-4D97-AF65-F5344CB8AC3E}">
        <p14:creationId xmlns:p14="http://schemas.microsoft.com/office/powerpoint/2010/main" val="332393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D17CF-96BC-4571-BE85-E676CF56A974}"/>
              </a:ext>
            </a:extLst>
          </p:cNvPr>
          <p:cNvSpPr>
            <a:spLocks noGrp="1"/>
          </p:cNvSpPr>
          <p:nvPr>
            <p:ph type="title"/>
          </p:nvPr>
        </p:nvSpPr>
        <p:spPr/>
        <p:txBody>
          <a:bodyPr/>
          <a:lstStyle/>
          <a:p>
            <a:r>
              <a:rPr lang="en-US" dirty="0"/>
              <a:t>Nonregular Language: Example 2</a:t>
            </a:r>
          </a:p>
        </p:txBody>
      </p:sp>
      <p:sp>
        <p:nvSpPr>
          <p:cNvPr id="3" name="Content Placeholder 2">
            <a:extLst>
              <a:ext uri="{FF2B5EF4-FFF2-40B4-BE49-F238E27FC236}">
                <a16:creationId xmlns:a16="http://schemas.microsoft.com/office/drawing/2014/main" id="{322233E7-84BA-46F2-9170-8BDA9344157C}"/>
              </a:ext>
            </a:extLst>
          </p:cNvPr>
          <p:cNvSpPr>
            <a:spLocks noGrp="1"/>
          </p:cNvSpPr>
          <p:nvPr>
            <p:ph idx="1"/>
          </p:nvPr>
        </p:nvSpPr>
        <p:spPr/>
        <p:txBody>
          <a:bodyPr>
            <a:normAutofit fontScale="70000" lnSpcReduction="20000"/>
          </a:bodyPr>
          <a:lstStyle/>
          <a:p>
            <a:r>
              <a:rPr lang="en-US" dirty="0">
                <a:ea typeface="Cambria Math" panose="02040503050406030204" pitchFamily="18" charset="0"/>
              </a:rPr>
              <a:t>A similar proof can be used to show that this language (also mentioned earlier) is nonregular: </a:t>
            </a:r>
            <a:r>
              <a:rPr lang="en-US" dirty="0">
                <a:latin typeface="Cambria Math" panose="02040503050406030204" pitchFamily="18" charset="0"/>
                <a:ea typeface="Cambria Math" panose="02040503050406030204" pitchFamily="18" charset="0"/>
              </a:rPr>
              <a:t>C = {w | w </a:t>
            </a:r>
            <a:r>
              <a:rPr lang="en-US" dirty="0"/>
              <a:t>has an equal number of </a:t>
            </a:r>
            <a:r>
              <a:rPr lang="en-US" dirty="0">
                <a:latin typeface="Cambria Math" panose="02040503050406030204" pitchFamily="18" charset="0"/>
                <a:ea typeface="Cambria Math" panose="02040503050406030204" pitchFamily="18" charset="0"/>
              </a:rPr>
              <a:t>0s</a:t>
            </a:r>
            <a:r>
              <a:rPr lang="en-US" dirty="0"/>
              <a:t> and </a:t>
            </a:r>
            <a:r>
              <a:rPr lang="en-US" dirty="0">
                <a:latin typeface="Cambria Math" panose="02040503050406030204" pitchFamily="18" charset="0"/>
                <a:ea typeface="Cambria Math" panose="02040503050406030204" pitchFamily="18" charset="0"/>
              </a:rPr>
              <a:t>1s}</a:t>
            </a:r>
          </a:p>
          <a:p>
            <a:r>
              <a:rPr lang="en-US" dirty="0"/>
              <a:t>The book steps through the similar proof (also involving the string </a:t>
            </a:r>
            <a:r>
              <a:rPr lang="en-US" dirty="0">
                <a:latin typeface="Cambria Math" panose="02040503050406030204" pitchFamily="18" charset="0"/>
                <a:ea typeface="Cambria Math" panose="02040503050406030204" pitchFamily="18" charset="0"/>
              </a:rPr>
              <a:t>s = 0</a:t>
            </a:r>
            <a:r>
              <a:rPr lang="en-US" baseline="30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p</a:t>
            </a:r>
            <a:r>
              <a:rPr lang="en-US" dirty="0"/>
              <a:t>), but we will skip that</a:t>
            </a:r>
          </a:p>
          <a:p>
            <a:r>
              <a:rPr lang="en-US" dirty="0"/>
              <a:t>The book also discusses an alternate way of proving that </a:t>
            </a:r>
            <a:r>
              <a:rPr lang="en-US" dirty="0">
                <a:latin typeface="Cambria Math" panose="02040503050406030204" pitchFamily="18" charset="0"/>
                <a:ea typeface="Cambria Math" panose="02040503050406030204" pitchFamily="18" charset="0"/>
              </a:rPr>
              <a:t>C</a:t>
            </a:r>
            <a:r>
              <a:rPr lang="en-US" dirty="0"/>
              <a:t> is nonregular, which we will discuss</a:t>
            </a:r>
          </a:p>
          <a:p>
            <a:r>
              <a:rPr lang="en-US" dirty="0"/>
              <a:t>Recall that when we first proved that regular languages are closed under union, we noted that the proof could be modified to prove that regular languages are also closed under intersection</a:t>
            </a:r>
          </a:p>
          <a:p>
            <a:r>
              <a:rPr lang="en-US" dirty="0"/>
              <a:t>With that information, we can prove that </a:t>
            </a:r>
            <a:r>
              <a:rPr lang="en-US" dirty="0">
                <a:latin typeface="Cambria Math" panose="02040503050406030204" pitchFamily="18" charset="0"/>
                <a:ea typeface="Cambria Math" panose="02040503050406030204" pitchFamily="18" charset="0"/>
              </a:rPr>
              <a:t>C</a:t>
            </a:r>
            <a:r>
              <a:rPr lang="en-US" dirty="0"/>
              <a:t> is nonregular as follows:</a:t>
            </a:r>
          </a:p>
          <a:p>
            <a:pPr lvl="1"/>
            <a:r>
              <a:rPr lang="en-US" sz="2600" dirty="0"/>
              <a:t>Assume </a:t>
            </a:r>
            <a:r>
              <a:rPr lang="en-US" sz="2600" dirty="0">
                <a:latin typeface="Cambria Math" panose="02040503050406030204" pitchFamily="18" charset="0"/>
                <a:ea typeface="Cambria Math" panose="02040503050406030204" pitchFamily="18" charset="0"/>
              </a:rPr>
              <a:t>C</a:t>
            </a:r>
            <a:r>
              <a:rPr lang="en-US" sz="2600" dirty="0"/>
              <a:t> is regular, and consider the language </a:t>
            </a:r>
            <a:r>
              <a:rPr lang="en-US" sz="2600" dirty="0">
                <a:latin typeface="Cambria Math" panose="02040503050406030204" pitchFamily="18" charset="0"/>
                <a:ea typeface="Cambria Math" panose="02040503050406030204" pitchFamily="18" charset="0"/>
              </a:rPr>
              <a:t>C' = C ∩ 0*1*</a:t>
            </a:r>
          </a:p>
          <a:p>
            <a:pPr lvl="1"/>
            <a:r>
              <a:rPr lang="en-US" sz="2600" dirty="0"/>
              <a:t>Clearly, </a:t>
            </a:r>
            <a:r>
              <a:rPr lang="en-US" sz="2600" dirty="0">
                <a:latin typeface="Cambria Math" panose="02040503050406030204" pitchFamily="18" charset="0"/>
                <a:ea typeface="Cambria Math" panose="02040503050406030204" pitchFamily="18" charset="0"/>
              </a:rPr>
              <a:t>0*1*</a:t>
            </a:r>
            <a:r>
              <a:rPr lang="en-US" sz="2600" dirty="0"/>
              <a:t> is regular, so if </a:t>
            </a:r>
            <a:r>
              <a:rPr lang="en-US" sz="2600" dirty="0">
                <a:latin typeface="Cambria Math" panose="02040503050406030204" pitchFamily="18" charset="0"/>
                <a:ea typeface="Cambria Math" panose="02040503050406030204" pitchFamily="18" charset="0"/>
              </a:rPr>
              <a:t>C</a:t>
            </a:r>
            <a:r>
              <a:rPr lang="en-US" sz="2600" dirty="0"/>
              <a:t> is regular (as we are assuming), then </a:t>
            </a:r>
            <a:r>
              <a:rPr lang="en-US" sz="2600" dirty="0">
                <a:latin typeface="Cambria Math" panose="02040503050406030204" pitchFamily="18" charset="0"/>
                <a:ea typeface="Cambria Math" panose="02040503050406030204" pitchFamily="18" charset="0"/>
              </a:rPr>
              <a:t>C'</a:t>
            </a:r>
            <a:r>
              <a:rPr lang="en-US" sz="2600" dirty="0"/>
              <a:t> is regular</a:t>
            </a:r>
          </a:p>
          <a:p>
            <a:pPr lvl="1"/>
            <a:r>
              <a:rPr lang="en-US" sz="2600" dirty="0"/>
              <a:t>Given the definition of </a:t>
            </a:r>
            <a:r>
              <a:rPr lang="en-US" sz="2600" dirty="0">
                <a:latin typeface="Cambria Math" panose="02040503050406030204" pitchFamily="18" charset="0"/>
                <a:ea typeface="Cambria Math" panose="02040503050406030204" pitchFamily="18" charset="0"/>
              </a:rPr>
              <a:t>C</a:t>
            </a:r>
            <a:r>
              <a:rPr lang="en-US" sz="2600" dirty="0"/>
              <a:t>, it is easy to see that </a:t>
            </a:r>
            <a:r>
              <a:rPr lang="en-US" sz="2600" dirty="0">
                <a:latin typeface="Cambria Math" panose="02040503050406030204" pitchFamily="18" charset="0"/>
                <a:ea typeface="Cambria Math" panose="02040503050406030204" pitchFamily="18" charset="0"/>
              </a:rPr>
              <a:t>C'</a:t>
            </a:r>
            <a:r>
              <a:rPr lang="en-US" sz="2600" dirty="0"/>
              <a:t> equals </a:t>
            </a:r>
            <a:r>
              <a:rPr lang="en-US" sz="2600" dirty="0">
                <a:latin typeface="Cambria Math" panose="02040503050406030204" pitchFamily="18" charset="0"/>
                <a:ea typeface="Cambria Math" panose="02040503050406030204" pitchFamily="18" charset="0"/>
              </a:rPr>
              <a:t>B</a:t>
            </a:r>
            <a:r>
              <a:rPr lang="en-US" sz="2600" dirty="0"/>
              <a:t>, the language we considered on the previous slide</a:t>
            </a:r>
          </a:p>
          <a:p>
            <a:pPr lvl="1"/>
            <a:r>
              <a:rPr lang="en-US" sz="2600" dirty="0"/>
              <a:t>We already proved that </a:t>
            </a:r>
            <a:r>
              <a:rPr lang="en-US" sz="2600" dirty="0">
                <a:latin typeface="Cambria Math" panose="02040503050406030204" pitchFamily="18" charset="0"/>
                <a:ea typeface="Cambria Math" panose="02040503050406030204" pitchFamily="18" charset="0"/>
              </a:rPr>
              <a:t>B</a:t>
            </a:r>
            <a:r>
              <a:rPr lang="en-US" sz="2600" dirty="0">
                <a:ea typeface="Cambria Math" panose="02040503050406030204" pitchFamily="18" charset="0"/>
              </a:rPr>
              <a:t> </a:t>
            </a:r>
            <a:r>
              <a:rPr lang="en-US" sz="2600" dirty="0"/>
              <a:t>is irregular using the pumping lemma!</a:t>
            </a:r>
          </a:p>
          <a:p>
            <a:pPr lvl="1"/>
            <a:r>
              <a:rPr lang="en-US" sz="2600" dirty="0"/>
              <a:t>Therefore, </a:t>
            </a:r>
            <a:r>
              <a:rPr lang="en-US" sz="2600" dirty="0">
                <a:latin typeface="Cambria Math" panose="02040503050406030204" pitchFamily="18" charset="0"/>
                <a:ea typeface="Cambria Math" panose="02040503050406030204" pitchFamily="18" charset="0"/>
              </a:rPr>
              <a:t>C</a:t>
            </a:r>
            <a:r>
              <a:rPr lang="en-US" sz="2600" dirty="0"/>
              <a:t> must not be regular; </a:t>
            </a:r>
            <a:r>
              <a:rPr lang="en-US" sz="2600" dirty="0">
                <a:latin typeface="Cambria Math" panose="02040503050406030204" pitchFamily="18" charset="0"/>
                <a:ea typeface="Cambria Math" panose="02040503050406030204" pitchFamily="18" charset="0"/>
              </a:rPr>
              <a:t>C</a:t>
            </a:r>
            <a:r>
              <a:rPr lang="en-US" sz="2600" dirty="0"/>
              <a:t> is nonregular</a:t>
            </a:r>
          </a:p>
        </p:txBody>
      </p:sp>
    </p:spTree>
    <p:extLst>
      <p:ext uri="{BB962C8B-B14F-4D97-AF65-F5344CB8AC3E}">
        <p14:creationId xmlns:p14="http://schemas.microsoft.com/office/powerpoint/2010/main" val="2528599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3EBA2-674A-4664-8B6F-920B01639ED2}"/>
              </a:ext>
            </a:extLst>
          </p:cNvPr>
          <p:cNvSpPr>
            <a:spLocks noGrp="1"/>
          </p:cNvSpPr>
          <p:nvPr>
            <p:ph type="title"/>
          </p:nvPr>
        </p:nvSpPr>
        <p:spPr/>
        <p:txBody>
          <a:bodyPr/>
          <a:lstStyle/>
          <a:p>
            <a:r>
              <a:rPr lang="en-US" dirty="0"/>
              <a:t>Nonregular Language: Example 3</a:t>
            </a:r>
          </a:p>
        </p:txBody>
      </p:sp>
      <p:sp>
        <p:nvSpPr>
          <p:cNvPr id="3" name="Content Placeholder 2">
            <a:extLst>
              <a:ext uri="{FF2B5EF4-FFF2-40B4-BE49-F238E27FC236}">
                <a16:creationId xmlns:a16="http://schemas.microsoft.com/office/drawing/2014/main" id="{52031B58-4721-4578-8F88-B61A1B05DDB3}"/>
              </a:ext>
            </a:extLst>
          </p:cNvPr>
          <p:cNvSpPr>
            <a:spLocks noGrp="1"/>
          </p:cNvSpPr>
          <p:nvPr>
            <p:ph idx="1"/>
          </p:nvPr>
        </p:nvSpPr>
        <p:spPr/>
        <p:txBody>
          <a:bodyPr/>
          <a:lstStyle/>
          <a:p>
            <a:r>
              <a:rPr lang="en-US" dirty="0"/>
              <a:t>Consider the language: </a:t>
            </a:r>
            <a:r>
              <a:rPr lang="en-US" dirty="0">
                <a:latin typeface="Cambria Math" panose="02040503050406030204" pitchFamily="18" charset="0"/>
                <a:ea typeface="Cambria Math" panose="02040503050406030204" pitchFamily="18" charset="0"/>
              </a:rPr>
              <a:t>F = {ww | w ∈ {0, 1}*}</a:t>
            </a:r>
          </a:p>
          <a:p>
            <a:r>
              <a:rPr lang="en-US" dirty="0">
                <a:latin typeface="Cambria Math" panose="02040503050406030204" pitchFamily="18" charset="0"/>
                <a:ea typeface="Cambria Math" panose="02040503050406030204" pitchFamily="18" charset="0"/>
              </a:rPr>
              <a:t>F</a:t>
            </a:r>
            <a:r>
              <a:rPr lang="en-US" dirty="0"/>
              <a:t> is the language of all binary strings such that the first half is identical to the second half</a:t>
            </a:r>
          </a:p>
          <a:p>
            <a:r>
              <a:rPr lang="en-US" dirty="0"/>
              <a:t>To prove that </a:t>
            </a:r>
            <a:r>
              <a:rPr lang="en-US" dirty="0">
                <a:latin typeface="Cambria Math" panose="02040503050406030204" pitchFamily="18" charset="0"/>
                <a:ea typeface="Cambria Math" panose="02040503050406030204" pitchFamily="18" charset="0"/>
              </a:rPr>
              <a:t>F</a:t>
            </a:r>
            <a:r>
              <a:rPr lang="en-US" dirty="0"/>
              <a:t> is nonregular:</a:t>
            </a:r>
          </a:p>
          <a:p>
            <a:pPr lvl="1"/>
            <a:r>
              <a:rPr lang="en-US" dirty="0"/>
              <a:t>Assume </a:t>
            </a:r>
            <a:r>
              <a:rPr lang="en-US" dirty="0">
                <a:latin typeface="Cambria Math" panose="02040503050406030204" pitchFamily="18" charset="0"/>
                <a:ea typeface="Cambria Math" panose="02040503050406030204" pitchFamily="18" charset="0"/>
              </a:rPr>
              <a:t>F</a:t>
            </a:r>
            <a:r>
              <a:rPr lang="en-US" dirty="0"/>
              <a:t> is regular, and </a:t>
            </a:r>
            <a:r>
              <a:rPr lang="en-US" dirty="0">
                <a:latin typeface="Cambria Math" panose="02040503050406030204" pitchFamily="18" charset="0"/>
                <a:ea typeface="Cambria Math" panose="02040503050406030204" pitchFamily="18" charset="0"/>
              </a:rPr>
              <a:t>p</a:t>
            </a:r>
            <a:r>
              <a:rPr lang="en-US" dirty="0"/>
              <a:t> is the pumping length</a:t>
            </a:r>
          </a:p>
          <a:p>
            <a:pPr lvl="1"/>
            <a:r>
              <a:rPr lang="en-US" dirty="0"/>
              <a:t>Consider the string </a:t>
            </a:r>
            <a:r>
              <a:rPr lang="en-US" dirty="0">
                <a:latin typeface="Cambria Math" panose="02040503050406030204" pitchFamily="18" charset="0"/>
                <a:ea typeface="Cambria Math" panose="02040503050406030204" pitchFamily="18" charset="0"/>
              </a:rPr>
              <a:t>s = 0</a:t>
            </a:r>
            <a:r>
              <a:rPr lang="en-US" baseline="30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10</a:t>
            </a:r>
            <a:r>
              <a:rPr lang="en-US" baseline="30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1</a:t>
            </a:r>
            <a:r>
              <a:rPr lang="en-US" dirty="0"/>
              <a:t>; clearly, </a:t>
            </a:r>
            <a:r>
              <a:rPr lang="en-US" dirty="0">
                <a:latin typeface="Cambria Math" panose="02040503050406030204" pitchFamily="18" charset="0"/>
                <a:ea typeface="Cambria Math" panose="02040503050406030204" pitchFamily="18" charset="0"/>
              </a:rPr>
              <a:t>s ∈ F</a:t>
            </a:r>
          </a:p>
          <a:p>
            <a:pPr lvl="1"/>
            <a:r>
              <a:rPr lang="en-US" dirty="0"/>
              <a:t>Once again, condition 3 of the pumping lemma is important; any </a:t>
            </a:r>
            <a:r>
              <a:rPr lang="en-US" dirty="0">
                <a:latin typeface="Cambria Math" panose="02040503050406030204" pitchFamily="18" charset="0"/>
                <a:ea typeface="Cambria Math" panose="02040503050406030204" pitchFamily="18" charset="0"/>
              </a:rPr>
              <a:t>s = xyz</a:t>
            </a:r>
            <a:r>
              <a:rPr lang="en-US" dirty="0"/>
              <a:t> satisfying the conditions would make </a:t>
            </a:r>
            <a:r>
              <a:rPr lang="en-US" dirty="0">
                <a:latin typeface="Cambria Math" panose="02040503050406030204" pitchFamily="18" charset="0"/>
                <a:ea typeface="Cambria Math" panose="02040503050406030204" pitchFamily="18" charset="0"/>
              </a:rPr>
              <a:t>y</a:t>
            </a:r>
            <a:r>
              <a:rPr lang="en-US" dirty="0"/>
              <a:t> contain only </a:t>
            </a:r>
            <a:r>
              <a:rPr lang="en-US" dirty="0">
                <a:latin typeface="Cambria Math" panose="02040503050406030204" pitchFamily="18" charset="0"/>
                <a:ea typeface="Cambria Math" panose="02040503050406030204" pitchFamily="18" charset="0"/>
              </a:rPr>
              <a:t>0s</a:t>
            </a:r>
            <a:r>
              <a:rPr lang="en-US" dirty="0"/>
              <a:t> and at least one </a:t>
            </a:r>
            <a:r>
              <a:rPr lang="en-US" dirty="0">
                <a:latin typeface="Cambria Math" panose="02040503050406030204" pitchFamily="18" charset="0"/>
                <a:ea typeface="Cambria Math" panose="02040503050406030204" pitchFamily="18" charset="0"/>
              </a:rPr>
              <a:t>0</a:t>
            </a:r>
          </a:p>
          <a:p>
            <a:pPr lvl="1"/>
            <a:r>
              <a:rPr lang="en-US" dirty="0"/>
              <a:t>Repeating or removing </a:t>
            </a:r>
            <a:r>
              <a:rPr lang="en-US" dirty="0">
                <a:latin typeface="Cambria Math" panose="02040503050406030204" pitchFamily="18" charset="0"/>
                <a:ea typeface="Cambria Math" panose="02040503050406030204" pitchFamily="18" charset="0"/>
              </a:rPr>
              <a:t>y</a:t>
            </a:r>
            <a:r>
              <a:rPr lang="en-US" dirty="0"/>
              <a:t> would result in a string that is not a member of </a:t>
            </a:r>
            <a:r>
              <a:rPr lang="en-US" dirty="0">
                <a:latin typeface="Cambria Math" panose="02040503050406030204" pitchFamily="18" charset="0"/>
                <a:ea typeface="Cambria Math" panose="02040503050406030204" pitchFamily="18" charset="0"/>
              </a:rPr>
              <a:t>F</a:t>
            </a:r>
          </a:p>
          <a:p>
            <a:pPr lvl="1"/>
            <a:r>
              <a:rPr lang="en-US" dirty="0"/>
              <a:t>Therefore, </a:t>
            </a:r>
            <a:r>
              <a:rPr lang="en-US" dirty="0">
                <a:latin typeface="Cambria Math" panose="02040503050406030204" pitchFamily="18" charset="0"/>
                <a:ea typeface="Cambria Math" panose="02040503050406030204" pitchFamily="18" charset="0"/>
              </a:rPr>
              <a:t>F</a:t>
            </a:r>
            <a:r>
              <a:rPr lang="en-US" dirty="0"/>
              <a:t> is nonregular</a:t>
            </a:r>
          </a:p>
        </p:txBody>
      </p:sp>
    </p:spTree>
    <p:extLst>
      <p:ext uri="{BB962C8B-B14F-4D97-AF65-F5344CB8AC3E}">
        <p14:creationId xmlns:p14="http://schemas.microsoft.com/office/powerpoint/2010/main" val="4078621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D67C-2105-42E7-8609-662C65CB2804}"/>
              </a:ext>
            </a:extLst>
          </p:cNvPr>
          <p:cNvSpPr>
            <a:spLocks noGrp="1"/>
          </p:cNvSpPr>
          <p:nvPr>
            <p:ph type="title"/>
          </p:nvPr>
        </p:nvSpPr>
        <p:spPr/>
        <p:txBody>
          <a:bodyPr/>
          <a:lstStyle/>
          <a:p>
            <a:r>
              <a:rPr lang="en-US" dirty="0"/>
              <a:t>Nonregular Language: Example 4</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A262357-B58A-404B-9CFF-A0A86270DAC1}"/>
                  </a:ext>
                </a:extLst>
              </p:cNvPr>
              <p:cNvSpPr>
                <a:spLocks noGrp="1"/>
              </p:cNvSpPr>
              <p:nvPr>
                <p:ph idx="1"/>
              </p:nvPr>
            </p:nvSpPr>
            <p:spPr/>
            <p:txBody>
              <a:bodyPr>
                <a:normAutofit fontScale="92500"/>
              </a:bodyPr>
              <a:lstStyle/>
              <a:p>
                <a:r>
                  <a:rPr lang="en-US" dirty="0"/>
                  <a:t>Consider this unary language: </a:t>
                </a:r>
                <a14:m>
                  <m:oMath xmlns:m="http://schemas.openxmlformats.org/officeDocument/2006/math">
                    <m:sSup>
                      <m:sSupPr>
                        <m:ctrlPr>
                          <a:rPr lang="en-US" i="1" smtClean="0">
                            <a:latin typeface="Cambria Math" panose="02040503050406030204" pitchFamily="18" charset="0"/>
                          </a:rPr>
                        </m:ctrlPr>
                      </m:sSupPr>
                      <m:e>
                        <m:r>
                          <m:rPr>
                            <m:sty m:val="p"/>
                          </m:rPr>
                          <a:rPr lang="en-US" b="0" i="0" smtClean="0">
                            <a:latin typeface="Cambria Math" panose="02040503050406030204" pitchFamily="18" charset="0"/>
                          </a:rPr>
                          <m:t>D</m:t>
                        </m:r>
                        <m:r>
                          <a:rPr lang="en-US" b="0" i="0" smtClean="0">
                            <a:latin typeface="Cambria Math" panose="02040503050406030204" pitchFamily="18" charset="0"/>
                          </a:rPr>
                          <m:t>={1</m:t>
                        </m:r>
                      </m:e>
                      <m:sup>
                        <m:sSup>
                          <m:sSupPr>
                            <m:ctrlPr>
                              <a:rPr lang="en-US" i="1" smtClean="0">
                                <a:latin typeface="Cambria Math" panose="02040503050406030204" pitchFamily="18" charset="0"/>
                              </a:rPr>
                            </m:ctrlPr>
                          </m:sSupPr>
                          <m:e>
                            <m:r>
                              <m:rPr>
                                <m:sty m:val="p"/>
                              </m:rPr>
                              <a:rPr lang="en-US" b="0" i="0" smtClean="0">
                                <a:latin typeface="Cambria Math" panose="02040503050406030204" pitchFamily="18" charset="0"/>
                              </a:rPr>
                              <m:t>n</m:t>
                            </m:r>
                          </m:e>
                          <m:sup>
                            <m:r>
                              <a:rPr lang="en-US" b="0" i="0" smtClean="0">
                                <a:latin typeface="Cambria Math" panose="02040503050406030204" pitchFamily="18" charset="0"/>
                              </a:rPr>
                              <m:t>2</m:t>
                            </m:r>
                          </m:sup>
                        </m:sSup>
                      </m:sup>
                    </m:sSup>
                    <m:d>
                      <m:dPr>
                        <m:begChr m:val="|"/>
                        <m:endChr m:val="}"/>
                        <m:ctrlPr>
                          <a:rPr lang="en-US" i="1">
                            <a:latin typeface="Cambria Math" panose="02040503050406030204" pitchFamily="18" charset="0"/>
                          </a:rPr>
                        </m:ctrlPr>
                      </m:dPr>
                      <m:e>
                        <m:r>
                          <a:rPr lang="en-US" i="0">
                            <a:latin typeface="Cambria Math" panose="02040503050406030204" pitchFamily="18" charset="0"/>
                          </a:rPr>
                          <m:t> </m:t>
                        </m:r>
                        <m:r>
                          <m:rPr>
                            <m:sty m:val="p"/>
                          </m:rPr>
                          <a:rPr lang="en-US" i="0">
                            <a:latin typeface="Cambria Math" panose="02040503050406030204" pitchFamily="18" charset="0"/>
                          </a:rPr>
                          <m:t>n</m:t>
                        </m:r>
                        <m:r>
                          <a:rPr lang="en-US" i="0" smtClean="0">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0</m:t>
                        </m:r>
                      </m:e>
                    </m:d>
                  </m:oMath>
                </a14:m>
                <a:endParaRPr lang="en-US" dirty="0"/>
              </a:p>
              <a:p>
                <a:r>
                  <a:rPr lang="en-US" dirty="0">
                    <a:latin typeface="Cambria Math" panose="02040503050406030204" pitchFamily="18" charset="0"/>
                    <a:ea typeface="Cambria Math" panose="02040503050406030204" pitchFamily="18" charset="0"/>
                  </a:rPr>
                  <a:t>D</a:t>
                </a:r>
                <a:r>
                  <a:rPr lang="en-US" dirty="0"/>
                  <a:t> contains all strings of </a:t>
                </a:r>
                <a:r>
                  <a:rPr lang="en-US" dirty="0">
                    <a:latin typeface="Cambria Math" panose="02040503050406030204" pitchFamily="18" charset="0"/>
                    <a:ea typeface="Cambria Math" panose="02040503050406030204" pitchFamily="18" charset="0"/>
                  </a:rPr>
                  <a:t>1s</a:t>
                </a:r>
                <a:r>
                  <a:rPr lang="en-US" dirty="0"/>
                  <a:t> whose length is a prefect square</a:t>
                </a:r>
              </a:p>
              <a:p>
                <a:r>
                  <a:rPr lang="en-US" dirty="0"/>
                  <a:t>To prove that </a:t>
                </a:r>
                <a:r>
                  <a:rPr lang="en-US" dirty="0">
                    <a:latin typeface="Cambria Math" panose="02040503050406030204" pitchFamily="18" charset="0"/>
                    <a:ea typeface="Cambria Math" panose="02040503050406030204" pitchFamily="18" charset="0"/>
                  </a:rPr>
                  <a:t>D</a:t>
                </a:r>
                <a:r>
                  <a:rPr lang="en-US" dirty="0"/>
                  <a:t> is irregular:</a:t>
                </a:r>
              </a:p>
              <a:p>
                <a:pPr lvl="1"/>
                <a:r>
                  <a:rPr lang="en-US" dirty="0"/>
                  <a:t>Assume </a:t>
                </a:r>
                <a:r>
                  <a:rPr lang="en-US" dirty="0">
                    <a:latin typeface="Cambria Math" panose="02040503050406030204" pitchFamily="18" charset="0"/>
                    <a:ea typeface="Cambria Math" panose="02040503050406030204" pitchFamily="18" charset="0"/>
                  </a:rPr>
                  <a:t>D</a:t>
                </a:r>
                <a:r>
                  <a:rPr lang="en-US" dirty="0"/>
                  <a:t> is regular, and </a:t>
                </a:r>
                <a:r>
                  <a:rPr lang="en-US" dirty="0">
                    <a:latin typeface="Cambria Math" panose="02040503050406030204" pitchFamily="18" charset="0"/>
                    <a:ea typeface="Cambria Math" panose="02040503050406030204" pitchFamily="18" charset="0"/>
                  </a:rPr>
                  <a:t>p</a:t>
                </a:r>
                <a:r>
                  <a:rPr lang="en-US" dirty="0"/>
                  <a:t> is the pumping length</a:t>
                </a:r>
              </a:p>
              <a:p>
                <a:pPr lvl="1"/>
                <a:r>
                  <a:rPr lang="en-US" dirty="0"/>
                  <a:t>Consider the string </a:t>
                </a:r>
                <a:r>
                  <a:rPr lang="en-US" dirty="0">
                    <a:latin typeface="Cambria Math" panose="02040503050406030204" pitchFamily="18" charset="0"/>
                    <a:ea typeface="Cambria Math" panose="02040503050406030204" pitchFamily="18" charset="0"/>
                  </a:rPr>
                  <a:t>s = </a:t>
                </a:r>
                <a14:m>
                  <m:oMath xmlns:m="http://schemas.openxmlformats.org/officeDocument/2006/math">
                    <m:sSup>
                      <m:sSupPr>
                        <m:ctrlPr>
                          <a:rPr lang="en-US" i="1" smtClean="0">
                            <a:latin typeface="Cambria Math" panose="02040503050406030204" pitchFamily="18" charset="0"/>
                            <a:ea typeface="Cambria Math" panose="02040503050406030204" pitchFamily="18" charset="0"/>
                          </a:rPr>
                        </m:ctrlPr>
                      </m:sSupPr>
                      <m:e>
                        <m:r>
                          <a:rPr lang="en-US" b="0" i="0" smtClean="0">
                            <a:latin typeface="Cambria Math" panose="02040503050406030204" pitchFamily="18" charset="0"/>
                            <a:ea typeface="Cambria Math" panose="02040503050406030204" pitchFamily="18" charset="0"/>
                          </a:rPr>
                          <m:t>1</m:t>
                        </m:r>
                      </m:e>
                      <m:sup>
                        <m:sSup>
                          <m:sSupPr>
                            <m:ctrlPr>
                              <a:rPr lang="en-US" i="1"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p</m:t>
                            </m:r>
                          </m:e>
                          <m:sup>
                            <m:r>
                              <a:rPr lang="en-US" b="0" i="0" smtClean="0">
                                <a:latin typeface="Cambria Math" panose="02040503050406030204" pitchFamily="18" charset="0"/>
                                <a:ea typeface="Cambria Math" panose="02040503050406030204" pitchFamily="18" charset="0"/>
                              </a:rPr>
                              <m:t>2</m:t>
                            </m:r>
                          </m:sup>
                        </m:sSup>
                      </m:sup>
                    </m:sSup>
                  </m:oMath>
                </a14:m>
                <a:r>
                  <a:rPr lang="en-US" dirty="0"/>
                  <a:t>; clearly, </a:t>
                </a:r>
                <a:r>
                  <a:rPr lang="en-US" dirty="0">
                    <a:latin typeface="Cambria Math" panose="02040503050406030204" pitchFamily="18" charset="0"/>
                    <a:ea typeface="Cambria Math" panose="02040503050406030204" pitchFamily="18" charset="0"/>
                  </a:rPr>
                  <a:t>s ∈ D</a:t>
                </a:r>
                <a:endParaRPr lang="en-US" dirty="0"/>
              </a:p>
              <a:p>
                <a:pPr lvl="1"/>
                <a:r>
                  <a:rPr lang="en-US" dirty="0"/>
                  <a:t>The difference between the next perfect square and this one is </a:t>
                </a:r>
                <a:r>
                  <a:rPr lang="en-US" dirty="0">
                    <a:latin typeface="Cambria Math" panose="02040503050406030204" pitchFamily="18" charset="0"/>
                    <a:ea typeface="Cambria Math" panose="02040503050406030204" pitchFamily="18" charset="0"/>
                  </a:rPr>
                  <a:t>(p+1)</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p</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2p+1</a:t>
                </a:r>
              </a:p>
              <a:p>
                <a:pPr lvl="1"/>
                <a:r>
                  <a:rPr lang="en-US" dirty="0"/>
                  <a:t>However, the pumping lemma says there must be a sequence of at most </a:t>
                </a:r>
                <a:r>
                  <a:rPr lang="en-US" dirty="0">
                    <a:latin typeface="Cambria Math" panose="02040503050406030204" pitchFamily="18" charset="0"/>
                    <a:ea typeface="Cambria Math" panose="02040503050406030204" pitchFamily="18" charset="0"/>
                  </a:rPr>
                  <a:t>p</a:t>
                </a:r>
                <a:r>
                  <a:rPr lang="en-US" dirty="0"/>
                  <a:t> </a:t>
                </a:r>
                <a:r>
                  <a:rPr lang="en-US" dirty="0">
                    <a:latin typeface="Cambria Math" panose="02040503050406030204" pitchFamily="18" charset="0"/>
                    <a:ea typeface="Cambria Math" panose="02040503050406030204" pitchFamily="18" charset="0"/>
                  </a:rPr>
                  <a:t>1s</a:t>
                </a:r>
                <a:r>
                  <a:rPr lang="en-US" dirty="0"/>
                  <a:t> that can be repeated, leading to another member of </a:t>
                </a:r>
                <a:r>
                  <a:rPr lang="en-US" dirty="0">
                    <a:latin typeface="Cambria Math" panose="02040503050406030204" pitchFamily="18" charset="0"/>
                    <a:ea typeface="Cambria Math" panose="02040503050406030204" pitchFamily="18" charset="0"/>
                  </a:rPr>
                  <a:t>D</a:t>
                </a:r>
              </a:p>
              <a:p>
                <a:pPr lvl="1"/>
                <a:r>
                  <a:rPr lang="en-US" dirty="0"/>
                  <a:t>Clearly, this is not possible; i.e., adding </a:t>
                </a:r>
                <a:r>
                  <a:rPr lang="en-US" dirty="0">
                    <a:latin typeface="Cambria Math" panose="02040503050406030204" pitchFamily="18" charset="0"/>
                    <a:ea typeface="Cambria Math" panose="02040503050406030204" pitchFamily="18" charset="0"/>
                  </a:rPr>
                  <a:t>p</a:t>
                </a:r>
                <a:r>
                  <a:rPr lang="en-US" dirty="0"/>
                  <a:t> or fewer </a:t>
                </a:r>
                <a:r>
                  <a:rPr lang="en-US" dirty="0">
                    <a:latin typeface="Cambria Math" panose="02040503050406030204" pitchFamily="18" charset="0"/>
                    <a:ea typeface="Cambria Math" panose="02040503050406030204" pitchFamily="18" charset="0"/>
                  </a:rPr>
                  <a:t>1s</a:t>
                </a:r>
                <a:r>
                  <a:rPr lang="en-US" dirty="0"/>
                  <a:t> to </a:t>
                </a:r>
                <a14:m>
                  <m:oMath xmlns:m="http://schemas.openxmlformats.org/officeDocument/2006/math">
                    <m:sSup>
                      <m:sSupPr>
                        <m:ctrlPr>
                          <a:rPr lang="en-US" i="1" smtClean="0">
                            <a:latin typeface="Cambria Math" panose="02040503050406030204" pitchFamily="18" charset="0"/>
                            <a:ea typeface="Cambria Math" panose="02040503050406030204" pitchFamily="18" charset="0"/>
                          </a:rPr>
                        </m:ctrlPr>
                      </m:sSupPr>
                      <m:e>
                        <m:r>
                          <a:rPr lang="en-US" b="0" i="0" smtClean="0">
                            <a:latin typeface="Cambria Math" panose="02040503050406030204" pitchFamily="18" charset="0"/>
                            <a:ea typeface="Cambria Math" panose="02040503050406030204" pitchFamily="18" charset="0"/>
                          </a:rPr>
                          <m:t>1</m:t>
                        </m:r>
                      </m:e>
                      <m:sup>
                        <m:sSup>
                          <m:sSupPr>
                            <m:ctrlPr>
                              <a:rPr lang="en-US" i="1"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p</m:t>
                            </m:r>
                          </m:e>
                          <m:sup>
                            <m:r>
                              <a:rPr lang="en-US" b="0" i="0" smtClean="0">
                                <a:latin typeface="Cambria Math" panose="02040503050406030204" pitchFamily="18" charset="0"/>
                                <a:ea typeface="Cambria Math" panose="02040503050406030204" pitchFamily="18" charset="0"/>
                              </a:rPr>
                              <m:t>2</m:t>
                            </m:r>
                          </m:sup>
                        </m:sSup>
                      </m:sup>
                    </m:sSup>
                    <m:r>
                      <a:rPr lang="en-US" b="0" i="1" smtClean="0">
                        <a:latin typeface="Cambria Math" panose="02040503050406030204" pitchFamily="18" charset="0"/>
                      </a:rPr>
                      <m:t> </m:t>
                    </m:r>
                  </m:oMath>
                </a14:m>
                <a:r>
                  <a:rPr lang="en-US" dirty="0"/>
                  <a:t>would lead to a string that is not a member of </a:t>
                </a:r>
                <a:r>
                  <a:rPr lang="en-US" dirty="0">
                    <a:latin typeface="Cambria Math" panose="02040503050406030204" pitchFamily="18" charset="0"/>
                    <a:ea typeface="Cambria Math" panose="02040503050406030204" pitchFamily="18" charset="0"/>
                  </a:rPr>
                  <a:t>D</a:t>
                </a:r>
                <a:r>
                  <a:rPr lang="en-US" dirty="0">
                    <a:ea typeface="Cambria Math" panose="02040503050406030204" pitchFamily="18" charset="0"/>
                  </a:rPr>
                  <a:t>, since the number of </a:t>
                </a:r>
                <a:r>
                  <a:rPr lang="en-US" dirty="0">
                    <a:latin typeface="Cambria Math" panose="02040503050406030204" pitchFamily="18" charset="0"/>
                    <a:ea typeface="Cambria Math" panose="02040503050406030204" pitchFamily="18" charset="0"/>
                  </a:rPr>
                  <a:t>1s</a:t>
                </a:r>
                <a:r>
                  <a:rPr lang="en-US" dirty="0">
                    <a:ea typeface="Cambria Math" panose="02040503050406030204" pitchFamily="18" charset="0"/>
                  </a:rPr>
                  <a:t> would be less than </a:t>
                </a:r>
                <a:r>
                  <a:rPr lang="en-US" dirty="0">
                    <a:latin typeface="Cambria Math" panose="02040503050406030204" pitchFamily="18" charset="0"/>
                    <a:ea typeface="Cambria Math" panose="02040503050406030204" pitchFamily="18" charset="0"/>
                  </a:rPr>
                  <a:t>(p+1)</a:t>
                </a:r>
                <a:r>
                  <a:rPr lang="en-US" baseline="30000" dirty="0">
                    <a:latin typeface="Cambria Math" panose="02040503050406030204" pitchFamily="18" charset="0"/>
                    <a:ea typeface="Cambria Math" panose="02040503050406030204" pitchFamily="18" charset="0"/>
                  </a:rPr>
                  <a:t>2</a:t>
                </a:r>
              </a:p>
              <a:p>
                <a:pPr lvl="1"/>
                <a:r>
                  <a:rPr lang="en-US" dirty="0"/>
                  <a:t>Therefore, </a:t>
                </a:r>
                <a:r>
                  <a:rPr lang="en-US" dirty="0">
                    <a:latin typeface="Cambria Math" panose="02040503050406030204" pitchFamily="18" charset="0"/>
                    <a:ea typeface="Cambria Math" panose="02040503050406030204" pitchFamily="18" charset="0"/>
                  </a:rPr>
                  <a:t>D</a:t>
                </a:r>
                <a:r>
                  <a:rPr lang="en-US" dirty="0"/>
                  <a:t> is not regular</a:t>
                </a:r>
              </a:p>
            </p:txBody>
          </p:sp>
        </mc:Choice>
        <mc:Fallback>
          <p:sp>
            <p:nvSpPr>
              <p:cNvPr id="3" name="Content Placeholder 2">
                <a:extLst>
                  <a:ext uri="{FF2B5EF4-FFF2-40B4-BE49-F238E27FC236}">
                    <a16:creationId xmlns:a16="http://schemas.microsoft.com/office/drawing/2014/main" id="{AA262357-B58A-404B-9CFF-A0A86270DAC1}"/>
                  </a:ext>
                </a:extLst>
              </p:cNvPr>
              <p:cNvSpPr>
                <a:spLocks noGrp="1" noRot="1" noChangeAspect="1" noMove="1" noResize="1" noEditPoints="1" noAdjustHandles="1" noChangeArrowheads="1" noChangeShapeType="1" noTextEdit="1"/>
              </p:cNvSpPr>
              <p:nvPr>
                <p:ph idx="1"/>
              </p:nvPr>
            </p:nvSpPr>
            <p:spPr>
              <a:blipFill>
                <a:blip r:embed="rId2"/>
                <a:stretch>
                  <a:fillRect l="-928" t="-840" b="-2801"/>
                </a:stretch>
              </a:blipFill>
            </p:spPr>
            <p:txBody>
              <a:bodyPr/>
              <a:lstStyle/>
              <a:p>
                <a:r>
                  <a:rPr lang="en-US">
                    <a:noFill/>
                  </a:rPr>
                  <a:t> </a:t>
                </a:r>
              </a:p>
            </p:txBody>
          </p:sp>
        </mc:Fallback>
      </mc:AlternateContent>
    </p:spTree>
    <p:extLst>
      <p:ext uri="{BB962C8B-B14F-4D97-AF65-F5344CB8AC3E}">
        <p14:creationId xmlns:p14="http://schemas.microsoft.com/office/powerpoint/2010/main" val="302045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98401-2582-45F9-8237-1464CF5950B7}"/>
              </a:ext>
            </a:extLst>
          </p:cNvPr>
          <p:cNvSpPr>
            <a:spLocks noGrp="1"/>
          </p:cNvSpPr>
          <p:nvPr>
            <p:ph type="title"/>
          </p:nvPr>
        </p:nvSpPr>
        <p:spPr/>
        <p:txBody>
          <a:bodyPr/>
          <a:lstStyle/>
          <a:p>
            <a:r>
              <a:rPr lang="en-US" dirty="0"/>
              <a:t>Nonregular Language: Example 5</a:t>
            </a:r>
          </a:p>
        </p:txBody>
      </p:sp>
      <p:sp>
        <p:nvSpPr>
          <p:cNvPr id="3" name="Content Placeholder 2">
            <a:extLst>
              <a:ext uri="{FF2B5EF4-FFF2-40B4-BE49-F238E27FC236}">
                <a16:creationId xmlns:a16="http://schemas.microsoft.com/office/drawing/2014/main" id="{69CFC798-6CA0-4E27-A660-3A8004DC3066}"/>
              </a:ext>
            </a:extLst>
          </p:cNvPr>
          <p:cNvSpPr>
            <a:spLocks noGrp="1"/>
          </p:cNvSpPr>
          <p:nvPr>
            <p:ph idx="1"/>
          </p:nvPr>
        </p:nvSpPr>
        <p:spPr/>
        <p:txBody>
          <a:bodyPr>
            <a:normAutofit fontScale="92500" lnSpcReduction="10000"/>
          </a:bodyPr>
          <a:lstStyle/>
          <a:p>
            <a:r>
              <a:rPr lang="en-US" dirty="0"/>
              <a:t>Consider the language: </a:t>
            </a:r>
            <a:r>
              <a:rPr lang="en-US" dirty="0">
                <a:latin typeface="Cambria Math" panose="02040503050406030204" pitchFamily="18" charset="0"/>
                <a:ea typeface="Cambria Math" panose="02040503050406030204" pitchFamily="18" charset="0"/>
              </a:rPr>
              <a:t>E = {0</a:t>
            </a:r>
            <a:r>
              <a:rPr lang="en-US" baseline="30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 i &gt; j}</a:t>
            </a:r>
          </a:p>
          <a:p>
            <a:r>
              <a:rPr lang="en-US" dirty="0"/>
              <a:t>To prove that </a:t>
            </a:r>
            <a:r>
              <a:rPr lang="en-US" dirty="0">
                <a:latin typeface="Cambria Math" panose="02040503050406030204" pitchFamily="18" charset="0"/>
                <a:ea typeface="Cambria Math" panose="02040503050406030204" pitchFamily="18" charset="0"/>
              </a:rPr>
              <a:t>E</a:t>
            </a:r>
            <a:r>
              <a:rPr lang="en-US" dirty="0"/>
              <a:t> is nonregular:</a:t>
            </a:r>
          </a:p>
          <a:p>
            <a:pPr lvl="1"/>
            <a:r>
              <a:rPr lang="en-US" dirty="0"/>
              <a:t>Assume </a:t>
            </a:r>
            <a:r>
              <a:rPr lang="en-US" dirty="0">
                <a:latin typeface="Cambria Math" panose="02040503050406030204" pitchFamily="18" charset="0"/>
                <a:ea typeface="Cambria Math" panose="02040503050406030204" pitchFamily="18" charset="0"/>
              </a:rPr>
              <a:t>E</a:t>
            </a:r>
            <a:r>
              <a:rPr lang="en-US" dirty="0"/>
              <a:t> is regular, and </a:t>
            </a:r>
            <a:r>
              <a:rPr lang="en-US" dirty="0">
                <a:latin typeface="Cambria Math" panose="02040503050406030204" pitchFamily="18" charset="0"/>
                <a:ea typeface="Cambria Math" panose="02040503050406030204" pitchFamily="18" charset="0"/>
              </a:rPr>
              <a:t>p</a:t>
            </a:r>
            <a:r>
              <a:rPr lang="en-US" dirty="0"/>
              <a:t> is the pumping length</a:t>
            </a:r>
          </a:p>
          <a:p>
            <a:pPr lvl="1"/>
            <a:r>
              <a:rPr lang="en-US" dirty="0"/>
              <a:t>Consider the string </a:t>
            </a:r>
            <a:r>
              <a:rPr lang="en-US" dirty="0">
                <a:latin typeface="Cambria Math" panose="02040503050406030204" pitchFamily="18" charset="0"/>
                <a:ea typeface="Cambria Math" panose="02040503050406030204" pitchFamily="18" charset="0"/>
              </a:rPr>
              <a:t>s = 0</a:t>
            </a:r>
            <a:r>
              <a:rPr lang="en-US" baseline="30000" dirty="0">
                <a:latin typeface="Cambria Math" panose="02040503050406030204" pitchFamily="18" charset="0"/>
                <a:ea typeface="Cambria Math" panose="02040503050406030204" pitchFamily="18" charset="0"/>
              </a:rPr>
              <a:t>p+1</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p</a:t>
            </a:r>
          </a:p>
          <a:p>
            <a:pPr lvl="1"/>
            <a:r>
              <a:rPr lang="en-US" dirty="0"/>
              <a:t>For any breakdown of </a:t>
            </a:r>
            <a:r>
              <a:rPr lang="en-US" dirty="0">
                <a:latin typeface="Cambria Math" panose="02040503050406030204" pitchFamily="18" charset="0"/>
                <a:ea typeface="Cambria Math" panose="02040503050406030204" pitchFamily="18" charset="0"/>
              </a:rPr>
              <a:t>s=xyz</a:t>
            </a:r>
            <a:r>
              <a:rPr lang="en-US" dirty="0"/>
              <a:t>, where </a:t>
            </a:r>
            <a:r>
              <a:rPr lang="en-US" dirty="0">
                <a:latin typeface="Cambria Math" panose="02040503050406030204" pitchFamily="18" charset="0"/>
                <a:ea typeface="Cambria Math" panose="02040503050406030204" pitchFamily="18" charset="0"/>
              </a:rPr>
              <a:t>|xy| ≤ p</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|y| &gt; 0</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y</a:t>
            </a:r>
            <a:r>
              <a:rPr lang="en-US" dirty="0">
                <a:ea typeface="Cambria Math" panose="02040503050406030204" pitchFamily="18" charset="0"/>
              </a:rPr>
              <a:t> will contain at least one </a:t>
            </a:r>
            <a:r>
              <a:rPr lang="en-US" dirty="0">
                <a:latin typeface="Cambria Math" panose="02040503050406030204" pitchFamily="18" charset="0"/>
                <a:ea typeface="Cambria Math" panose="02040503050406030204" pitchFamily="18" charset="0"/>
              </a:rPr>
              <a:t>0</a:t>
            </a:r>
            <a:r>
              <a:rPr lang="en-US" dirty="0">
                <a:ea typeface="Cambria Math" panose="02040503050406030204" pitchFamily="18" charset="0"/>
              </a:rPr>
              <a:t> and only </a:t>
            </a:r>
            <a:r>
              <a:rPr lang="en-US" dirty="0">
                <a:latin typeface="Cambria Math" panose="02040503050406030204" pitchFamily="18" charset="0"/>
                <a:ea typeface="Cambria Math" panose="02040503050406030204" pitchFamily="18" charset="0"/>
              </a:rPr>
              <a:t>0s</a:t>
            </a:r>
          </a:p>
          <a:p>
            <a:pPr lvl="1"/>
            <a:r>
              <a:rPr lang="en-US" dirty="0">
                <a:ea typeface="Cambria Math" panose="02040503050406030204" pitchFamily="18" charset="0"/>
              </a:rPr>
              <a:t>In this case, repeating </a:t>
            </a:r>
            <a:r>
              <a:rPr lang="en-US" dirty="0">
                <a:latin typeface="Cambria Math" panose="02040503050406030204" pitchFamily="18" charset="0"/>
                <a:ea typeface="Cambria Math" panose="02040503050406030204" pitchFamily="18" charset="0"/>
              </a:rPr>
              <a:t>y</a:t>
            </a:r>
            <a:r>
              <a:rPr lang="en-US" dirty="0">
                <a:ea typeface="Cambria Math" panose="02040503050406030204" pitchFamily="18" charset="0"/>
              </a:rPr>
              <a:t> more than one time is fine; it would lead to other members of </a:t>
            </a:r>
            <a:r>
              <a:rPr lang="en-US" dirty="0">
                <a:latin typeface="Cambria Math" panose="02040503050406030204" pitchFamily="18" charset="0"/>
                <a:ea typeface="Cambria Math" panose="02040503050406030204" pitchFamily="18" charset="0"/>
              </a:rPr>
              <a:t>E</a:t>
            </a:r>
          </a:p>
          <a:p>
            <a:pPr lvl="1"/>
            <a:r>
              <a:rPr lang="en-US" dirty="0">
                <a:ea typeface="Cambria Math" panose="02040503050406030204" pitchFamily="18" charset="0"/>
              </a:rPr>
              <a:t>However, the pumping lemma also says we could remove </a:t>
            </a:r>
            <a:r>
              <a:rPr lang="en-US" dirty="0">
                <a:latin typeface="Cambria Math" panose="02040503050406030204" pitchFamily="18" charset="0"/>
                <a:ea typeface="Cambria Math" panose="02040503050406030204" pitchFamily="18" charset="0"/>
              </a:rPr>
              <a:t>y</a:t>
            </a:r>
            <a:r>
              <a:rPr lang="en-US" dirty="0">
                <a:ea typeface="Cambria Math" panose="02040503050406030204" pitchFamily="18" charset="0"/>
              </a:rPr>
              <a:t>, leading to </a:t>
            </a:r>
            <a:r>
              <a:rPr lang="en-US" dirty="0">
                <a:latin typeface="Cambria Math" panose="02040503050406030204" pitchFamily="18" charset="0"/>
                <a:ea typeface="Cambria Math" panose="02040503050406030204" pitchFamily="18" charset="0"/>
              </a:rPr>
              <a:t>s=xz</a:t>
            </a:r>
            <a:r>
              <a:rPr lang="en-US" dirty="0">
                <a:ea typeface="Cambria Math" panose="02040503050406030204" pitchFamily="18" charset="0"/>
              </a:rPr>
              <a:t>, and that this also needs to be a member of </a:t>
            </a:r>
            <a:r>
              <a:rPr lang="en-US" dirty="0">
                <a:latin typeface="Cambria Math" panose="02040503050406030204" pitchFamily="18" charset="0"/>
                <a:ea typeface="Cambria Math" panose="02040503050406030204" pitchFamily="18" charset="0"/>
              </a:rPr>
              <a:t>E</a:t>
            </a:r>
          </a:p>
          <a:p>
            <a:pPr lvl="1"/>
            <a:r>
              <a:rPr lang="en-US" dirty="0">
                <a:ea typeface="Cambria Math" panose="02040503050406030204" pitchFamily="18" charset="0"/>
              </a:rPr>
              <a:t>In this case, that doesn't work, since we started with one more </a:t>
            </a:r>
            <a:r>
              <a:rPr lang="en-US" dirty="0">
                <a:latin typeface="Cambria Math" panose="02040503050406030204" pitchFamily="18" charset="0"/>
                <a:ea typeface="Cambria Math" panose="02040503050406030204" pitchFamily="18" charset="0"/>
              </a:rPr>
              <a:t>0</a:t>
            </a:r>
            <a:r>
              <a:rPr lang="en-US" dirty="0">
                <a:ea typeface="Cambria Math" panose="02040503050406030204" pitchFamily="18" charset="0"/>
              </a:rPr>
              <a:t> than </a:t>
            </a:r>
            <a:r>
              <a:rPr lang="en-US" dirty="0">
                <a:latin typeface="Cambria Math" panose="02040503050406030204" pitchFamily="18" charset="0"/>
                <a:ea typeface="Cambria Math" panose="02040503050406030204" pitchFamily="18" charset="0"/>
              </a:rPr>
              <a:t>1s</a:t>
            </a:r>
            <a:r>
              <a:rPr lang="en-US" dirty="0">
                <a:ea typeface="Cambria Math" panose="02040503050406030204" pitchFamily="18" charset="0"/>
              </a:rPr>
              <a:t>; removing </a:t>
            </a:r>
            <a:r>
              <a:rPr lang="en-US" dirty="0">
                <a:latin typeface="Cambria Math" panose="02040503050406030204" pitchFamily="18" charset="0"/>
                <a:ea typeface="Cambria Math" panose="02040503050406030204" pitchFamily="18" charset="0"/>
              </a:rPr>
              <a:t>y</a:t>
            </a:r>
            <a:r>
              <a:rPr lang="en-US" dirty="0">
                <a:ea typeface="Cambria Math" panose="02040503050406030204" pitchFamily="18" charset="0"/>
              </a:rPr>
              <a:t> would lead to fewer </a:t>
            </a:r>
            <a:r>
              <a:rPr lang="en-US" dirty="0">
                <a:latin typeface="Cambria Math" panose="02040503050406030204" pitchFamily="18" charset="0"/>
                <a:ea typeface="Cambria Math" panose="02040503050406030204" pitchFamily="18" charset="0"/>
              </a:rPr>
              <a:t>0s</a:t>
            </a:r>
            <a:r>
              <a:rPr lang="en-US" dirty="0">
                <a:ea typeface="Cambria Math" panose="02040503050406030204" pitchFamily="18" charset="0"/>
              </a:rPr>
              <a:t>, and the resulting string would not be a member of </a:t>
            </a:r>
            <a:r>
              <a:rPr lang="en-US" dirty="0">
                <a:latin typeface="Cambria Math" panose="02040503050406030204" pitchFamily="18" charset="0"/>
                <a:ea typeface="Cambria Math" panose="02040503050406030204" pitchFamily="18" charset="0"/>
              </a:rPr>
              <a:t>E</a:t>
            </a:r>
          </a:p>
          <a:p>
            <a:pPr lvl="1"/>
            <a:r>
              <a:rPr lang="en-US" dirty="0">
                <a:ea typeface="Cambria Math" panose="02040503050406030204" pitchFamily="18" charset="0"/>
              </a:rPr>
              <a:t>Therefore, </a:t>
            </a:r>
            <a:r>
              <a:rPr lang="en-US" dirty="0">
                <a:latin typeface="Cambria Math" panose="02040503050406030204" pitchFamily="18" charset="0"/>
                <a:ea typeface="Cambria Math" panose="02040503050406030204" pitchFamily="18" charset="0"/>
              </a:rPr>
              <a:t>E</a:t>
            </a:r>
            <a:r>
              <a:rPr lang="en-US" dirty="0">
                <a:ea typeface="Cambria Math" panose="02040503050406030204" pitchFamily="18" charset="0"/>
              </a:rPr>
              <a:t> is nonregular</a:t>
            </a:r>
            <a:endParaRPr lang="en-US" dirty="0"/>
          </a:p>
        </p:txBody>
      </p:sp>
    </p:spTree>
    <p:extLst>
      <p:ext uri="{BB962C8B-B14F-4D97-AF65-F5344CB8AC3E}">
        <p14:creationId xmlns:p14="http://schemas.microsoft.com/office/powerpoint/2010/main" val="12978237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471</TotalTime>
  <Words>2382</Words>
  <Application>Microsoft Office PowerPoint</Application>
  <PresentationFormat>Widescreen</PresentationFormat>
  <Paragraphs>140</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Cambria Math</vt:lpstr>
      <vt:lpstr>Office Theme</vt:lpstr>
      <vt:lpstr>ECE461: Theoretical CS</vt:lpstr>
      <vt:lpstr>Brief Recap</vt:lpstr>
      <vt:lpstr>Nonregular Languages</vt:lpstr>
      <vt:lpstr>Nonregular Languages</vt:lpstr>
      <vt:lpstr>The Pumping Lemma</vt:lpstr>
      <vt:lpstr>Why is there a Pumping Length?</vt:lpstr>
      <vt:lpstr>Proving the Pumping Lemma</vt:lpstr>
      <vt:lpstr>The Pigeonhole Principle in Action</vt:lpstr>
      <vt:lpstr>Why is this important?</vt:lpstr>
      <vt:lpstr>Nonregular Language: Example 1</vt:lpstr>
      <vt:lpstr>Nonregular Language: Example 2</vt:lpstr>
      <vt:lpstr>Nonregular Language: Example 3</vt:lpstr>
      <vt:lpstr>Nonregular Language: Example 4</vt:lpstr>
      <vt:lpstr>Nonregular Language: Example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28</cp:revision>
  <dcterms:created xsi:type="dcterms:W3CDTF">2022-01-26T14:06:12Z</dcterms:created>
  <dcterms:modified xsi:type="dcterms:W3CDTF">2024-01-25T23:14:10Z</dcterms:modified>
</cp:coreProperties>
</file>