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3943A-818B-49D1-AECD-1D42FF28F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B2C9D-40E8-4C49-B728-929A55169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1DCBA-9C78-4757-B5A4-8C9DC9E38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1258B-3323-41EF-A400-3BF70207D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4779D-3A1F-4F55-8BC1-8CF820BE9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51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231B-BA6D-4C56-9D02-2BF15FA9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0F71A-CD55-4291-BF88-F8650DE47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07EF1-0877-468F-8301-E28CE73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50A04-F491-49E9-B41C-F7A52855A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05100-0AEF-4EFA-98D6-9BAB4101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24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CD923-C57D-4891-A3C5-96EDBC6D9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C4F33-AF34-4439-B802-0A8AC44E2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3B64C-C64E-4CED-A806-C1A61262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4226-E2AA-4CC1-AC85-36CB388A5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3D8AB-B045-4C27-8B45-2C7131F9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9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ABA6E-3C77-42B9-A4E4-B5BE16FC0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825AD-6916-48AB-A0C9-EF6A9DD2D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6D7C18-E77E-4DE4-8639-7EA8FCE9B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63860-B5A2-4612-8827-95BAFF378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ABBAD9-BAF8-49A0-9185-D12268112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50347-C85C-4883-B4B4-C1713B36D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DAC4A-53C4-427B-9B33-2FB827D9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AF500-2144-41B7-BD38-D2F27CE10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1ED99-5C03-4BC9-9E6F-20D2E35A4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3746AA-4016-406F-8F80-33E1E4697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7E8B53-F2C5-4E64-8603-8D2A725EAA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148743-D155-445A-B9A8-39C4B78B5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0D030B-3E31-4D3D-9746-841B8D21B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7306CE-10CF-4DE3-94D6-6D744342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77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5A81F-51A1-4BE0-8BF5-9575582D7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BCF26-CD80-4377-A5F0-226305263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9F184-F9C1-4413-95D5-1EAD5A9B8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A5D1E7-BC65-4157-84D0-44CB006B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95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EFA131-982A-4B5E-827F-7D9F49D12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DBC4C-D958-465F-9F27-39A573D13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06AA5-64B7-4648-846F-7BDAB064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7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1A976-A352-4FAC-8268-91020A497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E8728-CC42-4CE5-A0A3-794716DCA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CCD5D-609A-4E38-A92A-324729A37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E9EDA-0EF6-425D-9FC9-4A18730DE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0A768D-A1CF-4AB8-83DC-672DC8F7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8B666A-B5A6-4CD8-B01C-BE8E9100E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3CF5-B55E-4F0E-8284-E891E05B6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315DA0-5F78-49C2-8A76-8D78933054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621E8-CF37-4F1B-A769-88FBBD6C1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0870BD-53BF-4E44-B788-E131FF7F9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32BCE-D60F-40C9-BF90-E637C044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18F9D1-845F-40A0-A266-C6F461131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41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96105-AA57-4F7A-A6E4-20725571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5E0FC3-1FAA-4DBC-B6E0-F869F7E1A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13E3-3A98-421D-ABBC-8F34CE62D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08180-4C31-4907-844D-1216CC94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46C48-D9DF-472D-B24D-35CA6155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3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6D5745-C5DE-4F2A-87DA-2E6E07EAC0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61AD20-7CE3-4C1C-BB8F-B46D2EC33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015AA-39C4-4229-BD73-92BBAAB5D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4A23A-B6D1-4E0D-9B69-066BDA13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9B223-E132-4B9C-8619-35A3D5C9E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8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8F0F-A1CB-413C-BA79-AA3561E7C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73161-9E94-4B62-B1E6-D06F970A3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5120F-6296-4C39-8E9A-5402E700F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26F1E-0034-4E79-8A88-D9D331C7EA8D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6C218-DB1F-450E-97BF-03E6A7745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94D2C-2E85-453E-BCA9-CEC89D2FA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2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Non-Context-Free Languages and the Pumping Lemma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8E0D-C485-4422-9DCB-B111123A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35D06-F631-49BA-AADF-69B98E248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earlier topics, we learned about three equally powerful formalisms capable of recognizing the </a:t>
            </a:r>
            <a:r>
              <a:rPr lang="en-US" b="1" dirty="0"/>
              <a:t>regular languages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Deterministic finite automata</a:t>
            </a:r>
            <a:r>
              <a:rPr lang="en-US" dirty="0"/>
              <a:t> (DFAs)</a:t>
            </a:r>
            <a:endParaRPr lang="en-US" b="1" dirty="0"/>
          </a:p>
          <a:p>
            <a:pPr lvl="1"/>
            <a:r>
              <a:rPr lang="en-US" b="1" dirty="0"/>
              <a:t>Nondeterministic finite automata</a:t>
            </a:r>
            <a:r>
              <a:rPr lang="en-US" dirty="0"/>
              <a:t> (NFAs)</a:t>
            </a:r>
            <a:endParaRPr lang="en-US" b="1" dirty="0"/>
          </a:p>
          <a:p>
            <a:pPr lvl="1"/>
            <a:r>
              <a:rPr lang="en-US" b="1" dirty="0"/>
              <a:t>Regular expressions</a:t>
            </a:r>
            <a:r>
              <a:rPr lang="en-US" dirty="0"/>
              <a:t> (REs)</a:t>
            </a:r>
            <a:endParaRPr lang="en-US" b="1" dirty="0"/>
          </a:p>
          <a:p>
            <a:r>
              <a:rPr lang="en-US" dirty="0"/>
              <a:t>We also discussed a form of </a:t>
            </a:r>
            <a:r>
              <a:rPr lang="en-US" b="1" dirty="0"/>
              <a:t>the pumping lemma</a:t>
            </a:r>
            <a:r>
              <a:rPr lang="en-US" dirty="0"/>
              <a:t>, </a:t>
            </a:r>
            <a:r>
              <a:rPr lang="en-US" i="1" dirty="0"/>
              <a:t>the pumping lemma for regular languages</a:t>
            </a:r>
            <a:r>
              <a:rPr lang="en-US" dirty="0"/>
              <a:t>, which can be used to prove that certain languages are nonregular</a:t>
            </a:r>
          </a:p>
          <a:p>
            <a:r>
              <a:rPr lang="en-US" dirty="0"/>
              <a:t>Then, in other topics, we learned about two equally powerful formalisms capable of describing the </a:t>
            </a:r>
            <a:r>
              <a:rPr lang="en-US" b="1" dirty="0"/>
              <a:t>context-free languages</a:t>
            </a:r>
            <a:r>
              <a:rPr lang="en-US" dirty="0"/>
              <a:t> (CFLs):</a:t>
            </a:r>
          </a:p>
          <a:p>
            <a:pPr lvl="1"/>
            <a:r>
              <a:rPr lang="en-US" b="1" dirty="0"/>
              <a:t>Context-free grammars</a:t>
            </a:r>
            <a:r>
              <a:rPr lang="en-US" dirty="0"/>
              <a:t> (CFGs)</a:t>
            </a:r>
          </a:p>
          <a:p>
            <a:pPr lvl="1"/>
            <a:r>
              <a:rPr lang="en-US" b="1" dirty="0"/>
              <a:t>Pushdown automata</a:t>
            </a:r>
            <a:r>
              <a:rPr lang="en-US" dirty="0"/>
              <a:t> (PDAs)</a:t>
            </a:r>
          </a:p>
          <a:p>
            <a:r>
              <a:rPr lang="en-US" dirty="0"/>
              <a:t>We have seen that the context-free languages include all the regular languages, as well as some languages that are nonregular</a:t>
            </a:r>
          </a:p>
          <a:p>
            <a:r>
              <a:rPr lang="en-US" dirty="0"/>
              <a:t>In this topic we will discuss another form of the pumping lemma, </a:t>
            </a:r>
            <a:r>
              <a:rPr lang="en-US" i="1" dirty="0"/>
              <a:t>the pumping lemma for context-free languages</a:t>
            </a:r>
            <a:r>
              <a:rPr lang="en-US" dirty="0"/>
              <a:t>, which can be used to prove that certain languages are not context free</a:t>
            </a:r>
          </a:p>
          <a:p>
            <a:r>
              <a:rPr lang="en-US" dirty="0"/>
              <a:t>This topic is based on Section 2.3 of the textbook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B634B-8F09-4C5B-92AC-325DF6F8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Pumping Lemma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F6180-07AE-45C6-BEC2-F0F853FF8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It was previously mentioned that there are different forms of </a:t>
            </a:r>
            <a:r>
              <a:rPr lang="en-US" b="1" dirty="0"/>
              <a:t>the pumping lemma</a:t>
            </a:r>
          </a:p>
          <a:p>
            <a:r>
              <a:rPr lang="en-US" dirty="0"/>
              <a:t>We already discussed the pumping lemma for regular languages</a:t>
            </a:r>
          </a:p>
          <a:p>
            <a:r>
              <a:rPr lang="en-US" i="1" dirty="0"/>
              <a:t>The pumping lemma for context-free languages</a:t>
            </a:r>
            <a:r>
              <a:rPr lang="en-US" dirty="0"/>
              <a:t> (Theorem 2.34 in the textbook) states:</a:t>
            </a:r>
          </a:p>
          <a:p>
            <a:pPr marL="457200" lvl="1" indent="0">
              <a:buNone/>
            </a:pPr>
            <a:r>
              <a:rPr lang="en-US" sz="2300" dirty="0"/>
              <a:t>If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dirty="0"/>
              <a:t> is a context-free language, then there is a number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2300" dirty="0"/>
              <a:t> (the </a:t>
            </a:r>
            <a:r>
              <a:rPr lang="en-US" sz="2300" b="1" dirty="0"/>
              <a:t>pumping length</a:t>
            </a:r>
            <a:r>
              <a:rPr lang="en-US" sz="2300" dirty="0"/>
              <a:t>) where, if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2300" dirty="0"/>
              <a:t> is any string in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dirty="0"/>
              <a:t> of length at least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2300" dirty="0"/>
              <a:t>, then s may be divided into five pieces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s=uvxyz</a:t>
            </a:r>
            <a:r>
              <a:rPr lang="en-US" sz="2300" dirty="0"/>
              <a:t> satisfying the conditions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for 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 ≥ 0</a:t>
            </a:r>
            <a:r>
              <a:rPr lang="en-US" dirty="0"/>
              <a:t>,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uv</a:t>
            </a:r>
            <a:r>
              <a:rPr lang="en-US" baseline="30000" noProof="1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xy</a:t>
            </a:r>
            <a:r>
              <a:rPr lang="en-US" baseline="30000" noProof="1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z ∈ A</a:t>
            </a:r>
            <a:r>
              <a:rPr lang="en-US" dirty="0"/>
              <a:t>,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|vy| &gt; 0</a:t>
            </a:r>
            <a:r>
              <a:rPr lang="en-US" dirty="0"/>
              <a:t>, and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|vxy| ≤ p</a:t>
            </a:r>
            <a:r>
              <a:rPr lang="en-US" dirty="0"/>
              <a:t>.</a:t>
            </a:r>
          </a:p>
          <a:p>
            <a:r>
              <a:rPr lang="en-US" dirty="0"/>
              <a:t>As with regular languages, we can say that such strings (members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with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 p</a:t>
            </a:r>
            <a:r>
              <a:rPr lang="en-US" dirty="0"/>
              <a:t>) can be </a:t>
            </a:r>
            <a:r>
              <a:rPr lang="en-US" i="1" dirty="0"/>
              <a:t>pumped</a:t>
            </a:r>
          </a:p>
          <a:p>
            <a:r>
              <a:rPr lang="en-US" dirty="0"/>
              <a:t>Unlike with regular languages, strings with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 p</a:t>
            </a:r>
            <a:r>
              <a:rPr lang="en-US" dirty="0"/>
              <a:t> can be split into five parts (not three), and two of the parts can be removed or repeated</a:t>
            </a:r>
          </a:p>
          <a:p>
            <a:r>
              <a:rPr lang="en-US" dirty="0"/>
              <a:t>Note that both parts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) must be repeated the same number of times</a:t>
            </a:r>
          </a:p>
          <a:p>
            <a:r>
              <a:rPr lang="en-US" dirty="0"/>
              <a:t>Also note that either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can be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but they cannot both be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88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9DF52-21D1-44A9-87E9-E7EC98AF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there a Pumping Length for CFLs?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6F3ED-E9BD-4028-B829-E3E284A97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For any context-free language (CFL),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we know that there must be a CFG that generates the language; call such a CFG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</a:p>
          <a:p>
            <a:r>
              <a:rPr lang="en-US" dirty="0">
                <a:ea typeface="Cambria Math" panose="02040503050406030204" pitchFamily="18" charset="0"/>
              </a:rPr>
              <a:t>For any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that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, it must be the case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, the start symbol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>
                <a:ea typeface="Cambria Math" panose="02040503050406030204" pitchFamily="18" charset="0"/>
              </a:rPr>
              <a:t>, derives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This can be represented as a parse tree, where the leaves of the parse tree are the symbols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The greater the length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(i.e., the more symbols it contains), the taller the parse tree needs to be</a:t>
            </a:r>
          </a:p>
          <a:p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long enough (we will get more specific about this a bit later), this will force the parse tree to grow to a size such that at least one path from the root to a leaf needs to repeat at least one nonterminal</a:t>
            </a:r>
          </a:p>
          <a:p>
            <a:r>
              <a:rPr lang="en-US" dirty="0">
                <a:ea typeface="Cambria Math" panose="02040503050406030204" pitchFamily="18" charset="0"/>
              </a:rPr>
              <a:t>This is another example of the </a:t>
            </a:r>
            <a:r>
              <a:rPr lang="en-US" i="1" dirty="0">
                <a:ea typeface="Cambria Math" panose="02040503050406030204" pitchFamily="18" charset="0"/>
              </a:rPr>
              <a:t>pigeonhole principle</a:t>
            </a:r>
          </a:p>
          <a:p>
            <a:r>
              <a:rPr lang="en-US" dirty="0">
                <a:ea typeface="Cambria Math" panose="02040503050406030204" pitchFamily="18" charset="0"/>
              </a:rPr>
              <a:t>The top part of the figure on the next slide represents this situation</a:t>
            </a:r>
          </a:p>
          <a:p>
            <a:r>
              <a:rPr lang="en-US" dirty="0">
                <a:ea typeface="Cambria Math" panose="02040503050406030204" pitchFamily="18" charset="0"/>
              </a:rPr>
              <a:t>If we expand the lower repetition of the nonterminal as we expanded the upper repetition of the nonterminal, this leads to the situation depicted at the bottom-left of the figure</a:t>
            </a:r>
          </a:p>
          <a:p>
            <a:r>
              <a:rPr lang="en-US" dirty="0">
                <a:ea typeface="Cambria Math" panose="02040503050406030204" pitchFamily="18" charset="0"/>
              </a:rPr>
              <a:t>This sort of substitution could be repeated as many times as desired</a:t>
            </a:r>
          </a:p>
          <a:p>
            <a:r>
              <a:rPr lang="en-US" dirty="0">
                <a:ea typeface="Cambria Math" panose="02040503050406030204" pitchFamily="18" charset="0"/>
              </a:rPr>
              <a:t>On the other hand, if we expand the upper repetition of the nonterminal as we expanded the lower repetition of the nonterminal, this leads to the situation depicted at the bottom-right of the figure</a:t>
            </a:r>
          </a:p>
          <a:p>
            <a:r>
              <a:rPr lang="en-US" dirty="0">
                <a:ea typeface="Cambria Math" panose="02040503050406030204" pitchFamily="18" charset="0"/>
              </a:rPr>
              <a:t>This figure helps to explain the first condition required by the pumping lemma</a:t>
            </a:r>
          </a:p>
        </p:txBody>
      </p:sp>
    </p:spTree>
    <p:extLst>
      <p:ext uri="{BB962C8B-B14F-4D97-AF65-F5344CB8AC3E}">
        <p14:creationId xmlns:p14="http://schemas.microsoft.com/office/powerpoint/2010/main" val="337037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7A6C1-9A05-4D55-A6E4-029DDEB73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Pigeonhole Principle Applied to CFGs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30EE84-449C-41F4-A42E-563AFBFFA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8510" y="1690688"/>
            <a:ext cx="6134980" cy="4486275"/>
          </a:xfrm>
        </p:spPr>
      </p:pic>
    </p:spTree>
    <p:extLst>
      <p:ext uri="{BB962C8B-B14F-4D97-AF65-F5344CB8AC3E}">
        <p14:creationId xmlns:p14="http://schemas.microsoft.com/office/powerpoint/2010/main" val="68393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819B9-8B9B-4A00-B610-7CFA017CB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Pumping Length for CFGs?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207AA-F6BE-40DD-B9C2-380187AA5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Consider some CFL,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>
                <a:ea typeface="Cambria Math" panose="02040503050406030204" pitchFamily="18" charset="0"/>
              </a:rPr>
              <a:t> be a CFG that generates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(we know that such a CFG must exist)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be the maximum number of symbols on the right-hand side of any production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</a:p>
          <a:p>
            <a:r>
              <a:rPr lang="en-US" dirty="0"/>
              <a:t>Then, the number of leaves in a parse tree with height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/>
              <a:t> is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  <a:p>
            <a:r>
              <a:rPr lang="en-US" dirty="0"/>
              <a:t>So, if any string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can generate has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+1</a:t>
            </a:r>
            <a:r>
              <a:rPr lang="en-US" dirty="0"/>
              <a:t> symbols, the parse tree must have height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h+1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be the set of nonterminals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so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</a:t>
            </a:r>
            <a:r>
              <a:rPr lang="en-US" dirty="0"/>
              <a:t> is the number of nonterminals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</a:p>
          <a:p>
            <a:r>
              <a:rPr lang="en-US" dirty="0"/>
              <a:t>If we set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to be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|V|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+1</a:t>
            </a:r>
            <a:r>
              <a:rPr lang="en-US" dirty="0"/>
              <a:t> or greater, then the parse tree for any string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with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symbols must have height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</a:p>
          <a:p>
            <a:r>
              <a:rPr lang="en-US" dirty="0"/>
              <a:t>The longest path in this path tree must contain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|V|+2</a:t>
            </a:r>
            <a:r>
              <a:rPr lang="en-US" dirty="0"/>
              <a:t> nodes, and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  <a:r>
              <a:rPr lang="en-US" dirty="0"/>
              <a:t> of those nodes must represent nonterminals, thus forcing a repetition</a:t>
            </a:r>
          </a:p>
          <a:p>
            <a:r>
              <a:rPr lang="en-US" dirty="0"/>
              <a:t>We will set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to be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  <a:r>
              <a:rPr lang="en-US" dirty="0"/>
              <a:t>, which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 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|V|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+1</a:t>
            </a:r>
            <a:r>
              <a:rPr lang="en-US" dirty="0"/>
              <a:t> (and therefore long enough to force a repetition)</a:t>
            </a:r>
          </a:p>
          <a:p>
            <a:r>
              <a:rPr lang="en-US" dirty="0"/>
              <a:t>The reason we are making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greater than needed to prove condition 1 is that it will make it a bit simpler to prove one of the other conditions of the pumping lemma</a:t>
            </a:r>
          </a:p>
        </p:txBody>
      </p:sp>
    </p:spTree>
    <p:extLst>
      <p:ext uri="{BB962C8B-B14F-4D97-AF65-F5344CB8AC3E}">
        <p14:creationId xmlns:p14="http://schemas.microsoft.com/office/powerpoint/2010/main" val="401392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A8B5B-419E-4358-B74B-20098AB90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Conditions 2 and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98B75-D276-461C-90EC-21F04F72E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Consider a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∈ A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a CFL,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|w|≥ p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is the pumping length as specified on the previous slide</a:t>
            </a:r>
          </a:p>
          <a:p>
            <a:r>
              <a:rPr lang="en-US" dirty="0"/>
              <a:t>It is possible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ambiguous, meaning that there are multiple possible parse trees; if so, consider the parse tree with the fewest nodes</a:t>
            </a:r>
          </a:p>
          <a:p>
            <a:r>
              <a:rPr lang="en-US" dirty="0"/>
              <a:t>Consider the longest path from a root to a leaf in this parse tree</a:t>
            </a:r>
          </a:p>
          <a:p>
            <a:r>
              <a:rPr lang="en-US" dirty="0"/>
              <a:t>There may be multiple repeated variables in this path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be the repeated variable such that the upper instance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as low in the parse tree as possible</a:t>
            </a:r>
          </a:p>
          <a:p>
            <a:r>
              <a:rPr lang="en-US" dirty="0"/>
              <a:t>If both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were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we could replace the upper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with the lower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and obtain a parse tree with fewer nodes (a violation of what is known, since we are considering the parse tree with the fewest nodes)</a:t>
            </a:r>
          </a:p>
          <a:p>
            <a:r>
              <a:rPr lang="en-US" dirty="0"/>
              <a:t>Therefore, at least one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cannot be empty, proving condition 2 of the pumping lemma</a:t>
            </a:r>
          </a:p>
          <a:p>
            <a:r>
              <a:rPr lang="en-US" dirty="0"/>
              <a:t>Because we chose the upper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to be as low as possible, there can be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  <a:r>
              <a:rPr lang="en-US" dirty="0"/>
              <a:t> variables on the path from the upper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to any leaf</a:t>
            </a:r>
          </a:p>
          <a:p>
            <a:r>
              <a:rPr lang="en-US" dirty="0"/>
              <a:t>Therefore, the height of the subtree rooted at the upper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has height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  <a:r>
              <a:rPr lang="en-US" dirty="0"/>
              <a:t>, which can generate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|V+1|</a:t>
            </a:r>
            <a:r>
              <a:rPr lang="en-US" dirty="0"/>
              <a:t> symbols, as explained on the previous slide</a:t>
            </a:r>
          </a:p>
          <a:p>
            <a:r>
              <a:rPr lang="en-US" dirty="0"/>
              <a:t>We set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|V+1|</a:t>
            </a:r>
            <a:r>
              <a:rPr lang="en-US" dirty="0"/>
              <a:t>, so the length of the substring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dirty="0"/>
              <a:t> is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proving condition 3 of the pumping lemma</a:t>
            </a:r>
          </a:p>
        </p:txBody>
      </p:sp>
    </p:spTree>
    <p:extLst>
      <p:ext uri="{BB962C8B-B14F-4D97-AF65-F5344CB8AC3E}">
        <p14:creationId xmlns:p14="http://schemas.microsoft.com/office/powerpoint/2010/main" val="3000304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C0A6D-5EA2-440A-8058-279CE4C53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1697D-BDC3-4816-A89E-138DE831D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can use the pumping lemma for context-free languages to prove that certain languages are not context free</a:t>
            </a:r>
          </a:p>
          <a:p>
            <a:r>
              <a:rPr lang="en-US" dirty="0"/>
              <a:t>These proofs generally take the form of </a:t>
            </a:r>
            <a:r>
              <a:rPr lang="en-US" i="1" dirty="0"/>
              <a:t>proof by contradiction</a:t>
            </a:r>
            <a:r>
              <a:rPr lang="en-US" dirty="0"/>
              <a:t>, a.k.a. by using an </a:t>
            </a:r>
            <a:r>
              <a:rPr lang="en-US" i="1" dirty="0"/>
              <a:t>indirect proof</a:t>
            </a:r>
          </a:p>
          <a:p>
            <a:r>
              <a:rPr lang="en-US" dirty="0"/>
              <a:t>Given some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that we suspect is not context free, we can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not context free as follows:</a:t>
            </a:r>
          </a:p>
          <a:p>
            <a:pPr lvl="1"/>
            <a:r>
              <a:rPr lang="en-US" dirty="0"/>
              <a:t>Assume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a CFL</a:t>
            </a:r>
          </a:p>
          <a:p>
            <a:pPr lvl="1"/>
            <a:r>
              <a:rPr lang="en-US" dirty="0"/>
              <a:t>Reason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context free, it must adhere to the pumping lemma</a:t>
            </a:r>
          </a:p>
          <a:p>
            <a:pPr lvl="1"/>
            <a:r>
              <a:rPr lang="en-US" dirty="0"/>
              <a:t>Therefore, there must be some pumping length,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and any string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or greater can be pumped</a:t>
            </a:r>
          </a:p>
          <a:p>
            <a:pPr lvl="1"/>
            <a:r>
              <a:rPr lang="en-US" dirty="0"/>
              <a:t>Construct some specific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with a length of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that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1"/>
            <a:r>
              <a:rPr lang="en-US" dirty="0"/>
              <a:t>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cannot be pumped (i.e., prove that there is no way to split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into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uvxyz</a:t>
            </a:r>
            <a:r>
              <a:rPr lang="en-US" dirty="0"/>
              <a:t> that satisfies the three conditions of the pumping lemma)</a:t>
            </a:r>
          </a:p>
          <a:p>
            <a:pPr lvl="1"/>
            <a:r>
              <a:rPr lang="en-US" dirty="0"/>
              <a:t>This contradiction shows that the assumption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context free must be wrong; hence,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not context free</a:t>
            </a:r>
          </a:p>
        </p:txBody>
      </p:sp>
    </p:spTree>
    <p:extLst>
      <p:ext uri="{BB962C8B-B14F-4D97-AF65-F5344CB8AC3E}">
        <p14:creationId xmlns:p14="http://schemas.microsoft.com/office/powerpoint/2010/main" val="45439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EE358-01A1-4487-B24F-6E0DFC4B8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Non-Context-Free Language: Example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FEDE8-3D01-4361-9BA0-A0244D915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 = {a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n ≥ 0}</a:t>
            </a:r>
          </a:p>
          <a:p>
            <a:r>
              <a:rPr lang="en-US" dirty="0"/>
              <a:t>We can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not context free as follows (this is a bit different than the book's argument, but I'm confident it is valid):</a:t>
            </a:r>
          </a:p>
          <a:p>
            <a:pPr lvl="1"/>
            <a:r>
              <a:rPr lang="en-US" dirty="0"/>
              <a:t>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a CFL; then there exists a pumping length,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There must be some way to split any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∈ B</a:t>
            </a:r>
            <a:r>
              <a:rPr lang="en-US" dirty="0"/>
              <a:t>, with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 p</a:t>
            </a:r>
            <a:r>
              <a:rPr lang="en-US" dirty="0"/>
              <a:t>, into five parts,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uvxyz</a:t>
            </a:r>
            <a:r>
              <a:rPr lang="en-US" dirty="0"/>
              <a:t>, satisfying the three conditions specified by the pumping lemma</a:t>
            </a:r>
          </a:p>
          <a:p>
            <a:pPr lvl="1"/>
            <a:r>
              <a:rPr lang="en-US" dirty="0"/>
              <a:t>Consider this string: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a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The third condition of the pumping lemma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|vxy| ≤ p</a:t>
            </a:r>
            <a:r>
              <a:rPr lang="en-US" dirty="0"/>
              <a:t>, so there is no way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contain all three letters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</a:p>
          <a:p>
            <a:pPr lvl="1"/>
            <a:r>
              <a:rPr lang="en-US" dirty="0"/>
              <a:t>Also, at least one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cannot be empty</a:t>
            </a:r>
          </a:p>
          <a:p>
            <a:pPr lvl="1"/>
            <a:r>
              <a:rPr lang="en-US" dirty="0"/>
              <a:t>So, repeating v and y more than once will lead to a string that does not have the equal counts for all three letters</a:t>
            </a:r>
          </a:p>
          <a:p>
            <a:pPr lvl="1"/>
            <a:r>
              <a:rPr lang="en-US" dirty="0"/>
              <a:t>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cannot be pumped, which defies the pumping lemma</a:t>
            </a:r>
          </a:p>
          <a:p>
            <a:pPr lvl="1"/>
            <a:r>
              <a:rPr lang="en-US" dirty="0"/>
              <a:t>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is not context free</a:t>
            </a:r>
          </a:p>
        </p:txBody>
      </p:sp>
    </p:spTree>
    <p:extLst>
      <p:ext uri="{BB962C8B-B14F-4D97-AF65-F5344CB8AC3E}">
        <p14:creationId xmlns:p14="http://schemas.microsoft.com/office/powerpoint/2010/main" val="2348485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E2BA-37A1-4DBE-BC22-90EA56943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Non-Context-Free Language: Example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0B7AD-966A-48E9-B0FC-E0F134177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 = {a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i ≤j ≤k}</a:t>
            </a:r>
          </a:p>
          <a:p>
            <a:r>
              <a:rPr lang="en-US" dirty="0">
                <a:ea typeface="Cambria Math" panose="02040503050406030204" pitchFamily="18" charset="0"/>
              </a:rPr>
              <a:t>We can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 is not context free as follows: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 is context free, with pumping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Consider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a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, the same string as the previous example</a:t>
            </a:r>
          </a:p>
          <a:p>
            <a:pPr lvl="1"/>
            <a:r>
              <a:rPr lang="en-US" dirty="0"/>
              <a:t>There must be some way to split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into five parts,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uvxyz</a:t>
            </a:r>
            <a:r>
              <a:rPr lang="en-US" dirty="0"/>
              <a:t>, satisfying the three conditions specified by the pumping lemma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Once again,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cannot contain all three letters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there are no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's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, then we cannot repeat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additional times (because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 and/or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ea typeface="Cambria Math" panose="02040503050406030204" pitchFamily="18" charset="0"/>
              </a:rPr>
              <a:t> would become greater than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there are no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's, we cannot remove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(because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ea typeface="Cambria Math" panose="02040503050406030204" pitchFamily="18" charset="0"/>
              </a:rPr>
              <a:t> and/or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ea typeface="Cambria Math" panose="02040503050406030204" pitchFamily="18" charset="0"/>
              </a:rPr>
              <a:t> would be come less than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there are no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's,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(together) contain at least one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or at least one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there is at least one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cannot be repeated (because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 would become greater than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there is at least one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cannot be removed (because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ea typeface="Cambria Math" panose="02040503050406030204" pitchFamily="18" charset="0"/>
              </a:rPr>
              <a:t> would become less than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The book doesn't mention it, but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cannot contain both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, due to condition 3 of the pumping lemma, but this does not affect the proof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We see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cannot be pumped, so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 is not context free</a:t>
            </a:r>
          </a:p>
        </p:txBody>
      </p:sp>
    </p:spTree>
    <p:extLst>
      <p:ext uri="{BB962C8B-B14F-4D97-AF65-F5344CB8AC3E}">
        <p14:creationId xmlns:p14="http://schemas.microsoft.com/office/powerpoint/2010/main" val="593631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93A91-1EB2-4C41-80D4-0ED4D38CD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Non-Context-Free Language: Example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86D2-FC87-4814-AB1D-9B03A5F3E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 = {ww | w ∈ {0,1}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>
                <a:ea typeface="Cambria Math" panose="02040503050406030204" pitchFamily="18" charset="0"/>
              </a:rPr>
              <a:t>We can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>
                <a:ea typeface="Cambria Math" panose="02040503050406030204" pitchFamily="18" charset="0"/>
              </a:rPr>
              <a:t> is not context free as follows: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>
                <a:ea typeface="Cambria Math" panose="02040503050406030204" pitchFamily="18" charset="0"/>
              </a:rPr>
              <a:t> is context free, with pumping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textbook first considers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ea typeface="Cambria Math" panose="02040503050406030204" pitchFamily="18" charset="0"/>
              </a:rPr>
              <a:t>, but this string can be pumped, as demonstrated here:</a:t>
            </a:r>
          </a:p>
          <a:p>
            <a:pPr lvl="1"/>
            <a:endParaRPr lang="en-US" dirty="0">
              <a:ea typeface="Cambria Math" panose="02040503050406030204" pitchFamily="18" charset="0"/>
            </a:endParaRPr>
          </a:p>
          <a:p>
            <a:pPr lvl="1">
              <a:spcBef>
                <a:spcPts val="3000"/>
              </a:spcBef>
            </a:pPr>
            <a:r>
              <a:rPr lang="en-US" dirty="0">
                <a:ea typeface="Cambria Math" panose="02040503050406030204" pitchFamily="18" charset="0"/>
              </a:rPr>
              <a:t>Instead, we will thus consider another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First, let's consider what happens when the substring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dirty="0">
                <a:ea typeface="Cambria Math" panose="02040503050406030204" pitchFamily="18" charset="0"/>
              </a:rPr>
              <a:t> does not cross the midpoint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  <a:p>
            <a:pPr lvl="2"/>
            <a:r>
              <a:rPr lang="en-US" sz="1900" dirty="0">
                <a:ea typeface="Cambria Math" panose="02040503050406030204" pitchFamily="18" charset="0"/>
              </a:rPr>
              <a:t>If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sz="1900" dirty="0">
                <a:ea typeface="Cambria Math" panose="02040503050406030204" pitchFamily="18" charset="0"/>
              </a:rPr>
              <a:t> is entirely in the left half, then repeating v and y once more (i.e., forming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uv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xy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z</a:t>
            </a:r>
            <a:r>
              <a:rPr lang="en-US" sz="1900" dirty="0">
                <a:ea typeface="Cambria Math" panose="02040503050406030204" pitchFamily="18" charset="0"/>
              </a:rPr>
              <a:t>) would mean that the second half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1900" dirty="0">
                <a:ea typeface="Cambria Math" panose="02040503050406030204" pitchFamily="18" charset="0"/>
              </a:rPr>
              <a:t> starts with a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900" dirty="0">
                <a:ea typeface="Cambria Math" panose="02040503050406030204" pitchFamily="18" charset="0"/>
              </a:rPr>
              <a:t>, but the first half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1900" dirty="0">
                <a:ea typeface="Cambria Math" panose="02040503050406030204" pitchFamily="18" charset="0"/>
              </a:rPr>
              <a:t> starts with a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</a:p>
          <a:p>
            <a:pPr lvl="2"/>
            <a:r>
              <a:rPr lang="en-US" sz="1900" dirty="0">
                <a:ea typeface="Cambria Math" panose="02040503050406030204" pitchFamily="18" charset="0"/>
              </a:rPr>
              <a:t>If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sz="1900" dirty="0">
                <a:ea typeface="Cambria Math" panose="02040503050406030204" pitchFamily="18" charset="0"/>
              </a:rPr>
              <a:t> is entirely in the second half, repeating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sz="1900" dirty="0">
                <a:ea typeface="Cambria Math" panose="02040503050406030204" pitchFamily="18" charset="0"/>
              </a:rPr>
              <a:t> and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sz="1900" dirty="0">
                <a:ea typeface="Cambria Math" panose="02040503050406030204" pitchFamily="18" charset="0"/>
              </a:rPr>
              <a:t> once more would mean that the first half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1900" dirty="0">
                <a:ea typeface="Cambria Math" panose="02040503050406030204" pitchFamily="18" charset="0"/>
              </a:rPr>
              <a:t> ends in a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1900" dirty="0">
                <a:ea typeface="Cambria Math" panose="02040503050406030204" pitchFamily="18" charset="0"/>
              </a:rPr>
              <a:t>, but the second half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1900" dirty="0">
                <a:ea typeface="Cambria Math" panose="02040503050406030204" pitchFamily="18" charset="0"/>
              </a:rPr>
              <a:t> ends in a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Next, consider what happens 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dirty="0">
                <a:ea typeface="Cambria Math" panose="02040503050406030204" pitchFamily="18" charset="0"/>
              </a:rPr>
              <a:t> crosses the middle, and we remove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</a:p>
          <a:p>
            <a:pPr lvl="2"/>
            <a:r>
              <a:rPr lang="en-US" sz="1900" dirty="0">
                <a:ea typeface="Cambria Math" panose="02040503050406030204" pitchFamily="18" charset="0"/>
              </a:rPr>
              <a:t>This would lead to a string of the form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1900" dirty="0">
                <a:ea typeface="Cambria Math" panose="02040503050406030204" pitchFamily="18" charset="0"/>
              </a:rPr>
              <a:t>, with at least one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1900" dirty="0">
                <a:ea typeface="Cambria Math" panose="02040503050406030204" pitchFamily="18" charset="0"/>
              </a:rPr>
              <a:t> and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sz="1900" dirty="0">
                <a:ea typeface="Cambria Math" panose="02040503050406030204" pitchFamily="18" charset="0"/>
              </a:rPr>
              <a:t> being less than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2"/>
            <a:r>
              <a:rPr lang="en-US" sz="1900" dirty="0">
                <a:ea typeface="Cambria Math" panose="02040503050406030204" pitchFamily="18" charset="0"/>
              </a:rPr>
              <a:t>Either the number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1900" dirty="0">
                <a:ea typeface="Cambria Math" panose="02040503050406030204" pitchFamily="18" charset="0"/>
              </a:rPr>
              <a:t>'s or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900" dirty="0">
                <a:ea typeface="Cambria Math" panose="02040503050406030204" pitchFamily="18" charset="0"/>
              </a:rPr>
              <a:t>'s in the two halves would not match, so this would not be a member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We see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cannot be pumped, so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>
                <a:ea typeface="Cambria Math" panose="02040503050406030204" pitchFamily="18" charset="0"/>
              </a:rPr>
              <a:t> is not context free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BAD07-D8FC-47A9-A201-95EA86638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36" y="3033657"/>
            <a:ext cx="312463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30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</TotalTime>
  <Words>2083</Words>
  <Application>Microsoft Office PowerPoint</Application>
  <PresentationFormat>Widescreen</PresentationFormat>
  <Paragraphs>110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The Pumping Lemma</vt:lpstr>
      <vt:lpstr>Why is there a Pumping Length for CFLs?</vt:lpstr>
      <vt:lpstr>The Pigeonhole Principle Applied to CFGs</vt:lpstr>
      <vt:lpstr>What is the Pumping Length for CFGs?</vt:lpstr>
      <vt:lpstr>Proving Conditions 2 and 3</vt:lpstr>
      <vt:lpstr>Why is this important?</vt:lpstr>
      <vt:lpstr>Non-Context-Free Language: Example 1</vt:lpstr>
      <vt:lpstr>Non-Context-Free Language: Example 2</vt:lpstr>
      <vt:lpstr>Non-Context-Free Language: Example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14</cp:revision>
  <dcterms:created xsi:type="dcterms:W3CDTF">2022-02-07T22:35:23Z</dcterms:created>
  <dcterms:modified xsi:type="dcterms:W3CDTF">2024-02-05T02:49:31Z</dcterms:modified>
</cp:coreProperties>
</file>