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94" r:id="rId29"/>
    <p:sldId id="295" r:id="rId30"/>
    <p:sldId id="296" r:id="rId31"/>
    <p:sldId id="297" r:id="rId32"/>
    <p:sldId id="298" r:id="rId33"/>
    <p:sldId id="299" r:id="rId34"/>
    <p:sldId id="300" r:id="rId35"/>
    <p:sldId id="301" r:id="rId36"/>
    <p:sldId id="302" r:id="rId37"/>
    <p:sldId id="303" r:id="rId38"/>
    <p:sldId id="304"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5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FD275-C0B5-4659-BA19-442384B87D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AEB69D-5AFB-4281-8CF5-6FD28777A7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7F31A9-DE55-45C7-9C67-4CDE71BEF1AD}"/>
              </a:ext>
            </a:extLst>
          </p:cNvPr>
          <p:cNvSpPr>
            <a:spLocks noGrp="1"/>
          </p:cNvSpPr>
          <p:nvPr>
            <p:ph type="dt" sz="half" idx="10"/>
          </p:nvPr>
        </p:nvSpPr>
        <p:spPr/>
        <p:txBody>
          <a:bodyPr/>
          <a:lstStyle/>
          <a:p>
            <a:fld id="{2E9EB837-B1AF-4FDC-B732-7A3839374961}" type="datetimeFigureOut">
              <a:rPr lang="en-US" smtClean="0"/>
              <a:t>4/7/2024</a:t>
            </a:fld>
            <a:endParaRPr lang="en-US"/>
          </a:p>
        </p:txBody>
      </p:sp>
      <p:sp>
        <p:nvSpPr>
          <p:cNvPr id="5" name="Footer Placeholder 4">
            <a:extLst>
              <a:ext uri="{FF2B5EF4-FFF2-40B4-BE49-F238E27FC236}">
                <a16:creationId xmlns:a16="http://schemas.microsoft.com/office/drawing/2014/main" id="{7F4A2C97-70D6-4E3C-9EBB-6A54BA68E9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6C13D3-FAE7-4529-A183-152CE00851EA}"/>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1951523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16E13-FB16-4D04-ABB0-C8FDCD76E1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7CA52D-2141-46B4-9E48-C02C5E8DAC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B850C9-A776-439A-8500-164DBD2C32DB}"/>
              </a:ext>
            </a:extLst>
          </p:cNvPr>
          <p:cNvSpPr>
            <a:spLocks noGrp="1"/>
          </p:cNvSpPr>
          <p:nvPr>
            <p:ph type="dt" sz="half" idx="10"/>
          </p:nvPr>
        </p:nvSpPr>
        <p:spPr/>
        <p:txBody>
          <a:bodyPr/>
          <a:lstStyle/>
          <a:p>
            <a:fld id="{2E9EB837-B1AF-4FDC-B732-7A3839374961}" type="datetimeFigureOut">
              <a:rPr lang="en-US" smtClean="0"/>
              <a:t>4/7/2024</a:t>
            </a:fld>
            <a:endParaRPr lang="en-US"/>
          </a:p>
        </p:txBody>
      </p:sp>
      <p:sp>
        <p:nvSpPr>
          <p:cNvPr id="5" name="Footer Placeholder 4">
            <a:extLst>
              <a:ext uri="{FF2B5EF4-FFF2-40B4-BE49-F238E27FC236}">
                <a16:creationId xmlns:a16="http://schemas.microsoft.com/office/drawing/2014/main" id="{61DE77C6-849B-4AA2-A886-70238A2FFC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3C3378-4E1A-40EB-BC28-34380B76955B}"/>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2561330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690A0-58E8-4F5E-86B1-ED1B232DC4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5913C9-ABD5-4F1F-BF60-CA0428F8FC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60FF11-4659-4A7D-BF26-80647C6BA28E}"/>
              </a:ext>
            </a:extLst>
          </p:cNvPr>
          <p:cNvSpPr>
            <a:spLocks noGrp="1"/>
          </p:cNvSpPr>
          <p:nvPr>
            <p:ph type="dt" sz="half" idx="10"/>
          </p:nvPr>
        </p:nvSpPr>
        <p:spPr/>
        <p:txBody>
          <a:bodyPr/>
          <a:lstStyle/>
          <a:p>
            <a:fld id="{2E9EB837-B1AF-4FDC-B732-7A3839374961}" type="datetimeFigureOut">
              <a:rPr lang="en-US" smtClean="0"/>
              <a:t>4/7/2024</a:t>
            </a:fld>
            <a:endParaRPr lang="en-US"/>
          </a:p>
        </p:txBody>
      </p:sp>
      <p:sp>
        <p:nvSpPr>
          <p:cNvPr id="5" name="Footer Placeholder 4">
            <a:extLst>
              <a:ext uri="{FF2B5EF4-FFF2-40B4-BE49-F238E27FC236}">
                <a16:creationId xmlns:a16="http://schemas.microsoft.com/office/drawing/2014/main" id="{3A135B37-E2B1-4BFF-B19A-898D00DE7D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85B56-32D3-46DB-8B92-64A46A1DD515}"/>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2991862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9D018-F4FB-4883-950E-D68C037C16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3DDE7F-1B65-42F2-B26A-7E39FAB8E1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C83981-8AC3-4ED8-9E1A-EC1B9CB287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C88381-275D-421C-84F1-A4D089E5EB50}"/>
              </a:ext>
            </a:extLst>
          </p:cNvPr>
          <p:cNvSpPr>
            <a:spLocks noGrp="1"/>
          </p:cNvSpPr>
          <p:nvPr>
            <p:ph type="dt" sz="half" idx="10"/>
          </p:nvPr>
        </p:nvSpPr>
        <p:spPr/>
        <p:txBody>
          <a:bodyPr/>
          <a:lstStyle/>
          <a:p>
            <a:fld id="{2E9EB837-B1AF-4FDC-B732-7A3839374961}" type="datetimeFigureOut">
              <a:rPr lang="en-US" smtClean="0"/>
              <a:t>4/7/2024</a:t>
            </a:fld>
            <a:endParaRPr lang="en-US"/>
          </a:p>
        </p:txBody>
      </p:sp>
      <p:sp>
        <p:nvSpPr>
          <p:cNvPr id="6" name="Footer Placeholder 5">
            <a:extLst>
              <a:ext uri="{FF2B5EF4-FFF2-40B4-BE49-F238E27FC236}">
                <a16:creationId xmlns:a16="http://schemas.microsoft.com/office/drawing/2014/main" id="{5DB71A1C-EF10-4FA9-A759-3223C3E5B1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E073B8-0B7B-41E3-B51D-440FF7B5E02F}"/>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148725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6828-CEDA-4F16-ABAC-DC983051FE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B36468-AC41-4981-BC05-E3FEAA3115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DC4B37-7341-494C-921E-7A54BF4EBF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3F1ABA-F511-4AC5-A505-C9F74D3278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1976E1-24F8-4094-B838-0A24E02ABF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A21E45-CB5D-4D9A-8C90-9365773B8F7C}"/>
              </a:ext>
            </a:extLst>
          </p:cNvPr>
          <p:cNvSpPr>
            <a:spLocks noGrp="1"/>
          </p:cNvSpPr>
          <p:nvPr>
            <p:ph type="dt" sz="half" idx="10"/>
          </p:nvPr>
        </p:nvSpPr>
        <p:spPr/>
        <p:txBody>
          <a:bodyPr/>
          <a:lstStyle/>
          <a:p>
            <a:fld id="{2E9EB837-B1AF-4FDC-B732-7A3839374961}" type="datetimeFigureOut">
              <a:rPr lang="en-US" smtClean="0"/>
              <a:t>4/7/2024</a:t>
            </a:fld>
            <a:endParaRPr lang="en-US"/>
          </a:p>
        </p:txBody>
      </p:sp>
      <p:sp>
        <p:nvSpPr>
          <p:cNvPr id="8" name="Footer Placeholder 7">
            <a:extLst>
              <a:ext uri="{FF2B5EF4-FFF2-40B4-BE49-F238E27FC236}">
                <a16:creationId xmlns:a16="http://schemas.microsoft.com/office/drawing/2014/main" id="{288A325B-0B8F-4C3F-AAF8-4E4153A429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28C1E5-E876-48C8-AFF0-4B7F5A56F929}"/>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289035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1E639-7369-4D88-9DE1-0C170082E3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39536D-84F6-444E-83C1-19C2236CBBD6}"/>
              </a:ext>
            </a:extLst>
          </p:cNvPr>
          <p:cNvSpPr>
            <a:spLocks noGrp="1"/>
          </p:cNvSpPr>
          <p:nvPr>
            <p:ph type="dt" sz="half" idx="10"/>
          </p:nvPr>
        </p:nvSpPr>
        <p:spPr/>
        <p:txBody>
          <a:bodyPr/>
          <a:lstStyle/>
          <a:p>
            <a:fld id="{2E9EB837-B1AF-4FDC-B732-7A3839374961}" type="datetimeFigureOut">
              <a:rPr lang="en-US" smtClean="0"/>
              <a:t>4/7/2024</a:t>
            </a:fld>
            <a:endParaRPr lang="en-US"/>
          </a:p>
        </p:txBody>
      </p:sp>
      <p:sp>
        <p:nvSpPr>
          <p:cNvPr id="4" name="Footer Placeholder 3">
            <a:extLst>
              <a:ext uri="{FF2B5EF4-FFF2-40B4-BE49-F238E27FC236}">
                <a16:creationId xmlns:a16="http://schemas.microsoft.com/office/drawing/2014/main" id="{17D2B096-4571-4C33-A880-0BBD579392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4514E6-71DB-4EA8-95F4-65C68312F019}"/>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1874862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AA48AC-1831-4E3D-93FA-D0E2993F519B}"/>
              </a:ext>
            </a:extLst>
          </p:cNvPr>
          <p:cNvSpPr>
            <a:spLocks noGrp="1"/>
          </p:cNvSpPr>
          <p:nvPr>
            <p:ph type="dt" sz="half" idx="10"/>
          </p:nvPr>
        </p:nvSpPr>
        <p:spPr/>
        <p:txBody>
          <a:bodyPr/>
          <a:lstStyle/>
          <a:p>
            <a:fld id="{2E9EB837-B1AF-4FDC-B732-7A3839374961}" type="datetimeFigureOut">
              <a:rPr lang="en-US" smtClean="0"/>
              <a:t>4/7/2024</a:t>
            </a:fld>
            <a:endParaRPr lang="en-US"/>
          </a:p>
        </p:txBody>
      </p:sp>
      <p:sp>
        <p:nvSpPr>
          <p:cNvPr id="3" name="Footer Placeholder 2">
            <a:extLst>
              <a:ext uri="{FF2B5EF4-FFF2-40B4-BE49-F238E27FC236}">
                <a16:creationId xmlns:a16="http://schemas.microsoft.com/office/drawing/2014/main" id="{4517BA6E-578A-4F67-83BA-FFCC6244EB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1ECDC0-E5B8-40E6-BA16-DF26CF8C5DC8}"/>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4071441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6BF52-4310-492E-BBCD-4FD28B36FD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8F27CA-41E7-4842-A74C-2337FAF0AE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C30C24-8C79-4F91-AC23-02F6155960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49B5BE-BF17-4165-BCD3-5ABAED608D50}"/>
              </a:ext>
            </a:extLst>
          </p:cNvPr>
          <p:cNvSpPr>
            <a:spLocks noGrp="1"/>
          </p:cNvSpPr>
          <p:nvPr>
            <p:ph type="dt" sz="half" idx="10"/>
          </p:nvPr>
        </p:nvSpPr>
        <p:spPr/>
        <p:txBody>
          <a:bodyPr/>
          <a:lstStyle/>
          <a:p>
            <a:fld id="{2E9EB837-B1AF-4FDC-B732-7A3839374961}" type="datetimeFigureOut">
              <a:rPr lang="en-US" smtClean="0"/>
              <a:t>4/7/2024</a:t>
            </a:fld>
            <a:endParaRPr lang="en-US"/>
          </a:p>
        </p:txBody>
      </p:sp>
      <p:sp>
        <p:nvSpPr>
          <p:cNvPr id="6" name="Footer Placeholder 5">
            <a:extLst>
              <a:ext uri="{FF2B5EF4-FFF2-40B4-BE49-F238E27FC236}">
                <a16:creationId xmlns:a16="http://schemas.microsoft.com/office/drawing/2014/main" id="{59CDD384-C957-45D7-979F-D37DE43CC4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FF81EA-F9E8-40CA-AE64-F15605AE1F56}"/>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2079031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9779A-38BE-43D3-A2FE-6D2EDF172E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8B34EC-64EA-44A4-8284-2D3A3A8B91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861557-E0BB-4371-A156-C7871BFF9F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8DD56F-1CE2-4B22-9E05-43F3FE822812}"/>
              </a:ext>
            </a:extLst>
          </p:cNvPr>
          <p:cNvSpPr>
            <a:spLocks noGrp="1"/>
          </p:cNvSpPr>
          <p:nvPr>
            <p:ph type="dt" sz="half" idx="10"/>
          </p:nvPr>
        </p:nvSpPr>
        <p:spPr/>
        <p:txBody>
          <a:bodyPr/>
          <a:lstStyle/>
          <a:p>
            <a:fld id="{2E9EB837-B1AF-4FDC-B732-7A3839374961}" type="datetimeFigureOut">
              <a:rPr lang="en-US" smtClean="0"/>
              <a:t>4/7/2024</a:t>
            </a:fld>
            <a:endParaRPr lang="en-US"/>
          </a:p>
        </p:txBody>
      </p:sp>
      <p:sp>
        <p:nvSpPr>
          <p:cNvPr id="6" name="Footer Placeholder 5">
            <a:extLst>
              <a:ext uri="{FF2B5EF4-FFF2-40B4-BE49-F238E27FC236}">
                <a16:creationId xmlns:a16="http://schemas.microsoft.com/office/drawing/2014/main" id="{C3CB3042-7F23-42B6-9392-F2F4B5631E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4A3473-2C4A-4AFF-858D-42312C78FDC2}"/>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1450346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9BB05-48A8-4542-9967-E2C17FE190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C081C6-D6F5-44C9-BA0C-D4F4C21166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131FD6-F5A6-4A79-8041-5736C2183962}"/>
              </a:ext>
            </a:extLst>
          </p:cNvPr>
          <p:cNvSpPr>
            <a:spLocks noGrp="1"/>
          </p:cNvSpPr>
          <p:nvPr>
            <p:ph type="dt" sz="half" idx="10"/>
          </p:nvPr>
        </p:nvSpPr>
        <p:spPr/>
        <p:txBody>
          <a:bodyPr/>
          <a:lstStyle/>
          <a:p>
            <a:fld id="{2E9EB837-B1AF-4FDC-B732-7A3839374961}" type="datetimeFigureOut">
              <a:rPr lang="en-US" smtClean="0"/>
              <a:t>4/7/2024</a:t>
            </a:fld>
            <a:endParaRPr lang="en-US"/>
          </a:p>
        </p:txBody>
      </p:sp>
      <p:sp>
        <p:nvSpPr>
          <p:cNvPr id="5" name="Footer Placeholder 4">
            <a:extLst>
              <a:ext uri="{FF2B5EF4-FFF2-40B4-BE49-F238E27FC236}">
                <a16:creationId xmlns:a16="http://schemas.microsoft.com/office/drawing/2014/main" id="{0322F1C4-6644-4AC3-B1E4-47CC794EA3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67B84-0D94-4D57-BDEE-4988469DC55F}"/>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3952341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BCA355-48A2-4F39-9F1C-8E915B5778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AEB09B-2E29-4467-A361-D72A94E912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6B9BAD-CA24-4808-9AFA-88A449B6DFE3}"/>
              </a:ext>
            </a:extLst>
          </p:cNvPr>
          <p:cNvSpPr>
            <a:spLocks noGrp="1"/>
          </p:cNvSpPr>
          <p:nvPr>
            <p:ph type="dt" sz="half" idx="10"/>
          </p:nvPr>
        </p:nvSpPr>
        <p:spPr/>
        <p:txBody>
          <a:bodyPr/>
          <a:lstStyle/>
          <a:p>
            <a:fld id="{2E9EB837-B1AF-4FDC-B732-7A3839374961}" type="datetimeFigureOut">
              <a:rPr lang="en-US" smtClean="0"/>
              <a:t>4/7/2024</a:t>
            </a:fld>
            <a:endParaRPr lang="en-US"/>
          </a:p>
        </p:txBody>
      </p:sp>
      <p:sp>
        <p:nvSpPr>
          <p:cNvPr id="5" name="Footer Placeholder 4">
            <a:extLst>
              <a:ext uri="{FF2B5EF4-FFF2-40B4-BE49-F238E27FC236}">
                <a16:creationId xmlns:a16="http://schemas.microsoft.com/office/drawing/2014/main" id="{D24D48B6-3CC7-47CE-A6EA-8DEC922CF5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FA3210-9498-4BD5-8853-CC73B19BAE95}"/>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2119243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4854CD-20D1-44E1-83C8-177A87514F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8628B2-EA25-4546-A57D-C0CF4D38F6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41430F-6A21-46C7-8FF8-A97B367979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9EB837-B1AF-4FDC-B732-7A3839374961}" type="datetimeFigureOut">
              <a:rPr lang="en-US" smtClean="0"/>
              <a:t>4/7/2024</a:t>
            </a:fld>
            <a:endParaRPr lang="en-US"/>
          </a:p>
        </p:txBody>
      </p:sp>
      <p:sp>
        <p:nvSpPr>
          <p:cNvPr id="5" name="Footer Placeholder 4">
            <a:extLst>
              <a:ext uri="{FF2B5EF4-FFF2-40B4-BE49-F238E27FC236}">
                <a16:creationId xmlns:a16="http://schemas.microsoft.com/office/drawing/2014/main" id="{C93D665E-B341-4A28-873D-CE721E8467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8FDA70-8462-4B1A-AE92-A695264D80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890810-97BD-4617-96D3-8BED38F55E9F}" type="slidenum">
              <a:rPr lang="en-US" smtClean="0"/>
              <a:t>‹#›</a:t>
            </a:fld>
            <a:endParaRPr lang="en-US"/>
          </a:p>
        </p:txBody>
      </p:sp>
    </p:spTree>
    <p:extLst>
      <p:ext uri="{BB962C8B-B14F-4D97-AF65-F5344CB8AC3E}">
        <p14:creationId xmlns:p14="http://schemas.microsoft.com/office/powerpoint/2010/main" val="1898726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NUL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62500" lnSpcReduction="20000"/>
          </a:bodyPr>
          <a:lstStyle/>
          <a:p>
            <a:r>
              <a:rPr lang="en-US" sz="6000" dirty="0"/>
              <a:t>NP-Complete Problems,</a:t>
            </a:r>
          </a:p>
          <a:p>
            <a:r>
              <a:rPr lang="en-US" sz="6000" dirty="0"/>
              <a:t>the Cook-Levin Theorem,</a:t>
            </a:r>
          </a:p>
          <a:p>
            <a:r>
              <a:rPr lang="en-US" sz="6000" dirty="0"/>
              <a:t>and (more) Reductions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0A800-BABD-4A75-84F8-A4B54764D4ED}"/>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737D9D37-6F2F-422B-8562-0E17E5068277}"/>
              </a:ext>
            </a:extLst>
          </p:cNvPr>
          <p:cNvSpPr>
            <a:spLocks noGrp="1"/>
          </p:cNvSpPr>
          <p:nvPr>
            <p:ph idx="1"/>
          </p:nvPr>
        </p:nvSpPr>
        <p:spPr/>
        <p:txBody>
          <a:bodyPr>
            <a:normAutofit fontScale="62500" lnSpcReduction="20000"/>
          </a:bodyPr>
          <a:lstStyle/>
          <a:p>
            <a:r>
              <a:rPr lang="en-US" dirty="0"/>
              <a:t>Earlier in the course, we explored </a:t>
            </a:r>
            <a:r>
              <a:rPr lang="en-US" b="1" dirty="0"/>
              <a:t>computability theory</a:t>
            </a:r>
          </a:p>
          <a:p>
            <a:r>
              <a:rPr lang="en-US" dirty="0"/>
              <a:t>We discussed </a:t>
            </a:r>
            <a:r>
              <a:rPr lang="en-US" b="1" dirty="0"/>
              <a:t>Turing machines</a:t>
            </a:r>
            <a:r>
              <a:rPr lang="en-US" dirty="0"/>
              <a:t> (TMs), focusing mostly on </a:t>
            </a:r>
            <a:r>
              <a:rPr lang="en-US" b="1" dirty="0"/>
              <a:t>deterministic Turing machines</a:t>
            </a:r>
            <a:r>
              <a:rPr lang="en-US" dirty="0"/>
              <a:t> (DTMs); if we accept </a:t>
            </a:r>
            <a:r>
              <a:rPr lang="en-US" b="1" dirty="0"/>
              <a:t>the Church-Turing thesis</a:t>
            </a:r>
            <a:r>
              <a:rPr lang="en-US" dirty="0"/>
              <a:t>, </a:t>
            </a:r>
            <a:r>
              <a:rPr lang="en-US" i="1" dirty="0"/>
              <a:t>all algorithms can be implemented by Turing machines</a:t>
            </a:r>
            <a:endParaRPr lang="en-US" dirty="0"/>
          </a:p>
          <a:p>
            <a:r>
              <a:rPr lang="en-US" dirty="0"/>
              <a:t>Then, we started covering </a:t>
            </a:r>
            <a:r>
              <a:rPr lang="en-US" b="1" dirty="0"/>
              <a:t>complexity theory</a:t>
            </a:r>
          </a:p>
          <a:p>
            <a:r>
              <a:rPr lang="en-US" dirty="0"/>
              <a:t>We discussed how to measure </a:t>
            </a:r>
            <a:r>
              <a:rPr lang="en-US" b="1" dirty="0"/>
              <a:t>time complexity</a:t>
            </a:r>
            <a:r>
              <a:rPr lang="en-US" dirty="0"/>
              <a:t>, using notations such as </a:t>
            </a:r>
            <a:r>
              <a:rPr lang="en-US" b="1" dirty="0"/>
              <a:t>big-O</a:t>
            </a:r>
            <a:endParaRPr lang="en-US" dirty="0"/>
          </a:p>
          <a:p>
            <a:r>
              <a:rPr lang="en-US" dirty="0"/>
              <a:t>We learned the definition of a </a:t>
            </a:r>
            <a:r>
              <a:rPr lang="en-US" b="1" dirty="0"/>
              <a:t>time complexity class</a:t>
            </a:r>
            <a:r>
              <a:rPr lang="en-US" dirty="0"/>
              <a:t>, </a:t>
            </a:r>
            <a:r>
              <a:rPr lang="en-US" dirty="0">
                <a:latin typeface="Cambria Math" panose="02040503050406030204" pitchFamily="18" charset="0"/>
                <a:ea typeface="Cambria Math" panose="02040503050406030204" pitchFamily="18" charset="0"/>
              </a:rPr>
              <a:t>TIME(t(n))</a:t>
            </a:r>
            <a:r>
              <a:rPr lang="en-US" dirty="0"/>
              <a:t>, containing all </a:t>
            </a:r>
            <a:r>
              <a:rPr lang="en-US" b="1" dirty="0"/>
              <a:t>languages</a:t>
            </a:r>
            <a:r>
              <a:rPr lang="en-US" dirty="0"/>
              <a:t> decidable by an </a:t>
            </a:r>
            <a:r>
              <a:rPr lang="en-US" dirty="0">
                <a:latin typeface="Cambria Math" panose="02040503050406030204" pitchFamily="18" charset="0"/>
                <a:ea typeface="Cambria Math" panose="02040503050406030204" pitchFamily="18" charset="0"/>
              </a:rPr>
              <a:t>O(t(n))</a:t>
            </a:r>
            <a:r>
              <a:rPr lang="en-US" dirty="0"/>
              <a:t> time Turing machine; membership in </a:t>
            </a:r>
            <a:r>
              <a:rPr lang="en-US" dirty="0">
                <a:latin typeface="Cambria Math" panose="02040503050406030204" pitchFamily="18" charset="0"/>
                <a:ea typeface="Cambria Math" panose="02040503050406030204" pitchFamily="18" charset="0"/>
              </a:rPr>
              <a:t>TIME(t(n))</a:t>
            </a:r>
            <a:r>
              <a:rPr lang="en-US" dirty="0"/>
              <a:t> depends on the specific TM model being used</a:t>
            </a:r>
          </a:p>
          <a:p>
            <a:r>
              <a:rPr lang="en-US" dirty="0"/>
              <a:t>We defined </a:t>
            </a:r>
            <a:r>
              <a:rPr lang="en-US" b="1" dirty="0">
                <a:latin typeface="Cambria Math" panose="02040503050406030204" pitchFamily="18" charset="0"/>
                <a:ea typeface="Cambria Math" panose="02040503050406030204" pitchFamily="18" charset="0"/>
              </a:rPr>
              <a:t>P</a:t>
            </a:r>
            <a:r>
              <a:rPr lang="en-US" dirty="0"/>
              <a:t>, the time complexity class containing all languages that can be decided in polynomial time by a single-tape TM; using any reasonably defined model for DTMs, the membership of </a:t>
            </a:r>
            <a:r>
              <a:rPr lang="en-US" dirty="0">
                <a:latin typeface="Cambria Math" panose="02040503050406030204" pitchFamily="18" charset="0"/>
                <a:ea typeface="Cambria Math" panose="02040503050406030204" pitchFamily="18" charset="0"/>
              </a:rPr>
              <a:t>P</a:t>
            </a:r>
            <a:r>
              <a:rPr lang="en-US" dirty="0"/>
              <a:t> would not change</a:t>
            </a:r>
          </a:p>
          <a:p>
            <a:r>
              <a:rPr lang="en-US" dirty="0"/>
              <a:t>In our previous topic, we defined another time complexity class, </a:t>
            </a:r>
            <a:r>
              <a:rPr lang="en-US" b="1" dirty="0">
                <a:latin typeface="Cambria Math" panose="02040503050406030204" pitchFamily="18" charset="0"/>
                <a:ea typeface="Cambria Math" panose="02040503050406030204" pitchFamily="18" charset="0"/>
              </a:rPr>
              <a:t>NP</a:t>
            </a:r>
            <a:r>
              <a:rPr lang="en-US" dirty="0"/>
              <a:t>, and we saw two formulations of it</a:t>
            </a:r>
          </a:p>
          <a:p>
            <a:pPr lvl="1"/>
            <a:r>
              <a:rPr lang="en-US" dirty="0"/>
              <a:t>One formulation states that </a:t>
            </a:r>
            <a:r>
              <a:rPr lang="en-US" dirty="0">
                <a:latin typeface="Cambria Math" panose="02040503050406030204" pitchFamily="18" charset="0"/>
                <a:ea typeface="Cambria Math" panose="02040503050406030204" pitchFamily="18" charset="0"/>
              </a:rPr>
              <a:t>NP</a:t>
            </a:r>
            <a:r>
              <a:rPr lang="en-US" dirty="0"/>
              <a:t> is the class of languages that have polynomial time </a:t>
            </a:r>
            <a:r>
              <a:rPr lang="en-US" b="1" dirty="0"/>
              <a:t>verifiers</a:t>
            </a:r>
          </a:p>
          <a:p>
            <a:pPr lvl="1"/>
            <a:r>
              <a:rPr lang="en-US" dirty="0"/>
              <a:t>The other formulation states that </a:t>
            </a:r>
            <a:r>
              <a:rPr lang="en-US" dirty="0">
                <a:latin typeface="Cambria Math" panose="02040503050406030204" pitchFamily="18" charset="0"/>
                <a:ea typeface="Cambria Math" panose="02040503050406030204" pitchFamily="18" charset="0"/>
              </a:rPr>
              <a:t>NP</a:t>
            </a:r>
            <a:r>
              <a:rPr lang="en-US" dirty="0"/>
              <a:t> is the class of languages that are decidable in polynomial time by some </a:t>
            </a:r>
            <a:r>
              <a:rPr lang="en-US" b="1" dirty="0"/>
              <a:t>nondeterministic Turing machine</a:t>
            </a:r>
            <a:r>
              <a:rPr lang="en-US" dirty="0"/>
              <a:t> (NTM)</a:t>
            </a:r>
          </a:p>
          <a:p>
            <a:r>
              <a:rPr lang="en-US" dirty="0"/>
              <a:t>It is unknown whether </a:t>
            </a:r>
            <a:r>
              <a:rPr lang="en-US" dirty="0">
                <a:latin typeface="Cambria Math" panose="02040503050406030204" pitchFamily="18" charset="0"/>
                <a:ea typeface="Cambria Math" panose="02040503050406030204" pitchFamily="18" charset="0"/>
              </a:rPr>
              <a:t>P = NP</a:t>
            </a:r>
            <a:r>
              <a:rPr lang="en-US" dirty="0"/>
              <a:t>; the textbook refers to this open question as the </a:t>
            </a:r>
            <a:r>
              <a:rPr lang="en-US" b="1" dirty="0">
                <a:latin typeface="Cambria Math" panose="02040503050406030204" pitchFamily="18" charset="0"/>
                <a:ea typeface="Cambria Math" panose="02040503050406030204" pitchFamily="18" charset="0"/>
              </a:rPr>
              <a:t>P</a:t>
            </a:r>
            <a:r>
              <a:rPr lang="en-US" b="1" dirty="0"/>
              <a:t> versus </a:t>
            </a:r>
            <a:r>
              <a:rPr lang="en-US" b="1" dirty="0">
                <a:latin typeface="Cambria Math" panose="02040503050406030204" pitchFamily="18" charset="0"/>
                <a:ea typeface="Cambria Math" panose="02040503050406030204" pitchFamily="18" charset="0"/>
              </a:rPr>
              <a:t>NP</a:t>
            </a:r>
            <a:r>
              <a:rPr lang="en-US" b="1" dirty="0"/>
              <a:t> question</a:t>
            </a:r>
          </a:p>
          <a:p>
            <a:r>
              <a:rPr lang="en-US" dirty="0"/>
              <a:t>In this topic, we will learn about the hardest </a:t>
            </a:r>
            <a:r>
              <a:rPr lang="en-US" dirty="0">
                <a:latin typeface="Cambria Math" panose="02040503050406030204" pitchFamily="18" charset="0"/>
                <a:ea typeface="Cambria Math" panose="02040503050406030204" pitchFamily="18" charset="0"/>
              </a:rPr>
              <a:t>NP</a:t>
            </a:r>
            <a:r>
              <a:rPr lang="en-US" dirty="0"/>
              <a:t> languages, known as </a:t>
            </a:r>
            <a:r>
              <a:rPr lang="en-US" b="1" dirty="0">
                <a:latin typeface="Cambria Math" panose="02040503050406030204" pitchFamily="18" charset="0"/>
                <a:ea typeface="Cambria Math" panose="02040503050406030204" pitchFamily="18" charset="0"/>
              </a:rPr>
              <a:t>NP</a:t>
            </a:r>
            <a:r>
              <a:rPr lang="en-US" b="1" dirty="0"/>
              <a:t>-complete</a:t>
            </a:r>
            <a:r>
              <a:rPr lang="en-US" dirty="0"/>
              <a:t> languages</a:t>
            </a:r>
          </a:p>
          <a:p>
            <a:r>
              <a:rPr lang="en-US" dirty="0"/>
              <a:t>This topic is based on Sections 7.4 and 7.5 of the textbook</a:t>
            </a:r>
          </a:p>
        </p:txBody>
      </p:sp>
    </p:spTree>
    <p:extLst>
      <p:ext uri="{BB962C8B-B14F-4D97-AF65-F5344CB8AC3E}">
        <p14:creationId xmlns:p14="http://schemas.microsoft.com/office/powerpoint/2010/main" val="1052114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91C97-F074-4B4D-9FD0-9CA81F9C4866}"/>
              </a:ext>
            </a:extLst>
          </p:cNvPr>
          <p:cNvSpPr>
            <a:spLocks noGrp="1"/>
          </p:cNvSpPr>
          <p:nvPr>
            <p:ph type="title"/>
          </p:nvPr>
        </p:nvSpPr>
        <p:spPr/>
        <p:txBody>
          <a:bodyPr/>
          <a:lstStyle/>
          <a:p>
            <a:r>
              <a:rPr lang="en-US" dirty="0"/>
              <a:t>Reductions (revisited)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7D62FE8-99F4-4C35-86D1-B23A5D2433FA}"/>
                  </a:ext>
                </a:extLst>
              </p:cNvPr>
              <p:cNvSpPr>
                <a:spLocks noGrp="1"/>
              </p:cNvSpPr>
              <p:nvPr>
                <p:ph idx="1"/>
              </p:nvPr>
            </p:nvSpPr>
            <p:spPr/>
            <p:txBody>
              <a:bodyPr>
                <a:normAutofit fontScale="70000" lnSpcReduction="20000"/>
              </a:bodyPr>
              <a:lstStyle/>
              <a:p>
                <a:r>
                  <a:rPr lang="en-US" dirty="0"/>
                  <a:t>We have previously learned about the concept of </a:t>
                </a:r>
                <a:r>
                  <a:rPr lang="en-US" b="1" dirty="0"/>
                  <a:t>reductions</a:t>
                </a:r>
                <a:r>
                  <a:rPr lang="en-US" dirty="0"/>
                  <a:t> when we discussed </a:t>
                </a:r>
                <a:r>
                  <a:rPr lang="en-US" i="1" dirty="0"/>
                  <a:t>undecidable languages</a:t>
                </a:r>
              </a:p>
              <a:p>
                <a:r>
                  <a:rPr lang="en-US" dirty="0"/>
                  <a:t>First, we proved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undecidable, using an indirect proof related to the concept of </a:t>
                </a:r>
                <a:r>
                  <a:rPr lang="en-US" i="1" dirty="0"/>
                  <a:t>diagonalization</a:t>
                </a:r>
              </a:p>
              <a:p>
                <a:r>
                  <a:rPr lang="en-US" dirty="0"/>
                  <a:t>Then, by reducing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to other languages (either directly or indirectly), we could prove that they, too, are undecidable</a:t>
                </a:r>
              </a:p>
              <a:p>
                <a:r>
                  <a:rPr lang="en-US" dirty="0"/>
                  <a:t>Our first several proofs of this nature used a casual notion of reductions</a:t>
                </a:r>
              </a:p>
              <a:p>
                <a:r>
                  <a:rPr lang="en-US" dirty="0"/>
                  <a:t>We also proved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a:t>
                </a:r>
                <a:r>
                  <a:rPr lang="en-US" i="1" dirty="0"/>
                  <a:t>Turing-recognizable</a:t>
                </a:r>
                <a:r>
                  <a:rPr lang="en-US" dirty="0"/>
                  <a:t> but  </a:t>
                </a:r>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A</m:t>
                            </m:r>
                          </m:e>
                          <m:sub>
                            <m:r>
                              <m:rPr>
                                <m:sty m:val="p"/>
                              </m:rPr>
                              <a:rPr lang="en-US" b="0" i="0" smtClean="0">
                                <a:latin typeface="Cambria Math" panose="02040503050406030204" pitchFamily="18" charset="0"/>
                              </a:rPr>
                              <m:t>TM</m:t>
                            </m:r>
                          </m:sub>
                        </m:sSub>
                      </m:e>
                    </m:acc>
                    <m:r>
                      <a:rPr lang="en-US" b="0" i="0" smtClean="0">
                        <a:latin typeface="Cambria Math" panose="02040503050406030204" pitchFamily="18" charset="0"/>
                      </a:rPr>
                      <m:t> </m:t>
                    </m:r>
                  </m:oMath>
                </a14:m>
                <a:r>
                  <a:rPr lang="en-US" dirty="0"/>
                  <a:t>is not Turing-recognizable (because if both languages were Turing-recognizable, then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would be decidable)</a:t>
                </a:r>
              </a:p>
              <a:p>
                <a:r>
                  <a:rPr lang="en-US" dirty="0"/>
                  <a:t>Later, we formally defined </a:t>
                </a:r>
                <a:r>
                  <a:rPr lang="en-US" i="1" dirty="0"/>
                  <a:t>mapping reducibility</a:t>
                </a:r>
                <a:r>
                  <a:rPr lang="en-US" dirty="0"/>
                  <a:t>, which can be used to prove that certain other languages are, or are not, Turing-recognizable</a:t>
                </a:r>
              </a:p>
              <a:p>
                <a:r>
                  <a:rPr lang="en-US" dirty="0"/>
                  <a:t>In another topic, we formally defined </a:t>
                </a:r>
                <a:r>
                  <a:rPr lang="en-US" i="1" dirty="0"/>
                  <a:t>Turing reducibility</a:t>
                </a:r>
                <a:r>
                  <a:rPr lang="en-US" dirty="0"/>
                  <a:t>, which seems to come closer to our intuitive notion of reducibility, but it cannot be used to prove things about Turing-recognizability</a:t>
                </a:r>
              </a:p>
              <a:p>
                <a:r>
                  <a:rPr lang="en-US" dirty="0"/>
                  <a:t>In this topic, we will learn about another form of reducibility, which is more relevant to complexity theory</a:t>
                </a:r>
              </a:p>
            </p:txBody>
          </p:sp>
        </mc:Choice>
        <mc:Fallback xmlns="">
          <p:sp>
            <p:nvSpPr>
              <p:cNvPr id="3" name="Content Placeholder 2">
                <a:extLst>
                  <a:ext uri="{FF2B5EF4-FFF2-40B4-BE49-F238E27FC236}">
                    <a16:creationId xmlns:a16="http://schemas.microsoft.com/office/drawing/2014/main" id="{97D62FE8-99F4-4C35-86D1-B23A5D2433FA}"/>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4009832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F82B0-A894-4730-9126-D65B9502035B}"/>
              </a:ext>
            </a:extLst>
          </p:cNvPr>
          <p:cNvSpPr>
            <a:spLocks noGrp="1"/>
          </p:cNvSpPr>
          <p:nvPr>
            <p:ph type="title"/>
          </p:nvPr>
        </p:nvSpPr>
        <p:spPr/>
        <p:txBody>
          <a:bodyPr/>
          <a:lstStyle/>
          <a:p>
            <a:r>
              <a:rPr lang="en-US" dirty="0"/>
              <a:t>Polynomial Time Reducibility</a:t>
            </a:r>
          </a:p>
        </p:txBody>
      </p:sp>
      <p:sp>
        <p:nvSpPr>
          <p:cNvPr id="3" name="Content Placeholder 2">
            <a:extLst>
              <a:ext uri="{FF2B5EF4-FFF2-40B4-BE49-F238E27FC236}">
                <a16:creationId xmlns:a16="http://schemas.microsoft.com/office/drawing/2014/main" id="{377B07F8-04B0-42A6-9A41-4FDE89092153}"/>
              </a:ext>
            </a:extLst>
          </p:cNvPr>
          <p:cNvSpPr>
            <a:spLocks noGrp="1"/>
          </p:cNvSpPr>
          <p:nvPr>
            <p:ph idx="1"/>
          </p:nvPr>
        </p:nvSpPr>
        <p:spPr/>
        <p:txBody>
          <a:bodyPr>
            <a:normAutofit fontScale="70000" lnSpcReduction="20000"/>
          </a:bodyPr>
          <a:lstStyle/>
          <a:p>
            <a:r>
              <a:rPr lang="en-US" dirty="0"/>
              <a:t>Definition 7.28 states (I am keeping the book's exact wording):</a:t>
            </a:r>
          </a:p>
          <a:p>
            <a:pPr marL="457200" lvl="1" indent="0">
              <a:buNone/>
            </a:pPr>
            <a:r>
              <a:rPr lang="en-US" dirty="0"/>
              <a:t>A function </a:t>
            </a:r>
            <a:r>
              <a:rPr lang="en-US" dirty="0">
                <a:latin typeface="Cambria Math" panose="02040503050406030204" pitchFamily="18" charset="0"/>
                <a:ea typeface="Cambria Math" panose="02040503050406030204" pitchFamily="18" charset="0"/>
              </a:rPr>
              <a:t>f : Σ</a:t>
            </a:r>
            <a:r>
              <a:rPr lang="en-US" baseline="30000"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 → Σ</a:t>
            </a:r>
            <a:r>
              <a:rPr lang="en-US" baseline="30000" dirty="0">
                <a:latin typeface="Cambria Math" panose="02040503050406030204" pitchFamily="18" charset="0"/>
                <a:ea typeface="Cambria Math" panose="02040503050406030204" pitchFamily="18" charset="0"/>
              </a:rPr>
              <a:t>∗</a:t>
            </a:r>
            <a:r>
              <a:rPr lang="en-US" dirty="0"/>
              <a:t> is a </a:t>
            </a:r>
            <a:r>
              <a:rPr lang="en-US" i="1" dirty="0"/>
              <a:t>polynomial time computable function</a:t>
            </a:r>
            <a:r>
              <a:rPr lang="en-US" dirty="0"/>
              <a:t> if some polynomial time Turing machine </a:t>
            </a:r>
            <a:r>
              <a:rPr lang="en-US" dirty="0">
                <a:latin typeface="Cambria Math" panose="02040503050406030204" pitchFamily="18" charset="0"/>
                <a:ea typeface="Cambria Math" panose="02040503050406030204" pitchFamily="18" charset="0"/>
              </a:rPr>
              <a:t>M</a:t>
            </a:r>
            <a:r>
              <a:rPr lang="en-US" dirty="0"/>
              <a:t> exists that halts with just </a:t>
            </a:r>
            <a:r>
              <a:rPr lang="en-US" dirty="0">
                <a:latin typeface="Cambria Math" panose="02040503050406030204" pitchFamily="18" charset="0"/>
                <a:ea typeface="Cambria Math" panose="02040503050406030204" pitchFamily="18" charset="0"/>
              </a:rPr>
              <a:t>f(w)</a:t>
            </a:r>
            <a:r>
              <a:rPr lang="en-US" dirty="0"/>
              <a:t> on its tape, when started on any input </a:t>
            </a:r>
            <a:r>
              <a:rPr lang="en-US" dirty="0">
                <a:latin typeface="Cambria Math" panose="02040503050406030204" pitchFamily="18" charset="0"/>
                <a:ea typeface="Cambria Math" panose="02040503050406030204" pitchFamily="18" charset="0"/>
              </a:rPr>
              <a:t>w</a:t>
            </a:r>
            <a:r>
              <a:rPr lang="en-US" dirty="0"/>
              <a:t>.</a:t>
            </a:r>
          </a:p>
          <a:p>
            <a:r>
              <a:rPr lang="en-US" dirty="0"/>
              <a:t>Definition 7.29 states (I am keeping the book's exact wording, but modifying the formatting a bit):</a:t>
            </a:r>
          </a:p>
          <a:p>
            <a:pPr marL="457200" lvl="1" indent="0">
              <a:buNone/>
            </a:pPr>
            <a:r>
              <a:rPr lang="en-US" dirty="0"/>
              <a:t>Language </a:t>
            </a:r>
            <a:r>
              <a:rPr lang="en-US" dirty="0">
                <a:latin typeface="Cambria Math" panose="02040503050406030204" pitchFamily="18" charset="0"/>
                <a:ea typeface="Cambria Math" panose="02040503050406030204" pitchFamily="18" charset="0"/>
              </a:rPr>
              <a:t>A</a:t>
            </a:r>
            <a:r>
              <a:rPr lang="en-US" dirty="0"/>
              <a:t> is </a:t>
            </a:r>
            <a:r>
              <a:rPr lang="en-US" i="1" dirty="0"/>
              <a:t>polynomial time mapping reducible</a:t>
            </a:r>
            <a:r>
              <a:rPr lang="en-US" dirty="0"/>
              <a:t>, or simply </a:t>
            </a:r>
            <a:r>
              <a:rPr lang="en-US" b="1" dirty="0"/>
              <a:t>polynomial time reducible</a:t>
            </a:r>
            <a:r>
              <a:rPr lang="en-US" dirty="0"/>
              <a:t>, to language </a:t>
            </a:r>
            <a:r>
              <a:rPr lang="en-US" dirty="0">
                <a:latin typeface="Cambria Math" panose="02040503050406030204" pitchFamily="18" charset="0"/>
                <a:ea typeface="Cambria Math" panose="02040503050406030204" pitchFamily="18" charset="0"/>
              </a:rPr>
              <a:t>B</a:t>
            </a:r>
            <a:r>
              <a:rPr lang="en-US" dirty="0"/>
              <a:t>, written </a:t>
            </a:r>
            <a:r>
              <a:rPr lang="en-US" dirty="0">
                <a:latin typeface="Cambria Math" panose="02040503050406030204" pitchFamily="18" charset="0"/>
                <a:ea typeface="Cambria Math" panose="02040503050406030204" pitchFamily="18" charset="0"/>
              </a:rPr>
              <a:t>A ≤</a:t>
            </a:r>
            <a:r>
              <a:rPr lang="en-US" baseline="-25000" dirty="0">
                <a:latin typeface="Cambria Math" panose="02040503050406030204" pitchFamily="18" charset="0"/>
                <a:ea typeface="Cambria Math" panose="02040503050406030204" pitchFamily="18" charset="0"/>
              </a:rPr>
              <a:t>P</a:t>
            </a:r>
            <a:r>
              <a:rPr lang="en-US" dirty="0">
                <a:latin typeface="Cambria Math" panose="02040503050406030204" pitchFamily="18" charset="0"/>
                <a:ea typeface="Cambria Math" panose="02040503050406030204" pitchFamily="18" charset="0"/>
              </a:rPr>
              <a:t> B</a:t>
            </a:r>
            <a:r>
              <a:rPr lang="en-US" dirty="0"/>
              <a:t>, if a polynomial time computable function </a:t>
            </a:r>
            <a:r>
              <a:rPr lang="en-US" dirty="0">
                <a:latin typeface="Cambria Math" panose="02040503050406030204" pitchFamily="18" charset="0"/>
                <a:ea typeface="Cambria Math" panose="02040503050406030204" pitchFamily="18" charset="0"/>
              </a:rPr>
              <a:t>f : Σ</a:t>
            </a:r>
            <a:r>
              <a:rPr lang="en-US" baseline="30000"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 → Σ</a:t>
            </a:r>
            <a:r>
              <a:rPr lang="en-US" baseline="30000" dirty="0">
                <a:latin typeface="Cambria Math" panose="02040503050406030204" pitchFamily="18" charset="0"/>
                <a:ea typeface="Cambria Math" panose="02040503050406030204" pitchFamily="18" charset="0"/>
              </a:rPr>
              <a:t>∗</a:t>
            </a:r>
            <a:r>
              <a:rPr lang="en-US" dirty="0"/>
              <a:t> exists, where for every </a:t>
            </a:r>
            <a:r>
              <a:rPr lang="en-US" dirty="0">
                <a:latin typeface="Cambria Math" panose="02040503050406030204" pitchFamily="18" charset="0"/>
                <a:ea typeface="Cambria Math" panose="02040503050406030204" pitchFamily="18" charset="0"/>
              </a:rPr>
              <a:t>w</a:t>
            </a:r>
            <a:r>
              <a:rPr lang="en-US" dirty="0"/>
              <a:t>, </a:t>
            </a:r>
            <a:r>
              <a:rPr lang="en-US" dirty="0">
                <a:latin typeface="Cambria Math" panose="02040503050406030204" pitchFamily="18" charset="0"/>
                <a:ea typeface="Cambria Math" panose="02040503050406030204" pitchFamily="18" charset="0"/>
              </a:rPr>
              <a:t>w ∈ A ⇔ f(w) ∈ B</a:t>
            </a:r>
            <a:r>
              <a:rPr lang="en-US" dirty="0"/>
              <a:t>. The function </a:t>
            </a:r>
            <a:r>
              <a:rPr lang="en-US" dirty="0">
                <a:latin typeface="Cambria Math" panose="02040503050406030204" pitchFamily="18" charset="0"/>
                <a:ea typeface="Cambria Math" panose="02040503050406030204" pitchFamily="18" charset="0"/>
              </a:rPr>
              <a:t>f</a:t>
            </a:r>
            <a:r>
              <a:rPr lang="en-US" dirty="0"/>
              <a:t> is called the </a:t>
            </a:r>
            <a:r>
              <a:rPr lang="en-US" b="1" dirty="0"/>
              <a:t>polynomial time reduction</a:t>
            </a:r>
            <a:r>
              <a:rPr lang="en-US" dirty="0"/>
              <a:t> of </a:t>
            </a:r>
            <a:r>
              <a:rPr lang="en-US" dirty="0">
                <a:latin typeface="Cambria Math" panose="02040503050406030204" pitchFamily="18" charset="0"/>
                <a:ea typeface="Cambria Math" panose="02040503050406030204" pitchFamily="18" charset="0"/>
              </a:rPr>
              <a:t>A</a:t>
            </a:r>
            <a:r>
              <a:rPr lang="en-US" dirty="0"/>
              <a:t> to </a:t>
            </a:r>
            <a:r>
              <a:rPr lang="en-US" dirty="0">
                <a:latin typeface="Cambria Math" panose="02040503050406030204" pitchFamily="18" charset="0"/>
                <a:ea typeface="Cambria Math" panose="02040503050406030204" pitchFamily="18" charset="0"/>
              </a:rPr>
              <a:t>B</a:t>
            </a:r>
            <a:r>
              <a:rPr lang="en-US" dirty="0"/>
              <a:t>.</a:t>
            </a:r>
          </a:p>
          <a:p>
            <a:r>
              <a:rPr lang="en-US" dirty="0"/>
              <a:t>The figure on the next slide helps to explain this</a:t>
            </a:r>
          </a:p>
          <a:p>
            <a:pPr lvl="1"/>
            <a:r>
              <a:rPr lang="en-US" dirty="0"/>
              <a:t>This should look familiar; it is virtually identical to the figure used to explain mapping reducibility and mapping reductions</a:t>
            </a:r>
          </a:p>
          <a:p>
            <a:pPr lvl="1"/>
            <a:r>
              <a:rPr lang="en-US" dirty="0"/>
              <a:t>The only difference here is that the function computing the reduction is guaranteed to take polynomial time; we can say that the mapping is </a:t>
            </a:r>
            <a:r>
              <a:rPr lang="en-US" i="1" dirty="0"/>
              <a:t>efficient</a:t>
            </a:r>
            <a:r>
              <a:rPr lang="en-US" dirty="0"/>
              <a:t> (although in practice, polynomial does not always mean efficient)</a:t>
            </a:r>
          </a:p>
          <a:p>
            <a:r>
              <a:rPr lang="en-US" dirty="0"/>
              <a:t>Polynomial time reducibility is important when discussing complexity theory</a:t>
            </a:r>
          </a:p>
          <a:p>
            <a:r>
              <a:rPr lang="en-US" dirty="0"/>
              <a:t>Theorem 7.31 states: "If </a:t>
            </a:r>
            <a:r>
              <a:rPr lang="en-US" dirty="0">
                <a:latin typeface="Cambria Math" panose="02040503050406030204" pitchFamily="18" charset="0"/>
                <a:ea typeface="Cambria Math" panose="02040503050406030204" pitchFamily="18" charset="0"/>
              </a:rPr>
              <a:t>A ≤</a:t>
            </a:r>
            <a:r>
              <a:rPr lang="en-US" baseline="-25000" dirty="0">
                <a:latin typeface="Cambria Math" panose="02040503050406030204" pitchFamily="18" charset="0"/>
                <a:ea typeface="Cambria Math" panose="02040503050406030204" pitchFamily="18" charset="0"/>
              </a:rPr>
              <a:t>P</a:t>
            </a:r>
            <a:r>
              <a:rPr lang="en-US" dirty="0">
                <a:latin typeface="Cambria Math" panose="02040503050406030204" pitchFamily="18" charset="0"/>
                <a:ea typeface="Cambria Math" panose="02040503050406030204" pitchFamily="18" charset="0"/>
              </a:rPr>
              <a:t> B</a:t>
            </a:r>
            <a:r>
              <a:rPr lang="en-US" dirty="0"/>
              <a:t> and </a:t>
            </a:r>
            <a:r>
              <a:rPr lang="en-US" dirty="0">
                <a:latin typeface="Cambria Math" panose="02040503050406030204" pitchFamily="18" charset="0"/>
                <a:ea typeface="Cambria Math" panose="02040503050406030204" pitchFamily="18" charset="0"/>
              </a:rPr>
              <a:t>B ∈ P</a:t>
            </a:r>
            <a:r>
              <a:rPr lang="en-US" dirty="0"/>
              <a:t>, then </a:t>
            </a:r>
            <a:r>
              <a:rPr lang="en-US" dirty="0">
                <a:latin typeface="Cambria Math" panose="02040503050406030204" pitchFamily="18" charset="0"/>
                <a:ea typeface="Cambria Math" panose="02040503050406030204" pitchFamily="18" charset="0"/>
              </a:rPr>
              <a:t>A ∈ P</a:t>
            </a:r>
            <a:r>
              <a:rPr lang="en-US" dirty="0"/>
              <a:t>."</a:t>
            </a:r>
          </a:p>
          <a:p>
            <a:r>
              <a:rPr lang="en-US" dirty="0"/>
              <a:t>The proof is obvious; on an input </a:t>
            </a:r>
            <a:r>
              <a:rPr lang="en-US" dirty="0">
                <a:latin typeface="Cambria Math" panose="02040503050406030204" pitchFamily="18" charset="0"/>
                <a:ea typeface="Cambria Math" panose="02040503050406030204" pitchFamily="18" charset="0"/>
              </a:rPr>
              <a:t>w</a:t>
            </a:r>
            <a:r>
              <a:rPr lang="en-US" dirty="0"/>
              <a:t> that might be a member of </a:t>
            </a:r>
            <a:r>
              <a:rPr lang="en-US" dirty="0">
                <a:latin typeface="Cambria Math" panose="02040503050406030204" pitchFamily="18" charset="0"/>
                <a:ea typeface="Cambria Math" panose="02040503050406030204" pitchFamily="18" charset="0"/>
              </a:rPr>
              <a:t>A</a:t>
            </a:r>
            <a:r>
              <a:rPr lang="en-US" dirty="0"/>
              <a:t>, we can use the function </a:t>
            </a:r>
            <a:r>
              <a:rPr lang="en-US" dirty="0">
                <a:latin typeface="Cambria Math" panose="02040503050406030204" pitchFamily="18" charset="0"/>
                <a:ea typeface="Cambria Math" panose="02040503050406030204" pitchFamily="18" charset="0"/>
              </a:rPr>
              <a:t>f</a:t>
            </a:r>
            <a:r>
              <a:rPr lang="en-US" dirty="0"/>
              <a:t> and then use the polynomial time decider for </a:t>
            </a:r>
            <a:r>
              <a:rPr lang="en-US" dirty="0">
                <a:latin typeface="Cambria Math" panose="02040503050406030204" pitchFamily="18" charset="0"/>
                <a:ea typeface="Cambria Math" panose="02040503050406030204" pitchFamily="18" charset="0"/>
              </a:rPr>
              <a:t>B</a:t>
            </a:r>
            <a:r>
              <a:rPr lang="en-US" dirty="0"/>
              <a:t> (which must exist) to determine membership in </a:t>
            </a:r>
            <a:r>
              <a:rPr lang="en-US" dirty="0">
                <a:latin typeface="Cambria Math" panose="02040503050406030204" pitchFamily="18" charset="0"/>
                <a:ea typeface="Cambria Math" panose="02040503050406030204" pitchFamily="18" charset="0"/>
              </a:rPr>
              <a:t>A</a:t>
            </a:r>
          </a:p>
        </p:txBody>
      </p:sp>
    </p:spTree>
    <p:extLst>
      <p:ext uri="{BB962C8B-B14F-4D97-AF65-F5344CB8AC3E}">
        <p14:creationId xmlns:p14="http://schemas.microsoft.com/office/powerpoint/2010/main" val="2257632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B4EF-6245-4BF6-8569-4DED6D4D93EE}"/>
              </a:ext>
            </a:extLst>
          </p:cNvPr>
          <p:cNvSpPr>
            <a:spLocks noGrp="1"/>
          </p:cNvSpPr>
          <p:nvPr>
            <p:ph type="title"/>
          </p:nvPr>
        </p:nvSpPr>
        <p:spPr/>
        <p:txBody>
          <a:bodyPr/>
          <a:lstStyle/>
          <a:p>
            <a:r>
              <a:rPr lang="en-US" dirty="0"/>
              <a:t>Polynomial Time Reducibility Explained</a:t>
            </a:r>
          </a:p>
        </p:txBody>
      </p:sp>
      <p:pic>
        <p:nvPicPr>
          <p:cNvPr id="5" name="Content Placeholder 4">
            <a:extLst>
              <a:ext uri="{FF2B5EF4-FFF2-40B4-BE49-F238E27FC236}">
                <a16:creationId xmlns:a16="http://schemas.microsoft.com/office/drawing/2014/main" id="{9DB65A80-1C43-48C2-8B87-49864546B363}"/>
              </a:ext>
            </a:extLst>
          </p:cNvPr>
          <p:cNvPicPr>
            <a:picLocks noGrp="1" noChangeAspect="1"/>
          </p:cNvPicPr>
          <p:nvPr>
            <p:ph idx="1"/>
          </p:nvPr>
        </p:nvPicPr>
        <p:blipFill>
          <a:blip r:embed="rId2"/>
          <a:stretch>
            <a:fillRect/>
          </a:stretch>
        </p:blipFill>
        <p:spPr>
          <a:xfrm>
            <a:off x="3281071" y="1992923"/>
            <a:ext cx="5629858" cy="3528190"/>
          </a:xfrm>
        </p:spPr>
      </p:pic>
    </p:spTree>
    <p:extLst>
      <p:ext uri="{BB962C8B-B14F-4D97-AF65-F5344CB8AC3E}">
        <p14:creationId xmlns:p14="http://schemas.microsoft.com/office/powerpoint/2010/main" val="2872539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A863E-2246-4B71-9E67-E16FAD4B2DE5}"/>
              </a:ext>
            </a:extLst>
          </p:cNvPr>
          <p:cNvSpPr>
            <a:spLocks noGrp="1"/>
          </p:cNvSpPr>
          <p:nvPr>
            <p:ph type="title"/>
          </p:nvPr>
        </p:nvSpPr>
        <p:spPr/>
        <p:txBody>
          <a:bodyPr/>
          <a:lstStyle/>
          <a:p>
            <a:r>
              <a:rPr lang="en-US" dirty="0"/>
              <a:t>NP-Completeness (general overview)</a:t>
            </a:r>
          </a:p>
        </p:txBody>
      </p:sp>
      <p:sp>
        <p:nvSpPr>
          <p:cNvPr id="3" name="Content Placeholder 2">
            <a:extLst>
              <a:ext uri="{FF2B5EF4-FFF2-40B4-BE49-F238E27FC236}">
                <a16:creationId xmlns:a16="http://schemas.microsoft.com/office/drawing/2014/main" id="{B170AAE9-33AC-4525-A022-D89E634390F5}"/>
              </a:ext>
            </a:extLst>
          </p:cNvPr>
          <p:cNvSpPr>
            <a:spLocks noGrp="1"/>
          </p:cNvSpPr>
          <p:nvPr>
            <p:ph idx="1"/>
          </p:nvPr>
        </p:nvSpPr>
        <p:spPr/>
        <p:txBody>
          <a:bodyPr>
            <a:normAutofit fontScale="70000" lnSpcReduction="20000"/>
          </a:bodyPr>
          <a:lstStyle/>
          <a:p>
            <a:r>
              <a:rPr lang="en-US" dirty="0"/>
              <a:t>In DSA 2, we described </a:t>
            </a:r>
            <a:r>
              <a:rPr lang="en-US" dirty="0">
                <a:latin typeface="Cambria Math" panose="02040503050406030204" pitchFamily="18" charset="0"/>
                <a:ea typeface="Cambria Math" panose="02040503050406030204" pitchFamily="18" charset="0"/>
              </a:rPr>
              <a:t>NP</a:t>
            </a:r>
            <a:r>
              <a:rPr lang="en-US" dirty="0"/>
              <a:t>-complete and </a:t>
            </a:r>
            <a:r>
              <a:rPr lang="en-US" dirty="0">
                <a:latin typeface="Cambria Math" panose="02040503050406030204" pitchFamily="18" charset="0"/>
                <a:ea typeface="Cambria Math" panose="02040503050406030204" pitchFamily="18" charset="0"/>
              </a:rPr>
              <a:t>NP</a:t>
            </a:r>
            <a:r>
              <a:rPr lang="en-US" dirty="0"/>
              <a:t>-hard as complexity classes; taken from DSA 2 slides:</a:t>
            </a:r>
          </a:p>
          <a:p>
            <a:pPr lvl="1"/>
            <a:r>
              <a:rPr lang="en-US" dirty="0"/>
              <a:t>The class </a:t>
            </a:r>
            <a:r>
              <a:rPr lang="en-US" b="1" dirty="0">
                <a:latin typeface="Cambria Math" panose="02040503050406030204" pitchFamily="18" charset="0"/>
                <a:ea typeface="Cambria Math" panose="02040503050406030204" pitchFamily="18" charset="0"/>
              </a:rPr>
              <a:t>NP</a:t>
            </a:r>
            <a:r>
              <a:rPr lang="en-US" b="1" dirty="0"/>
              <a:t>-hard</a:t>
            </a:r>
            <a:r>
              <a:rPr lang="en-US" dirty="0"/>
              <a:t> includes every decision problem for which every problem in </a:t>
            </a:r>
            <a:r>
              <a:rPr lang="en-US" dirty="0">
                <a:latin typeface="Cambria Math" panose="02040503050406030204" pitchFamily="18" charset="0"/>
                <a:ea typeface="Cambria Math" panose="02040503050406030204" pitchFamily="18" charset="0"/>
              </a:rPr>
              <a:t>NP</a:t>
            </a:r>
            <a:r>
              <a:rPr lang="en-US" dirty="0"/>
              <a:t> can be reduced to it in polynomial time</a:t>
            </a:r>
          </a:p>
          <a:p>
            <a:pPr lvl="1"/>
            <a:r>
              <a:rPr lang="en-US" dirty="0"/>
              <a:t>A problem in the class </a:t>
            </a:r>
            <a:r>
              <a:rPr lang="en-US" dirty="0">
                <a:latin typeface="Cambria Math" panose="02040503050406030204" pitchFamily="18" charset="0"/>
                <a:ea typeface="Cambria Math" panose="02040503050406030204" pitchFamily="18" charset="0"/>
              </a:rPr>
              <a:t>NP</a:t>
            </a:r>
            <a:r>
              <a:rPr lang="en-US" dirty="0"/>
              <a:t>-hard is called an </a:t>
            </a:r>
            <a:r>
              <a:rPr lang="en-US" i="1" dirty="0">
                <a:latin typeface="Cambria Math" panose="02040503050406030204" pitchFamily="18" charset="0"/>
                <a:ea typeface="Cambria Math" panose="02040503050406030204" pitchFamily="18" charset="0"/>
              </a:rPr>
              <a:t>NP</a:t>
            </a:r>
            <a:r>
              <a:rPr lang="en-US" i="1" dirty="0"/>
              <a:t>-hard problem</a:t>
            </a:r>
          </a:p>
          <a:p>
            <a:pPr lvl="1"/>
            <a:r>
              <a:rPr lang="en-US" dirty="0"/>
              <a:t>The class </a:t>
            </a:r>
            <a:r>
              <a:rPr lang="en-US" b="1" dirty="0">
                <a:latin typeface="Cambria Math" panose="02040503050406030204" pitchFamily="18" charset="0"/>
                <a:ea typeface="Cambria Math" panose="02040503050406030204" pitchFamily="18" charset="0"/>
              </a:rPr>
              <a:t>NP</a:t>
            </a:r>
            <a:r>
              <a:rPr lang="en-US" b="1" dirty="0"/>
              <a:t>-complete</a:t>
            </a:r>
            <a:r>
              <a:rPr lang="en-US" dirty="0"/>
              <a:t> includes every decision problem that is in </a:t>
            </a:r>
            <a:r>
              <a:rPr lang="en-US" dirty="0">
                <a:latin typeface="Cambria Math" panose="02040503050406030204" pitchFamily="18" charset="0"/>
                <a:ea typeface="Cambria Math" panose="02040503050406030204" pitchFamily="18" charset="0"/>
              </a:rPr>
              <a:t>NP</a:t>
            </a:r>
            <a:r>
              <a:rPr lang="en-US" dirty="0"/>
              <a:t> and for which every problem that is in </a:t>
            </a:r>
            <a:r>
              <a:rPr lang="en-US" dirty="0">
                <a:latin typeface="Cambria Math" panose="02040503050406030204" pitchFamily="18" charset="0"/>
                <a:ea typeface="Cambria Math" panose="02040503050406030204" pitchFamily="18" charset="0"/>
              </a:rPr>
              <a:t>NP</a:t>
            </a:r>
            <a:r>
              <a:rPr lang="en-US" dirty="0"/>
              <a:t> can be reduced to it in polynomial time</a:t>
            </a:r>
          </a:p>
          <a:p>
            <a:pPr lvl="1"/>
            <a:r>
              <a:rPr lang="en-US" dirty="0"/>
              <a:t>A problem in the class </a:t>
            </a:r>
            <a:r>
              <a:rPr lang="en-US" dirty="0">
                <a:latin typeface="Cambria Math" panose="02040503050406030204" pitchFamily="18" charset="0"/>
                <a:ea typeface="Cambria Math" panose="02040503050406030204" pitchFamily="18" charset="0"/>
              </a:rPr>
              <a:t>NP</a:t>
            </a:r>
            <a:r>
              <a:rPr lang="en-US" dirty="0"/>
              <a:t>-complete is called an </a:t>
            </a:r>
            <a:r>
              <a:rPr lang="en-US" i="1" dirty="0">
                <a:latin typeface="Cambria Math" panose="02040503050406030204" pitchFamily="18" charset="0"/>
                <a:ea typeface="Cambria Math" panose="02040503050406030204" pitchFamily="18" charset="0"/>
              </a:rPr>
              <a:t>NP</a:t>
            </a:r>
            <a:r>
              <a:rPr lang="en-US" i="1" dirty="0"/>
              <a:t>-complete problem</a:t>
            </a:r>
          </a:p>
          <a:p>
            <a:r>
              <a:rPr lang="en-US" dirty="0"/>
              <a:t>We've seen several times throughout the course that definitions about </a:t>
            </a:r>
            <a:r>
              <a:rPr lang="en-US" i="1" dirty="0"/>
              <a:t>decision problems</a:t>
            </a:r>
            <a:r>
              <a:rPr lang="en-US" dirty="0"/>
              <a:t> can be recast as definitions about </a:t>
            </a:r>
            <a:r>
              <a:rPr lang="en-US" i="1" dirty="0"/>
              <a:t>languages</a:t>
            </a:r>
          </a:p>
          <a:p>
            <a:r>
              <a:rPr lang="en-US" dirty="0"/>
              <a:t>However, our textbook does not define </a:t>
            </a:r>
            <a:r>
              <a:rPr lang="en-US" dirty="0">
                <a:latin typeface="Cambria Math" panose="02040503050406030204" pitchFamily="18" charset="0"/>
                <a:ea typeface="Cambria Math" panose="02040503050406030204" pitchFamily="18" charset="0"/>
              </a:rPr>
              <a:t>NP</a:t>
            </a:r>
            <a:r>
              <a:rPr lang="en-US" dirty="0"/>
              <a:t>-complete as a </a:t>
            </a:r>
            <a:r>
              <a:rPr lang="en-US" i="1" dirty="0"/>
              <a:t>complexity class</a:t>
            </a:r>
            <a:r>
              <a:rPr lang="en-US" dirty="0"/>
              <a:t>; they define it as a property that an </a:t>
            </a:r>
            <a:r>
              <a:rPr lang="en-US" dirty="0">
                <a:latin typeface="Cambria Math" panose="02040503050406030204" pitchFamily="18" charset="0"/>
                <a:ea typeface="Cambria Math" panose="02040503050406030204" pitchFamily="18" charset="0"/>
              </a:rPr>
              <a:t>NP</a:t>
            </a:r>
            <a:r>
              <a:rPr lang="en-US" dirty="0"/>
              <a:t> language might have (we will discuss the definition shortly)</a:t>
            </a:r>
          </a:p>
          <a:p>
            <a:pPr lvl="1"/>
            <a:r>
              <a:rPr lang="en-US" dirty="0"/>
              <a:t>Looking at other sources, the Arora and Barak book and the Papadimitriou book discuss the term as our textbook does</a:t>
            </a:r>
          </a:p>
          <a:p>
            <a:pPr lvl="1"/>
            <a:r>
              <a:rPr lang="en-US" dirty="0"/>
              <a:t>Looking at various online sources, many define </a:t>
            </a:r>
            <a:r>
              <a:rPr lang="en-US" dirty="0">
                <a:latin typeface="Cambria Math" panose="02040503050406030204" pitchFamily="18" charset="0"/>
                <a:ea typeface="Cambria Math" panose="02040503050406030204" pitchFamily="18" charset="0"/>
              </a:rPr>
              <a:t>NP</a:t>
            </a:r>
            <a:r>
              <a:rPr lang="en-US" dirty="0"/>
              <a:t>-complete and </a:t>
            </a:r>
            <a:r>
              <a:rPr lang="en-US" dirty="0">
                <a:latin typeface="Cambria Math" panose="02040503050406030204" pitchFamily="18" charset="0"/>
                <a:ea typeface="Cambria Math" panose="02040503050406030204" pitchFamily="18" charset="0"/>
              </a:rPr>
              <a:t>NP</a:t>
            </a:r>
            <a:r>
              <a:rPr lang="en-US" dirty="0"/>
              <a:t>-hard as complexity classes</a:t>
            </a:r>
          </a:p>
          <a:p>
            <a:pPr lvl="1"/>
            <a:r>
              <a:rPr lang="en-US" dirty="0"/>
              <a:t>Ultimately, I think either definition is appropriate; in this course, we will discuss </a:t>
            </a:r>
            <a:r>
              <a:rPr lang="en-US" dirty="0">
                <a:latin typeface="Cambria Math" panose="02040503050406030204" pitchFamily="18" charset="0"/>
                <a:ea typeface="Cambria Math" panose="02040503050406030204" pitchFamily="18" charset="0"/>
              </a:rPr>
              <a:t>NP</a:t>
            </a:r>
            <a:r>
              <a:rPr lang="en-US" dirty="0"/>
              <a:t>-completeness as a property that certain languages have, not as a complexity class</a:t>
            </a:r>
          </a:p>
        </p:txBody>
      </p:sp>
    </p:spTree>
    <p:extLst>
      <p:ext uri="{BB962C8B-B14F-4D97-AF65-F5344CB8AC3E}">
        <p14:creationId xmlns:p14="http://schemas.microsoft.com/office/powerpoint/2010/main" val="4277591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C8D0E-77D0-4569-8F99-76180ECF0A82}"/>
              </a:ext>
            </a:extLst>
          </p:cNvPr>
          <p:cNvSpPr>
            <a:spLocks noGrp="1"/>
          </p:cNvSpPr>
          <p:nvPr>
            <p:ph type="title"/>
          </p:nvPr>
        </p:nvSpPr>
        <p:spPr/>
        <p:txBody>
          <a:bodyPr/>
          <a:lstStyle/>
          <a:p>
            <a:r>
              <a:rPr lang="en-US" dirty="0"/>
              <a:t>NP-Completeness (textbook's definition)</a:t>
            </a:r>
          </a:p>
        </p:txBody>
      </p:sp>
      <p:sp>
        <p:nvSpPr>
          <p:cNvPr id="3" name="Content Placeholder 2">
            <a:extLst>
              <a:ext uri="{FF2B5EF4-FFF2-40B4-BE49-F238E27FC236}">
                <a16:creationId xmlns:a16="http://schemas.microsoft.com/office/drawing/2014/main" id="{9962CF9A-135A-4D3E-B886-E2B7114E6953}"/>
              </a:ext>
            </a:extLst>
          </p:cNvPr>
          <p:cNvSpPr>
            <a:spLocks noGrp="1"/>
          </p:cNvSpPr>
          <p:nvPr>
            <p:ph idx="1"/>
          </p:nvPr>
        </p:nvSpPr>
        <p:spPr/>
        <p:txBody>
          <a:bodyPr>
            <a:normAutofit fontScale="62500" lnSpcReduction="20000"/>
          </a:bodyPr>
          <a:lstStyle/>
          <a:p>
            <a:r>
              <a:rPr lang="en-US" dirty="0"/>
              <a:t>Definition 7.34 states (I am keeping the book's exact wording):</a:t>
            </a:r>
          </a:p>
          <a:p>
            <a:pPr marL="457200" lvl="1" indent="0">
              <a:buNone/>
            </a:pPr>
            <a:r>
              <a:rPr lang="en-US" dirty="0"/>
              <a:t>A language </a:t>
            </a:r>
            <a:r>
              <a:rPr lang="en-US" dirty="0">
                <a:latin typeface="Cambria Math" panose="02040503050406030204" pitchFamily="18" charset="0"/>
                <a:ea typeface="Cambria Math" panose="02040503050406030204" pitchFamily="18" charset="0"/>
              </a:rPr>
              <a:t>B</a:t>
            </a:r>
            <a:r>
              <a:rPr lang="en-US" dirty="0"/>
              <a:t> is </a:t>
            </a:r>
            <a:r>
              <a:rPr lang="en-US" b="1" dirty="0">
                <a:latin typeface="Cambria Math" panose="02040503050406030204" pitchFamily="18" charset="0"/>
                <a:ea typeface="Cambria Math" panose="02040503050406030204" pitchFamily="18" charset="0"/>
              </a:rPr>
              <a:t>NP</a:t>
            </a:r>
            <a:r>
              <a:rPr lang="en-US" b="1" dirty="0"/>
              <a:t>-complete</a:t>
            </a:r>
            <a:r>
              <a:rPr lang="en-US" dirty="0"/>
              <a:t> if it satisfies two conditions:</a:t>
            </a:r>
          </a:p>
          <a:p>
            <a:pPr marL="914400" lvl="2" indent="0">
              <a:buNone/>
            </a:pPr>
            <a:r>
              <a:rPr lang="en-US" sz="2400" dirty="0"/>
              <a:t>1. </a:t>
            </a:r>
            <a:r>
              <a:rPr lang="en-US" sz="2400" dirty="0">
                <a:latin typeface="Cambria Math" panose="02040503050406030204" pitchFamily="18" charset="0"/>
                <a:ea typeface="Cambria Math" panose="02040503050406030204" pitchFamily="18" charset="0"/>
              </a:rPr>
              <a:t>B</a:t>
            </a:r>
            <a:r>
              <a:rPr lang="en-US" sz="2400" dirty="0"/>
              <a:t> is in </a:t>
            </a:r>
            <a:r>
              <a:rPr lang="en-US" sz="2400" dirty="0">
                <a:latin typeface="Cambria Math" panose="02040503050406030204" pitchFamily="18" charset="0"/>
                <a:ea typeface="Cambria Math" panose="02040503050406030204" pitchFamily="18" charset="0"/>
              </a:rPr>
              <a:t>NP</a:t>
            </a:r>
            <a:r>
              <a:rPr lang="en-US" sz="2400" dirty="0"/>
              <a:t>, and</a:t>
            </a:r>
          </a:p>
          <a:p>
            <a:pPr marL="914400" lvl="2" indent="0">
              <a:buNone/>
            </a:pPr>
            <a:r>
              <a:rPr lang="en-US" sz="2400" dirty="0"/>
              <a:t>2. every </a:t>
            </a:r>
            <a:r>
              <a:rPr lang="en-US" sz="2400" dirty="0">
                <a:latin typeface="Cambria Math" panose="02040503050406030204" pitchFamily="18" charset="0"/>
                <a:ea typeface="Cambria Math" panose="02040503050406030204" pitchFamily="18" charset="0"/>
              </a:rPr>
              <a:t>A</a:t>
            </a:r>
            <a:r>
              <a:rPr lang="en-US" sz="2400" dirty="0"/>
              <a:t> in </a:t>
            </a:r>
            <a:r>
              <a:rPr lang="en-US" sz="2400" dirty="0">
                <a:latin typeface="Cambria Math" panose="02040503050406030204" pitchFamily="18" charset="0"/>
                <a:ea typeface="Cambria Math" panose="02040503050406030204" pitchFamily="18" charset="0"/>
              </a:rPr>
              <a:t>NP</a:t>
            </a:r>
            <a:r>
              <a:rPr lang="en-US" sz="2400" dirty="0"/>
              <a:t> is polynomial time reducible to </a:t>
            </a:r>
            <a:r>
              <a:rPr lang="en-US" sz="2400" dirty="0">
                <a:latin typeface="Cambria Math" panose="02040503050406030204" pitchFamily="18" charset="0"/>
                <a:ea typeface="Cambria Math" panose="02040503050406030204" pitchFamily="18" charset="0"/>
              </a:rPr>
              <a:t>B</a:t>
            </a:r>
            <a:r>
              <a:rPr lang="en-US" sz="2400" dirty="0"/>
              <a:t>.</a:t>
            </a:r>
          </a:p>
          <a:p>
            <a:r>
              <a:rPr lang="en-US" dirty="0"/>
              <a:t>Our textbook only introduces the term </a:t>
            </a:r>
            <a:r>
              <a:rPr lang="en-US" b="1" dirty="0">
                <a:latin typeface="Cambria Math" panose="02040503050406030204" pitchFamily="18" charset="0"/>
                <a:ea typeface="Cambria Math" panose="02040503050406030204" pitchFamily="18" charset="0"/>
              </a:rPr>
              <a:t>NP</a:t>
            </a:r>
            <a:r>
              <a:rPr lang="en-US" b="1" dirty="0"/>
              <a:t>-hard</a:t>
            </a:r>
            <a:r>
              <a:rPr lang="en-US" dirty="0"/>
              <a:t> (which they also define in the expected way as a property) in Problem 7.34 at the end of the chapter; the term is used occasionally later in the book</a:t>
            </a:r>
          </a:p>
          <a:p>
            <a:r>
              <a:rPr lang="en-US" dirty="0"/>
              <a:t>There are a few additional points I want to make here:</a:t>
            </a:r>
          </a:p>
          <a:p>
            <a:pPr lvl="1"/>
            <a:r>
              <a:rPr lang="en-US" dirty="0"/>
              <a:t>Whether we consider </a:t>
            </a:r>
            <a:r>
              <a:rPr lang="en-US" dirty="0">
                <a:latin typeface="Cambria Math" panose="02040503050406030204" pitchFamily="18" charset="0"/>
                <a:ea typeface="Cambria Math" panose="02040503050406030204" pitchFamily="18" charset="0"/>
              </a:rPr>
              <a:t>NP</a:t>
            </a:r>
            <a:r>
              <a:rPr lang="en-US" dirty="0"/>
              <a:t>-complete to be a property or a complexity class, the definition is virtually identical</a:t>
            </a:r>
          </a:p>
          <a:p>
            <a:pPr lvl="1"/>
            <a:r>
              <a:rPr lang="en-US" dirty="0"/>
              <a:t>This idea of "completeness" as a property is that such a language can be used to decide every member of its general class</a:t>
            </a:r>
          </a:p>
          <a:p>
            <a:pPr lvl="1"/>
            <a:r>
              <a:rPr lang="en-US" dirty="0"/>
              <a:t>In this case, an </a:t>
            </a:r>
            <a:r>
              <a:rPr lang="en-US" dirty="0">
                <a:latin typeface="Cambria Math" panose="02040503050406030204" pitchFamily="18" charset="0"/>
                <a:ea typeface="Cambria Math" panose="02040503050406030204" pitchFamily="18" charset="0"/>
              </a:rPr>
              <a:t>NP</a:t>
            </a:r>
            <a:r>
              <a:rPr lang="en-US" dirty="0"/>
              <a:t>-complete language is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a:t>
            </a:r>
            <a:r>
              <a:rPr lang="en-US" dirty="0"/>
              <a:t> and it can be used to decide every other </a:t>
            </a:r>
            <a:r>
              <a:rPr lang="en-US" dirty="0">
                <a:latin typeface="Cambria Math" panose="02040503050406030204" pitchFamily="18" charset="0"/>
                <a:ea typeface="Cambria Math" panose="02040503050406030204" pitchFamily="18" charset="0"/>
              </a:rPr>
              <a:t>NP</a:t>
            </a:r>
            <a:r>
              <a:rPr lang="en-US" dirty="0"/>
              <a:t> language efficiently</a:t>
            </a:r>
          </a:p>
          <a:p>
            <a:pPr lvl="1"/>
            <a:r>
              <a:rPr lang="en-US" dirty="0"/>
              <a:t>If we were reasoning about decision problems instead of languages, an </a:t>
            </a:r>
            <a:r>
              <a:rPr lang="en-US" dirty="0">
                <a:latin typeface="Cambria Math" panose="02040503050406030204" pitchFamily="18" charset="0"/>
                <a:ea typeface="Cambria Math" panose="02040503050406030204" pitchFamily="18" charset="0"/>
              </a:rPr>
              <a:t>NP</a:t>
            </a:r>
            <a:r>
              <a:rPr lang="en-US" dirty="0"/>
              <a:t>-complete problem can be used to solve every other </a:t>
            </a:r>
            <a:r>
              <a:rPr lang="en-US" dirty="0">
                <a:latin typeface="Cambria Math" panose="02040503050406030204" pitchFamily="18" charset="0"/>
                <a:ea typeface="Cambria Math" panose="02040503050406030204" pitchFamily="18" charset="0"/>
              </a:rPr>
              <a:t>NP</a:t>
            </a:r>
            <a:r>
              <a:rPr lang="en-US" dirty="0"/>
              <a:t> problem efficiently</a:t>
            </a:r>
          </a:p>
          <a:p>
            <a:pPr lvl="1"/>
            <a:r>
              <a:rPr lang="en-US" dirty="0"/>
              <a:t>The textbook starts to talk about reductions involving </a:t>
            </a:r>
            <a:r>
              <a:rPr lang="en-US" dirty="0">
                <a:latin typeface="Cambria Math" panose="02040503050406030204" pitchFamily="18" charset="0"/>
                <a:ea typeface="Cambria Math" panose="02040503050406030204" pitchFamily="18" charset="0"/>
              </a:rPr>
              <a:t>NP</a:t>
            </a:r>
            <a:r>
              <a:rPr lang="en-US" dirty="0"/>
              <a:t>-complete languages before they even define </a:t>
            </a:r>
            <a:r>
              <a:rPr lang="en-US" dirty="0">
                <a:latin typeface="Cambria Math" panose="02040503050406030204" pitchFamily="18" charset="0"/>
                <a:ea typeface="Cambria Math" panose="02040503050406030204" pitchFamily="18" charset="0"/>
              </a:rPr>
              <a:t>NP</a:t>
            </a:r>
            <a:r>
              <a:rPr lang="en-US" dirty="0"/>
              <a:t>-completeness (they continue to discuss more reductions afterward)</a:t>
            </a:r>
          </a:p>
          <a:p>
            <a:pPr lvl="1"/>
            <a:r>
              <a:rPr lang="en-US" dirty="0"/>
              <a:t>I am covering things in a different order here; we are starting with the definition of </a:t>
            </a:r>
            <a:r>
              <a:rPr lang="en-US" dirty="0">
                <a:latin typeface="Cambria Math" panose="02040503050406030204" pitchFamily="18" charset="0"/>
                <a:ea typeface="Cambria Math" panose="02040503050406030204" pitchFamily="18" charset="0"/>
              </a:rPr>
              <a:t>NP</a:t>
            </a:r>
            <a:r>
              <a:rPr lang="en-US" dirty="0"/>
              <a:t>-complete, then we'll cover </a:t>
            </a:r>
            <a:r>
              <a:rPr lang="en-US" i="1" dirty="0"/>
              <a:t>the Cook-Levin theorem</a:t>
            </a:r>
            <a:r>
              <a:rPr lang="en-US" dirty="0"/>
              <a:t>, then we'll discuss relevant reductions</a:t>
            </a:r>
          </a:p>
          <a:p>
            <a:r>
              <a:rPr lang="en-US" dirty="0"/>
              <a:t>Theorem 7.35 states: "If </a:t>
            </a:r>
            <a:r>
              <a:rPr lang="en-US" dirty="0">
                <a:latin typeface="Cambria Math" panose="02040503050406030204" pitchFamily="18" charset="0"/>
                <a:ea typeface="Cambria Math" panose="02040503050406030204" pitchFamily="18" charset="0"/>
              </a:rPr>
              <a:t>B</a:t>
            </a:r>
            <a:r>
              <a:rPr lang="en-US" dirty="0"/>
              <a:t> is </a:t>
            </a:r>
            <a:r>
              <a:rPr lang="en-US" dirty="0">
                <a:latin typeface="Cambria Math" panose="02040503050406030204" pitchFamily="18" charset="0"/>
                <a:ea typeface="Cambria Math" panose="02040503050406030204" pitchFamily="18" charset="0"/>
              </a:rPr>
              <a:t>NP</a:t>
            </a:r>
            <a:r>
              <a:rPr lang="en-US" dirty="0"/>
              <a:t>-complete and </a:t>
            </a:r>
            <a:r>
              <a:rPr lang="en-US" dirty="0">
                <a:latin typeface="Cambria Math" panose="02040503050406030204" pitchFamily="18" charset="0"/>
                <a:ea typeface="Cambria Math" panose="02040503050406030204" pitchFamily="18" charset="0"/>
              </a:rPr>
              <a:t>B ∈ P</a:t>
            </a:r>
            <a:r>
              <a:rPr lang="en-US" dirty="0"/>
              <a:t>, then </a:t>
            </a:r>
            <a:r>
              <a:rPr lang="en-US" dirty="0">
                <a:latin typeface="Cambria Math" panose="02040503050406030204" pitchFamily="18" charset="0"/>
                <a:ea typeface="Cambria Math" panose="02040503050406030204" pitchFamily="18" charset="0"/>
              </a:rPr>
              <a:t>P = NP</a:t>
            </a:r>
            <a:r>
              <a:rPr lang="en-US" dirty="0"/>
              <a:t>"</a:t>
            </a:r>
          </a:p>
          <a:p>
            <a:r>
              <a:rPr lang="en-US" dirty="0"/>
              <a:t>The proof simply states: "This theorem follows directly from the definition of polynomial time reducibility."</a:t>
            </a:r>
          </a:p>
        </p:txBody>
      </p:sp>
    </p:spTree>
    <p:extLst>
      <p:ext uri="{BB962C8B-B14F-4D97-AF65-F5344CB8AC3E}">
        <p14:creationId xmlns:p14="http://schemas.microsoft.com/office/powerpoint/2010/main" val="2820653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968F2-2DFE-4750-BE4D-76A8479FD039}"/>
              </a:ext>
            </a:extLst>
          </p:cNvPr>
          <p:cNvSpPr>
            <a:spLocks noGrp="1"/>
          </p:cNvSpPr>
          <p:nvPr>
            <p:ph type="title"/>
          </p:nvPr>
        </p:nvSpPr>
        <p:spPr/>
        <p:txBody>
          <a:bodyPr/>
          <a:lstStyle/>
          <a:p>
            <a:r>
              <a:rPr lang="en-US" dirty="0"/>
              <a:t>SAT</a:t>
            </a:r>
          </a:p>
        </p:txBody>
      </p:sp>
      <p:sp>
        <p:nvSpPr>
          <p:cNvPr id="3" name="Content Placeholder 2">
            <a:extLst>
              <a:ext uri="{FF2B5EF4-FFF2-40B4-BE49-F238E27FC236}">
                <a16:creationId xmlns:a16="http://schemas.microsoft.com/office/drawing/2014/main" id="{B9138926-07DB-46CA-9EAF-0A67C9253C6A}"/>
              </a:ext>
            </a:extLst>
          </p:cNvPr>
          <p:cNvSpPr>
            <a:spLocks noGrp="1"/>
          </p:cNvSpPr>
          <p:nvPr>
            <p:ph idx="1"/>
          </p:nvPr>
        </p:nvSpPr>
        <p:spPr/>
        <p:txBody>
          <a:bodyPr>
            <a:normAutofit fontScale="70000" lnSpcReduction="20000"/>
          </a:bodyPr>
          <a:lstStyle/>
          <a:p>
            <a:r>
              <a:rPr lang="en-US" dirty="0"/>
              <a:t>Here is the textbook's definition of </a:t>
            </a:r>
            <a:r>
              <a:rPr lang="en-US" dirty="0">
                <a:latin typeface="Cambria Math" panose="02040503050406030204" pitchFamily="18" charset="0"/>
                <a:ea typeface="Cambria Math" panose="02040503050406030204" pitchFamily="18" charset="0"/>
              </a:rPr>
              <a:t>SAT</a:t>
            </a:r>
            <a:r>
              <a:rPr lang="en-US" dirty="0"/>
              <a:t>: </a:t>
            </a:r>
            <a:r>
              <a:rPr lang="en-US" dirty="0">
                <a:latin typeface="Cambria Math" panose="02040503050406030204" pitchFamily="18" charset="0"/>
                <a:ea typeface="Cambria Math" panose="02040503050406030204" pitchFamily="18" charset="0"/>
              </a:rPr>
              <a:t>SAT = {⟨φ⟩| φ</a:t>
            </a:r>
            <a:r>
              <a:rPr lang="en-US" dirty="0"/>
              <a:t> is a satisfiable Boolean formula</a:t>
            </a:r>
            <a:r>
              <a:rPr lang="en-US" dirty="0">
                <a:latin typeface="Cambria Math" panose="02040503050406030204" pitchFamily="18" charset="0"/>
                <a:ea typeface="Cambria Math" panose="02040503050406030204" pitchFamily="18" charset="0"/>
              </a:rPr>
              <a:t>}</a:t>
            </a:r>
          </a:p>
          <a:p>
            <a:pPr lvl="1"/>
            <a:r>
              <a:rPr lang="en-US" dirty="0"/>
              <a:t>A </a:t>
            </a:r>
            <a:r>
              <a:rPr lang="en-US" i="1" dirty="0"/>
              <a:t>Boolean formula</a:t>
            </a:r>
            <a:r>
              <a:rPr lang="en-US" dirty="0"/>
              <a:t> is "an expression involving </a:t>
            </a:r>
            <a:r>
              <a:rPr lang="en-US" i="1" dirty="0"/>
              <a:t>Boolean variables</a:t>
            </a:r>
            <a:r>
              <a:rPr lang="en-US" dirty="0"/>
              <a:t> and operations" (parentheses are allowed)</a:t>
            </a:r>
          </a:p>
          <a:p>
            <a:pPr lvl="1"/>
            <a:r>
              <a:rPr lang="en-US" dirty="0"/>
              <a:t>The </a:t>
            </a:r>
            <a:r>
              <a:rPr lang="en-US" i="1" dirty="0"/>
              <a:t>Boolean operations</a:t>
            </a:r>
            <a:r>
              <a:rPr lang="en-US" dirty="0"/>
              <a:t> are </a:t>
            </a:r>
            <a:r>
              <a:rPr lang="en-US" dirty="0">
                <a:latin typeface="Cambria Math" panose="02040503050406030204" pitchFamily="18" charset="0"/>
                <a:ea typeface="Cambria Math" panose="02040503050406030204" pitchFamily="18" charset="0"/>
              </a:rPr>
              <a:t>AND</a:t>
            </a:r>
            <a:r>
              <a:rPr lang="en-US" dirty="0"/>
              <a:t> (</a:t>
            </a:r>
            <a:r>
              <a:rPr lang="en-US" dirty="0">
                <a:latin typeface="Cambria Math" panose="02040503050406030204" pitchFamily="18" charset="0"/>
                <a:ea typeface="Cambria Math" panose="02040503050406030204" pitchFamily="18" charset="0"/>
              </a:rPr>
              <a:t>∧</a:t>
            </a:r>
            <a:r>
              <a:rPr lang="en-US" dirty="0"/>
              <a:t>), </a:t>
            </a:r>
            <a:r>
              <a:rPr lang="en-US" dirty="0">
                <a:latin typeface="Cambria Math" panose="02040503050406030204" pitchFamily="18" charset="0"/>
                <a:ea typeface="Cambria Math" panose="02040503050406030204" pitchFamily="18" charset="0"/>
              </a:rPr>
              <a:t>OR</a:t>
            </a:r>
            <a:r>
              <a:rPr lang="en-US" dirty="0"/>
              <a:t> (</a:t>
            </a:r>
            <a:r>
              <a:rPr lang="en-US" dirty="0">
                <a:latin typeface="Cambria Math" panose="02040503050406030204" pitchFamily="18" charset="0"/>
                <a:ea typeface="Cambria Math" panose="02040503050406030204" pitchFamily="18" charset="0"/>
              </a:rPr>
              <a:t>∨</a:t>
            </a:r>
            <a:r>
              <a:rPr lang="en-US" dirty="0"/>
              <a:t>), and </a:t>
            </a:r>
            <a:r>
              <a:rPr lang="en-US" dirty="0">
                <a:latin typeface="Cambria Math" panose="02040503050406030204" pitchFamily="18" charset="0"/>
                <a:ea typeface="Cambria Math" panose="02040503050406030204" pitchFamily="18" charset="0"/>
              </a:rPr>
              <a:t>NOT</a:t>
            </a:r>
            <a:r>
              <a:rPr lang="en-US" dirty="0"/>
              <a:t> (</a:t>
            </a:r>
            <a:r>
              <a:rPr lang="en-US" dirty="0">
                <a:latin typeface="Cambria Math" panose="02040503050406030204" pitchFamily="18" charset="0"/>
                <a:ea typeface="Cambria Math" panose="02040503050406030204" pitchFamily="18" charset="0"/>
              </a:rPr>
              <a:t>¬</a:t>
            </a:r>
            <a:r>
              <a:rPr lang="en-US" dirty="0"/>
              <a:t>)</a:t>
            </a:r>
          </a:p>
          <a:p>
            <a:r>
              <a:rPr lang="en-US" dirty="0"/>
              <a:t>Deciding if a string, </a:t>
            </a:r>
            <a:r>
              <a:rPr lang="en-US" dirty="0">
                <a:latin typeface="Cambria Math" panose="02040503050406030204" pitchFamily="18" charset="0"/>
                <a:ea typeface="Cambria Math" panose="02040503050406030204" pitchFamily="18" charset="0"/>
              </a:rPr>
              <a:t>w</a:t>
            </a:r>
            <a:r>
              <a:rPr lang="en-US" dirty="0"/>
              <a:t>, is a member of </a:t>
            </a:r>
            <a:r>
              <a:rPr lang="en-US" dirty="0">
                <a:latin typeface="Cambria Math" panose="02040503050406030204" pitchFamily="18" charset="0"/>
                <a:ea typeface="Cambria Math" panose="02040503050406030204" pitchFamily="18" charset="0"/>
              </a:rPr>
              <a:t>SAT</a:t>
            </a:r>
            <a:r>
              <a:rPr lang="en-US" dirty="0"/>
              <a:t> is equivalent to solving the decision problem asking if </a:t>
            </a:r>
            <a:r>
              <a:rPr lang="en-US" dirty="0">
                <a:latin typeface="Cambria Math" panose="02040503050406030204" pitchFamily="18" charset="0"/>
                <a:ea typeface="Cambria Math" panose="02040503050406030204" pitchFamily="18" charset="0"/>
              </a:rPr>
              <a:t>w</a:t>
            </a:r>
            <a:r>
              <a:rPr lang="en-US" dirty="0"/>
              <a:t> is a Boolean expression that is </a:t>
            </a:r>
            <a:r>
              <a:rPr lang="en-US" b="1" dirty="0"/>
              <a:t>satisfiable</a:t>
            </a:r>
          </a:p>
          <a:p>
            <a:r>
              <a:rPr lang="en-US" dirty="0"/>
              <a:t>Our textbook refers to this as the </a:t>
            </a:r>
            <a:r>
              <a:rPr lang="en-US" b="1" dirty="0"/>
              <a:t>satisfiability problem</a:t>
            </a:r>
            <a:r>
              <a:rPr lang="en-US" dirty="0"/>
              <a:t> (a.k.a. the </a:t>
            </a:r>
            <a:r>
              <a:rPr lang="en-US" i="1" dirty="0"/>
              <a:t>Boolean satisfiability problem</a:t>
            </a:r>
            <a:r>
              <a:rPr lang="en-US" dirty="0"/>
              <a:t>)</a:t>
            </a:r>
          </a:p>
          <a:p>
            <a:r>
              <a:rPr lang="en-US" dirty="0"/>
              <a:t>Theorem 7.27, stated write after defining </a:t>
            </a:r>
            <a:r>
              <a:rPr lang="en-US" dirty="0">
                <a:latin typeface="Cambria Math" panose="02040503050406030204" pitchFamily="18" charset="0"/>
                <a:ea typeface="Cambria Math" panose="02040503050406030204" pitchFamily="18" charset="0"/>
              </a:rPr>
              <a:t>SAT</a:t>
            </a:r>
            <a:r>
              <a:rPr lang="en-US" dirty="0"/>
              <a:t> early in Section 7.4, states: "</a:t>
            </a:r>
            <a:r>
              <a:rPr lang="en-US" dirty="0">
                <a:latin typeface="Cambria Math" panose="02040503050406030204" pitchFamily="18" charset="0"/>
                <a:ea typeface="Cambria Math" panose="02040503050406030204" pitchFamily="18" charset="0"/>
              </a:rPr>
              <a:t>SAT ∈ P</a:t>
            </a:r>
            <a:r>
              <a:rPr lang="en-US" dirty="0"/>
              <a:t> iff </a:t>
            </a:r>
            <a:r>
              <a:rPr lang="en-US" dirty="0">
                <a:latin typeface="Cambria Math" panose="02040503050406030204" pitchFamily="18" charset="0"/>
                <a:ea typeface="Cambria Math" panose="02040503050406030204" pitchFamily="18" charset="0"/>
              </a:rPr>
              <a:t>P = NP</a:t>
            </a:r>
            <a:r>
              <a:rPr lang="en-US" dirty="0"/>
              <a:t>"</a:t>
            </a:r>
          </a:p>
          <a:p>
            <a:r>
              <a:rPr lang="en-US" dirty="0"/>
              <a:t>Later in the section, Theorem 7.37 states: "</a:t>
            </a:r>
            <a:r>
              <a:rPr lang="en-US" dirty="0">
                <a:latin typeface="Cambria Math" panose="02040503050406030204" pitchFamily="18" charset="0"/>
                <a:ea typeface="Cambria Math" panose="02040503050406030204" pitchFamily="18" charset="0"/>
              </a:rPr>
              <a:t>SAT</a:t>
            </a:r>
            <a:r>
              <a:rPr lang="en-US" dirty="0"/>
              <a:t> is </a:t>
            </a:r>
            <a:r>
              <a:rPr lang="en-US" dirty="0">
                <a:latin typeface="Cambria Math" panose="02040503050406030204" pitchFamily="18" charset="0"/>
                <a:ea typeface="Cambria Math" panose="02040503050406030204" pitchFamily="18" charset="0"/>
              </a:rPr>
              <a:t>NP</a:t>
            </a:r>
            <a:r>
              <a:rPr lang="en-US" dirty="0"/>
              <a:t>-complete"</a:t>
            </a:r>
          </a:p>
          <a:p>
            <a:r>
              <a:rPr lang="en-US" dirty="0"/>
              <a:t>After Theorem 7.37, before the proof, the book states: "This theorem implies theorem 7.27" (i.e., because </a:t>
            </a:r>
            <a:r>
              <a:rPr lang="en-US" dirty="0">
                <a:latin typeface="Cambria Math" panose="02040503050406030204" pitchFamily="18" charset="0"/>
                <a:ea typeface="Cambria Math" panose="02040503050406030204" pitchFamily="18" charset="0"/>
              </a:rPr>
              <a:t>SAT</a:t>
            </a:r>
            <a:r>
              <a:rPr lang="en-US" dirty="0"/>
              <a:t> is </a:t>
            </a:r>
            <a:r>
              <a:rPr lang="en-US" dirty="0">
                <a:latin typeface="Cambria Math" panose="02040503050406030204" pitchFamily="18" charset="0"/>
                <a:ea typeface="Cambria Math" panose="02040503050406030204" pitchFamily="18" charset="0"/>
              </a:rPr>
              <a:t>NP</a:t>
            </a:r>
            <a:r>
              <a:rPr lang="en-US" dirty="0"/>
              <a:t>-complete, if it is decidable in polynomial time, then so are all </a:t>
            </a:r>
            <a:r>
              <a:rPr lang="en-US" dirty="0">
                <a:latin typeface="Cambria Math" panose="02040503050406030204" pitchFamily="18" charset="0"/>
                <a:ea typeface="Cambria Math" panose="02040503050406030204" pitchFamily="18" charset="0"/>
              </a:rPr>
              <a:t>NP</a:t>
            </a:r>
            <a:r>
              <a:rPr lang="en-US" dirty="0"/>
              <a:t> problems)</a:t>
            </a:r>
          </a:p>
          <a:p>
            <a:r>
              <a:rPr lang="en-US" dirty="0"/>
              <a:t>Theorem 7.37 is known as the </a:t>
            </a:r>
            <a:r>
              <a:rPr lang="en-US" b="1" dirty="0"/>
              <a:t>Cook-Levin theorem</a:t>
            </a:r>
            <a:r>
              <a:rPr lang="en-US" dirty="0"/>
              <a:t>, a.k.a. </a:t>
            </a:r>
            <a:r>
              <a:rPr lang="en-US" i="1" dirty="0"/>
              <a:t>Cook's theorem</a:t>
            </a:r>
          </a:p>
          <a:p>
            <a:pPr lvl="1"/>
            <a:r>
              <a:rPr lang="en-US" dirty="0"/>
              <a:t>A publication by Cook in 1971 proved that </a:t>
            </a:r>
            <a:r>
              <a:rPr lang="en-US" dirty="0">
                <a:latin typeface="Cambria Math" panose="02040503050406030204" pitchFamily="18" charset="0"/>
                <a:ea typeface="Cambria Math" panose="02040503050406030204" pitchFamily="18" charset="0"/>
              </a:rPr>
              <a:t>SAT</a:t>
            </a:r>
            <a:r>
              <a:rPr lang="en-US" dirty="0"/>
              <a:t> is </a:t>
            </a:r>
            <a:r>
              <a:rPr lang="en-US" dirty="0">
                <a:latin typeface="Cambria Math" panose="02040503050406030204" pitchFamily="18" charset="0"/>
                <a:ea typeface="Cambria Math" panose="02040503050406030204" pitchFamily="18" charset="0"/>
              </a:rPr>
              <a:t>NP</a:t>
            </a:r>
            <a:r>
              <a:rPr lang="en-US" dirty="0"/>
              <a:t>-complete</a:t>
            </a:r>
          </a:p>
          <a:p>
            <a:pPr lvl="1"/>
            <a:r>
              <a:rPr lang="en-US" dirty="0"/>
              <a:t>Leven independently proved that certain search problems are "complete" in the same sense; he didn’t publish his result until 1973, but according to Wikipedia, he had discussed his result a few years prior</a:t>
            </a:r>
          </a:p>
          <a:p>
            <a:pPr lvl="1"/>
            <a:r>
              <a:rPr lang="en-US" dirty="0"/>
              <a:t>Before discussing the proof of the Cook-Levin theorem, we need to introduce one more relevant concept</a:t>
            </a:r>
          </a:p>
        </p:txBody>
      </p:sp>
    </p:spTree>
    <p:extLst>
      <p:ext uri="{BB962C8B-B14F-4D97-AF65-F5344CB8AC3E}">
        <p14:creationId xmlns:p14="http://schemas.microsoft.com/office/powerpoint/2010/main" val="348849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9F1A3-667F-4D33-8C36-BF0168BD2CA9}"/>
              </a:ext>
            </a:extLst>
          </p:cNvPr>
          <p:cNvSpPr>
            <a:spLocks noGrp="1"/>
          </p:cNvSpPr>
          <p:nvPr>
            <p:ph type="title"/>
          </p:nvPr>
        </p:nvSpPr>
        <p:spPr/>
        <p:txBody>
          <a:bodyPr/>
          <a:lstStyle/>
          <a:p>
            <a:r>
              <a:rPr lang="en-US" dirty="0"/>
              <a:t>Tableaus</a:t>
            </a:r>
          </a:p>
        </p:txBody>
      </p:sp>
      <p:sp>
        <p:nvSpPr>
          <p:cNvPr id="3" name="Content Placeholder 2">
            <a:extLst>
              <a:ext uri="{FF2B5EF4-FFF2-40B4-BE49-F238E27FC236}">
                <a16:creationId xmlns:a16="http://schemas.microsoft.com/office/drawing/2014/main" id="{6BA51D7A-2DC0-4E0B-B143-9BF61AB9AB20}"/>
              </a:ext>
            </a:extLst>
          </p:cNvPr>
          <p:cNvSpPr>
            <a:spLocks noGrp="1"/>
          </p:cNvSpPr>
          <p:nvPr>
            <p:ph idx="1"/>
          </p:nvPr>
        </p:nvSpPr>
        <p:spPr/>
        <p:txBody>
          <a:bodyPr>
            <a:normAutofit fontScale="62500" lnSpcReduction="20000"/>
          </a:bodyPr>
          <a:lstStyle/>
          <a:p>
            <a:r>
              <a:rPr lang="en-US" dirty="0"/>
              <a:t>Consider an NTM, </a:t>
            </a:r>
            <a:r>
              <a:rPr lang="en-US" dirty="0">
                <a:latin typeface="Cambria Math" panose="02040503050406030204" pitchFamily="18" charset="0"/>
                <a:ea typeface="Cambria Math" panose="02040503050406030204" pitchFamily="18" charset="0"/>
              </a:rPr>
              <a:t>N</a:t>
            </a:r>
            <a:r>
              <a:rPr lang="en-US" dirty="0"/>
              <a:t>, that runs within </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k</a:t>
            </a:r>
            <a:r>
              <a:rPr lang="en-US" dirty="0"/>
              <a:t> steps (the book actually assumes that it runs within </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-3</a:t>
            </a:r>
            <a:r>
              <a:rPr lang="en-US" dirty="0"/>
              <a:t> steps, but says that "only those readers interested in details should worry about this minor point")</a:t>
            </a:r>
          </a:p>
          <a:p>
            <a:r>
              <a:rPr lang="en-US" dirty="0"/>
              <a:t>A </a:t>
            </a:r>
            <a:r>
              <a:rPr lang="en-US" b="1" dirty="0"/>
              <a:t>tableau</a:t>
            </a:r>
            <a:r>
              <a:rPr lang="en-US" dirty="0"/>
              <a:t> is a table representing a </a:t>
            </a:r>
            <a:r>
              <a:rPr lang="en-US" b="1" dirty="0"/>
              <a:t>computation history</a:t>
            </a:r>
            <a:r>
              <a:rPr lang="en-US" dirty="0"/>
              <a:t> of </a:t>
            </a:r>
            <a:r>
              <a:rPr lang="en-US" dirty="0">
                <a:latin typeface="Cambria Math" panose="02040503050406030204" pitchFamily="18" charset="0"/>
                <a:ea typeface="Cambria Math" panose="02040503050406030204" pitchFamily="18" charset="0"/>
              </a:rPr>
              <a:t>N</a:t>
            </a:r>
            <a:r>
              <a:rPr lang="en-US" dirty="0"/>
              <a:t> applied to its input, </a:t>
            </a:r>
            <a:r>
              <a:rPr lang="en-US" dirty="0">
                <a:latin typeface="Cambria Math" panose="02040503050406030204" pitchFamily="18" charset="0"/>
                <a:ea typeface="Cambria Math" panose="02040503050406030204" pitchFamily="18" charset="0"/>
              </a:rPr>
              <a:t>w</a:t>
            </a:r>
            <a:r>
              <a:rPr lang="en-US" dirty="0"/>
              <a:t> (although the book does not mention the term "computation history" in the description)</a:t>
            </a:r>
          </a:p>
          <a:p>
            <a:r>
              <a:rPr lang="en-US" dirty="0"/>
              <a:t>Recall that a computation history is a valid sequence of </a:t>
            </a:r>
            <a:r>
              <a:rPr lang="en-US" b="1" dirty="0"/>
              <a:t>configurations</a:t>
            </a:r>
            <a:r>
              <a:rPr lang="en-US" dirty="0"/>
              <a:t> of a TM on a given input</a:t>
            </a:r>
          </a:p>
          <a:p>
            <a:r>
              <a:rPr lang="en-US" dirty="0"/>
              <a:t>The figure on the next slide helps to explain the concept of a tableau</a:t>
            </a:r>
          </a:p>
          <a:p>
            <a:pPr lvl="1"/>
            <a:r>
              <a:rPr lang="en-US" dirty="0"/>
              <a:t>Each row of the tableau stores a configuration "of a branch of the computation of </a:t>
            </a:r>
            <a:r>
              <a:rPr lang="en-US" dirty="0">
                <a:latin typeface="Cambria Math" panose="02040503050406030204" pitchFamily="18" charset="0"/>
                <a:ea typeface="Cambria Math" panose="02040503050406030204" pitchFamily="18" charset="0"/>
              </a:rPr>
              <a:t>N</a:t>
            </a:r>
            <a:r>
              <a:rPr lang="en-US" dirty="0"/>
              <a:t> on </a:t>
            </a:r>
            <a:r>
              <a:rPr lang="en-US" dirty="0">
                <a:latin typeface="Cambria Math" panose="02040503050406030204" pitchFamily="18" charset="0"/>
                <a:ea typeface="Cambria Math" panose="02040503050406030204" pitchFamily="18" charset="0"/>
              </a:rPr>
              <a:t>w</a:t>
            </a:r>
            <a:r>
              <a:rPr lang="en-US" dirty="0"/>
              <a:t>"</a:t>
            </a:r>
          </a:p>
          <a:p>
            <a:pPr lvl="1"/>
            <a:r>
              <a:rPr lang="en-US" dirty="0"/>
              <a:t>The first row represents the start configuration of </a:t>
            </a:r>
            <a:r>
              <a:rPr lang="en-US" dirty="0">
                <a:latin typeface="Cambria Math" panose="02040503050406030204" pitchFamily="18" charset="0"/>
                <a:ea typeface="Cambria Math" panose="02040503050406030204" pitchFamily="18" charset="0"/>
              </a:rPr>
              <a:t>N</a:t>
            </a:r>
          </a:p>
          <a:p>
            <a:pPr lvl="1"/>
            <a:r>
              <a:rPr lang="en-US" dirty="0"/>
              <a:t>Each other row must follow the previous row according to </a:t>
            </a:r>
            <a:r>
              <a:rPr lang="en-US" dirty="0">
                <a:latin typeface="Cambria Math" panose="02040503050406030204" pitchFamily="18" charset="0"/>
                <a:ea typeface="Cambria Math" panose="02040503050406030204" pitchFamily="18" charset="0"/>
              </a:rPr>
              <a:t>N</a:t>
            </a:r>
            <a:r>
              <a:rPr lang="en-US" dirty="0"/>
              <a:t>'s transition function</a:t>
            </a:r>
          </a:p>
          <a:p>
            <a:r>
              <a:rPr lang="en-US" dirty="0"/>
              <a:t>Book: "A tableau is </a:t>
            </a:r>
            <a:r>
              <a:rPr lang="en-US" i="1" dirty="0"/>
              <a:t>accepting</a:t>
            </a:r>
            <a:r>
              <a:rPr lang="en-US" dirty="0"/>
              <a:t> if any row of the tableau is an accepting configuration"; this would represent an </a:t>
            </a:r>
            <a:r>
              <a:rPr lang="en-US" i="1" dirty="0"/>
              <a:t>accepting computation history</a:t>
            </a:r>
            <a:r>
              <a:rPr lang="en-US" dirty="0"/>
              <a:t> (I add: this assumes there are no defined transitions out of a reject state)</a:t>
            </a:r>
            <a:endParaRPr lang="en-US" i="1" dirty="0"/>
          </a:p>
          <a:p>
            <a:r>
              <a:rPr lang="en-US" dirty="0"/>
              <a:t>Note that, unlike when we discussed computation histories of DTMs, an NTM may have many possible computation histories, and therefore many possible tableaus</a:t>
            </a:r>
          </a:p>
          <a:p>
            <a:r>
              <a:rPr lang="en-US" dirty="0"/>
              <a:t>The NTM accepts its input iff there is at least one accepting computation history (i.e., an accepting tableau)</a:t>
            </a:r>
          </a:p>
          <a:p>
            <a:r>
              <a:rPr lang="en-US" dirty="0"/>
              <a:t>Book: "The problem of determining whether </a:t>
            </a:r>
            <a:r>
              <a:rPr lang="en-US" dirty="0">
                <a:latin typeface="Cambria Math" panose="02040503050406030204" pitchFamily="18" charset="0"/>
                <a:ea typeface="Cambria Math" panose="02040503050406030204" pitchFamily="18" charset="0"/>
              </a:rPr>
              <a:t>N</a:t>
            </a:r>
            <a:r>
              <a:rPr lang="en-US" dirty="0"/>
              <a:t> accepts </a:t>
            </a:r>
            <a:r>
              <a:rPr lang="en-US" dirty="0">
                <a:latin typeface="Cambria Math" panose="02040503050406030204" pitchFamily="18" charset="0"/>
                <a:ea typeface="Cambria Math" panose="02040503050406030204" pitchFamily="18" charset="0"/>
              </a:rPr>
              <a:t>w</a:t>
            </a:r>
            <a:r>
              <a:rPr lang="en-US" dirty="0"/>
              <a:t> is equivalent to the problem of determining whether an accepting tableau for </a:t>
            </a:r>
            <a:r>
              <a:rPr lang="en-US" dirty="0">
                <a:latin typeface="Cambria Math" panose="02040503050406030204" pitchFamily="18" charset="0"/>
                <a:ea typeface="Cambria Math" panose="02040503050406030204" pitchFamily="18" charset="0"/>
              </a:rPr>
              <a:t>N</a:t>
            </a:r>
            <a:r>
              <a:rPr lang="en-US" dirty="0"/>
              <a:t> on </a:t>
            </a:r>
            <a:r>
              <a:rPr lang="en-US" dirty="0">
                <a:latin typeface="Cambria Math" panose="02040503050406030204" pitchFamily="18" charset="0"/>
                <a:ea typeface="Cambria Math" panose="02040503050406030204" pitchFamily="18" charset="0"/>
              </a:rPr>
              <a:t>w</a:t>
            </a:r>
            <a:r>
              <a:rPr lang="en-US" dirty="0"/>
              <a:t> exists" (which would represent an accepting computation history)</a:t>
            </a:r>
          </a:p>
        </p:txBody>
      </p:sp>
    </p:spTree>
    <p:extLst>
      <p:ext uri="{BB962C8B-B14F-4D97-AF65-F5344CB8AC3E}">
        <p14:creationId xmlns:p14="http://schemas.microsoft.com/office/powerpoint/2010/main" val="2554326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21C93-721F-4B13-86FD-C4A423FF64A3}"/>
              </a:ext>
            </a:extLst>
          </p:cNvPr>
          <p:cNvSpPr>
            <a:spLocks noGrp="1"/>
          </p:cNvSpPr>
          <p:nvPr>
            <p:ph type="title"/>
          </p:nvPr>
        </p:nvSpPr>
        <p:spPr/>
        <p:txBody>
          <a:bodyPr/>
          <a:lstStyle/>
          <a:p>
            <a:r>
              <a:rPr lang="en-US" dirty="0"/>
              <a:t>Graphical Depiction of a Tableau</a:t>
            </a:r>
          </a:p>
        </p:txBody>
      </p:sp>
      <p:pic>
        <p:nvPicPr>
          <p:cNvPr id="5" name="Content Placeholder 4">
            <a:extLst>
              <a:ext uri="{FF2B5EF4-FFF2-40B4-BE49-F238E27FC236}">
                <a16:creationId xmlns:a16="http://schemas.microsoft.com/office/drawing/2014/main" id="{D5B2081D-241A-4A45-9F38-10DF65F0DFA6}"/>
              </a:ext>
            </a:extLst>
          </p:cNvPr>
          <p:cNvPicPr>
            <a:picLocks noGrp="1" noChangeAspect="1"/>
          </p:cNvPicPr>
          <p:nvPr>
            <p:ph idx="1"/>
          </p:nvPr>
        </p:nvPicPr>
        <p:blipFill>
          <a:blip r:embed="rId2"/>
          <a:stretch>
            <a:fillRect/>
          </a:stretch>
        </p:blipFill>
        <p:spPr>
          <a:xfrm>
            <a:off x="3163201" y="1690688"/>
            <a:ext cx="5865597" cy="4364636"/>
          </a:xfrm>
        </p:spPr>
      </p:pic>
    </p:spTree>
    <p:extLst>
      <p:ext uri="{BB962C8B-B14F-4D97-AF65-F5344CB8AC3E}">
        <p14:creationId xmlns:p14="http://schemas.microsoft.com/office/powerpoint/2010/main" val="520518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AC0CA-0A20-4567-954B-8CD1C1448882}"/>
              </a:ext>
            </a:extLst>
          </p:cNvPr>
          <p:cNvSpPr>
            <a:spLocks noGrp="1"/>
          </p:cNvSpPr>
          <p:nvPr>
            <p:ph type="title"/>
          </p:nvPr>
        </p:nvSpPr>
        <p:spPr/>
        <p:txBody>
          <a:bodyPr/>
          <a:lstStyle/>
          <a:p>
            <a:r>
              <a:rPr lang="en-US" dirty="0"/>
              <a:t>Proving the Cook-Levin Theorem (part 1)</a:t>
            </a:r>
          </a:p>
        </p:txBody>
      </p:sp>
      <p:sp>
        <p:nvSpPr>
          <p:cNvPr id="3" name="Content Placeholder 2">
            <a:extLst>
              <a:ext uri="{FF2B5EF4-FFF2-40B4-BE49-F238E27FC236}">
                <a16:creationId xmlns:a16="http://schemas.microsoft.com/office/drawing/2014/main" id="{72D56B3B-85DE-4A0C-AE3D-6D87D7065251}"/>
              </a:ext>
            </a:extLst>
          </p:cNvPr>
          <p:cNvSpPr>
            <a:spLocks noGrp="1"/>
          </p:cNvSpPr>
          <p:nvPr>
            <p:ph idx="1"/>
          </p:nvPr>
        </p:nvSpPr>
        <p:spPr/>
        <p:txBody>
          <a:bodyPr>
            <a:normAutofit fontScale="70000" lnSpcReduction="20000"/>
          </a:bodyPr>
          <a:lstStyle/>
          <a:p>
            <a:r>
              <a:rPr lang="en-US" dirty="0"/>
              <a:t>We already stated the Cook-Levin theorem a few slides back; this was Theorem 7.37, which states: "</a:t>
            </a:r>
            <a:r>
              <a:rPr lang="en-US" dirty="0">
                <a:latin typeface="Cambria Math" panose="02040503050406030204" pitchFamily="18" charset="0"/>
                <a:ea typeface="Cambria Math" panose="02040503050406030204" pitchFamily="18" charset="0"/>
              </a:rPr>
              <a:t>SAT</a:t>
            </a:r>
            <a:r>
              <a:rPr lang="en-US" dirty="0"/>
              <a:t> is </a:t>
            </a:r>
            <a:r>
              <a:rPr lang="en-US" dirty="0">
                <a:latin typeface="Cambria Math" panose="02040503050406030204" pitchFamily="18" charset="0"/>
                <a:ea typeface="Cambria Math" panose="02040503050406030204" pitchFamily="18" charset="0"/>
              </a:rPr>
              <a:t>NP</a:t>
            </a:r>
            <a:r>
              <a:rPr lang="en-US" dirty="0"/>
              <a:t>-complete"</a:t>
            </a:r>
          </a:p>
          <a:p>
            <a:r>
              <a:rPr lang="en-US" dirty="0"/>
              <a:t>To prove this, we must prove two things</a:t>
            </a:r>
          </a:p>
          <a:p>
            <a:r>
              <a:rPr lang="en-US" dirty="0"/>
              <a:t>First, we must prove that </a:t>
            </a:r>
            <a:r>
              <a:rPr lang="en-US" dirty="0">
                <a:latin typeface="Cambria Math" panose="02040503050406030204" pitchFamily="18" charset="0"/>
                <a:ea typeface="Cambria Math" panose="02040503050406030204" pitchFamily="18" charset="0"/>
              </a:rPr>
              <a:t>SAT</a:t>
            </a:r>
            <a:r>
              <a:rPr lang="en-US" dirty="0"/>
              <a:t> is in </a:t>
            </a:r>
            <a:r>
              <a:rPr lang="en-US" dirty="0">
                <a:latin typeface="Cambria Math" panose="02040503050406030204" pitchFamily="18" charset="0"/>
                <a:ea typeface="Cambria Math" panose="02040503050406030204" pitchFamily="18" charset="0"/>
              </a:rPr>
              <a:t>NP</a:t>
            </a:r>
          </a:p>
          <a:p>
            <a:pPr lvl="1"/>
            <a:r>
              <a:rPr lang="en-US" dirty="0"/>
              <a:t>This is obvious according to either formulation of </a:t>
            </a:r>
            <a:r>
              <a:rPr lang="en-US" dirty="0">
                <a:latin typeface="Cambria Math" panose="02040503050406030204" pitchFamily="18" charset="0"/>
                <a:ea typeface="Cambria Math" panose="02040503050406030204" pitchFamily="18" charset="0"/>
              </a:rPr>
              <a:t>NP</a:t>
            </a:r>
          </a:p>
          <a:p>
            <a:pPr lvl="1"/>
            <a:r>
              <a:rPr lang="en-US" dirty="0"/>
              <a:t>Clearly, a satisfying assignment of a Boolean formula can serve as a certificate that the formula is satisfiable</a:t>
            </a:r>
          </a:p>
          <a:p>
            <a:pPr lvl="1"/>
            <a:r>
              <a:rPr lang="en-US" dirty="0"/>
              <a:t>Also, an NTM can nondeterministically guess each possible assignment of Boolean values to its variables and check if any one of them satisfies the formula</a:t>
            </a:r>
          </a:p>
          <a:p>
            <a:r>
              <a:rPr lang="en-US" dirty="0"/>
              <a:t>Second, we must prove that all </a:t>
            </a:r>
            <a:r>
              <a:rPr lang="en-US" dirty="0">
                <a:latin typeface="Cambria Math" panose="02040503050406030204" pitchFamily="18" charset="0"/>
                <a:ea typeface="Cambria Math" panose="02040503050406030204" pitchFamily="18" charset="0"/>
              </a:rPr>
              <a:t>NP</a:t>
            </a:r>
            <a:r>
              <a:rPr lang="en-US" dirty="0"/>
              <a:t> problems are reducible to </a:t>
            </a:r>
            <a:r>
              <a:rPr lang="en-US" dirty="0">
                <a:latin typeface="Cambria Math" panose="02040503050406030204" pitchFamily="18" charset="0"/>
                <a:ea typeface="Cambria Math" panose="02040503050406030204" pitchFamily="18" charset="0"/>
              </a:rPr>
              <a:t>SAT</a:t>
            </a:r>
            <a:r>
              <a:rPr lang="en-US" dirty="0"/>
              <a:t> in polynomial time</a:t>
            </a:r>
          </a:p>
          <a:p>
            <a:pPr lvl="1"/>
            <a:r>
              <a:rPr lang="en-US" dirty="0"/>
              <a:t>In DSA 2, we briefly looked at a proof that came from Wikipedia, but we did not go over it in detail</a:t>
            </a:r>
          </a:p>
          <a:p>
            <a:pPr lvl="1"/>
            <a:r>
              <a:rPr lang="en-US" dirty="0"/>
              <a:t>While I do like that proof, I find the one in our current textbook significantly more elegant</a:t>
            </a:r>
          </a:p>
          <a:p>
            <a:pPr lvl="1"/>
            <a:r>
              <a:rPr lang="en-US" dirty="0"/>
              <a:t>However, this proof relies on a few concepts that we didn't cover in DSA 2; namely, </a:t>
            </a:r>
            <a:r>
              <a:rPr lang="en-US" i="1" dirty="0"/>
              <a:t>configurations</a:t>
            </a:r>
            <a:r>
              <a:rPr lang="en-US" dirty="0"/>
              <a:t>, </a:t>
            </a:r>
            <a:r>
              <a:rPr lang="en-US" i="1" dirty="0"/>
              <a:t>computation histories</a:t>
            </a:r>
            <a:r>
              <a:rPr lang="en-US" dirty="0"/>
              <a:t>, and </a:t>
            </a:r>
            <a:r>
              <a:rPr lang="en-US" i="1" dirty="0"/>
              <a:t>tableaus</a:t>
            </a:r>
          </a:p>
          <a:p>
            <a:pPr lvl="1"/>
            <a:r>
              <a:rPr lang="en-US" dirty="0"/>
              <a:t>Given an NTM, </a:t>
            </a:r>
            <a:r>
              <a:rPr lang="en-US" dirty="0">
                <a:latin typeface="Cambria Math" panose="02040503050406030204" pitchFamily="18" charset="0"/>
                <a:ea typeface="Cambria Math" panose="02040503050406030204" pitchFamily="18" charset="0"/>
              </a:rPr>
              <a:t>N</a:t>
            </a:r>
            <a:r>
              <a:rPr lang="en-US" dirty="0"/>
              <a:t>, and input </a:t>
            </a:r>
            <a:r>
              <a:rPr lang="en-US" dirty="0">
                <a:latin typeface="Cambria Math" panose="02040503050406030204" pitchFamily="18" charset="0"/>
                <a:ea typeface="Cambria Math" panose="02040503050406030204" pitchFamily="18" charset="0"/>
              </a:rPr>
              <a:t>w</a:t>
            </a:r>
            <a:r>
              <a:rPr lang="en-US" dirty="0"/>
              <a:t>, we will show that we can construct a Boolean formula, </a:t>
            </a:r>
            <a:r>
              <a:rPr lang="el-GR" dirty="0">
                <a:latin typeface="Cambria Math" panose="02040503050406030204" pitchFamily="18" charset="0"/>
                <a:ea typeface="Cambria Math" panose="02040503050406030204" pitchFamily="18" charset="0"/>
              </a:rPr>
              <a:t>Φ</a:t>
            </a:r>
            <a:r>
              <a:rPr lang="en-US" dirty="0"/>
              <a:t>, that is satisfiable iff there is an accepting tableau for </a:t>
            </a:r>
            <a:r>
              <a:rPr lang="en-US" dirty="0">
                <a:latin typeface="Cambria Math" panose="02040503050406030204" pitchFamily="18" charset="0"/>
                <a:ea typeface="Cambria Math" panose="02040503050406030204" pitchFamily="18" charset="0"/>
              </a:rPr>
              <a:t>N</a:t>
            </a:r>
            <a:r>
              <a:rPr lang="en-US" dirty="0"/>
              <a:t> on </a:t>
            </a:r>
            <a:r>
              <a:rPr lang="en-US" dirty="0">
                <a:latin typeface="Cambria Math" panose="02040503050406030204" pitchFamily="18" charset="0"/>
                <a:ea typeface="Cambria Math" panose="02040503050406030204" pitchFamily="18" charset="0"/>
              </a:rPr>
              <a:t>w</a:t>
            </a:r>
          </a:p>
          <a:p>
            <a:pPr lvl="1"/>
            <a:r>
              <a:rPr lang="en-US" dirty="0"/>
              <a:t>The book's proof is also long; it occupies approximately five pages in the textbook</a:t>
            </a:r>
          </a:p>
          <a:p>
            <a:pPr lvl="1"/>
            <a:r>
              <a:rPr lang="en-US" dirty="0"/>
              <a:t>Nonetheless, I think this proof is important, and I plan to cover it in detail</a:t>
            </a:r>
          </a:p>
        </p:txBody>
      </p:sp>
    </p:spTree>
    <p:extLst>
      <p:ext uri="{BB962C8B-B14F-4D97-AF65-F5344CB8AC3E}">
        <p14:creationId xmlns:p14="http://schemas.microsoft.com/office/powerpoint/2010/main" val="2168659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F0343-02BE-4BB7-AEC5-CDC42BF3C428}"/>
              </a:ext>
            </a:extLst>
          </p:cNvPr>
          <p:cNvSpPr>
            <a:spLocks noGrp="1"/>
          </p:cNvSpPr>
          <p:nvPr>
            <p:ph type="title"/>
          </p:nvPr>
        </p:nvSpPr>
        <p:spPr/>
        <p:txBody>
          <a:bodyPr/>
          <a:lstStyle/>
          <a:p>
            <a:r>
              <a:rPr lang="en-US" dirty="0"/>
              <a:t>Proving the Cook-Levin Theorem (part 2)</a:t>
            </a:r>
          </a:p>
        </p:txBody>
      </p:sp>
      <p:sp>
        <p:nvSpPr>
          <p:cNvPr id="3" name="Content Placeholder 2">
            <a:extLst>
              <a:ext uri="{FF2B5EF4-FFF2-40B4-BE49-F238E27FC236}">
                <a16:creationId xmlns:a16="http://schemas.microsoft.com/office/drawing/2014/main" id="{3FD9BF65-E663-4A64-82CA-C7AFCED5B286}"/>
              </a:ext>
            </a:extLst>
          </p:cNvPr>
          <p:cNvSpPr>
            <a:spLocks noGrp="1"/>
          </p:cNvSpPr>
          <p:nvPr>
            <p:ph idx="1"/>
          </p:nvPr>
        </p:nvSpPr>
        <p:spPr/>
        <p:txBody>
          <a:bodyPr>
            <a:normAutofit fontScale="85000" lnSpcReduction="20000"/>
          </a:bodyPr>
          <a:lstStyle/>
          <a:p>
            <a:r>
              <a:rPr lang="en-US" dirty="0"/>
              <a:t>To complete the proof of the Cook-Levin theorem, we must show that we can reduce any </a:t>
            </a:r>
            <a:r>
              <a:rPr lang="en-US" dirty="0">
                <a:latin typeface="Cambria Math" panose="02040503050406030204" pitchFamily="18" charset="0"/>
                <a:ea typeface="Cambria Math" panose="02040503050406030204" pitchFamily="18" charset="0"/>
              </a:rPr>
              <a:t>NP</a:t>
            </a:r>
            <a:r>
              <a:rPr lang="en-US" dirty="0"/>
              <a:t> problem to </a:t>
            </a:r>
            <a:r>
              <a:rPr lang="en-US" dirty="0">
                <a:latin typeface="Cambria Math" panose="02040503050406030204" pitchFamily="18" charset="0"/>
                <a:ea typeface="Cambria Math" panose="02040503050406030204" pitchFamily="18" charset="0"/>
              </a:rPr>
              <a:t>SAT</a:t>
            </a:r>
          </a:p>
          <a:p>
            <a:r>
              <a:rPr lang="en-US" dirty="0"/>
              <a:t>We will do this with a constructive proof</a:t>
            </a:r>
          </a:p>
          <a:p>
            <a:r>
              <a:rPr lang="en-US" dirty="0"/>
              <a:t>Given an NTM, </a:t>
            </a:r>
            <a:r>
              <a:rPr lang="en-US" dirty="0">
                <a:latin typeface="Cambria Math" panose="02040503050406030204" pitchFamily="18" charset="0"/>
                <a:ea typeface="Cambria Math" panose="02040503050406030204" pitchFamily="18" charset="0"/>
              </a:rPr>
              <a:t>N</a:t>
            </a:r>
            <a:r>
              <a:rPr lang="en-US" dirty="0"/>
              <a:t>, and input </a:t>
            </a:r>
            <a:r>
              <a:rPr lang="en-US" dirty="0">
                <a:latin typeface="Cambria Math" panose="02040503050406030204" pitchFamily="18" charset="0"/>
                <a:ea typeface="Cambria Math" panose="02040503050406030204" pitchFamily="18" charset="0"/>
              </a:rPr>
              <a:t>w</a:t>
            </a:r>
            <a:r>
              <a:rPr lang="en-US" dirty="0"/>
              <a:t>, we will show that we can construct a Boolean formula, </a:t>
            </a:r>
            <a:r>
              <a:rPr lang="el-GR" dirty="0">
                <a:latin typeface="Cambria Math" panose="02040503050406030204" pitchFamily="18" charset="0"/>
                <a:ea typeface="Cambria Math" panose="02040503050406030204" pitchFamily="18" charset="0"/>
              </a:rPr>
              <a:t>Φ</a:t>
            </a:r>
            <a:r>
              <a:rPr lang="en-US" dirty="0"/>
              <a:t>, that is satisfiable iff there is an accepting tableau for </a:t>
            </a:r>
            <a:r>
              <a:rPr lang="en-US" dirty="0">
                <a:latin typeface="Cambria Math" panose="02040503050406030204" pitchFamily="18" charset="0"/>
                <a:ea typeface="Cambria Math" panose="02040503050406030204" pitchFamily="18" charset="0"/>
              </a:rPr>
              <a:t>N</a:t>
            </a:r>
            <a:r>
              <a:rPr lang="en-US" dirty="0"/>
              <a:t> on </a:t>
            </a:r>
            <a:r>
              <a:rPr lang="en-US" dirty="0">
                <a:latin typeface="Cambria Math" panose="02040503050406030204" pitchFamily="18" charset="0"/>
                <a:ea typeface="Cambria Math" panose="02040503050406030204" pitchFamily="18" charset="0"/>
              </a:rPr>
              <a:t>w</a:t>
            </a:r>
          </a:p>
          <a:p>
            <a:r>
              <a:rPr lang="en-US" dirty="0"/>
              <a:t>We will start by defining the variables of </a:t>
            </a:r>
            <a:r>
              <a:rPr lang="el-GR" dirty="0">
                <a:latin typeface="Cambria Math" panose="02040503050406030204" pitchFamily="18" charset="0"/>
                <a:ea typeface="Cambria Math" panose="02040503050406030204" pitchFamily="18" charset="0"/>
              </a:rPr>
              <a:t>Φ</a:t>
            </a:r>
            <a:endParaRPr lang="en-US" dirty="0"/>
          </a:p>
          <a:p>
            <a:pPr lvl="1"/>
            <a:r>
              <a:rPr lang="en-US" dirty="0"/>
              <a:t>If </a:t>
            </a:r>
            <a:r>
              <a:rPr lang="en-US" dirty="0">
                <a:latin typeface="Cambria Math" panose="02040503050406030204" pitchFamily="18" charset="0"/>
                <a:ea typeface="Cambria Math" panose="02040503050406030204" pitchFamily="18" charset="0"/>
              </a:rPr>
              <a:t>Q</a:t>
            </a:r>
            <a:r>
              <a:rPr lang="en-US" dirty="0"/>
              <a:t> is the set of </a:t>
            </a:r>
            <a:r>
              <a:rPr lang="en-US" dirty="0">
                <a:latin typeface="Cambria Math" panose="02040503050406030204" pitchFamily="18" charset="0"/>
                <a:ea typeface="Cambria Math" panose="02040503050406030204" pitchFamily="18" charset="0"/>
              </a:rPr>
              <a:t>N</a:t>
            </a:r>
            <a:r>
              <a:rPr lang="en-US" dirty="0"/>
              <a:t>'s states, and </a:t>
            </a:r>
            <a:r>
              <a:rPr lang="en-US" dirty="0">
                <a:latin typeface="Cambria Math" panose="02040503050406030204" pitchFamily="18" charset="0"/>
                <a:ea typeface="Cambria Math" panose="02040503050406030204" pitchFamily="18" charset="0"/>
              </a:rPr>
              <a:t>T</a:t>
            </a:r>
            <a:r>
              <a:rPr lang="en-US" dirty="0"/>
              <a:t> is </a:t>
            </a:r>
            <a:r>
              <a:rPr lang="en-US" dirty="0">
                <a:latin typeface="Cambria Math" panose="02040503050406030204" pitchFamily="18" charset="0"/>
                <a:ea typeface="Cambria Math" panose="02040503050406030204" pitchFamily="18" charset="0"/>
              </a:rPr>
              <a:t>N</a:t>
            </a:r>
            <a:r>
              <a:rPr lang="en-US" dirty="0"/>
              <a:t>'s tape alphabet, then let </a:t>
            </a:r>
            <a:r>
              <a:rPr lang="en-US" dirty="0">
                <a:latin typeface="Cambria Math" panose="02040503050406030204" pitchFamily="18" charset="0"/>
                <a:ea typeface="Cambria Math" panose="02040503050406030204" pitchFamily="18" charset="0"/>
              </a:rPr>
              <a:t>C = Q ∪ T ∪ {#}</a:t>
            </a:r>
            <a:r>
              <a:rPr lang="en-US" dirty="0">
                <a:ea typeface="Cambria Math" panose="02040503050406030204" pitchFamily="18" charset="0"/>
              </a:rPr>
              <a:t>; note that this includes the blank symbol, which is part of </a:t>
            </a:r>
            <a:r>
              <a:rPr lang="en-US" dirty="0">
                <a:latin typeface="Cambria Math" panose="02040503050406030204" pitchFamily="18" charset="0"/>
                <a:ea typeface="Cambria Math" panose="02040503050406030204" pitchFamily="18" charset="0"/>
              </a:rPr>
              <a:t>T</a:t>
            </a:r>
          </a:p>
          <a:p>
            <a:pPr lvl="1"/>
            <a:r>
              <a:rPr lang="en-US" dirty="0"/>
              <a:t>In a tableau for </a:t>
            </a:r>
            <a:r>
              <a:rPr lang="en-US" dirty="0">
                <a:latin typeface="Cambria Math" panose="02040503050406030204" pitchFamily="18" charset="0"/>
                <a:ea typeface="Cambria Math" panose="02040503050406030204" pitchFamily="18" charset="0"/>
              </a:rPr>
              <a:t>N</a:t>
            </a:r>
            <a:r>
              <a:rPr lang="en-US" dirty="0"/>
              <a:t> on </a:t>
            </a:r>
            <a:r>
              <a:rPr lang="en-US" dirty="0">
                <a:latin typeface="Cambria Math" panose="02040503050406030204" pitchFamily="18" charset="0"/>
                <a:ea typeface="Cambria Math" panose="02040503050406030204" pitchFamily="18" charset="0"/>
              </a:rPr>
              <a:t>w</a:t>
            </a:r>
            <a:r>
              <a:rPr lang="en-US" dirty="0"/>
              <a:t>, every entry in row </a:t>
            </a:r>
            <a:r>
              <a:rPr lang="en-US" dirty="0">
                <a:latin typeface="Cambria Math" panose="02040503050406030204" pitchFamily="18" charset="0"/>
                <a:ea typeface="Cambria Math" panose="02040503050406030204" pitchFamily="18" charset="0"/>
              </a:rPr>
              <a:t>i</a:t>
            </a:r>
            <a:r>
              <a:rPr lang="en-US" dirty="0"/>
              <a:t> and column </a:t>
            </a:r>
            <a:r>
              <a:rPr lang="en-US" dirty="0">
                <a:latin typeface="Cambria Math" panose="02040503050406030204" pitchFamily="18" charset="0"/>
                <a:ea typeface="Cambria Math" panose="02040503050406030204" pitchFamily="18" charset="0"/>
              </a:rPr>
              <a:t>j</a:t>
            </a:r>
            <a:r>
              <a:rPr lang="en-US" dirty="0"/>
              <a:t>, where </a:t>
            </a:r>
            <a:r>
              <a:rPr lang="en-US" dirty="0">
                <a:latin typeface="Cambria Math" panose="02040503050406030204" pitchFamily="18" charset="0"/>
                <a:ea typeface="Cambria Math" panose="02040503050406030204" pitchFamily="18" charset="0"/>
              </a:rPr>
              <a:t>1 ≤ i,j ≤ n</a:t>
            </a:r>
            <a:r>
              <a:rPr lang="en-US" baseline="30000" dirty="0">
                <a:latin typeface="Cambria Math" panose="02040503050406030204" pitchFamily="18" charset="0"/>
                <a:ea typeface="Cambria Math" panose="02040503050406030204" pitchFamily="18" charset="0"/>
              </a:rPr>
              <a:t>k</a:t>
            </a:r>
            <a:r>
              <a:rPr lang="en-US" dirty="0"/>
              <a:t>, is referred to as a </a:t>
            </a:r>
            <a:r>
              <a:rPr lang="en-US" i="1" dirty="0"/>
              <a:t>cell</a:t>
            </a:r>
            <a:r>
              <a:rPr lang="en-US" dirty="0"/>
              <a:t>; each cell, </a:t>
            </a:r>
            <a:r>
              <a:rPr lang="en-US" dirty="0">
                <a:latin typeface="Cambria Math" panose="02040503050406030204" pitchFamily="18" charset="0"/>
                <a:ea typeface="Cambria Math" panose="02040503050406030204" pitchFamily="18" charset="0"/>
              </a:rPr>
              <a:t>cell[i, j]</a:t>
            </a:r>
            <a:r>
              <a:rPr lang="en-US" dirty="0"/>
              <a:t>, contains a symbol from </a:t>
            </a:r>
            <a:r>
              <a:rPr lang="en-US" dirty="0">
                <a:latin typeface="Cambria Math" panose="02040503050406030204" pitchFamily="18" charset="0"/>
                <a:ea typeface="Cambria Math" panose="02040503050406030204" pitchFamily="18" charset="0"/>
              </a:rPr>
              <a:t>C</a:t>
            </a:r>
          </a:p>
          <a:p>
            <a:pPr lvl="1"/>
            <a:r>
              <a:rPr lang="en-US" dirty="0"/>
              <a:t>For each symbol, </a:t>
            </a:r>
            <a:r>
              <a:rPr lang="en-US" dirty="0">
                <a:latin typeface="Cambria Math" panose="02040503050406030204" pitchFamily="18" charset="0"/>
                <a:ea typeface="Cambria Math" panose="02040503050406030204" pitchFamily="18" charset="0"/>
              </a:rPr>
              <a:t>s</a:t>
            </a:r>
            <a:r>
              <a:rPr lang="en-US" dirty="0"/>
              <a:t>, in </a:t>
            </a:r>
            <a:r>
              <a:rPr lang="en-US" dirty="0">
                <a:latin typeface="Cambria Math" panose="02040503050406030204" pitchFamily="18" charset="0"/>
                <a:ea typeface="Cambria Math" panose="02040503050406030204" pitchFamily="18" charset="0"/>
              </a:rPr>
              <a:t>C</a:t>
            </a:r>
            <a:r>
              <a:rPr lang="en-US" dirty="0"/>
              <a:t>, and each </a:t>
            </a:r>
            <a:r>
              <a:rPr lang="en-US" dirty="0">
                <a:latin typeface="Cambria Math" panose="02040503050406030204" pitchFamily="18" charset="0"/>
                <a:ea typeface="Cambria Math" panose="02040503050406030204" pitchFamily="18" charset="0"/>
              </a:rPr>
              <a:t>i</a:t>
            </a:r>
            <a:r>
              <a:rPr lang="en-US" dirty="0"/>
              <a:t> and </a:t>
            </a:r>
            <a:r>
              <a:rPr lang="en-US" dirty="0">
                <a:latin typeface="Cambria Math" panose="02040503050406030204" pitchFamily="18" charset="0"/>
                <a:ea typeface="Cambria Math" panose="02040503050406030204" pitchFamily="18" charset="0"/>
              </a:rPr>
              <a:t>j</a:t>
            </a:r>
            <a:r>
              <a:rPr lang="en-US" dirty="0"/>
              <a:t> in the range from </a:t>
            </a:r>
            <a:r>
              <a:rPr lang="en-US" dirty="0">
                <a:latin typeface="Cambria Math" panose="02040503050406030204" pitchFamily="18" charset="0"/>
                <a:ea typeface="Cambria Math" panose="02040503050406030204" pitchFamily="18" charset="0"/>
              </a:rPr>
              <a:t>1</a:t>
            </a:r>
            <a:r>
              <a:rPr lang="en-US" dirty="0"/>
              <a:t> to </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k</a:t>
            </a:r>
            <a:r>
              <a:rPr lang="en-US" dirty="0"/>
              <a:t>, the variables of </a:t>
            </a:r>
            <a:r>
              <a:rPr lang="el-GR" dirty="0">
                <a:latin typeface="Cambria Math" panose="02040503050406030204" pitchFamily="18" charset="0"/>
                <a:ea typeface="Cambria Math" panose="02040503050406030204" pitchFamily="18" charset="0"/>
              </a:rPr>
              <a:t>Φ</a:t>
            </a:r>
            <a:r>
              <a:rPr lang="en-US" dirty="0"/>
              <a:t> will include a variable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 j, s</a:t>
            </a:r>
          </a:p>
          <a:p>
            <a:pPr lvl="1"/>
            <a:r>
              <a:rPr lang="en-US" dirty="0"/>
              <a:t>Each variable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 j, s</a:t>
            </a:r>
            <a:r>
              <a:rPr lang="en-US" dirty="0"/>
              <a:t> corresponds to the cell, </a:t>
            </a:r>
            <a:r>
              <a:rPr lang="en-US" dirty="0">
                <a:latin typeface="Cambria Math" panose="02040503050406030204" pitchFamily="18" charset="0"/>
                <a:ea typeface="Cambria Math" panose="02040503050406030204" pitchFamily="18" charset="0"/>
              </a:rPr>
              <a:t>cell[i, j]</a:t>
            </a:r>
          </a:p>
          <a:p>
            <a:pPr lvl="1"/>
            <a:r>
              <a:rPr lang="en-US" dirty="0"/>
              <a:t>If the value of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 j, s</a:t>
            </a:r>
            <a:r>
              <a:rPr lang="en-US" dirty="0"/>
              <a:t> is </a:t>
            </a:r>
            <a:r>
              <a:rPr lang="en-US" dirty="0">
                <a:latin typeface="Cambria Math" panose="02040503050406030204" pitchFamily="18" charset="0"/>
                <a:ea typeface="Cambria Math" panose="02040503050406030204" pitchFamily="18" charset="0"/>
              </a:rPr>
              <a:t>1</a:t>
            </a:r>
            <a:r>
              <a:rPr lang="en-US" dirty="0"/>
              <a:t> (true) this means that </a:t>
            </a:r>
            <a:r>
              <a:rPr lang="en-US" dirty="0">
                <a:latin typeface="Cambria Math" panose="02040503050406030204" pitchFamily="18" charset="0"/>
                <a:ea typeface="Cambria Math" panose="02040503050406030204" pitchFamily="18" charset="0"/>
              </a:rPr>
              <a:t>cell[i, j]</a:t>
            </a:r>
            <a:r>
              <a:rPr lang="en-US" dirty="0"/>
              <a:t> contains </a:t>
            </a:r>
            <a:r>
              <a:rPr lang="en-US" dirty="0">
                <a:latin typeface="Cambria Math" panose="02040503050406030204" pitchFamily="18" charset="0"/>
                <a:ea typeface="Cambria Math" panose="02040503050406030204" pitchFamily="18" charset="0"/>
              </a:rPr>
              <a:t>s</a:t>
            </a:r>
            <a:r>
              <a:rPr lang="en-US" dirty="0"/>
              <a:t>; if the value of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 j, s</a:t>
            </a:r>
            <a:r>
              <a:rPr lang="en-US" dirty="0"/>
              <a:t> is </a:t>
            </a:r>
            <a:r>
              <a:rPr lang="en-US" dirty="0">
                <a:latin typeface="Cambria Math" panose="02040503050406030204" pitchFamily="18" charset="0"/>
                <a:ea typeface="Cambria Math" panose="02040503050406030204" pitchFamily="18" charset="0"/>
              </a:rPr>
              <a:t>0</a:t>
            </a:r>
            <a:r>
              <a:rPr lang="en-US" dirty="0">
                <a:ea typeface="Cambria Math" panose="02040503050406030204" pitchFamily="18" charset="0"/>
              </a:rPr>
              <a:t> (false), this means that </a:t>
            </a:r>
            <a:r>
              <a:rPr lang="en-US" dirty="0">
                <a:latin typeface="Cambria Math" panose="02040503050406030204" pitchFamily="18" charset="0"/>
                <a:ea typeface="Cambria Math" panose="02040503050406030204" pitchFamily="18" charset="0"/>
              </a:rPr>
              <a:t>cell[i, j]</a:t>
            </a:r>
            <a:r>
              <a:rPr lang="en-US" dirty="0">
                <a:ea typeface="Cambria Math" panose="02040503050406030204" pitchFamily="18" charset="0"/>
              </a:rPr>
              <a:t> does not contain </a:t>
            </a:r>
            <a:r>
              <a:rPr lang="en-US" dirty="0">
                <a:latin typeface="Cambria Math" panose="02040503050406030204" pitchFamily="18" charset="0"/>
                <a:ea typeface="Cambria Math" panose="02040503050406030204" pitchFamily="18" charset="0"/>
              </a:rPr>
              <a:t>s</a:t>
            </a:r>
            <a:r>
              <a:rPr lang="en-US" dirty="0">
                <a:ea typeface="Cambria Math" panose="02040503050406030204" pitchFamily="18" charset="0"/>
              </a:rPr>
              <a:t> (i.e., it contains some other symbol)</a:t>
            </a:r>
          </a:p>
        </p:txBody>
      </p:sp>
    </p:spTree>
    <p:extLst>
      <p:ext uri="{BB962C8B-B14F-4D97-AF65-F5344CB8AC3E}">
        <p14:creationId xmlns:p14="http://schemas.microsoft.com/office/powerpoint/2010/main" val="1734857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2C64-A73C-4B02-8BE4-14D1074129EC}"/>
              </a:ext>
            </a:extLst>
          </p:cNvPr>
          <p:cNvSpPr>
            <a:spLocks noGrp="1"/>
          </p:cNvSpPr>
          <p:nvPr>
            <p:ph type="title"/>
          </p:nvPr>
        </p:nvSpPr>
        <p:spPr/>
        <p:txBody>
          <a:bodyPr/>
          <a:lstStyle/>
          <a:p>
            <a:r>
              <a:rPr lang="en-US" dirty="0"/>
              <a:t>Proving the Cook-Levin Theorem (part 3)</a:t>
            </a:r>
          </a:p>
        </p:txBody>
      </p:sp>
      <p:sp>
        <p:nvSpPr>
          <p:cNvPr id="3" name="Content Placeholder 2">
            <a:extLst>
              <a:ext uri="{FF2B5EF4-FFF2-40B4-BE49-F238E27FC236}">
                <a16:creationId xmlns:a16="http://schemas.microsoft.com/office/drawing/2014/main" id="{500E74D3-D375-443E-8828-102FE8CD0887}"/>
              </a:ext>
            </a:extLst>
          </p:cNvPr>
          <p:cNvSpPr>
            <a:spLocks noGrp="1"/>
          </p:cNvSpPr>
          <p:nvPr>
            <p:ph idx="1"/>
          </p:nvPr>
        </p:nvSpPr>
        <p:spPr/>
        <p:txBody>
          <a:bodyPr>
            <a:normAutofit fontScale="92500" lnSpcReduction="20000"/>
          </a:bodyPr>
          <a:lstStyle/>
          <a:p>
            <a:r>
              <a:rPr lang="en-US" dirty="0"/>
              <a:t>Using the variables previously explained, we will construct a Boolean formula with four parts, ANDed together</a:t>
            </a:r>
          </a:p>
          <a:p>
            <a:r>
              <a:rPr lang="en-US" dirty="0"/>
              <a:t>At a high level, we can represent the formula (in terms of its four parts) as:</a:t>
            </a:r>
          </a:p>
          <a:p>
            <a:pPr marL="457200" lvl="1" indent="0">
              <a:buNone/>
            </a:pPr>
            <a:r>
              <a:rPr lang="el-GR" dirty="0">
                <a:latin typeface="Cambria Math" panose="02040503050406030204" pitchFamily="18" charset="0"/>
                <a:ea typeface="Cambria Math" panose="02040503050406030204" pitchFamily="18" charset="0"/>
              </a:rPr>
              <a:t>Φ</a:t>
            </a:r>
            <a:r>
              <a:rPr lang="en-US" dirty="0">
                <a:latin typeface="Cambria Math" panose="02040503050406030204" pitchFamily="18" charset="0"/>
                <a:ea typeface="Cambria Math" panose="02040503050406030204" pitchFamily="18" charset="0"/>
              </a:rPr>
              <a:t>=</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cell</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start</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move</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accept</a:t>
            </a:r>
          </a:p>
          <a:p>
            <a:r>
              <a:rPr lang="en-US" dirty="0">
                <a:ea typeface="Cambria Math" panose="02040503050406030204" pitchFamily="18" charset="0"/>
              </a:rPr>
              <a:t>For the formula to be true, all four parts need to be true</a:t>
            </a:r>
          </a:p>
          <a:p>
            <a:r>
              <a:rPr lang="en-US" dirty="0">
                <a:ea typeface="Cambria Math" panose="02040503050406030204" pitchFamily="18" charset="0"/>
              </a:rPr>
              <a:t>We can think of the four parts, intuitively, as expressing the four facts:</a:t>
            </a:r>
          </a:p>
          <a:p>
            <a:pPr marL="971550" lvl="1" indent="-514350">
              <a:buFont typeface="+mj-lt"/>
              <a:buAutoNum type="arabicPeriod"/>
            </a:pPr>
            <a:r>
              <a:rPr lang="en-US" dirty="0">
                <a:ea typeface="Cambria Math" panose="02040503050406030204" pitchFamily="18" charset="0"/>
              </a:rPr>
              <a:t>The contents of every cell is valid (i.e., each cell contains a single variable)</a:t>
            </a:r>
          </a:p>
          <a:p>
            <a:pPr marL="971550" lvl="1" indent="-514350">
              <a:buFont typeface="+mj-lt"/>
              <a:buAutoNum type="arabicPeriod"/>
            </a:pPr>
            <a:r>
              <a:rPr lang="en-US" dirty="0">
                <a:ea typeface="Cambria Math" panose="02040503050406030204" pitchFamily="18" charset="0"/>
              </a:rPr>
              <a:t>The computation history starts off with the initial configuration (i.e., that is what is contained in the first row of the tableau)</a:t>
            </a:r>
          </a:p>
          <a:p>
            <a:pPr marL="971550" lvl="1" indent="-514350">
              <a:buFont typeface="+mj-lt"/>
              <a:buAutoNum type="arabicPeriod"/>
            </a:pPr>
            <a:r>
              <a:rPr lang="en-US" dirty="0">
                <a:ea typeface="Cambria Math" panose="02040503050406030204" pitchFamily="18" charset="0"/>
              </a:rPr>
              <a:t>Each step in the computation represents a valid transition (i.e., each row of the tableau after the first row represents a valid transition from the previous row)</a:t>
            </a:r>
          </a:p>
          <a:p>
            <a:pPr marL="971550" lvl="1" indent="-514350">
              <a:buFont typeface="+mj-lt"/>
              <a:buAutoNum type="arabicPeriod"/>
            </a:pPr>
            <a:r>
              <a:rPr lang="en-US" dirty="0">
                <a:ea typeface="Cambria Math" panose="02040503050406030204" pitchFamily="18" charset="0"/>
              </a:rPr>
              <a:t>The computation history is an accepting computation history (i.e., one row of the tableau contains an accepting configuration)</a:t>
            </a:r>
            <a:endParaRPr lang="en-US" dirty="0"/>
          </a:p>
        </p:txBody>
      </p:sp>
    </p:spTree>
    <p:extLst>
      <p:ext uri="{BB962C8B-B14F-4D97-AF65-F5344CB8AC3E}">
        <p14:creationId xmlns:p14="http://schemas.microsoft.com/office/powerpoint/2010/main" val="299683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B5FD7-0794-47AC-9ECC-6698C6044CB3}"/>
              </a:ext>
            </a:extLst>
          </p:cNvPr>
          <p:cNvSpPr>
            <a:spLocks noGrp="1"/>
          </p:cNvSpPr>
          <p:nvPr>
            <p:ph type="title"/>
          </p:nvPr>
        </p:nvSpPr>
        <p:spPr/>
        <p:txBody>
          <a:bodyPr/>
          <a:lstStyle/>
          <a:p>
            <a:r>
              <a:rPr lang="en-US" dirty="0"/>
              <a:t>Proving the Cook-Levin Theorem (part 4)</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EC00496-3AA1-4A05-BF48-07AC068E3E84}"/>
                  </a:ext>
                </a:extLst>
              </p:cNvPr>
              <p:cNvSpPr>
                <a:spLocks noGrp="1"/>
              </p:cNvSpPr>
              <p:nvPr>
                <p:ph idx="1"/>
              </p:nvPr>
            </p:nvSpPr>
            <p:spPr/>
            <p:txBody>
              <a:bodyPr>
                <a:normAutofit fontScale="85000" lnSpcReduction="20000"/>
              </a:bodyPr>
              <a:lstStyle/>
              <a:p>
                <a:r>
                  <a:rPr lang="en-US" dirty="0"/>
                  <a:t>The first part (</a:t>
                </a:r>
                <a14:m>
                  <m:oMath xmlns:m="http://schemas.openxmlformats.org/officeDocument/2006/math">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ϕ</m:t>
                        </m:r>
                      </m:e>
                      <m:sub>
                        <m:r>
                          <m:rPr>
                            <m:sty m:val="p"/>
                          </m:rPr>
                          <a:rPr lang="en-US" b="0" i="0" smtClean="0">
                            <a:latin typeface="Cambria Math" panose="02040503050406030204" pitchFamily="18" charset="0"/>
                          </a:rPr>
                          <m:t>cell</m:t>
                        </m:r>
                      </m:sub>
                    </m:sSub>
                  </m:oMath>
                </a14:m>
                <a:r>
                  <a:rPr lang="en-US" dirty="0"/>
                  <a:t>) of the formula can be expressed as follows:</a:t>
                </a:r>
              </a:p>
              <a:p>
                <a:pPr marL="457200" lvl="1"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ϕ</m:t>
                          </m:r>
                        </m:e>
                        <m:sub>
                          <m:r>
                            <m:rPr>
                              <m:sty m:val="p"/>
                            </m:rPr>
                            <a:rPr lang="en-US" b="0" i="0" smtClean="0">
                              <a:latin typeface="Cambria Math" panose="02040503050406030204" pitchFamily="18" charset="0"/>
                            </a:rPr>
                            <m:t>cell</m:t>
                          </m:r>
                        </m:sub>
                      </m:sSub>
                      <m:r>
                        <a:rPr lang="en-US" b="0" i="0"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m:rPr>
                              <m:brk m:alnAt="7"/>
                            </m:rPr>
                            <a:rPr lang="en-US" b="0" i="0" smtClean="0">
                              <a:latin typeface="Cambria Math" panose="02040503050406030204" pitchFamily="18" charset="0"/>
                            </a:rPr>
                            <m:t>1</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i</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j</m:t>
                          </m:r>
                          <m:r>
                            <a:rPr lang="en-US" b="0" i="0"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n</m:t>
                              </m:r>
                            </m:e>
                            <m:sup>
                              <m:r>
                                <m:rPr>
                                  <m:sty m:val="p"/>
                                </m:rPr>
                                <a:rPr lang="en-US" b="0" i="0" smtClean="0">
                                  <a:latin typeface="Cambria Math" panose="02040503050406030204" pitchFamily="18" charset="0"/>
                                  <a:ea typeface="Cambria Math" panose="02040503050406030204" pitchFamily="18" charset="0"/>
                                </a:rPr>
                                <m:t>k</m:t>
                              </m:r>
                            </m:sup>
                          </m:sSup>
                        </m:sub>
                        <m:sup/>
                        <m:e>
                          <m:d>
                            <m:dPr>
                              <m:begChr m:val="["/>
                              <m:endChr m:val="]"/>
                              <m:ctrlPr>
                                <a:rPr lang="en-US" b="0" i="1" smtClean="0">
                                  <a:latin typeface="Cambria Math" panose="02040503050406030204" pitchFamily="18" charset="0"/>
                                </a:rPr>
                              </m:ctrlPr>
                            </m:dPr>
                            <m:e>
                              <m:d>
                                <m:dPr>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m:rPr>
                                          <m:sty m:val="p"/>
                                          <m:brk m:alnAt="7"/>
                                        </m:rPr>
                                        <a:rPr lang="en-US" b="0" i="0" smtClean="0">
                                          <a:latin typeface="Cambria Math" panose="02040503050406030204" pitchFamily="18" charset="0"/>
                                        </a:rPr>
                                        <m:t>s</m:t>
                                      </m:r>
                                      <m:r>
                                        <a:rPr lang="en-US" b="0" i="0" smtClean="0">
                                          <a:latin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ϵ</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C</m:t>
                                      </m:r>
                                    </m:sub>
                                    <m:sup/>
                                    <m:e>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x</m:t>
                                          </m:r>
                                        </m:e>
                                        <m:sub>
                                          <m:r>
                                            <m:rPr>
                                              <m:sty m:val="p"/>
                                            </m:rPr>
                                            <a:rPr lang="en-US" b="0" i="0" smtClean="0">
                                              <a:latin typeface="Cambria Math" panose="02040503050406030204" pitchFamily="18" charset="0"/>
                                            </a:rPr>
                                            <m:t>i</m:t>
                                          </m:r>
                                          <m:r>
                                            <a:rPr lang="en-US" b="0" i="0" smtClean="0">
                                              <a:latin typeface="Cambria Math" panose="02040503050406030204" pitchFamily="18" charset="0"/>
                                            </a:rPr>
                                            <m:t>,</m:t>
                                          </m:r>
                                          <m:r>
                                            <m:rPr>
                                              <m:sty m:val="p"/>
                                            </m:rPr>
                                            <a:rPr lang="en-US" b="0" i="0" smtClean="0">
                                              <a:latin typeface="Cambria Math" panose="02040503050406030204" pitchFamily="18" charset="0"/>
                                            </a:rPr>
                                            <m:t>j</m:t>
                                          </m:r>
                                          <m:r>
                                            <a:rPr lang="en-US" b="0" i="0" smtClean="0">
                                              <a:latin typeface="Cambria Math" panose="02040503050406030204" pitchFamily="18" charset="0"/>
                                            </a:rPr>
                                            <m:t>,</m:t>
                                          </m:r>
                                          <m:r>
                                            <m:rPr>
                                              <m:sty m:val="p"/>
                                            </m:rPr>
                                            <a:rPr lang="en-US" b="0" i="0" smtClean="0">
                                              <a:latin typeface="Cambria Math" panose="02040503050406030204" pitchFamily="18" charset="0"/>
                                            </a:rPr>
                                            <m:t>s</m:t>
                                          </m:r>
                                        </m:sub>
                                      </m:sSub>
                                    </m:e>
                                  </m:nary>
                                </m:e>
                              </m:d>
                              <m:r>
                                <a:rPr lang="en-US" i="0">
                                  <a:latin typeface="Cambria Math" panose="02040503050406030204" pitchFamily="18" charset="0"/>
                                </a:rPr>
                                <m:t>∧</m:t>
                              </m:r>
                              <m:d>
                                <m:dPr>
                                  <m:ctrlPr>
                                    <a:rPr lang="en-US" i="1" smtClean="0">
                                      <a:latin typeface="Cambria Math" panose="02040503050406030204" pitchFamily="18" charset="0"/>
                                    </a:rPr>
                                  </m:ctrlPr>
                                </m:dPr>
                                <m:e>
                                  <m:nary>
                                    <m:naryPr>
                                      <m:chr m:val="⋀"/>
                                      <m:supHide m:val="on"/>
                                      <m:ctrlPr>
                                        <a:rPr lang="en-US" i="1" smtClean="0">
                                          <a:latin typeface="Cambria Math" panose="02040503050406030204" pitchFamily="18" charset="0"/>
                                        </a:rPr>
                                      </m:ctrlPr>
                                    </m:naryPr>
                                    <m:sub>
                                      <m:m>
                                        <m:mPr>
                                          <m:mcs>
                                            <m:mc>
                                              <m:mcPr>
                                                <m:count m:val="1"/>
                                                <m:mcJc m:val="center"/>
                                              </m:mcPr>
                                            </m:mc>
                                          </m:mcs>
                                          <m:ctrlPr>
                                            <a:rPr lang="en-US" i="1" smtClean="0">
                                              <a:latin typeface="Cambria Math" panose="02040503050406030204" pitchFamily="18" charset="0"/>
                                            </a:rPr>
                                          </m:ctrlPr>
                                        </m:mPr>
                                        <m:mr>
                                          <m:e>
                                            <m:r>
                                              <m:rPr>
                                                <m:sty m:val="p"/>
                                                <m:brk m:alnAt="7"/>
                                              </m:rPr>
                                              <a:rPr lang="en-US" b="0" i="0" smtClean="0">
                                                <a:latin typeface="Cambria Math" panose="02040503050406030204" pitchFamily="18" charset="0"/>
                                              </a:rPr>
                                              <m:t>s</m:t>
                                            </m:r>
                                            <m:r>
                                              <a:rPr lang="en-US" b="0" i="0" smtClean="0">
                                                <a:latin typeface="Cambria Math" panose="02040503050406030204" pitchFamily="18" charset="0"/>
                                              </a:rPr>
                                              <m:t>,</m:t>
                                            </m:r>
                                            <m:r>
                                              <m:rPr>
                                                <m:sty m:val="p"/>
                                              </m:rPr>
                                              <a:rPr lang="en-US" b="0" i="0" smtClean="0">
                                                <a:latin typeface="Cambria Math" panose="02040503050406030204" pitchFamily="18" charset="0"/>
                                              </a:rPr>
                                              <m:t>t</m:t>
                                            </m:r>
                                            <m:r>
                                              <a:rPr lang="en-US" b="0" i="0" smtClean="0">
                                                <a:latin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ϵ</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C</m:t>
                                            </m:r>
                                          </m:e>
                                        </m:mr>
                                        <m:mr>
                                          <m:e>
                                            <m:r>
                                              <m:rPr>
                                                <m:sty m:val="p"/>
                                              </m:rPr>
                                              <a:rPr lang="en-US" b="0" i="0" smtClean="0">
                                                <a:latin typeface="Cambria Math" panose="02040503050406030204" pitchFamily="18" charset="0"/>
                                              </a:rPr>
                                              <m:t>s</m:t>
                                            </m:r>
                                            <m:r>
                                              <a:rPr lang="en-US" b="0" i="0" smtClean="0">
                                                <a:latin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t</m:t>
                                            </m:r>
                                          </m:e>
                                        </m:mr>
                                      </m:m>
                                    </m:sub>
                                    <m:sup/>
                                    <m:e>
                                      <m:d>
                                        <m:dPr>
                                          <m:ctrlPr>
                                            <a:rPr lang="en-US" i="1" smtClean="0">
                                              <a:latin typeface="Cambria Math" panose="02040503050406030204" pitchFamily="18" charset="0"/>
                                            </a:rPr>
                                          </m:ctrlPr>
                                        </m:dPr>
                                        <m:e>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x</m:t>
                                                  </m:r>
                                                </m:e>
                                                <m:sub>
                                                  <m:r>
                                                    <m:rPr>
                                                      <m:sty m:val="p"/>
                                                    </m:rPr>
                                                    <a:rPr lang="en-US" b="0" i="0" smtClean="0">
                                                      <a:latin typeface="Cambria Math" panose="02040503050406030204" pitchFamily="18" charset="0"/>
                                                    </a:rPr>
                                                    <m:t>i</m:t>
                                                  </m:r>
                                                  <m:r>
                                                    <a:rPr lang="en-US" b="0" i="0" smtClean="0">
                                                      <a:latin typeface="Cambria Math" panose="02040503050406030204" pitchFamily="18" charset="0"/>
                                                    </a:rPr>
                                                    <m:t>,</m:t>
                                                  </m:r>
                                                  <m:r>
                                                    <m:rPr>
                                                      <m:sty m:val="p"/>
                                                    </m:rPr>
                                                    <a:rPr lang="en-US" b="0" i="0" smtClean="0">
                                                      <a:latin typeface="Cambria Math" panose="02040503050406030204" pitchFamily="18" charset="0"/>
                                                    </a:rPr>
                                                    <m:t>j</m:t>
                                                  </m:r>
                                                  <m:r>
                                                    <a:rPr lang="en-US" b="0" i="0" smtClean="0">
                                                      <a:latin typeface="Cambria Math" panose="02040503050406030204" pitchFamily="18" charset="0"/>
                                                    </a:rPr>
                                                    <m:t>,</m:t>
                                                  </m:r>
                                                  <m:r>
                                                    <m:rPr>
                                                      <m:sty m:val="p"/>
                                                    </m:rPr>
                                                    <a:rPr lang="en-US" b="0" i="0" smtClean="0">
                                                      <a:latin typeface="Cambria Math" panose="02040503050406030204" pitchFamily="18" charset="0"/>
                                                    </a:rPr>
                                                    <m:t>s</m:t>
                                                  </m:r>
                                                </m:sub>
                                              </m:sSub>
                                            </m:e>
                                          </m:acc>
                                          <m:r>
                                            <m:rPr>
                                              <m:nor/>
                                            </m:rPr>
                                            <a:rPr lang="en-US" b="0" smtClean="0">
                                              <a:latin typeface="Cambria Math" panose="02040503050406030204" pitchFamily="18" charset="0"/>
                                            </a:rPr>
                                            <m:t> </m:t>
                                          </m:r>
                                          <m:r>
                                            <m:rPr>
                                              <m:nor/>
                                            </m:rPr>
                                            <a:rPr lang="en-US"/>
                                            <m:t>∨</m:t>
                                          </m:r>
                                          <m:r>
                                            <a:rPr lang="en-US" b="0" i="0" smtClean="0">
                                              <a:latin typeface="Cambria Math" panose="02040503050406030204" pitchFamily="18" charset="0"/>
                                            </a:rPr>
                                            <m:t> </m:t>
                                          </m:r>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x</m:t>
                                                  </m:r>
                                                </m:e>
                                                <m:sub>
                                                  <m:r>
                                                    <m:rPr>
                                                      <m:sty m:val="p"/>
                                                    </m:rPr>
                                                    <a:rPr lang="en-US" b="0" i="0" smtClean="0">
                                                      <a:latin typeface="Cambria Math" panose="02040503050406030204" pitchFamily="18" charset="0"/>
                                                    </a:rPr>
                                                    <m:t>i</m:t>
                                                  </m:r>
                                                  <m:r>
                                                    <a:rPr lang="en-US" b="0" i="0" smtClean="0">
                                                      <a:latin typeface="Cambria Math" panose="02040503050406030204" pitchFamily="18" charset="0"/>
                                                    </a:rPr>
                                                    <m:t>,</m:t>
                                                  </m:r>
                                                  <m:r>
                                                    <m:rPr>
                                                      <m:sty m:val="p"/>
                                                    </m:rPr>
                                                    <a:rPr lang="en-US" b="0" i="0" smtClean="0">
                                                      <a:latin typeface="Cambria Math" panose="02040503050406030204" pitchFamily="18" charset="0"/>
                                                    </a:rPr>
                                                    <m:t>j</m:t>
                                                  </m:r>
                                                  <m:r>
                                                    <a:rPr lang="en-US" b="0" i="0" smtClean="0">
                                                      <a:latin typeface="Cambria Math" panose="02040503050406030204" pitchFamily="18" charset="0"/>
                                                    </a:rPr>
                                                    <m:t>,</m:t>
                                                  </m:r>
                                                  <m:r>
                                                    <m:rPr>
                                                      <m:sty m:val="p"/>
                                                    </m:rPr>
                                                    <a:rPr lang="en-US" b="0" i="0" smtClean="0">
                                                      <a:latin typeface="Cambria Math" panose="02040503050406030204" pitchFamily="18" charset="0"/>
                                                    </a:rPr>
                                                    <m:t>t</m:t>
                                                  </m:r>
                                                </m:sub>
                                              </m:sSub>
                                            </m:e>
                                          </m:acc>
                                        </m:e>
                                      </m:d>
                                    </m:e>
                                  </m:nary>
                                </m:e>
                              </m:d>
                            </m:e>
                          </m:d>
                        </m:e>
                      </m:nary>
                    </m:oMath>
                  </m:oMathPara>
                </a14:m>
                <a:endParaRPr lang="en-US" dirty="0"/>
              </a:p>
              <a:p>
                <a:r>
                  <a:rPr lang="en-US" dirty="0"/>
                  <a:t>The larger AND and OR symbols stand for "iterated AND and OR"; i.e., all terms being iterated over are being ANDed or ORed together</a:t>
                </a:r>
              </a:p>
              <a:p>
                <a:r>
                  <a:rPr lang="en-US" dirty="0"/>
                  <a:t>The outer iterated AND symbol is iterating over all cells of the tableau</a:t>
                </a:r>
              </a:p>
              <a:p>
                <a:r>
                  <a:rPr lang="en-US" dirty="0"/>
                  <a:t>The left term in the brackets (an iterated OR) is saying that, for each cell, the cell must contain at least one symbol</a:t>
                </a:r>
              </a:p>
              <a:p>
                <a:r>
                  <a:rPr lang="en-US" dirty="0"/>
                  <a:t>The right term the brackets (an iterated AND) is saying that, for each cell, the cell cannot contain two different symbols</a:t>
                </a:r>
              </a:p>
              <a:p>
                <a:r>
                  <a:rPr lang="en-US" dirty="0"/>
                  <a:t>Therefore, to satisfy this part of the </a:t>
                </a:r>
                <a:r>
                  <a:rPr lang="el-GR" dirty="0">
                    <a:latin typeface="Cambria Math" panose="02040503050406030204" pitchFamily="18" charset="0"/>
                    <a:ea typeface="Cambria Math" panose="02040503050406030204" pitchFamily="18" charset="0"/>
                  </a:rPr>
                  <a:t>Φ</a:t>
                </a:r>
                <a:r>
                  <a:rPr lang="en-US" dirty="0">
                    <a:ea typeface="Cambria Math" panose="02040503050406030204" pitchFamily="18" charset="0"/>
                  </a:rPr>
                  <a:t>, the tableau must contain exactly one symbol in each cell</a:t>
                </a:r>
                <a:endParaRPr lang="en-US" dirty="0"/>
              </a:p>
            </p:txBody>
          </p:sp>
        </mc:Choice>
        <mc:Fallback xmlns="">
          <p:sp>
            <p:nvSpPr>
              <p:cNvPr id="3" name="Content Placeholder 2">
                <a:extLst>
                  <a:ext uri="{FF2B5EF4-FFF2-40B4-BE49-F238E27FC236}">
                    <a16:creationId xmlns:a16="http://schemas.microsoft.com/office/drawing/2014/main" id="{CEC00496-3AA1-4A05-BF48-07AC068E3E84}"/>
                  </a:ext>
                </a:extLst>
              </p:cNvPr>
              <p:cNvSpPr>
                <a:spLocks noGrp="1" noRot="1" noChangeAspect="1" noMove="1" noResize="1" noEditPoints="1" noAdjustHandles="1" noChangeArrowheads="1" noChangeShapeType="1" noTextEdit="1"/>
              </p:cNvSpPr>
              <p:nvPr>
                <p:ph idx="1"/>
              </p:nvPr>
            </p:nvSpPr>
            <p:spPr>
              <a:blipFill>
                <a:blip r:embed="rId2"/>
                <a:stretch>
                  <a:fillRect l="-812" t="-3221" r="-116" b="-560"/>
                </a:stretch>
              </a:blipFill>
            </p:spPr>
            <p:txBody>
              <a:bodyPr/>
              <a:lstStyle/>
              <a:p>
                <a:r>
                  <a:rPr lang="en-US">
                    <a:noFill/>
                  </a:rPr>
                  <a:t> </a:t>
                </a:r>
              </a:p>
            </p:txBody>
          </p:sp>
        </mc:Fallback>
      </mc:AlternateContent>
    </p:spTree>
    <p:extLst>
      <p:ext uri="{BB962C8B-B14F-4D97-AF65-F5344CB8AC3E}">
        <p14:creationId xmlns:p14="http://schemas.microsoft.com/office/powerpoint/2010/main" val="3477158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27D96-5893-40FD-8015-61ABCE7BDB54}"/>
              </a:ext>
            </a:extLst>
          </p:cNvPr>
          <p:cNvSpPr>
            <a:spLocks noGrp="1"/>
          </p:cNvSpPr>
          <p:nvPr>
            <p:ph type="title"/>
          </p:nvPr>
        </p:nvSpPr>
        <p:spPr/>
        <p:txBody>
          <a:bodyPr/>
          <a:lstStyle/>
          <a:p>
            <a:r>
              <a:rPr lang="en-US" dirty="0"/>
              <a:t>Proving the Cook-Levin Theorem (part 5)</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9B7B2B4-BB13-4E7A-B400-ACA4AD64E2A9}"/>
                  </a:ext>
                </a:extLst>
              </p:cNvPr>
              <p:cNvSpPr>
                <a:spLocks noGrp="1"/>
              </p:cNvSpPr>
              <p:nvPr>
                <p:ph idx="1"/>
              </p:nvPr>
            </p:nvSpPr>
            <p:spPr/>
            <p:txBody>
              <a:bodyPr>
                <a:normAutofit fontScale="70000" lnSpcReduction="20000"/>
              </a:bodyPr>
              <a:lstStyle/>
              <a:p>
                <a:r>
                  <a:rPr lang="en-US" dirty="0"/>
                  <a:t>The second part (</a:t>
                </a:r>
                <a14:m>
                  <m:oMath xmlns:m="http://schemas.openxmlformats.org/officeDocument/2006/math">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ϕ</m:t>
                        </m:r>
                      </m:e>
                      <m:sub>
                        <m:r>
                          <m:rPr>
                            <m:sty m:val="p"/>
                          </m:rPr>
                          <a:rPr lang="en-US" b="0" i="0" smtClean="0">
                            <a:latin typeface="Cambria Math" panose="02040503050406030204" pitchFamily="18" charset="0"/>
                            <a:ea typeface="Cambria Math" panose="02040503050406030204" pitchFamily="18" charset="0"/>
                          </a:rPr>
                          <m:t>start</m:t>
                        </m:r>
                      </m:sub>
                    </m:sSub>
                  </m:oMath>
                </a14:m>
                <a:r>
                  <a:rPr lang="en-US" dirty="0"/>
                  <a:t>) of the formula can be expressed as follows:</a:t>
                </a: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ϕ</m:t>
                          </m:r>
                        </m:e>
                        <m:sub>
                          <m:r>
                            <m:rPr>
                              <m:sty m:val="p"/>
                            </m:rPr>
                            <a:rPr lang="en-US" b="0" i="0" smtClean="0">
                              <a:latin typeface="Cambria Math" panose="02040503050406030204" pitchFamily="18" charset="0"/>
                              <a:ea typeface="Cambria Math" panose="02040503050406030204" pitchFamily="18" charset="0"/>
                            </a:rPr>
                            <m:t>start</m:t>
                          </m:r>
                        </m:sub>
                      </m:sSub>
                      <m:r>
                        <a:rPr lang="en-US" b="0" i="0"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1,1,#</m:t>
                          </m:r>
                        </m:sub>
                      </m:sSub>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1,2,</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q</m:t>
                              </m:r>
                            </m:e>
                            <m:sub>
                              <m:r>
                                <a:rPr lang="en-US" b="0" i="0" smtClean="0">
                                  <a:latin typeface="Cambria Math" panose="02040503050406030204" pitchFamily="18" charset="0"/>
                                  <a:ea typeface="Cambria Math" panose="02040503050406030204" pitchFamily="18" charset="0"/>
                                </a:rPr>
                                <m:t>0</m:t>
                              </m:r>
                            </m:sub>
                          </m:sSub>
                        </m:sub>
                      </m:sSub>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1,3,</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w</m:t>
                              </m:r>
                            </m:e>
                            <m:sub>
                              <m:r>
                                <a:rPr lang="en-US" b="0" i="0" smtClean="0">
                                  <a:latin typeface="Cambria Math" panose="02040503050406030204" pitchFamily="18" charset="0"/>
                                  <a:ea typeface="Cambria Math" panose="02040503050406030204" pitchFamily="18" charset="0"/>
                                </a:rPr>
                                <m:t>1</m:t>
                              </m:r>
                            </m:sub>
                          </m:sSub>
                        </m:sub>
                      </m:sSub>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1,4,</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w</m:t>
                              </m:r>
                            </m:e>
                            <m:sub>
                              <m:r>
                                <a:rPr lang="en-US" b="0" i="0" smtClean="0">
                                  <a:latin typeface="Cambria Math" panose="02040503050406030204" pitchFamily="18" charset="0"/>
                                  <a:ea typeface="Cambria Math" panose="02040503050406030204" pitchFamily="18" charset="0"/>
                                </a:rPr>
                                <m:t>2</m:t>
                              </m:r>
                            </m:sub>
                          </m:sSub>
                        </m:sub>
                      </m:sSub>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1,4,</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w</m:t>
                              </m:r>
                            </m:e>
                            <m:sub>
                              <m:r>
                                <a:rPr lang="en-US" b="0" i="0" smtClean="0">
                                  <a:latin typeface="Cambria Math" panose="02040503050406030204" pitchFamily="18" charset="0"/>
                                  <a:ea typeface="Cambria Math" panose="02040503050406030204" pitchFamily="18" charset="0"/>
                                </a:rPr>
                                <m:t>2</m:t>
                              </m:r>
                            </m:sub>
                          </m:sSub>
                        </m:sub>
                      </m:sSub>
                      <m:r>
                        <a:rPr lang="en-US" i="0" smtClean="0">
                          <a:latin typeface="Cambria Math" panose="02040503050406030204" pitchFamily="18" charset="0"/>
                        </a:rPr>
                        <m:t>∧</m:t>
                      </m:r>
                      <m:r>
                        <m:rPr>
                          <m:nor/>
                        </m:rPr>
                        <a:rPr lang="en-US" dirty="0" smtClean="0"/>
                        <m:t>…</m:t>
                      </m:r>
                    </m:oMath>
                  </m:oMathPara>
                </a14:m>
                <a:endParaRPr lang="en-US" dirty="0"/>
              </a:p>
              <a:p>
                <a:pPr marL="0" indent="0">
                  <a:buNone/>
                </a:pPr>
                <a14:m>
                  <m:oMathPara xmlns:m="http://schemas.openxmlformats.org/officeDocument/2006/math">
                    <m:oMathParaPr>
                      <m:jc m:val="centerGroup"/>
                    </m:oMathParaPr>
                    <m:oMath xmlns:m="http://schemas.openxmlformats.org/officeDocument/2006/math">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m:t>
                          </m:r>
                          <m:r>
                            <m:rPr>
                              <m:sty m:val="p"/>
                            </m:rPr>
                            <a:rPr lang="en-US" b="0" i="0" smtClean="0">
                              <a:latin typeface="Cambria Math" panose="02040503050406030204" pitchFamily="18" charset="0"/>
                              <a:ea typeface="Cambria Math" panose="02040503050406030204" pitchFamily="18" charset="0"/>
                            </a:rPr>
                            <m:t>n</m:t>
                          </m:r>
                          <m:r>
                            <a:rPr lang="en-US" b="0" i="0" smtClean="0">
                              <a:latin typeface="Cambria Math" panose="02040503050406030204" pitchFamily="18" charset="0"/>
                              <a:ea typeface="Cambria Math" panose="02040503050406030204" pitchFamily="18" charset="0"/>
                            </a:rPr>
                            <m:t>+2,</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w</m:t>
                              </m:r>
                            </m:e>
                            <m:sub>
                              <m:r>
                                <m:rPr>
                                  <m:sty m:val="p"/>
                                </m:rPr>
                                <a:rPr lang="en-US" b="0" i="0" smtClean="0">
                                  <a:latin typeface="Cambria Math" panose="02040503050406030204" pitchFamily="18" charset="0"/>
                                  <a:ea typeface="Cambria Math" panose="02040503050406030204" pitchFamily="18" charset="0"/>
                                </a:rPr>
                                <m:t>n</m:t>
                              </m:r>
                            </m:sub>
                          </m:sSub>
                        </m:sub>
                      </m:sSub>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m:t>
                          </m:r>
                          <m:r>
                            <m:rPr>
                              <m:sty m:val="p"/>
                            </m:rPr>
                            <a:rPr lang="en-US" b="0" i="0" smtClean="0">
                              <a:latin typeface="Cambria Math" panose="02040503050406030204" pitchFamily="18" charset="0"/>
                              <a:ea typeface="Cambria Math" panose="02040503050406030204" pitchFamily="18" charset="0"/>
                            </a:rPr>
                            <m:t>n</m:t>
                          </m:r>
                          <m:r>
                            <a:rPr lang="en-US" b="0" i="0" smtClean="0">
                              <a:latin typeface="Cambria Math" panose="02040503050406030204" pitchFamily="18" charset="0"/>
                              <a:ea typeface="Cambria Math" panose="02040503050406030204" pitchFamily="18" charset="0"/>
                            </a:rPr>
                            <m:t>+3,</m:t>
                          </m:r>
                          <m:r>
                            <m:rPr>
                              <m:nor/>
                            </m:rPr>
                            <a:rPr lang="en-US" dirty="0" smtClean="0">
                              <a:latin typeface="MS Gothic" panose="020B0609070205080204" pitchFamily="49" charset="-128"/>
                              <a:ea typeface="MS Gothic" panose="020B0609070205080204" pitchFamily="49" charset="-128"/>
                            </a:rPr>
                            <m:t>␣</m:t>
                          </m:r>
                        </m:sub>
                      </m:sSub>
                      <m:r>
                        <a:rPr lang="en-US" i="0" smtClean="0">
                          <a:latin typeface="Cambria Math" panose="02040503050406030204" pitchFamily="18" charset="0"/>
                        </a:rPr>
                        <m:t>∧</m:t>
                      </m:r>
                      <m:r>
                        <m:rPr>
                          <m:nor/>
                        </m:rPr>
                        <a:rPr lang="en-US" dirty="0" smtClean="0"/>
                        <m:t>…</m:t>
                      </m:r>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m:t>
                          </m:r>
                          <m:sSup>
                            <m:sSupPr>
                              <m:ctrlPr>
                                <a:rPr lang="en-US" b="0" i="1"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n</m:t>
                              </m:r>
                            </m:e>
                            <m:sup>
                              <m:r>
                                <m:rPr>
                                  <m:sty m:val="p"/>
                                </m:rPr>
                                <a:rPr lang="en-US" b="0" i="0" smtClean="0">
                                  <a:latin typeface="Cambria Math" panose="02040503050406030204" pitchFamily="18" charset="0"/>
                                  <a:ea typeface="Cambria Math" panose="02040503050406030204" pitchFamily="18" charset="0"/>
                                </a:rPr>
                                <m:t>k</m:t>
                              </m:r>
                            </m:sup>
                          </m:sSup>
                          <m:r>
                            <a:rPr lang="en-US" b="0" i="0" smtClean="0">
                              <a:latin typeface="Cambria Math" panose="02040503050406030204" pitchFamily="18" charset="0"/>
                              <a:ea typeface="Cambria Math" panose="02040503050406030204" pitchFamily="18" charset="0"/>
                            </a:rPr>
                            <m:t>−1,</m:t>
                          </m:r>
                          <m:r>
                            <m:rPr>
                              <m:nor/>
                            </m:rPr>
                            <a:rPr lang="en-US" dirty="0" smtClean="0">
                              <a:latin typeface="MS Gothic" panose="020B0609070205080204" pitchFamily="49" charset="-128"/>
                              <a:ea typeface="MS Gothic" panose="020B0609070205080204" pitchFamily="49" charset="-128"/>
                            </a:rPr>
                            <m:t>␣</m:t>
                          </m:r>
                        </m:sub>
                      </m:sSub>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m:t>
                          </m:r>
                          <m:sSup>
                            <m:sSupPr>
                              <m:ctrlPr>
                                <a:rPr lang="en-US" b="0" i="1"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n</m:t>
                              </m:r>
                            </m:e>
                            <m:sup>
                              <m:r>
                                <m:rPr>
                                  <m:sty m:val="p"/>
                                </m:rPr>
                                <a:rPr lang="en-US" b="0" i="0" smtClean="0">
                                  <a:latin typeface="Cambria Math" panose="02040503050406030204" pitchFamily="18" charset="0"/>
                                  <a:ea typeface="Cambria Math" panose="02040503050406030204" pitchFamily="18" charset="0"/>
                                </a:rPr>
                                <m:t>k</m:t>
                              </m:r>
                            </m:sup>
                          </m:sSup>
                          <m:r>
                            <a:rPr lang="en-US" b="0" i="0" smtClean="0">
                              <a:latin typeface="Cambria Math" panose="02040503050406030204" pitchFamily="18" charset="0"/>
                              <a:ea typeface="Cambria Math" panose="02040503050406030204" pitchFamily="18" charset="0"/>
                            </a:rPr>
                            <m:t>,</m:t>
                          </m:r>
                          <m:r>
                            <m:rPr>
                              <m:nor/>
                            </m:rPr>
                            <a:rPr lang="en-US" b="0" smtClean="0">
                              <a:latin typeface="Cambria Math" panose="02040503050406030204" pitchFamily="18" charset="0"/>
                              <a:ea typeface="Cambria Math" panose="02040503050406030204" pitchFamily="18" charset="0"/>
                            </a:rPr>
                            <m:t>#</m:t>
                          </m:r>
                        </m:sub>
                      </m:sSub>
                    </m:oMath>
                  </m:oMathPara>
                </a14:m>
                <a:endParaRPr lang="en-US" dirty="0"/>
              </a:p>
              <a:p>
                <a:pPr lvl="1"/>
                <a:r>
                  <a:rPr lang="en-US" dirty="0"/>
                  <a:t>In other words, the first row of the tableau starts and ends with </a:t>
                </a:r>
                <a:r>
                  <a:rPr lang="en-US" dirty="0">
                    <a:latin typeface="Cambria Math" panose="02040503050406030204" pitchFamily="18" charset="0"/>
                    <a:ea typeface="Cambria Math" panose="02040503050406030204" pitchFamily="18" charset="0"/>
                  </a:rPr>
                  <a:t>#</a:t>
                </a:r>
                <a:r>
                  <a:rPr lang="en-US" dirty="0"/>
                  <a:t> symbols (as do all rows)</a:t>
                </a:r>
              </a:p>
              <a:p>
                <a:pPr lvl="1"/>
                <a:r>
                  <a:rPr lang="en-US" dirty="0"/>
                  <a:t>The rest is the initial configuration, followed by blanks</a:t>
                </a:r>
              </a:p>
              <a:p>
                <a:r>
                  <a:rPr lang="en-US" dirty="0"/>
                  <a:t>The fourth part (</a:t>
                </a:r>
                <a14:m>
                  <m:oMath xmlns:m="http://schemas.openxmlformats.org/officeDocument/2006/math">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ϕ</m:t>
                        </m:r>
                      </m:e>
                      <m:sub>
                        <m:r>
                          <m:rPr>
                            <m:sty m:val="p"/>
                          </m:rPr>
                          <a:rPr lang="en-US" b="0" i="0" smtClean="0">
                            <a:latin typeface="Cambria Math" panose="02040503050406030204" pitchFamily="18" charset="0"/>
                            <a:ea typeface="Cambria Math" panose="02040503050406030204" pitchFamily="18" charset="0"/>
                          </a:rPr>
                          <m:t>accept</m:t>
                        </m:r>
                      </m:sub>
                    </m:sSub>
                  </m:oMath>
                </a14:m>
                <a:r>
                  <a:rPr lang="en-US" dirty="0"/>
                  <a:t>) of the formula can be expressed as follows:</a:t>
                </a:r>
              </a:p>
              <a:p>
                <a:pPr marL="457200" lvl="1" indent="0">
                  <a:buNone/>
                </a:pPr>
                <a14:m>
                  <m:oMathPara xmlns:m="http://schemas.openxmlformats.org/officeDocument/2006/math">
                    <m:oMathParaPr>
                      <m:jc m:val="centerGroup"/>
                    </m:oMathParaPr>
                    <m:oMath xmlns:m="http://schemas.openxmlformats.org/officeDocument/2006/math">
                      <m:sSub>
                        <m:sSubPr>
                          <m:ctrlPr>
                            <a:rPr lang="en-US" sz="2900" i="1" smtClean="0">
                              <a:latin typeface="Cambria Math" panose="02040503050406030204" pitchFamily="18" charset="0"/>
                            </a:rPr>
                          </m:ctrlPr>
                        </m:sSubPr>
                        <m:e>
                          <m:r>
                            <m:rPr>
                              <m:sty m:val="p"/>
                            </m:rPr>
                            <a:rPr lang="en-US" sz="2900" i="0" smtClean="0">
                              <a:latin typeface="Cambria Math" panose="02040503050406030204" pitchFamily="18" charset="0"/>
                              <a:ea typeface="Cambria Math" panose="02040503050406030204" pitchFamily="18" charset="0"/>
                            </a:rPr>
                            <m:t>ϕ</m:t>
                          </m:r>
                        </m:e>
                        <m:sub>
                          <m:r>
                            <m:rPr>
                              <m:sty m:val="p"/>
                            </m:rPr>
                            <a:rPr lang="en-US" sz="2900" b="0" i="0" smtClean="0">
                              <a:latin typeface="Cambria Math" panose="02040503050406030204" pitchFamily="18" charset="0"/>
                              <a:ea typeface="Cambria Math" panose="02040503050406030204" pitchFamily="18" charset="0"/>
                            </a:rPr>
                            <m:t>accept</m:t>
                          </m:r>
                        </m:sub>
                      </m:sSub>
                      <m:r>
                        <a:rPr lang="en-US" sz="2900" b="0" i="0" smtClean="0">
                          <a:latin typeface="Cambria Math" panose="02040503050406030204" pitchFamily="18" charset="0"/>
                          <a:ea typeface="Cambria Math" panose="02040503050406030204" pitchFamily="18" charset="0"/>
                        </a:rPr>
                        <m:t>=</m:t>
                      </m:r>
                      <m:nary>
                        <m:naryPr>
                          <m:chr m:val="⋁"/>
                          <m:supHide m:val="on"/>
                          <m:ctrlPr>
                            <a:rPr lang="en-US" sz="2900" b="0" i="1" smtClean="0">
                              <a:latin typeface="Cambria Math" panose="02040503050406030204" pitchFamily="18" charset="0"/>
                            </a:rPr>
                          </m:ctrlPr>
                        </m:naryPr>
                        <m:sub>
                          <m:r>
                            <m:rPr>
                              <m:brk m:alnAt="7"/>
                            </m:rPr>
                            <a:rPr lang="en-US" sz="2900" b="0" i="0" smtClean="0">
                              <a:latin typeface="Cambria Math" panose="02040503050406030204" pitchFamily="18" charset="0"/>
                            </a:rPr>
                            <m:t>1</m:t>
                          </m:r>
                          <m:r>
                            <a:rPr lang="en-US" sz="2900" b="0" i="0" smtClean="0">
                              <a:latin typeface="Cambria Math" panose="02040503050406030204" pitchFamily="18" charset="0"/>
                              <a:ea typeface="Cambria Math" panose="02040503050406030204" pitchFamily="18" charset="0"/>
                            </a:rPr>
                            <m:t>≤</m:t>
                          </m:r>
                          <m:r>
                            <m:rPr>
                              <m:sty m:val="p"/>
                            </m:rPr>
                            <a:rPr lang="en-US" sz="2900" b="0" i="0" smtClean="0">
                              <a:latin typeface="Cambria Math" panose="02040503050406030204" pitchFamily="18" charset="0"/>
                              <a:ea typeface="Cambria Math" panose="02040503050406030204" pitchFamily="18" charset="0"/>
                            </a:rPr>
                            <m:t>i</m:t>
                          </m:r>
                          <m:r>
                            <a:rPr lang="en-US" sz="2900" b="0" i="0" smtClean="0">
                              <a:latin typeface="Cambria Math" panose="02040503050406030204" pitchFamily="18" charset="0"/>
                              <a:ea typeface="Cambria Math" panose="02040503050406030204" pitchFamily="18" charset="0"/>
                            </a:rPr>
                            <m:t>,</m:t>
                          </m:r>
                          <m:r>
                            <m:rPr>
                              <m:sty m:val="p"/>
                            </m:rPr>
                            <a:rPr lang="en-US" sz="2900" b="0" i="0" smtClean="0">
                              <a:latin typeface="Cambria Math" panose="02040503050406030204" pitchFamily="18" charset="0"/>
                              <a:ea typeface="Cambria Math" panose="02040503050406030204" pitchFamily="18" charset="0"/>
                            </a:rPr>
                            <m:t>j</m:t>
                          </m:r>
                          <m:r>
                            <a:rPr lang="en-US" sz="2900" b="0" i="0" smtClean="0">
                              <a:latin typeface="Cambria Math" panose="02040503050406030204" pitchFamily="18" charset="0"/>
                              <a:ea typeface="Cambria Math" panose="02040503050406030204" pitchFamily="18" charset="0"/>
                            </a:rPr>
                            <m:t>≤</m:t>
                          </m:r>
                          <m:sSup>
                            <m:sSupPr>
                              <m:ctrlPr>
                                <a:rPr lang="en-US" sz="2900" b="0" i="1" smtClean="0">
                                  <a:latin typeface="Cambria Math" panose="02040503050406030204" pitchFamily="18" charset="0"/>
                                  <a:ea typeface="Cambria Math" panose="02040503050406030204" pitchFamily="18" charset="0"/>
                                </a:rPr>
                              </m:ctrlPr>
                            </m:sSupPr>
                            <m:e>
                              <m:r>
                                <m:rPr>
                                  <m:sty m:val="p"/>
                                </m:rPr>
                                <a:rPr lang="en-US" sz="2900" b="0" i="0" smtClean="0">
                                  <a:latin typeface="Cambria Math" panose="02040503050406030204" pitchFamily="18" charset="0"/>
                                  <a:ea typeface="Cambria Math" panose="02040503050406030204" pitchFamily="18" charset="0"/>
                                </a:rPr>
                                <m:t>n</m:t>
                              </m:r>
                            </m:e>
                            <m:sup>
                              <m:r>
                                <m:rPr>
                                  <m:sty m:val="p"/>
                                </m:rPr>
                                <a:rPr lang="en-US" sz="2900" b="0" i="0" smtClean="0">
                                  <a:latin typeface="Cambria Math" panose="02040503050406030204" pitchFamily="18" charset="0"/>
                                  <a:ea typeface="Cambria Math" panose="02040503050406030204" pitchFamily="18" charset="0"/>
                                </a:rPr>
                                <m:t>k</m:t>
                              </m:r>
                            </m:sup>
                          </m:sSup>
                        </m:sub>
                        <m:sup/>
                        <m:e>
                          <m:sSub>
                            <m:sSubPr>
                              <m:ctrlPr>
                                <a:rPr lang="en-US" sz="2900" b="0" i="1" smtClean="0">
                                  <a:latin typeface="Cambria Math" panose="02040503050406030204" pitchFamily="18" charset="0"/>
                                </a:rPr>
                              </m:ctrlPr>
                            </m:sSubPr>
                            <m:e>
                              <m:r>
                                <m:rPr>
                                  <m:sty m:val="p"/>
                                </m:rPr>
                                <a:rPr lang="en-US" sz="2900" b="0" i="0" smtClean="0">
                                  <a:latin typeface="Cambria Math" panose="02040503050406030204" pitchFamily="18" charset="0"/>
                                </a:rPr>
                                <m:t>x</m:t>
                              </m:r>
                            </m:e>
                            <m:sub>
                              <m:r>
                                <m:rPr>
                                  <m:sty m:val="p"/>
                                </m:rPr>
                                <a:rPr lang="en-US" sz="2900" b="0" i="0" smtClean="0">
                                  <a:latin typeface="Cambria Math" panose="02040503050406030204" pitchFamily="18" charset="0"/>
                                </a:rPr>
                                <m:t>i</m:t>
                              </m:r>
                              <m:r>
                                <a:rPr lang="en-US" sz="2900" b="0" i="0" smtClean="0">
                                  <a:latin typeface="Cambria Math" panose="02040503050406030204" pitchFamily="18" charset="0"/>
                                </a:rPr>
                                <m:t>,</m:t>
                              </m:r>
                              <m:r>
                                <m:rPr>
                                  <m:sty m:val="p"/>
                                </m:rPr>
                                <a:rPr lang="en-US" sz="2900" b="0" i="0" smtClean="0">
                                  <a:latin typeface="Cambria Math" panose="02040503050406030204" pitchFamily="18" charset="0"/>
                                </a:rPr>
                                <m:t>j</m:t>
                              </m:r>
                              <m:r>
                                <a:rPr lang="en-US" sz="2900" b="0" i="0" smtClean="0">
                                  <a:latin typeface="Cambria Math" panose="02040503050406030204" pitchFamily="18" charset="0"/>
                                </a:rPr>
                                <m:t>,</m:t>
                              </m:r>
                              <m:sSub>
                                <m:sSubPr>
                                  <m:ctrlPr>
                                    <a:rPr lang="en-US" sz="2900" b="0" i="1" smtClean="0">
                                      <a:latin typeface="Cambria Math" panose="02040503050406030204" pitchFamily="18" charset="0"/>
                                    </a:rPr>
                                  </m:ctrlPr>
                                </m:sSubPr>
                                <m:e>
                                  <m:r>
                                    <m:rPr>
                                      <m:sty m:val="p"/>
                                    </m:rPr>
                                    <a:rPr lang="en-US" sz="2900" b="0" i="0" smtClean="0">
                                      <a:latin typeface="Cambria Math" panose="02040503050406030204" pitchFamily="18" charset="0"/>
                                    </a:rPr>
                                    <m:t>q</m:t>
                                  </m:r>
                                </m:e>
                                <m:sub>
                                  <m:r>
                                    <m:rPr>
                                      <m:sty m:val="p"/>
                                    </m:rPr>
                                    <a:rPr lang="en-US" sz="2900" b="0" i="0" smtClean="0">
                                      <a:latin typeface="Cambria Math" panose="02040503050406030204" pitchFamily="18" charset="0"/>
                                    </a:rPr>
                                    <m:t>accept</m:t>
                                  </m:r>
                                </m:sub>
                              </m:sSub>
                            </m:sub>
                          </m:sSub>
                        </m:e>
                      </m:nary>
                    </m:oMath>
                  </m:oMathPara>
                </a14:m>
                <a:endParaRPr lang="en-US" dirty="0"/>
              </a:p>
              <a:p>
                <a:pPr lvl="1"/>
                <a:r>
                  <a:rPr lang="en-US" dirty="0"/>
                  <a:t>This part of the formula ensures that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t> occurs somewhere in the tableau</a:t>
                </a:r>
              </a:p>
              <a:p>
                <a:pPr lvl="1"/>
                <a:r>
                  <a:rPr lang="en-US" dirty="0"/>
                  <a:t>This can only happen in an accepting configuration, which only occurs in an accepting computation history</a:t>
                </a:r>
              </a:p>
              <a:p>
                <a:pPr lvl="1"/>
                <a:r>
                  <a:rPr lang="en-US" dirty="0"/>
                  <a:t>I note that the textbook doesn't specify what happens in the tableau under the accepting configuration</a:t>
                </a:r>
              </a:p>
              <a:p>
                <a:pPr lvl="1"/>
                <a:r>
                  <a:rPr lang="en-US" dirty="0"/>
                  <a:t>I'll discuss this a bit in class, but I think it would be safe to assume that the tableau can just repeat the final accepting configuration, and the third part of the formula (not yet discussed) would have to allow for that</a:t>
                </a:r>
              </a:p>
            </p:txBody>
          </p:sp>
        </mc:Choice>
        <mc:Fallback xmlns="">
          <p:sp>
            <p:nvSpPr>
              <p:cNvPr id="3" name="Content Placeholder 2">
                <a:extLst>
                  <a:ext uri="{FF2B5EF4-FFF2-40B4-BE49-F238E27FC236}">
                    <a16:creationId xmlns:a16="http://schemas.microsoft.com/office/drawing/2014/main" id="{C9B7B2B4-BB13-4E7A-B400-ACA4AD64E2A9}"/>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3783930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12789-C900-497A-B90C-E6FA166FD1FF}"/>
              </a:ext>
            </a:extLst>
          </p:cNvPr>
          <p:cNvSpPr>
            <a:spLocks noGrp="1"/>
          </p:cNvSpPr>
          <p:nvPr>
            <p:ph type="title"/>
          </p:nvPr>
        </p:nvSpPr>
        <p:spPr/>
        <p:txBody>
          <a:bodyPr/>
          <a:lstStyle/>
          <a:p>
            <a:r>
              <a:rPr lang="en-US" dirty="0"/>
              <a:t>Proving the Cook-Levin Theorem (part 6)</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EC62020-25E6-47CD-A4E9-5D69B13A2A9D}"/>
                  </a:ext>
                </a:extLst>
              </p:cNvPr>
              <p:cNvSpPr>
                <a:spLocks noGrp="1"/>
              </p:cNvSpPr>
              <p:nvPr>
                <p:ph idx="1"/>
              </p:nvPr>
            </p:nvSpPr>
            <p:spPr/>
            <p:txBody>
              <a:bodyPr>
                <a:normAutofit fontScale="70000" lnSpcReduction="20000"/>
              </a:bodyPr>
              <a:lstStyle/>
              <a:p>
                <a:r>
                  <a:rPr lang="en-US" dirty="0"/>
                  <a:t>The third part (</a:t>
                </a:r>
                <a14:m>
                  <m:oMath xmlns:m="http://schemas.openxmlformats.org/officeDocument/2006/math">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ϕ</m:t>
                        </m:r>
                      </m:e>
                      <m:sub>
                        <m:r>
                          <m:rPr>
                            <m:sty m:val="p"/>
                          </m:rPr>
                          <a:rPr lang="en-US" b="0" i="0" smtClean="0">
                            <a:latin typeface="Cambria Math" panose="02040503050406030204" pitchFamily="18" charset="0"/>
                            <a:ea typeface="Cambria Math" panose="02040503050406030204" pitchFamily="18" charset="0"/>
                          </a:rPr>
                          <m:t>move</m:t>
                        </m:r>
                      </m:sub>
                    </m:sSub>
                  </m:oMath>
                </a14:m>
                <a:r>
                  <a:rPr lang="en-US" dirty="0"/>
                  <a:t>) of the formula is more complicated</a:t>
                </a:r>
              </a:p>
              <a:p>
                <a:r>
                  <a:rPr lang="en-US" dirty="0"/>
                  <a:t>We need to use this part of the formula to guarantee that each row of the tableau legally follows from the previous row of the tableau</a:t>
                </a:r>
              </a:p>
              <a:p>
                <a:r>
                  <a:rPr lang="en-US" dirty="0"/>
                  <a:t>To construct this part of the formula, we are going to consider 2 x 3 </a:t>
                </a:r>
                <a:r>
                  <a:rPr lang="en-US" i="1" dirty="0"/>
                  <a:t>windows</a:t>
                </a:r>
                <a:r>
                  <a:rPr lang="en-US" dirty="0"/>
                  <a:t> of the tableau (a window was also indicated in the graphical depiction of a tableau several slides back)</a:t>
                </a:r>
              </a:p>
              <a:p>
                <a:r>
                  <a:rPr lang="en-US" dirty="0"/>
                  <a:t>Fortunately, it turns out if all such windows are </a:t>
                </a:r>
                <a:r>
                  <a:rPr lang="en-US" i="1" dirty="0"/>
                  <a:t>legal</a:t>
                </a:r>
                <a:r>
                  <a:rPr lang="en-US" dirty="0"/>
                  <a:t>, then all transitions are valid</a:t>
                </a:r>
              </a:p>
              <a:p>
                <a:r>
                  <a:rPr lang="en-US" dirty="0"/>
                  <a:t>What it means for a window to be legal depends on the transition function of the NTM, </a:t>
                </a:r>
                <a:r>
                  <a:rPr lang="en-US" dirty="0">
                    <a:latin typeface="Cambria Math" panose="02040503050406030204" pitchFamily="18" charset="0"/>
                    <a:ea typeface="Cambria Math" panose="02040503050406030204" pitchFamily="18" charset="0"/>
                  </a:rPr>
                  <a:t>N</a:t>
                </a:r>
                <a:endParaRPr lang="en-US" dirty="0"/>
              </a:p>
              <a:p>
                <a:r>
                  <a:rPr lang="en-US" dirty="0"/>
                  <a:t>The book explains this by example, and so will we</a:t>
                </a:r>
              </a:p>
              <a:p>
                <a:r>
                  <a:rPr lang="en-US" dirty="0"/>
                  <a:t>This will be somewhat similar to, but less precise than, the method used to construct dominos when we proved that the Post Correspondence Problem is undecidable</a:t>
                </a:r>
              </a:p>
              <a:p>
                <a:r>
                  <a:rPr lang="en-US" dirty="0"/>
                  <a:t>Consider a transition function containing the following transitions: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a)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b, R)}</a:t>
                </a:r>
                <a:r>
                  <a:rPr lang="en-US" dirty="0"/>
                  <a:t> and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b) =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c, L),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a, R)}</a:t>
                </a:r>
              </a:p>
              <a:p>
                <a:r>
                  <a:rPr lang="en-US" dirty="0"/>
                  <a:t>The two figures on the next slide show examples of legal windows (top) and illegal windows (bottom); we will discuss why these windows are legal or illegal in class</a:t>
                </a:r>
              </a:p>
            </p:txBody>
          </p:sp>
        </mc:Choice>
        <mc:Fallback xmlns="">
          <p:sp>
            <p:nvSpPr>
              <p:cNvPr id="3" name="Content Placeholder 2">
                <a:extLst>
                  <a:ext uri="{FF2B5EF4-FFF2-40B4-BE49-F238E27FC236}">
                    <a16:creationId xmlns:a16="http://schemas.microsoft.com/office/drawing/2014/main" id="{8EC62020-25E6-47CD-A4E9-5D69B13A2A9D}"/>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913556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58AAF-1796-45A7-87D5-C68D538B6B42}"/>
              </a:ext>
            </a:extLst>
          </p:cNvPr>
          <p:cNvSpPr>
            <a:spLocks noGrp="1"/>
          </p:cNvSpPr>
          <p:nvPr>
            <p:ph type="title"/>
          </p:nvPr>
        </p:nvSpPr>
        <p:spPr/>
        <p:txBody>
          <a:bodyPr/>
          <a:lstStyle/>
          <a:p>
            <a:r>
              <a:rPr lang="en-US" dirty="0"/>
              <a:t>Proving the Cook-Levin Theorem (part 7)</a:t>
            </a:r>
          </a:p>
        </p:txBody>
      </p:sp>
      <p:pic>
        <p:nvPicPr>
          <p:cNvPr id="5" name="Content Placeholder 4">
            <a:extLst>
              <a:ext uri="{FF2B5EF4-FFF2-40B4-BE49-F238E27FC236}">
                <a16:creationId xmlns:a16="http://schemas.microsoft.com/office/drawing/2014/main" id="{DEE37EF1-CBA7-4905-B7A4-E269BEEE2A50}"/>
              </a:ext>
            </a:extLst>
          </p:cNvPr>
          <p:cNvPicPr>
            <a:picLocks noGrp="1" noChangeAspect="1"/>
          </p:cNvPicPr>
          <p:nvPr>
            <p:ph idx="1"/>
          </p:nvPr>
        </p:nvPicPr>
        <p:blipFill>
          <a:blip r:embed="rId2"/>
          <a:stretch>
            <a:fillRect/>
          </a:stretch>
        </p:blipFill>
        <p:spPr>
          <a:xfrm>
            <a:off x="3209522" y="1690688"/>
            <a:ext cx="5772956" cy="2343477"/>
          </a:xfrm>
        </p:spPr>
      </p:pic>
      <p:pic>
        <p:nvPicPr>
          <p:cNvPr id="7" name="Picture 6">
            <a:extLst>
              <a:ext uri="{FF2B5EF4-FFF2-40B4-BE49-F238E27FC236}">
                <a16:creationId xmlns:a16="http://schemas.microsoft.com/office/drawing/2014/main" id="{1DBAF3E2-3090-4BE9-8115-3B0BBD35ED5C}"/>
              </a:ext>
            </a:extLst>
          </p:cNvPr>
          <p:cNvPicPr>
            <a:picLocks noChangeAspect="1"/>
          </p:cNvPicPr>
          <p:nvPr/>
        </p:nvPicPr>
        <p:blipFill>
          <a:blip r:embed="rId3"/>
          <a:stretch>
            <a:fillRect/>
          </a:stretch>
        </p:blipFill>
        <p:spPr>
          <a:xfrm>
            <a:off x="3219048" y="4405205"/>
            <a:ext cx="5753903" cy="1524213"/>
          </a:xfrm>
          <a:prstGeom prst="rect">
            <a:avLst/>
          </a:prstGeom>
        </p:spPr>
      </p:pic>
    </p:spTree>
    <p:extLst>
      <p:ext uri="{BB962C8B-B14F-4D97-AF65-F5344CB8AC3E}">
        <p14:creationId xmlns:p14="http://schemas.microsoft.com/office/powerpoint/2010/main" val="3732310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68172-03F4-45FF-B003-5E365602D083}"/>
              </a:ext>
            </a:extLst>
          </p:cNvPr>
          <p:cNvSpPr>
            <a:spLocks noGrp="1"/>
          </p:cNvSpPr>
          <p:nvPr>
            <p:ph type="title"/>
          </p:nvPr>
        </p:nvSpPr>
        <p:spPr/>
        <p:txBody>
          <a:bodyPr/>
          <a:lstStyle/>
          <a:p>
            <a:r>
              <a:rPr lang="en-US" dirty="0"/>
              <a:t>Proving the Cook-Levin Theorem (part 8)</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B91B5E2-D564-4CDC-9002-B000CE5A5715}"/>
                  </a:ext>
                </a:extLst>
              </p:cNvPr>
              <p:cNvSpPr>
                <a:spLocks noGrp="1"/>
              </p:cNvSpPr>
              <p:nvPr>
                <p:ph idx="1"/>
              </p:nvPr>
            </p:nvSpPr>
            <p:spPr/>
            <p:txBody>
              <a:bodyPr>
                <a:normAutofit fontScale="62500" lnSpcReduction="20000"/>
              </a:bodyPr>
              <a:lstStyle/>
              <a:p>
                <a:r>
                  <a:rPr lang="en-US" dirty="0"/>
                  <a:t>Claim 7.41 states (I'm keeping the book's exact wording):</a:t>
                </a:r>
              </a:p>
              <a:p>
                <a:pPr marL="457200" lvl="1" indent="0">
                  <a:buNone/>
                </a:pPr>
                <a:r>
                  <a:rPr lang="en-US" sz="2600" dirty="0"/>
                  <a:t>If the top row of the tableau is the start configuration and every window in the tableau is legal, each row of the tableau is a configuration that legally follows the preceding one.</a:t>
                </a:r>
              </a:p>
              <a:p>
                <a:r>
                  <a:rPr lang="en-US" dirty="0"/>
                  <a:t>The book casually discusses the reasoning for this, and we'll discuss it in class</a:t>
                </a:r>
              </a:p>
              <a:p>
                <a:r>
                  <a:rPr lang="en-US" dirty="0"/>
                  <a:t>Problem 7.41 asks us to prove that the proof fails if we use 2 x 2 windows instead of 2 x 3 windows</a:t>
                </a:r>
              </a:p>
              <a:p>
                <a:r>
                  <a:rPr lang="en-US" dirty="0"/>
                  <a:t>We can now express </a:t>
                </a:r>
                <a14:m>
                  <m:oMath xmlns:m="http://schemas.openxmlformats.org/officeDocument/2006/math">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ϕ</m:t>
                        </m:r>
                      </m:e>
                      <m:sub>
                        <m:r>
                          <m:rPr>
                            <m:sty m:val="p"/>
                          </m:rPr>
                          <a:rPr lang="en-US" b="0" i="0" smtClean="0">
                            <a:latin typeface="Cambria Math" panose="02040503050406030204" pitchFamily="18" charset="0"/>
                            <a:ea typeface="Cambria Math" panose="02040503050406030204" pitchFamily="18" charset="0"/>
                          </a:rPr>
                          <m:t>move</m:t>
                        </m:r>
                      </m:sub>
                    </m:sSub>
                  </m:oMath>
                </a14:m>
                <a:r>
                  <a:rPr lang="en-US" dirty="0"/>
                  <a:t> as:</a:t>
                </a:r>
              </a:p>
              <a:p>
                <a:pPr marL="457200" lvl="1" indent="0">
                  <a:buNone/>
                </a:pPr>
                <a14:m>
                  <m:oMathPara xmlns:m="http://schemas.openxmlformats.org/officeDocument/2006/math">
                    <m:oMathParaPr>
                      <m:jc m:val="centerGroup"/>
                    </m:oMathParaPr>
                    <m:oMath xmlns:m="http://schemas.openxmlformats.org/officeDocument/2006/math">
                      <m:sSub>
                        <m:sSubPr>
                          <m:ctrlPr>
                            <a:rPr lang="en-US" sz="2600" i="1">
                              <a:latin typeface="Cambria Math" panose="02040503050406030204" pitchFamily="18" charset="0"/>
                            </a:rPr>
                          </m:ctrlPr>
                        </m:sSubPr>
                        <m:e>
                          <m:r>
                            <m:rPr>
                              <m:sty m:val="p"/>
                            </m:rPr>
                            <a:rPr lang="en-US" sz="2600" i="0">
                              <a:latin typeface="Cambria Math" panose="02040503050406030204" pitchFamily="18" charset="0"/>
                              <a:ea typeface="Cambria Math" panose="02040503050406030204" pitchFamily="18" charset="0"/>
                            </a:rPr>
                            <m:t>ϕ</m:t>
                          </m:r>
                        </m:e>
                        <m:sub>
                          <m:r>
                            <m:rPr>
                              <m:sty m:val="p"/>
                            </m:rPr>
                            <a:rPr lang="en-US" sz="2600" b="0" i="0" smtClean="0">
                              <a:latin typeface="Cambria Math" panose="02040503050406030204" pitchFamily="18" charset="0"/>
                            </a:rPr>
                            <m:t>move</m:t>
                          </m:r>
                        </m:sub>
                      </m:sSub>
                      <m:r>
                        <a:rPr lang="en-US" sz="2600" i="0">
                          <a:latin typeface="Cambria Math" panose="02040503050406030204" pitchFamily="18" charset="0"/>
                        </a:rPr>
                        <m:t>=</m:t>
                      </m:r>
                      <m:nary>
                        <m:naryPr>
                          <m:chr m:val="⋀"/>
                          <m:supHide m:val="on"/>
                          <m:ctrlPr>
                            <a:rPr lang="en-US" sz="2600" i="1" smtClean="0">
                              <a:latin typeface="Cambria Math" panose="02040503050406030204" pitchFamily="18" charset="0"/>
                            </a:rPr>
                          </m:ctrlPr>
                        </m:naryPr>
                        <m:sub>
                          <m:r>
                            <m:rPr>
                              <m:brk m:alnAt="7"/>
                            </m:rPr>
                            <a:rPr lang="en-US" sz="2600" i="0">
                              <a:latin typeface="Cambria Math" panose="02040503050406030204" pitchFamily="18" charset="0"/>
                            </a:rPr>
                            <m:t>1</m:t>
                          </m:r>
                          <m:r>
                            <a:rPr lang="en-US" sz="2600" i="0">
                              <a:latin typeface="Cambria Math" panose="02040503050406030204" pitchFamily="18" charset="0"/>
                              <a:ea typeface="Cambria Math" panose="02040503050406030204" pitchFamily="18" charset="0"/>
                            </a:rPr>
                            <m:t>≤</m:t>
                          </m:r>
                          <m:r>
                            <m:rPr>
                              <m:sty m:val="p"/>
                            </m:rPr>
                            <a:rPr lang="en-US" sz="2600" i="0">
                              <a:latin typeface="Cambria Math" panose="02040503050406030204" pitchFamily="18" charset="0"/>
                              <a:ea typeface="Cambria Math" panose="02040503050406030204" pitchFamily="18" charset="0"/>
                            </a:rPr>
                            <m:t>i</m:t>
                          </m:r>
                          <m:r>
                            <a:rPr lang="en-US" sz="2600" b="0" i="0" smtClean="0">
                              <a:latin typeface="Cambria Math" panose="02040503050406030204" pitchFamily="18" charset="0"/>
                              <a:ea typeface="Cambria Math" panose="02040503050406030204" pitchFamily="18" charset="0"/>
                            </a:rPr>
                            <m:t>&lt;</m:t>
                          </m:r>
                          <m:sSup>
                            <m:sSupPr>
                              <m:ctrlPr>
                                <a:rPr lang="en-US" sz="2600" i="1">
                                  <a:latin typeface="Cambria Math" panose="02040503050406030204" pitchFamily="18" charset="0"/>
                                  <a:ea typeface="Cambria Math" panose="02040503050406030204" pitchFamily="18" charset="0"/>
                                </a:rPr>
                              </m:ctrlPr>
                            </m:sSupPr>
                            <m:e>
                              <m:r>
                                <m:rPr>
                                  <m:sty m:val="p"/>
                                </m:rPr>
                                <a:rPr lang="en-US" sz="2600" i="0">
                                  <a:latin typeface="Cambria Math" panose="02040503050406030204" pitchFamily="18" charset="0"/>
                                  <a:ea typeface="Cambria Math" panose="02040503050406030204" pitchFamily="18" charset="0"/>
                                </a:rPr>
                                <m:t>n</m:t>
                              </m:r>
                            </m:e>
                            <m:sup>
                              <m:r>
                                <m:rPr>
                                  <m:sty m:val="p"/>
                                </m:rPr>
                                <a:rPr lang="en-US" sz="2600" i="0">
                                  <a:latin typeface="Cambria Math" panose="02040503050406030204" pitchFamily="18" charset="0"/>
                                  <a:ea typeface="Cambria Math" panose="02040503050406030204" pitchFamily="18" charset="0"/>
                                </a:rPr>
                                <m:t>k</m:t>
                              </m:r>
                            </m:sup>
                          </m:sSup>
                          <m:r>
                            <a:rPr lang="en-US" sz="2600" b="0" i="0" smtClean="0">
                              <a:latin typeface="Cambria Math" panose="02040503050406030204" pitchFamily="18" charset="0"/>
                              <a:ea typeface="Cambria Math" panose="02040503050406030204" pitchFamily="18" charset="0"/>
                            </a:rPr>
                            <m:t>,   1&lt;</m:t>
                          </m:r>
                          <m:r>
                            <m:rPr>
                              <m:sty m:val="p"/>
                            </m:rPr>
                            <a:rPr lang="en-US" sz="2600" b="0" i="0" smtClean="0">
                              <a:latin typeface="Cambria Math" panose="02040503050406030204" pitchFamily="18" charset="0"/>
                              <a:ea typeface="Cambria Math" panose="02040503050406030204" pitchFamily="18" charset="0"/>
                            </a:rPr>
                            <m:t>j</m:t>
                          </m:r>
                          <m:r>
                            <a:rPr lang="en-US" sz="2600" b="0" i="0" smtClean="0">
                              <a:latin typeface="Cambria Math" panose="02040503050406030204" pitchFamily="18" charset="0"/>
                              <a:ea typeface="Cambria Math" panose="02040503050406030204" pitchFamily="18" charset="0"/>
                            </a:rPr>
                            <m:t>&lt;</m:t>
                          </m:r>
                          <m:sSup>
                            <m:sSupPr>
                              <m:ctrlPr>
                                <a:rPr lang="en-US" sz="2600" i="1">
                                  <a:latin typeface="Cambria Math" panose="02040503050406030204" pitchFamily="18" charset="0"/>
                                  <a:ea typeface="Cambria Math" panose="02040503050406030204" pitchFamily="18" charset="0"/>
                                </a:rPr>
                              </m:ctrlPr>
                            </m:sSupPr>
                            <m:e>
                              <m:r>
                                <m:rPr>
                                  <m:sty m:val="p"/>
                                </m:rPr>
                                <a:rPr lang="en-US" sz="2600" i="0">
                                  <a:latin typeface="Cambria Math" panose="02040503050406030204" pitchFamily="18" charset="0"/>
                                  <a:ea typeface="Cambria Math" panose="02040503050406030204" pitchFamily="18" charset="0"/>
                                </a:rPr>
                                <m:t>n</m:t>
                              </m:r>
                            </m:e>
                            <m:sup>
                              <m:r>
                                <m:rPr>
                                  <m:sty m:val="p"/>
                                </m:rPr>
                                <a:rPr lang="en-US" sz="2600" i="0">
                                  <a:latin typeface="Cambria Math" panose="02040503050406030204" pitchFamily="18" charset="0"/>
                                  <a:ea typeface="Cambria Math" panose="02040503050406030204" pitchFamily="18" charset="0"/>
                                </a:rPr>
                                <m:t>k</m:t>
                              </m:r>
                            </m:sup>
                          </m:sSup>
                        </m:sub>
                        <m:sup/>
                        <m:e>
                          <m:d>
                            <m:dPr>
                              <m:ctrlPr>
                                <a:rPr lang="en-US" sz="2600" i="1" smtClean="0">
                                  <a:latin typeface="Cambria Math" panose="02040503050406030204" pitchFamily="18" charset="0"/>
                                  <a:ea typeface="Cambria Math" panose="02040503050406030204" pitchFamily="18" charset="0"/>
                                </a:rPr>
                              </m:ctrlPr>
                            </m:dPr>
                            <m:e>
                              <m:r>
                                <m:rPr>
                                  <m:sty m:val="p"/>
                                </m:rPr>
                                <a:rPr lang="en-US" sz="2600" b="0" i="0" smtClean="0">
                                  <a:latin typeface="Cambria Math" panose="02040503050406030204" pitchFamily="18" charset="0"/>
                                  <a:ea typeface="Cambria Math" panose="02040503050406030204" pitchFamily="18" charset="0"/>
                                </a:rPr>
                                <m:t>the</m:t>
                              </m:r>
                              <m:r>
                                <a:rPr lang="en-US" sz="2600" b="0" i="0" smtClean="0">
                                  <a:latin typeface="Cambria Math" panose="02040503050406030204" pitchFamily="18" charset="0"/>
                                  <a:ea typeface="Cambria Math" panose="02040503050406030204" pitchFamily="18" charset="0"/>
                                </a:rPr>
                                <m:t> </m:t>
                              </m:r>
                              <m:d>
                                <m:dPr>
                                  <m:ctrlPr>
                                    <a:rPr lang="en-US" sz="2600" b="0" i="1" smtClean="0">
                                      <a:latin typeface="Cambria Math" panose="02040503050406030204" pitchFamily="18" charset="0"/>
                                      <a:ea typeface="Cambria Math" panose="02040503050406030204" pitchFamily="18" charset="0"/>
                                    </a:rPr>
                                  </m:ctrlPr>
                                </m:dPr>
                                <m:e>
                                  <m:r>
                                    <m:rPr>
                                      <m:sty m:val="p"/>
                                    </m:rPr>
                                    <a:rPr lang="en-US" sz="2600" b="0" i="0" smtClean="0">
                                      <a:latin typeface="Cambria Math" panose="02040503050406030204" pitchFamily="18" charset="0"/>
                                      <a:ea typeface="Cambria Math" panose="02040503050406030204" pitchFamily="18" charset="0"/>
                                    </a:rPr>
                                    <m:t>i</m:t>
                                  </m:r>
                                  <m:r>
                                    <a:rPr lang="en-US" sz="2600" b="0" i="0" smtClean="0">
                                      <a:latin typeface="Cambria Math" panose="02040503050406030204" pitchFamily="18" charset="0"/>
                                      <a:ea typeface="Cambria Math" panose="02040503050406030204" pitchFamily="18" charset="0"/>
                                    </a:rPr>
                                    <m:t>,</m:t>
                                  </m:r>
                                  <m:r>
                                    <m:rPr>
                                      <m:sty m:val="p"/>
                                    </m:rPr>
                                    <a:rPr lang="en-US" sz="2600" b="0" i="0" smtClean="0">
                                      <a:latin typeface="Cambria Math" panose="02040503050406030204" pitchFamily="18" charset="0"/>
                                      <a:ea typeface="Cambria Math" panose="02040503050406030204" pitchFamily="18" charset="0"/>
                                    </a:rPr>
                                    <m:t>j</m:t>
                                  </m:r>
                                </m:e>
                              </m:d>
                              <m:r>
                                <m:rPr>
                                  <m:nor/>
                                </m:rPr>
                                <a:rPr lang="en-US" sz="2600" dirty="0"/>
                                <m:t>−</m:t>
                              </m:r>
                              <m:r>
                                <m:rPr>
                                  <m:sty m:val="p"/>
                                </m:rPr>
                                <a:rPr lang="en-US" sz="2600" b="0" i="0" smtClean="0">
                                  <a:latin typeface="Cambria Math" panose="02040503050406030204" pitchFamily="18" charset="0"/>
                                  <a:ea typeface="Cambria Math" panose="02040503050406030204" pitchFamily="18" charset="0"/>
                                </a:rPr>
                                <m:t>window</m:t>
                              </m:r>
                              <m:r>
                                <a:rPr lang="en-US" sz="2600" b="0" i="0" smtClean="0">
                                  <a:latin typeface="Cambria Math" panose="02040503050406030204" pitchFamily="18" charset="0"/>
                                  <a:ea typeface="Cambria Math" panose="02040503050406030204" pitchFamily="18" charset="0"/>
                                </a:rPr>
                                <m:t> </m:t>
                              </m:r>
                              <m:r>
                                <m:rPr>
                                  <m:sty m:val="p"/>
                                </m:rPr>
                                <a:rPr lang="en-US" sz="2600" b="0" i="0" smtClean="0">
                                  <a:latin typeface="Cambria Math" panose="02040503050406030204" pitchFamily="18" charset="0"/>
                                  <a:ea typeface="Cambria Math" panose="02040503050406030204" pitchFamily="18" charset="0"/>
                                </a:rPr>
                                <m:t>is</m:t>
                              </m:r>
                              <m:r>
                                <a:rPr lang="en-US" sz="2600" b="0" i="0" smtClean="0">
                                  <a:latin typeface="Cambria Math" panose="02040503050406030204" pitchFamily="18" charset="0"/>
                                  <a:ea typeface="Cambria Math" panose="02040503050406030204" pitchFamily="18" charset="0"/>
                                </a:rPr>
                                <m:t> </m:t>
                              </m:r>
                              <m:r>
                                <m:rPr>
                                  <m:sty m:val="p"/>
                                </m:rPr>
                                <a:rPr lang="en-US" sz="2600" b="0" i="0" smtClean="0">
                                  <a:latin typeface="Cambria Math" panose="02040503050406030204" pitchFamily="18" charset="0"/>
                                  <a:ea typeface="Cambria Math" panose="02040503050406030204" pitchFamily="18" charset="0"/>
                                </a:rPr>
                                <m:t>legal</m:t>
                              </m:r>
                            </m:e>
                          </m:d>
                        </m:e>
                      </m:nary>
                    </m:oMath>
                  </m:oMathPara>
                </a14:m>
                <a:endParaRPr lang="en-US" sz="2600" dirty="0"/>
              </a:p>
              <a:p>
                <a:pPr lvl="1"/>
                <a:r>
                  <a:rPr lang="en-US" sz="2600" dirty="0"/>
                  <a:t>Here, </a:t>
                </a:r>
                <a:r>
                  <a:rPr lang="en-US" sz="2600" dirty="0">
                    <a:latin typeface="Cambria Math" panose="02040503050406030204" pitchFamily="18" charset="0"/>
                    <a:ea typeface="Cambria Math" panose="02040503050406030204" pitchFamily="18" charset="0"/>
                  </a:rPr>
                  <a:t>i</a:t>
                </a:r>
                <a:r>
                  <a:rPr lang="en-US" sz="2600" dirty="0"/>
                  <a:t> represents the top row of the window and </a:t>
                </a:r>
                <a:r>
                  <a:rPr lang="en-US" sz="2600" dirty="0">
                    <a:latin typeface="Cambria Math" panose="02040503050406030204" pitchFamily="18" charset="0"/>
                    <a:ea typeface="Cambria Math" panose="02040503050406030204" pitchFamily="18" charset="0"/>
                  </a:rPr>
                  <a:t>j</a:t>
                </a:r>
                <a:r>
                  <a:rPr lang="en-US" sz="2600" dirty="0"/>
                  <a:t> represents the middle column of the window</a:t>
                </a:r>
              </a:p>
              <a:p>
                <a:pPr lvl="1"/>
                <a:r>
                  <a:rPr lang="en-US" sz="2600" dirty="0"/>
                  <a:t>So, </a:t>
                </a:r>
                <a14:m>
                  <m:oMath xmlns:m="http://schemas.openxmlformats.org/officeDocument/2006/math">
                    <m:sSub>
                      <m:sSubPr>
                        <m:ctrlPr>
                          <a:rPr lang="en-US" sz="2600" i="1" smtClean="0">
                            <a:latin typeface="Cambria Math" panose="02040503050406030204" pitchFamily="18" charset="0"/>
                          </a:rPr>
                        </m:ctrlPr>
                      </m:sSubPr>
                      <m:e>
                        <m:r>
                          <m:rPr>
                            <m:sty m:val="p"/>
                          </m:rPr>
                          <a:rPr lang="en-US" sz="2600" i="0">
                            <a:latin typeface="Cambria Math" panose="02040503050406030204" pitchFamily="18" charset="0"/>
                            <a:ea typeface="Cambria Math" panose="02040503050406030204" pitchFamily="18" charset="0"/>
                          </a:rPr>
                          <m:t>ϕ</m:t>
                        </m:r>
                      </m:e>
                      <m:sub>
                        <m:r>
                          <m:rPr>
                            <m:sty m:val="p"/>
                          </m:rPr>
                          <a:rPr lang="en-US" sz="2600" b="0" i="0" smtClean="0">
                            <a:latin typeface="Cambria Math" panose="02040503050406030204" pitchFamily="18" charset="0"/>
                          </a:rPr>
                          <m:t>move</m:t>
                        </m:r>
                      </m:sub>
                    </m:sSub>
                  </m:oMath>
                </a14:m>
                <a:r>
                  <a:rPr lang="en-US" sz="2600" dirty="0"/>
                  <a:t> is stating that all windows are legal, by ANDing them all together</a:t>
                </a:r>
              </a:p>
              <a:p>
                <a:r>
                  <a:rPr lang="en-US" dirty="0"/>
                  <a:t>The text "the </a:t>
                </a:r>
                <a:r>
                  <a:rPr lang="en-US" dirty="0">
                    <a:latin typeface="Cambria Math" panose="02040503050406030204" pitchFamily="18" charset="0"/>
                    <a:ea typeface="Cambria Math" panose="02040503050406030204" pitchFamily="18" charset="0"/>
                  </a:rPr>
                  <a:t>(i, j)</a:t>
                </a:r>
                <a:r>
                  <a:rPr lang="en-US" dirty="0"/>
                  <a:t>-window is legal" would be replaced with an expression of the following form:</a:t>
                </a:r>
              </a:p>
              <a:p>
                <a:pPr marL="457200" lvl="1" indent="0" algn="ctr">
                  <a:buNone/>
                </a:pPr>
                <a14:m>
                  <m:oMathPara xmlns:m="http://schemas.openxmlformats.org/officeDocument/2006/math">
                    <m:oMathParaPr>
                      <m:jc m:val="centerGroup"/>
                    </m:oMathParaPr>
                    <m:oMath xmlns:m="http://schemas.openxmlformats.org/officeDocument/2006/math">
                      <m:nary>
                        <m:naryPr>
                          <m:chr m:val="⋁"/>
                          <m:supHide m:val="on"/>
                          <m:ctrlPr>
                            <a:rPr lang="en-US" i="1" smtClean="0">
                              <a:latin typeface="Cambria Math" panose="02040503050406030204" pitchFamily="18" charset="0"/>
                            </a:rPr>
                          </m:ctrlPr>
                        </m:naryPr>
                        <m:sub>
                          <m:m>
                            <m:mPr>
                              <m:mcs>
                                <m:mc>
                                  <m:mcPr>
                                    <m:count m:val="1"/>
                                    <m:mcJc m:val="center"/>
                                  </m:mcPr>
                                </m:mc>
                              </m:mcs>
                              <m:ctrlPr>
                                <a:rPr lang="en-US" i="1" smtClean="0">
                                  <a:latin typeface="Cambria Math" panose="02040503050406030204" pitchFamily="18" charset="0"/>
                                </a:rPr>
                              </m:ctrlPr>
                            </m:mPr>
                            <m:mr>
                              <m:e>
                                <m:sSub>
                                  <m:sSubPr>
                                    <m:ctrlPr>
                                      <a:rPr lang="en-US" i="1">
                                        <a:latin typeface="Cambria Math" panose="02040503050406030204" pitchFamily="18" charset="0"/>
                                      </a:rPr>
                                    </m:ctrlPr>
                                  </m:sSubPr>
                                  <m:e>
                                    <m:r>
                                      <m:rPr>
                                        <m:sty m:val="p"/>
                                      </m:rPr>
                                      <a:rPr lang="en-US" i="0">
                                        <a:latin typeface="Cambria Math" panose="02040503050406030204" pitchFamily="18" charset="0"/>
                                      </a:rPr>
                                      <m:t>a</m:t>
                                    </m:r>
                                  </m:e>
                                  <m:sub>
                                    <m:r>
                                      <a:rPr lang="en-US" i="0">
                                        <a:latin typeface="Cambria Math" panose="02040503050406030204" pitchFamily="18" charset="0"/>
                                      </a:rPr>
                                      <m:t>1</m:t>
                                    </m:r>
                                  </m:sub>
                                </m:sSub>
                                <m:r>
                                  <m:rPr>
                                    <m:brk m:alnAt="7"/>
                                  </m:rPr>
                                  <a:rPr lang="en-US" i="0">
                                    <a:latin typeface="Cambria Math" panose="02040503050406030204" pitchFamily="18" charset="0"/>
                                  </a:rPr>
                                  <m:t>,</m:t>
                                </m:r>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a</m:t>
                                    </m:r>
                                  </m:e>
                                  <m:sub>
                                    <m:r>
                                      <a:rPr lang="en-US" i="0">
                                        <a:latin typeface="Cambria Math" panose="02040503050406030204" pitchFamily="18" charset="0"/>
                                      </a:rPr>
                                      <m:t>6</m:t>
                                    </m:r>
                                  </m:sub>
                                </m:sSub>
                              </m:e>
                            </m:mr>
                            <m:mr>
                              <m:e>
                                <m:r>
                                  <m:rPr>
                                    <m:sty m:val="p"/>
                                  </m:rPr>
                                  <a:rPr lang="en-US" b="0" i="0" smtClean="0">
                                    <a:latin typeface="Cambria Math" panose="02040503050406030204" pitchFamily="18" charset="0"/>
                                  </a:rPr>
                                  <m:t>is</m:t>
                                </m:r>
                                <m:r>
                                  <a:rPr lang="en-US" b="0" i="0" smtClean="0">
                                    <a:latin typeface="Cambria Math" panose="02040503050406030204" pitchFamily="18" charset="0"/>
                                  </a:rPr>
                                  <m:t> </m:t>
                                </m:r>
                                <m:r>
                                  <m:rPr>
                                    <m:sty m:val="p"/>
                                  </m:rPr>
                                  <a:rPr lang="en-US" b="0" i="0" smtClean="0">
                                    <a:latin typeface="Cambria Math" panose="02040503050406030204" pitchFamily="18" charset="0"/>
                                  </a:rPr>
                                  <m:t>a</m:t>
                                </m:r>
                                <m:r>
                                  <a:rPr lang="en-US" b="0" i="0" smtClean="0">
                                    <a:latin typeface="Cambria Math" panose="02040503050406030204" pitchFamily="18" charset="0"/>
                                  </a:rPr>
                                  <m:t> </m:t>
                                </m:r>
                                <m:r>
                                  <m:rPr>
                                    <m:sty m:val="p"/>
                                  </m:rPr>
                                  <a:rPr lang="en-US" b="0" i="0" smtClean="0">
                                    <a:latin typeface="Cambria Math" panose="02040503050406030204" pitchFamily="18" charset="0"/>
                                  </a:rPr>
                                  <m:t>legal</m:t>
                                </m:r>
                                <m:r>
                                  <a:rPr lang="en-US" b="0" i="0" smtClean="0">
                                    <a:latin typeface="Cambria Math" panose="02040503050406030204" pitchFamily="18" charset="0"/>
                                  </a:rPr>
                                  <m:t> </m:t>
                                </m:r>
                                <m:r>
                                  <m:rPr>
                                    <m:sty m:val="p"/>
                                  </m:rPr>
                                  <a:rPr lang="en-US" b="0" i="0" smtClean="0">
                                    <a:latin typeface="Cambria Math" panose="02040503050406030204" pitchFamily="18" charset="0"/>
                                  </a:rPr>
                                  <m:t>window</m:t>
                                </m:r>
                              </m:e>
                            </m:mr>
                          </m:m>
                          <m:r>
                            <a:rPr lang="en-US" i="0" smtClean="0">
                              <a:latin typeface="Cambria Math" panose="02040503050406030204" pitchFamily="18" charset="0"/>
                            </a:rPr>
                            <m:t> </m:t>
                          </m:r>
                        </m:sub>
                        <m:sup/>
                        <m:e>
                          <m:d>
                            <m:dPr>
                              <m:ctrlPr>
                                <a:rPr lang="en-US" i="1" smtClean="0">
                                  <a:latin typeface="Cambria Math" panose="02040503050406030204" pitchFamily="18" charset="0"/>
                                  <a:ea typeface="Cambria Math" panose="02040503050406030204" pitchFamily="18" charset="0"/>
                                </a:rPr>
                              </m:ctrlPr>
                            </m:dPr>
                            <m:e>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m:rPr>
                                      <m:sty m:val="p"/>
                                    </m:rPr>
                                    <a:rPr lang="en-US" b="0" i="0" smtClean="0">
                                      <a:latin typeface="Cambria Math" panose="02040503050406030204" pitchFamily="18" charset="0"/>
                                      <a:ea typeface="Cambria Math" panose="02040503050406030204" pitchFamily="18" charset="0"/>
                                    </a:rPr>
                                    <m:t>i</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j</m:t>
                                  </m:r>
                                  <m:r>
                                    <a:rPr lang="en-US" b="0" i="0" smtClean="0">
                                      <a:latin typeface="Cambria Math" panose="02040503050406030204" pitchFamily="18" charset="0"/>
                                      <a:ea typeface="Cambria Math" panose="02040503050406030204" pitchFamily="18" charset="0"/>
                                    </a:rPr>
                                    <m:t>−1,</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a</m:t>
                                      </m:r>
                                    </m:e>
                                    <m:sub>
                                      <m:r>
                                        <a:rPr lang="en-US" b="0" i="0" smtClean="0">
                                          <a:latin typeface="Cambria Math" panose="02040503050406030204" pitchFamily="18" charset="0"/>
                                          <a:ea typeface="Cambria Math" panose="02040503050406030204" pitchFamily="18" charset="0"/>
                                        </a:rPr>
                                        <m:t>1</m:t>
                                      </m:r>
                                    </m:sub>
                                  </m:sSub>
                                </m:sub>
                              </m:sSub>
                              <m:r>
                                <a:rPr lang="en-US" b="0" i="0" smtClean="0">
                                  <a:latin typeface="Cambria Math" panose="02040503050406030204" pitchFamily="18" charset="0"/>
                                  <a:ea typeface="Cambria Math" panose="02040503050406030204" pitchFamily="18" charset="0"/>
                                </a:rPr>
                                <m:t> </m:t>
                              </m:r>
                              <m:r>
                                <a:rPr lang="en-US" i="0"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0" smtClean="0">
                                      <a:latin typeface="Cambria Math" panose="02040503050406030204" pitchFamily="18" charset="0"/>
                                      <a:ea typeface="Cambria Math" panose="02040503050406030204" pitchFamily="18" charset="0"/>
                                    </a:rPr>
                                    <m:t> </m:t>
                                  </m:r>
                                  <m:r>
                                    <m:rPr>
                                      <m:sty m:val="p"/>
                                    </m:rPr>
                                    <a:rPr lang="en-US" i="0">
                                      <a:latin typeface="Cambria Math" panose="02040503050406030204" pitchFamily="18" charset="0"/>
                                      <a:ea typeface="Cambria Math" panose="02040503050406030204" pitchFamily="18" charset="0"/>
                                    </a:rPr>
                                    <m:t>x</m:t>
                                  </m:r>
                                </m:e>
                                <m:sub>
                                  <m:r>
                                    <m:rPr>
                                      <m:sty m:val="p"/>
                                    </m:rPr>
                                    <a:rPr lang="en-US" i="0">
                                      <a:latin typeface="Cambria Math" panose="02040503050406030204" pitchFamily="18" charset="0"/>
                                      <a:ea typeface="Cambria Math" panose="02040503050406030204" pitchFamily="18" charset="0"/>
                                    </a:rPr>
                                    <m:t>i</m:t>
                                  </m:r>
                                  <m:r>
                                    <a:rPr lang="en-US" i="0">
                                      <a:latin typeface="Cambria Math" panose="02040503050406030204" pitchFamily="18" charset="0"/>
                                      <a:ea typeface="Cambria Math" panose="02040503050406030204" pitchFamily="18" charset="0"/>
                                    </a:rPr>
                                    <m:t>,</m:t>
                                  </m:r>
                                  <m:r>
                                    <m:rPr>
                                      <m:sty m:val="p"/>
                                    </m:rPr>
                                    <a:rPr lang="en-US" i="0">
                                      <a:latin typeface="Cambria Math" panose="02040503050406030204" pitchFamily="18" charset="0"/>
                                      <a:ea typeface="Cambria Math" panose="02040503050406030204" pitchFamily="18" charset="0"/>
                                    </a:rPr>
                                    <m:t>j</m:t>
                                  </m:r>
                                  <m:r>
                                    <a:rPr lang="en-US" i="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a</m:t>
                                      </m:r>
                                    </m:e>
                                    <m:sub>
                                      <m:r>
                                        <a:rPr lang="en-US" b="0" i="0" smtClean="0">
                                          <a:latin typeface="Cambria Math" panose="02040503050406030204" pitchFamily="18" charset="0"/>
                                          <a:ea typeface="Cambria Math" panose="02040503050406030204" pitchFamily="18" charset="0"/>
                                        </a:rPr>
                                        <m:t>2</m:t>
                                      </m:r>
                                    </m:sub>
                                  </m:sSub>
                                </m:sub>
                              </m:sSub>
                              <m:r>
                                <a:rPr lang="en-US" b="0" i="0" smtClean="0">
                                  <a:latin typeface="Cambria Math" panose="02040503050406030204" pitchFamily="18" charset="0"/>
                                  <a:ea typeface="Cambria Math" panose="02040503050406030204" pitchFamily="18" charset="0"/>
                                </a:rPr>
                                <m:t> </m:t>
                              </m:r>
                              <m:r>
                                <a:rPr lang="en-US" i="0"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0" smtClean="0">
                                      <a:latin typeface="Cambria Math" panose="02040503050406030204" pitchFamily="18" charset="0"/>
                                      <a:ea typeface="Cambria Math" panose="02040503050406030204" pitchFamily="18" charset="0"/>
                                    </a:rPr>
                                    <m:t> </m:t>
                                  </m:r>
                                  <m:r>
                                    <m:rPr>
                                      <m:sty m:val="p"/>
                                    </m:rPr>
                                    <a:rPr lang="en-US" i="0">
                                      <a:latin typeface="Cambria Math" panose="02040503050406030204" pitchFamily="18" charset="0"/>
                                      <a:ea typeface="Cambria Math" panose="02040503050406030204" pitchFamily="18" charset="0"/>
                                    </a:rPr>
                                    <m:t>x</m:t>
                                  </m:r>
                                </m:e>
                                <m:sub>
                                  <m:r>
                                    <m:rPr>
                                      <m:sty m:val="p"/>
                                    </m:rPr>
                                    <a:rPr lang="en-US" i="0">
                                      <a:latin typeface="Cambria Math" panose="02040503050406030204" pitchFamily="18" charset="0"/>
                                      <a:ea typeface="Cambria Math" panose="02040503050406030204" pitchFamily="18" charset="0"/>
                                    </a:rPr>
                                    <m:t>i</m:t>
                                  </m:r>
                                  <m:r>
                                    <a:rPr lang="en-US" i="0">
                                      <a:latin typeface="Cambria Math" panose="02040503050406030204" pitchFamily="18" charset="0"/>
                                      <a:ea typeface="Cambria Math" panose="02040503050406030204" pitchFamily="18" charset="0"/>
                                    </a:rPr>
                                    <m:t>,</m:t>
                                  </m:r>
                                  <m:r>
                                    <m:rPr>
                                      <m:sty m:val="p"/>
                                    </m:rPr>
                                    <a:rPr lang="en-US" i="0">
                                      <a:latin typeface="Cambria Math" panose="02040503050406030204" pitchFamily="18" charset="0"/>
                                      <a:ea typeface="Cambria Math" panose="02040503050406030204" pitchFamily="18" charset="0"/>
                                    </a:rPr>
                                    <m:t>j</m:t>
                                  </m:r>
                                  <m:r>
                                    <a:rPr lang="en-US" b="0" i="0" smtClean="0">
                                      <a:latin typeface="Cambria Math" panose="02040503050406030204" pitchFamily="18" charset="0"/>
                                      <a:ea typeface="Cambria Math" panose="02040503050406030204" pitchFamily="18" charset="0"/>
                                    </a:rPr>
                                    <m:t>+</m:t>
                                  </m:r>
                                  <m:r>
                                    <a:rPr lang="en-US" i="0">
                                      <a:latin typeface="Cambria Math" panose="02040503050406030204" pitchFamily="18" charset="0"/>
                                      <a:ea typeface="Cambria Math" panose="02040503050406030204" pitchFamily="18" charset="0"/>
                                    </a:rPr>
                                    <m:t>1,</m:t>
                                  </m:r>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a</m:t>
                                      </m:r>
                                    </m:e>
                                    <m:sub>
                                      <m:r>
                                        <a:rPr lang="en-US" b="0" i="0" smtClean="0">
                                          <a:latin typeface="Cambria Math" panose="02040503050406030204" pitchFamily="18" charset="0"/>
                                          <a:ea typeface="Cambria Math" panose="02040503050406030204" pitchFamily="18" charset="0"/>
                                        </a:rPr>
                                        <m:t>3</m:t>
                                      </m:r>
                                    </m:sub>
                                  </m:sSub>
                                </m:sub>
                              </m:sSub>
                              <m:r>
                                <a:rPr lang="en-US" b="0" i="0" smtClean="0">
                                  <a:latin typeface="Cambria Math" panose="02040503050406030204" pitchFamily="18" charset="0"/>
                                  <a:ea typeface="Cambria Math" panose="02040503050406030204" pitchFamily="18" charset="0"/>
                                </a:rPr>
                                <m:t> </m:t>
                              </m:r>
                              <m:r>
                                <a:rPr lang="en-US" i="0"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0" smtClean="0">
                                      <a:latin typeface="Cambria Math" panose="02040503050406030204" pitchFamily="18" charset="0"/>
                                      <a:ea typeface="Cambria Math" panose="02040503050406030204" pitchFamily="18" charset="0"/>
                                    </a:rPr>
                                    <m:t> </m:t>
                                  </m:r>
                                  <m:r>
                                    <m:rPr>
                                      <m:sty m:val="p"/>
                                    </m:rPr>
                                    <a:rPr lang="en-US" i="0">
                                      <a:latin typeface="Cambria Math" panose="02040503050406030204" pitchFamily="18" charset="0"/>
                                      <a:ea typeface="Cambria Math" panose="02040503050406030204" pitchFamily="18" charset="0"/>
                                    </a:rPr>
                                    <m:t>x</m:t>
                                  </m:r>
                                </m:e>
                                <m:sub>
                                  <m:r>
                                    <m:rPr>
                                      <m:sty m:val="p"/>
                                    </m:rPr>
                                    <a:rPr lang="en-US" i="0">
                                      <a:latin typeface="Cambria Math" panose="02040503050406030204" pitchFamily="18" charset="0"/>
                                      <a:ea typeface="Cambria Math" panose="02040503050406030204" pitchFamily="18" charset="0"/>
                                    </a:rPr>
                                    <m:t>i</m:t>
                                  </m:r>
                                  <m:r>
                                    <a:rPr lang="en-US" b="0" i="0" smtClean="0">
                                      <a:latin typeface="Cambria Math" panose="02040503050406030204" pitchFamily="18" charset="0"/>
                                      <a:ea typeface="Cambria Math" panose="02040503050406030204" pitchFamily="18" charset="0"/>
                                    </a:rPr>
                                    <m:t>+1</m:t>
                                  </m:r>
                                  <m:r>
                                    <a:rPr lang="en-US" i="0">
                                      <a:latin typeface="Cambria Math" panose="02040503050406030204" pitchFamily="18" charset="0"/>
                                      <a:ea typeface="Cambria Math" panose="02040503050406030204" pitchFamily="18" charset="0"/>
                                    </a:rPr>
                                    <m:t>,</m:t>
                                  </m:r>
                                  <m:r>
                                    <m:rPr>
                                      <m:sty m:val="p"/>
                                    </m:rPr>
                                    <a:rPr lang="en-US" i="0">
                                      <a:latin typeface="Cambria Math" panose="02040503050406030204" pitchFamily="18" charset="0"/>
                                      <a:ea typeface="Cambria Math" panose="02040503050406030204" pitchFamily="18" charset="0"/>
                                    </a:rPr>
                                    <m:t>j</m:t>
                                  </m:r>
                                  <m:r>
                                    <a:rPr lang="en-US" i="0">
                                      <a:latin typeface="Cambria Math" panose="02040503050406030204" pitchFamily="18" charset="0"/>
                                      <a:ea typeface="Cambria Math" panose="02040503050406030204" pitchFamily="18" charset="0"/>
                                    </a:rPr>
                                    <m:t>−1,</m:t>
                                  </m:r>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a</m:t>
                                      </m:r>
                                    </m:e>
                                    <m:sub>
                                      <m:r>
                                        <a:rPr lang="en-US" b="0" i="0" smtClean="0">
                                          <a:latin typeface="Cambria Math" panose="02040503050406030204" pitchFamily="18" charset="0"/>
                                          <a:ea typeface="Cambria Math" panose="02040503050406030204" pitchFamily="18" charset="0"/>
                                        </a:rPr>
                                        <m:t>4</m:t>
                                      </m:r>
                                    </m:sub>
                                  </m:sSub>
                                </m:sub>
                              </m:sSub>
                              <m:r>
                                <a:rPr lang="en-US" b="0" i="0" smtClean="0">
                                  <a:latin typeface="Cambria Math" panose="02040503050406030204" pitchFamily="18" charset="0"/>
                                  <a:ea typeface="Cambria Math" panose="02040503050406030204" pitchFamily="18" charset="0"/>
                                </a:rPr>
                                <m:t> </m:t>
                              </m:r>
                              <m:r>
                                <a:rPr lang="en-US" i="0"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0" smtClean="0">
                                      <a:latin typeface="Cambria Math" panose="02040503050406030204" pitchFamily="18" charset="0"/>
                                      <a:ea typeface="Cambria Math" panose="02040503050406030204" pitchFamily="18" charset="0"/>
                                    </a:rPr>
                                    <m:t> </m:t>
                                  </m:r>
                                  <m:r>
                                    <m:rPr>
                                      <m:sty m:val="p"/>
                                    </m:rPr>
                                    <a:rPr lang="en-US" i="0">
                                      <a:latin typeface="Cambria Math" panose="02040503050406030204" pitchFamily="18" charset="0"/>
                                      <a:ea typeface="Cambria Math" panose="02040503050406030204" pitchFamily="18" charset="0"/>
                                    </a:rPr>
                                    <m:t>x</m:t>
                                  </m:r>
                                </m:e>
                                <m:sub>
                                  <m:r>
                                    <m:rPr>
                                      <m:sty m:val="p"/>
                                    </m:rPr>
                                    <a:rPr lang="en-US" i="0">
                                      <a:latin typeface="Cambria Math" panose="02040503050406030204" pitchFamily="18" charset="0"/>
                                      <a:ea typeface="Cambria Math" panose="02040503050406030204" pitchFamily="18" charset="0"/>
                                    </a:rPr>
                                    <m:t>i</m:t>
                                  </m:r>
                                  <m:r>
                                    <a:rPr lang="en-US" b="0" i="0" smtClean="0">
                                      <a:latin typeface="Cambria Math" panose="02040503050406030204" pitchFamily="18" charset="0"/>
                                      <a:ea typeface="Cambria Math" panose="02040503050406030204" pitchFamily="18" charset="0"/>
                                    </a:rPr>
                                    <m:t>+1</m:t>
                                  </m:r>
                                  <m:r>
                                    <a:rPr lang="en-US" i="0">
                                      <a:latin typeface="Cambria Math" panose="02040503050406030204" pitchFamily="18" charset="0"/>
                                      <a:ea typeface="Cambria Math" panose="02040503050406030204" pitchFamily="18" charset="0"/>
                                    </a:rPr>
                                    <m:t>,</m:t>
                                  </m:r>
                                  <m:r>
                                    <m:rPr>
                                      <m:sty m:val="p"/>
                                    </m:rPr>
                                    <a:rPr lang="en-US" i="0">
                                      <a:latin typeface="Cambria Math" panose="02040503050406030204" pitchFamily="18" charset="0"/>
                                      <a:ea typeface="Cambria Math" panose="02040503050406030204" pitchFamily="18" charset="0"/>
                                    </a:rPr>
                                    <m:t>j</m:t>
                                  </m:r>
                                  <m:r>
                                    <a:rPr lang="en-US" i="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a</m:t>
                                      </m:r>
                                    </m:e>
                                    <m:sub>
                                      <m:r>
                                        <a:rPr lang="en-US" b="0" i="0" smtClean="0">
                                          <a:latin typeface="Cambria Math" panose="02040503050406030204" pitchFamily="18" charset="0"/>
                                          <a:ea typeface="Cambria Math" panose="02040503050406030204" pitchFamily="18" charset="0"/>
                                        </a:rPr>
                                        <m:t>5</m:t>
                                      </m:r>
                                    </m:sub>
                                  </m:sSub>
                                </m:sub>
                              </m:sSub>
                              <m:r>
                                <a:rPr lang="en-US" b="0" i="0" smtClean="0">
                                  <a:latin typeface="Cambria Math" panose="02040503050406030204" pitchFamily="18" charset="0"/>
                                  <a:ea typeface="Cambria Math" panose="02040503050406030204" pitchFamily="18" charset="0"/>
                                </a:rPr>
                                <m:t> </m:t>
                              </m:r>
                              <m:r>
                                <a:rPr lang="en-US" i="0"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0" smtClean="0">
                                      <a:latin typeface="Cambria Math" panose="02040503050406030204" pitchFamily="18" charset="0"/>
                                      <a:ea typeface="Cambria Math" panose="02040503050406030204" pitchFamily="18" charset="0"/>
                                    </a:rPr>
                                    <m:t> </m:t>
                                  </m:r>
                                  <m:r>
                                    <m:rPr>
                                      <m:sty m:val="p"/>
                                    </m:rPr>
                                    <a:rPr lang="en-US" i="0">
                                      <a:latin typeface="Cambria Math" panose="02040503050406030204" pitchFamily="18" charset="0"/>
                                      <a:ea typeface="Cambria Math" panose="02040503050406030204" pitchFamily="18" charset="0"/>
                                    </a:rPr>
                                    <m:t>x</m:t>
                                  </m:r>
                                </m:e>
                                <m:sub>
                                  <m:r>
                                    <m:rPr>
                                      <m:sty m:val="p"/>
                                    </m:rPr>
                                    <a:rPr lang="en-US" i="0">
                                      <a:latin typeface="Cambria Math" panose="02040503050406030204" pitchFamily="18" charset="0"/>
                                      <a:ea typeface="Cambria Math" panose="02040503050406030204" pitchFamily="18" charset="0"/>
                                    </a:rPr>
                                    <m:t>i</m:t>
                                  </m:r>
                                  <m:r>
                                    <a:rPr lang="en-US" b="0" i="0" smtClean="0">
                                      <a:latin typeface="Cambria Math" panose="02040503050406030204" pitchFamily="18" charset="0"/>
                                      <a:ea typeface="Cambria Math" panose="02040503050406030204" pitchFamily="18" charset="0"/>
                                    </a:rPr>
                                    <m:t>+1</m:t>
                                  </m:r>
                                  <m:r>
                                    <a:rPr lang="en-US" i="0">
                                      <a:latin typeface="Cambria Math" panose="02040503050406030204" pitchFamily="18" charset="0"/>
                                      <a:ea typeface="Cambria Math" panose="02040503050406030204" pitchFamily="18" charset="0"/>
                                    </a:rPr>
                                    <m:t>,</m:t>
                                  </m:r>
                                  <m:r>
                                    <m:rPr>
                                      <m:sty m:val="p"/>
                                    </m:rPr>
                                    <a:rPr lang="en-US" i="0">
                                      <a:latin typeface="Cambria Math" panose="02040503050406030204" pitchFamily="18" charset="0"/>
                                      <a:ea typeface="Cambria Math" panose="02040503050406030204" pitchFamily="18" charset="0"/>
                                    </a:rPr>
                                    <m:t>j</m:t>
                                  </m:r>
                                  <m:r>
                                    <a:rPr lang="en-US" b="0" i="0" smtClean="0">
                                      <a:latin typeface="Cambria Math" panose="02040503050406030204" pitchFamily="18" charset="0"/>
                                      <a:ea typeface="Cambria Math" panose="02040503050406030204" pitchFamily="18" charset="0"/>
                                    </a:rPr>
                                    <m:t>+</m:t>
                                  </m:r>
                                  <m:r>
                                    <a:rPr lang="en-US" i="0">
                                      <a:latin typeface="Cambria Math" panose="02040503050406030204" pitchFamily="18" charset="0"/>
                                      <a:ea typeface="Cambria Math" panose="02040503050406030204" pitchFamily="18" charset="0"/>
                                    </a:rPr>
                                    <m:t>1,</m:t>
                                  </m:r>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a</m:t>
                                      </m:r>
                                    </m:e>
                                    <m:sub>
                                      <m:r>
                                        <a:rPr lang="en-US" b="0" i="0" smtClean="0">
                                          <a:latin typeface="Cambria Math" panose="02040503050406030204" pitchFamily="18" charset="0"/>
                                          <a:ea typeface="Cambria Math" panose="02040503050406030204" pitchFamily="18" charset="0"/>
                                        </a:rPr>
                                        <m:t>6</m:t>
                                      </m:r>
                                    </m:sub>
                                  </m:sSub>
                                </m:sub>
                              </m:sSub>
                            </m:e>
                          </m:d>
                        </m:e>
                      </m:nary>
                    </m:oMath>
                  </m:oMathPara>
                </a14:m>
                <a:endParaRPr lang="en-US" dirty="0"/>
              </a:p>
              <a:p>
                <a:pPr lvl="1"/>
                <a:r>
                  <a:rPr lang="en-US" sz="2600" dirty="0"/>
                  <a:t>Here, </a:t>
                </a:r>
                <a:r>
                  <a:rPr lang="en-US" sz="2600" dirty="0">
                    <a:latin typeface="Cambria Math" panose="02040503050406030204" pitchFamily="18" charset="0"/>
                    <a:ea typeface="Cambria Math" panose="02040503050406030204" pitchFamily="18" charset="0"/>
                  </a:rPr>
                  <a:t>a</a:t>
                </a:r>
                <a:r>
                  <a:rPr lang="en-US" sz="2600" baseline="-25000" dirty="0">
                    <a:latin typeface="Cambria Math" panose="02040503050406030204" pitchFamily="18" charset="0"/>
                    <a:ea typeface="Cambria Math" panose="02040503050406030204" pitchFamily="18" charset="0"/>
                  </a:rPr>
                  <a:t>1</a:t>
                </a:r>
                <a:r>
                  <a:rPr lang="en-US" sz="2600" dirty="0"/>
                  <a:t>, </a:t>
                </a:r>
                <a:r>
                  <a:rPr lang="en-US" sz="2600" dirty="0">
                    <a:latin typeface="Cambria Math" panose="02040503050406030204" pitchFamily="18" charset="0"/>
                    <a:ea typeface="Cambria Math" panose="02040503050406030204" pitchFamily="18" charset="0"/>
                  </a:rPr>
                  <a:t>a</a:t>
                </a:r>
                <a:r>
                  <a:rPr lang="en-US" sz="2600" baseline="-25000" dirty="0">
                    <a:latin typeface="Cambria Math" panose="02040503050406030204" pitchFamily="18" charset="0"/>
                    <a:ea typeface="Cambria Math" panose="02040503050406030204" pitchFamily="18" charset="0"/>
                  </a:rPr>
                  <a:t>2</a:t>
                </a:r>
                <a:r>
                  <a:rPr lang="en-US" sz="2600" dirty="0"/>
                  <a:t>, </a:t>
                </a:r>
                <a:r>
                  <a:rPr lang="en-US" sz="2600" dirty="0">
                    <a:latin typeface="Cambria Math" panose="02040503050406030204" pitchFamily="18" charset="0"/>
                    <a:ea typeface="Cambria Math" panose="02040503050406030204" pitchFamily="18" charset="0"/>
                  </a:rPr>
                  <a:t>a</a:t>
                </a:r>
                <a:r>
                  <a:rPr lang="en-US" sz="2600" baseline="-25000" dirty="0">
                    <a:latin typeface="Cambria Math" panose="02040503050406030204" pitchFamily="18" charset="0"/>
                    <a:ea typeface="Cambria Math" panose="02040503050406030204" pitchFamily="18" charset="0"/>
                  </a:rPr>
                  <a:t>3</a:t>
                </a:r>
                <a:r>
                  <a:rPr lang="en-US" sz="2600" dirty="0"/>
                  <a:t>, </a:t>
                </a:r>
                <a:r>
                  <a:rPr lang="en-US" sz="2600" dirty="0">
                    <a:latin typeface="Cambria Math" panose="02040503050406030204" pitchFamily="18" charset="0"/>
                    <a:ea typeface="Cambria Math" panose="02040503050406030204" pitchFamily="18" charset="0"/>
                  </a:rPr>
                  <a:t>a</a:t>
                </a:r>
                <a:r>
                  <a:rPr lang="en-US" sz="2600" baseline="-25000" dirty="0">
                    <a:latin typeface="Cambria Math" panose="02040503050406030204" pitchFamily="18" charset="0"/>
                    <a:ea typeface="Cambria Math" panose="02040503050406030204" pitchFamily="18" charset="0"/>
                  </a:rPr>
                  <a:t>4</a:t>
                </a:r>
                <a:r>
                  <a:rPr lang="en-US" sz="2600" dirty="0"/>
                  <a:t>, </a:t>
                </a:r>
                <a:r>
                  <a:rPr lang="en-US" sz="2600" dirty="0">
                    <a:latin typeface="Cambria Math" panose="02040503050406030204" pitchFamily="18" charset="0"/>
                    <a:ea typeface="Cambria Math" panose="02040503050406030204" pitchFamily="18" charset="0"/>
                  </a:rPr>
                  <a:t>a</a:t>
                </a:r>
                <a:r>
                  <a:rPr lang="en-US" sz="2600" baseline="-25000" dirty="0">
                    <a:latin typeface="Cambria Math" panose="02040503050406030204" pitchFamily="18" charset="0"/>
                    <a:ea typeface="Cambria Math" panose="02040503050406030204" pitchFamily="18" charset="0"/>
                  </a:rPr>
                  <a:t>5</a:t>
                </a:r>
                <a:r>
                  <a:rPr lang="en-US" sz="2600" dirty="0"/>
                  <a:t>, and </a:t>
                </a:r>
                <a:r>
                  <a:rPr lang="en-US" sz="2600" dirty="0">
                    <a:latin typeface="Cambria Math" panose="02040503050406030204" pitchFamily="18" charset="0"/>
                    <a:ea typeface="Cambria Math" panose="02040503050406030204" pitchFamily="18" charset="0"/>
                  </a:rPr>
                  <a:t>a</a:t>
                </a:r>
                <a:r>
                  <a:rPr lang="en-US" sz="2600" baseline="-25000" dirty="0">
                    <a:latin typeface="Cambria Math" panose="02040503050406030204" pitchFamily="18" charset="0"/>
                    <a:ea typeface="Cambria Math" panose="02040503050406030204" pitchFamily="18" charset="0"/>
                  </a:rPr>
                  <a:t>6</a:t>
                </a:r>
                <a:r>
                  <a:rPr lang="en-US" sz="2600" dirty="0"/>
                  <a:t> represent the six symbols (in the top row from left to right and then the bottom row from left to right) for some legal window, according to </a:t>
                </a:r>
                <a:r>
                  <a:rPr lang="en-US" sz="2600" dirty="0">
                    <a:latin typeface="Cambria Math" panose="02040503050406030204" pitchFamily="18" charset="0"/>
                    <a:ea typeface="Cambria Math" panose="02040503050406030204" pitchFamily="18" charset="0"/>
                  </a:rPr>
                  <a:t>N</a:t>
                </a:r>
                <a:r>
                  <a:rPr lang="en-US" sz="2600" dirty="0"/>
                  <a:t>'s transition function</a:t>
                </a:r>
              </a:p>
              <a:p>
                <a:pPr lvl="1"/>
                <a:r>
                  <a:rPr lang="en-US" sz="2600" dirty="0"/>
                  <a:t>The part in parentheses represents one legal window, so the expression is ORing together all possible legal windows</a:t>
                </a:r>
              </a:p>
            </p:txBody>
          </p:sp>
        </mc:Choice>
        <mc:Fallback xmlns="">
          <p:sp>
            <p:nvSpPr>
              <p:cNvPr id="3" name="Content Placeholder 2">
                <a:extLst>
                  <a:ext uri="{FF2B5EF4-FFF2-40B4-BE49-F238E27FC236}">
                    <a16:creationId xmlns:a16="http://schemas.microsoft.com/office/drawing/2014/main" id="{6B91B5E2-D564-4CDC-9002-B000CE5A5715}"/>
                  </a:ext>
                </a:extLst>
              </p:cNvPr>
              <p:cNvSpPr>
                <a:spLocks noGrp="1" noRot="1" noChangeAspect="1" noMove="1" noResize="1" noEditPoints="1" noAdjustHandles="1" noChangeArrowheads="1" noChangeShapeType="1" noTextEdit="1"/>
              </p:cNvSpPr>
              <p:nvPr>
                <p:ph idx="1"/>
              </p:nvPr>
            </p:nvSpPr>
            <p:spPr>
              <a:blipFill>
                <a:blip r:embed="rId2"/>
                <a:stretch>
                  <a:fillRect l="-406" t="-2241" r="-58" b="-6022"/>
                </a:stretch>
              </a:blipFill>
            </p:spPr>
            <p:txBody>
              <a:bodyPr/>
              <a:lstStyle/>
              <a:p>
                <a:r>
                  <a:rPr lang="en-US">
                    <a:noFill/>
                  </a:rPr>
                  <a:t> </a:t>
                </a:r>
              </a:p>
            </p:txBody>
          </p:sp>
        </mc:Fallback>
      </mc:AlternateContent>
    </p:spTree>
    <p:extLst>
      <p:ext uri="{BB962C8B-B14F-4D97-AF65-F5344CB8AC3E}">
        <p14:creationId xmlns:p14="http://schemas.microsoft.com/office/powerpoint/2010/main" val="4394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F9179-167B-44AA-A2A1-F732DE061ED3}"/>
              </a:ext>
            </a:extLst>
          </p:cNvPr>
          <p:cNvSpPr>
            <a:spLocks noGrp="1"/>
          </p:cNvSpPr>
          <p:nvPr>
            <p:ph type="title"/>
          </p:nvPr>
        </p:nvSpPr>
        <p:spPr/>
        <p:txBody>
          <a:bodyPr/>
          <a:lstStyle/>
          <a:p>
            <a:r>
              <a:rPr lang="en-US" dirty="0"/>
              <a:t>Proving the Cook-Levin Theorem (part 9)</a:t>
            </a:r>
          </a:p>
        </p:txBody>
      </p:sp>
      <p:sp>
        <p:nvSpPr>
          <p:cNvPr id="3" name="Content Placeholder 2">
            <a:extLst>
              <a:ext uri="{FF2B5EF4-FFF2-40B4-BE49-F238E27FC236}">
                <a16:creationId xmlns:a16="http://schemas.microsoft.com/office/drawing/2014/main" id="{D81109F0-756A-4D69-87DA-09589B950490}"/>
              </a:ext>
            </a:extLst>
          </p:cNvPr>
          <p:cNvSpPr>
            <a:spLocks noGrp="1"/>
          </p:cNvSpPr>
          <p:nvPr>
            <p:ph idx="1"/>
          </p:nvPr>
        </p:nvSpPr>
        <p:spPr/>
        <p:txBody>
          <a:bodyPr>
            <a:normAutofit fontScale="62500" lnSpcReduction="20000"/>
          </a:bodyPr>
          <a:lstStyle/>
          <a:p>
            <a:r>
              <a:rPr lang="en-US" dirty="0"/>
              <a:t>We have now described all four main parts of </a:t>
            </a:r>
            <a:r>
              <a:rPr lang="el-GR" dirty="0">
                <a:latin typeface="Cambria Math" panose="02040503050406030204" pitchFamily="18" charset="0"/>
                <a:ea typeface="Cambria Math" panose="02040503050406030204" pitchFamily="18" charset="0"/>
              </a:rPr>
              <a:t>Φ</a:t>
            </a:r>
            <a:r>
              <a:rPr lang="en-US" dirty="0">
                <a:latin typeface="Cambria Math" panose="02040503050406030204" pitchFamily="18" charset="0"/>
                <a:ea typeface="Cambria Math" panose="02040503050406030204" pitchFamily="18" charset="0"/>
              </a:rPr>
              <a:t>=</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cell</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start</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move</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accept</a:t>
            </a:r>
          </a:p>
          <a:p>
            <a:r>
              <a:rPr lang="en-US" dirty="0"/>
              <a:t>If all four parts can be satisfied, then there must be some valid way for </a:t>
            </a:r>
            <a:r>
              <a:rPr lang="en-US" dirty="0">
                <a:latin typeface="Cambria Math" panose="02040503050406030204" pitchFamily="18" charset="0"/>
                <a:ea typeface="Cambria Math" panose="02040503050406030204" pitchFamily="18" charset="0"/>
              </a:rPr>
              <a:t>N</a:t>
            </a:r>
            <a:r>
              <a:rPr lang="en-US" dirty="0"/>
              <a:t> to accept </a:t>
            </a:r>
            <a:r>
              <a:rPr lang="en-US" dirty="0">
                <a:latin typeface="Cambria Math" panose="02040503050406030204" pitchFamily="18" charset="0"/>
                <a:ea typeface="Cambria Math" panose="02040503050406030204" pitchFamily="18" charset="0"/>
              </a:rPr>
              <a:t>w</a:t>
            </a:r>
          </a:p>
          <a:p>
            <a:r>
              <a:rPr lang="en-US" dirty="0"/>
              <a:t>Thus, every </a:t>
            </a:r>
            <a:r>
              <a:rPr lang="en-US" dirty="0">
                <a:latin typeface="Cambria Math" panose="02040503050406030204" pitchFamily="18" charset="0"/>
                <a:ea typeface="Cambria Math" panose="02040503050406030204" pitchFamily="18" charset="0"/>
              </a:rPr>
              <a:t>NP</a:t>
            </a:r>
            <a:r>
              <a:rPr lang="en-US" dirty="0"/>
              <a:t> language can be reduced to </a:t>
            </a:r>
            <a:r>
              <a:rPr lang="en-US" dirty="0">
                <a:latin typeface="Cambria Math" panose="02040503050406030204" pitchFamily="18" charset="0"/>
                <a:ea typeface="Cambria Math" panose="02040503050406030204" pitchFamily="18" charset="0"/>
              </a:rPr>
              <a:t>SAT</a:t>
            </a:r>
          </a:p>
          <a:p>
            <a:r>
              <a:rPr lang="en-US" dirty="0"/>
              <a:t>We still need to prove that this is a polynomial time reduction</a:t>
            </a:r>
          </a:p>
          <a:p>
            <a:r>
              <a:rPr lang="en-US" dirty="0"/>
              <a:t>The book first states (recall that </a:t>
            </a:r>
            <a:r>
              <a:rPr lang="en-US" dirty="0">
                <a:latin typeface="Cambria Math" panose="02040503050406030204" pitchFamily="18" charset="0"/>
                <a:ea typeface="Cambria Math" panose="02040503050406030204" pitchFamily="18" charset="0"/>
              </a:rPr>
              <a:t>n</a:t>
            </a:r>
            <a:r>
              <a:rPr lang="en-US" dirty="0"/>
              <a:t> is the size of </a:t>
            </a:r>
            <a:r>
              <a:rPr lang="en-US" dirty="0">
                <a:latin typeface="Cambria Math" panose="02040503050406030204" pitchFamily="18" charset="0"/>
                <a:ea typeface="Cambria Math" panose="02040503050406030204" pitchFamily="18" charset="0"/>
              </a:rPr>
              <a:t>w</a:t>
            </a:r>
            <a:r>
              <a:rPr lang="en-US" dirty="0"/>
              <a:t>, the input to </a:t>
            </a:r>
            <a:r>
              <a:rPr lang="en-US" dirty="0">
                <a:latin typeface="Cambria Math" panose="02040503050406030204" pitchFamily="18" charset="0"/>
                <a:ea typeface="Cambria Math" panose="02040503050406030204" pitchFamily="18" charset="0"/>
              </a:rPr>
              <a:t>N</a:t>
            </a:r>
            <a:r>
              <a:rPr lang="en-US" dirty="0"/>
              <a:t>):</a:t>
            </a:r>
          </a:p>
          <a:p>
            <a:pPr lvl="1"/>
            <a:r>
              <a:rPr lang="en-US" dirty="0"/>
              <a:t>The size of </a:t>
            </a:r>
            <a:r>
              <a:rPr lang="el-GR" dirty="0">
                <a:latin typeface="Cambria Math" panose="02040503050406030204" pitchFamily="18" charset="0"/>
                <a:ea typeface="Cambria Math" panose="02040503050406030204" pitchFamily="18" charset="0"/>
              </a:rPr>
              <a:t>Φ</a:t>
            </a:r>
            <a:r>
              <a:rPr lang="en-US" baseline="-25000" dirty="0">
                <a:latin typeface="Cambria Math" panose="02040503050406030204" pitchFamily="18" charset="0"/>
                <a:ea typeface="Cambria Math" panose="02040503050406030204" pitchFamily="18" charset="0"/>
              </a:rPr>
              <a:t>cell</a:t>
            </a:r>
            <a:r>
              <a:rPr lang="en-US" dirty="0"/>
              <a:t> is </a:t>
            </a:r>
            <a:r>
              <a:rPr lang="en-US" dirty="0">
                <a:latin typeface="Cambria Math" panose="02040503050406030204" pitchFamily="18" charset="0"/>
                <a:ea typeface="Cambria Math" panose="02040503050406030204" pitchFamily="18" charset="0"/>
              </a:rPr>
              <a:t>O(n</a:t>
            </a:r>
            <a:r>
              <a:rPr lang="en-US" baseline="30000" dirty="0">
                <a:latin typeface="Cambria Math" panose="02040503050406030204" pitchFamily="18" charset="0"/>
                <a:ea typeface="Cambria Math" panose="02040503050406030204" pitchFamily="18" charset="0"/>
              </a:rPr>
              <a:t>2k</a:t>
            </a:r>
            <a:r>
              <a:rPr lang="en-US" dirty="0">
                <a:latin typeface="Cambria Math" panose="02040503050406030204" pitchFamily="18" charset="0"/>
                <a:ea typeface="Cambria Math" panose="02040503050406030204" pitchFamily="18" charset="0"/>
              </a:rPr>
              <a:t>)</a:t>
            </a:r>
          </a:p>
          <a:p>
            <a:pPr lvl="1"/>
            <a:r>
              <a:rPr lang="en-US" dirty="0"/>
              <a:t>The size of </a:t>
            </a:r>
            <a:r>
              <a:rPr lang="el-GR" dirty="0">
                <a:latin typeface="Cambria Math" panose="02040503050406030204" pitchFamily="18" charset="0"/>
                <a:ea typeface="Cambria Math" panose="02040503050406030204" pitchFamily="18" charset="0"/>
              </a:rPr>
              <a:t>Φ</a:t>
            </a:r>
            <a:r>
              <a:rPr lang="en-US" baseline="-25000" dirty="0">
                <a:latin typeface="Cambria Math" panose="02040503050406030204" pitchFamily="18" charset="0"/>
                <a:ea typeface="Cambria Math" panose="02040503050406030204" pitchFamily="18" charset="0"/>
              </a:rPr>
              <a:t>start</a:t>
            </a:r>
            <a:r>
              <a:rPr lang="en-US" dirty="0"/>
              <a:t> is </a:t>
            </a:r>
            <a:r>
              <a:rPr lang="en-US" dirty="0">
                <a:latin typeface="Cambria Math" panose="02040503050406030204" pitchFamily="18" charset="0"/>
                <a:ea typeface="Cambria Math" panose="02040503050406030204" pitchFamily="18" charset="0"/>
              </a:rPr>
              <a:t>O(n</a:t>
            </a:r>
            <a:r>
              <a:rPr lang="en-US" baseline="30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a:t>
            </a:r>
          </a:p>
          <a:p>
            <a:pPr lvl="1"/>
            <a:r>
              <a:rPr lang="en-US" dirty="0"/>
              <a:t>The size of </a:t>
            </a:r>
            <a:r>
              <a:rPr lang="el-GR" dirty="0">
                <a:latin typeface="Cambria Math" panose="02040503050406030204" pitchFamily="18" charset="0"/>
                <a:ea typeface="Cambria Math" panose="02040503050406030204" pitchFamily="18" charset="0"/>
              </a:rPr>
              <a:t>Φ</a:t>
            </a:r>
            <a:r>
              <a:rPr lang="en-US" baseline="-25000" dirty="0">
                <a:latin typeface="Cambria Math" panose="02040503050406030204" pitchFamily="18" charset="0"/>
                <a:ea typeface="Cambria Math" panose="02040503050406030204" pitchFamily="18" charset="0"/>
              </a:rPr>
              <a:t>move</a:t>
            </a:r>
            <a:r>
              <a:rPr lang="en-US" dirty="0"/>
              <a:t> is </a:t>
            </a:r>
            <a:r>
              <a:rPr lang="en-US" dirty="0">
                <a:latin typeface="Cambria Math" panose="02040503050406030204" pitchFamily="18" charset="0"/>
                <a:ea typeface="Cambria Math" panose="02040503050406030204" pitchFamily="18" charset="0"/>
              </a:rPr>
              <a:t>O(n</a:t>
            </a:r>
            <a:r>
              <a:rPr lang="en-US" baseline="30000" dirty="0">
                <a:latin typeface="Cambria Math" panose="02040503050406030204" pitchFamily="18" charset="0"/>
                <a:ea typeface="Cambria Math" panose="02040503050406030204" pitchFamily="18" charset="0"/>
              </a:rPr>
              <a:t>2k</a:t>
            </a:r>
            <a:r>
              <a:rPr lang="en-US" dirty="0">
                <a:latin typeface="Cambria Math" panose="02040503050406030204" pitchFamily="18" charset="0"/>
                <a:ea typeface="Cambria Math" panose="02040503050406030204" pitchFamily="18" charset="0"/>
              </a:rPr>
              <a:t>)</a:t>
            </a:r>
          </a:p>
          <a:p>
            <a:pPr lvl="1"/>
            <a:r>
              <a:rPr lang="en-US" dirty="0"/>
              <a:t>The size of </a:t>
            </a:r>
            <a:r>
              <a:rPr lang="el-GR" dirty="0">
                <a:latin typeface="Cambria Math" panose="02040503050406030204" pitchFamily="18" charset="0"/>
                <a:ea typeface="Cambria Math" panose="02040503050406030204" pitchFamily="18" charset="0"/>
              </a:rPr>
              <a:t>Φ</a:t>
            </a:r>
            <a:r>
              <a:rPr lang="en-US" baseline="-25000" dirty="0">
                <a:latin typeface="Cambria Math" panose="02040503050406030204" pitchFamily="18" charset="0"/>
                <a:ea typeface="Cambria Math" panose="02040503050406030204" pitchFamily="18" charset="0"/>
              </a:rPr>
              <a:t>accept</a:t>
            </a:r>
            <a:r>
              <a:rPr lang="en-US" dirty="0"/>
              <a:t> is </a:t>
            </a:r>
            <a:r>
              <a:rPr lang="en-US" dirty="0">
                <a:latin typeface="Cambria Math" panose="02040503050406030204" pitchFamily="18" charset="0"/>
                <a:ea typeface="Cambria Math" panose="02040503050406030204" pitchFamily="18" charset="0"/>
              </a:rPr>
              <a:t>O(n</a:t>
            </a:r>
            <a:r>
              <a:rPr lang="en-US" baseline="30000" dirty="0">
                <a:latin typeface="Cambria Math" panose="02040503050406030204" pitchFamily="18" charset="0"/>
                <a:ea typeface="Cambria Math" panose="02040503050406030204" pitchFamily="18" charset="0"/>
              </a:rPr>
              <a:t>2k</a:t>
            </a:r>
            <a:r>
              <a:rPr lang="en-US" dirty="0">
                <a:latin typeface="Cambria Math" panose="02040503050406030204" pitchFamily="18" charset="0"/>
                <a:ea typeface="Cambria Math" panose="02040503050406030204" pitchFamily="18" charset="0"/>
              </a:rPr>
              <a:t>)</a:t>
            </a:r>
          </a:p>
          <a:p>
            <a:r>
              <a:rPr lang="en-US" dirty="0"/>
              <a:t>I considered all of the above bounds intuitive, but the book then admits that its "estimates are low by a factor of </a:t>
            </a:r>
            <a:r>
              <a:rPr lang="en-US" dirty="0">
                <a:latin typeface="Cambria Math" panose="02040503050406030204" pitchFamily="18" charset="0"/>
                <a:ea typeface="Cambria Math" panose="02040503050406030204" pitchFamily="18" charset="0"/>
              </a:rPr>
              <a:t>O(log n)</a:t>
            </a:r>
            <a:r>
              <a:rPr lang="en-US" dirty="0"/>
              <a:t>"</a:t>
            </a:r>
          </a:p>
          <a:p>
            <a:r>
              <a:rPr lang="en-US" dirty="0"/>
              <a:t>This is because "each variable has indices that can range up to </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k</a:t>
            </a:r>
            <a:r>
              <a:rPr lang="en-US" dirty="0"/>
              <a:t>" and it can therefore "require </a:t>
            </a:r>
            <a:r>
              <a:rPr lang="en-US" dirty="0">
                <a:latin typeface="Cambria Math" panose="02040503050406030204" pitchFamily="18" charset="0"/>
                <a:ea typeface="Cambria Math" panose="02040503050406030204" pitchFamily="18" charset="0"/>
              </a:rPr>
              <a:t>O(log n)</a:t>
            </a:r>
            <a:r>
              <a:rPr lang="en-US" dirty="0"/>
              <a:t> symbols" to express each variable</a:t>
            </a:r>
          </a:p>
          <a:p>
            <a:r>
              <a:rPr lang="en-US" dirty="0"/>
              <a:t>Either way, the length of the formula is polynomial with respect to the size of </a:t>
            </a:r>
            <a:r>
              <a:rPr lang="en-US" dirty="0">
                <a:latin typeface="Cambria Math" panose="02040503050406030204" pitchFamily="18" charset="0"/>
                <a:ea typeface="Cambria Math" panose="02040503050406030204" pitchFamily="18" charset="0"/>
              </a:rPr>
              <a:t>w</a:t>
            </a:r>
          </a:p>
          <a:p>
            <a:r>
              <a:rPr lang="en-US" dirty="0">
                <a:ea typeface="Cambria Math" panose="02040503050406030204" pitchFamily="18" charset="0"/>
              </a:rPr>
              <a:t>The book then casually reasons that the formula can also be generated in polynomial time, thus leading to a polynomial time reduction</a:t>
            </a:r>
          </a:p>
        </p:txBody>
      </p:sp>
    </p:spTree>
    <p:extLst>
      <p:ext uri="{BB962C8B-B14F-4D97-AF65-F5344CB8AC3E}">
        <p14:creationId xmlns:p14="http://schemas.microsoft.com/office/powerpoint/2010/main" val="2084116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8DEB2-7EEB-46D2-A879-B22049F8D3FD}"/>
              </a:ext>
            </a:extLst>
          </p:cNvPr>
          <p:cNvSpPr>
            <a:spLocks noGrp="1"/>
          </p:cNvSpPr>
          <p:nvPr>
            <p:ph type="title"/>
          </p:nvPr>
        </p:nvSpPr>
        <p:spPr/>
        <p:txBody>
          <a:bodyPr/>
          <a:lstStyle/>
          <a:p>
            <a:r>
              <a:rPr lang="en-US" dirty="0"/>
              <a:t>Reductions (re-revisited)</a:t>
            </a:r>
          </a:p>
        </p:txBody>
      </p:sp>
      <p:sp>
        <p:nvSpPr>
          <p:cNvPr id="3" name="Content Placeholder 2">
            <a:extLst>
              <a:ext uri="{FF2B5EF4-FFF2-40B4-BE49-F238E27FC236}">
                <a16:creationId xmlns:a16="http://schemas.microsoft.com/office/drawing/2014/main" id="{56080C88-ED40-4FEB-81DC-4D07FE8EE2FE}"/>
              </a:ext>
            </a:extLst>
          </p:cNvPr>
          <p:cNvSpPr>
            <a:spLocks noGrp="1"/>
          </p:cNvSpPr>
          <p:nvPr>
            <p:ph idx="1"/>
          </p:nvPr>
        </p:nvSpPr>
        <p:spPr/>
        <p:txBody>
          <a:bodyPr>
            <a:normAutofit fontScale="70000" lnSpcReduction="20000"/>
          </a:bodyPr>
          <a:lstStyle/>
          <a:p>
            <a:r>
              <a:rPr lang="en-US" dirty="0"/>
              <a:t>Theorem 7.36 states: "If </a:t>
            </a:r>
            <a:r>
              <a:rPr lang="en-US" dirty="0">
                <a:latin typeface="Cambria Math" panose="02040503050406030204" pitchFamily="18" charset="0"/>
                <a:ea typeface="Cambria Math" panose="02040503050406030204" pitchFamily="18" charset="0"/>
              </a:rPr>
              <a:t>B</a:t>
            </a:r>
            <a:r>
              <a:rPr lang="en-US" dirty="0"/>
              <a:t> is </a:t>
            </a:r>
            <a:r>
              <a:rPr lang="en-US" dirty="0">
                <a:latin typeface="Cambria Math" panose="02040503050406030204" pitchFamily="18" charset="0"/>
                <a:ea typeface="Cambria Math" panose="02040503050406030204" pitchFamily="18" charset="0"/>
              </a:rPr>
              <a:t>NP</a:t>
            </a:r>
            <a:r>
              <a:rPr lang="en-US" dirty="0"/>
              <a:t>-complete and </a:t>
            </a:r>
            <a:r>
              <a:rPr lang="en-US" dirty="0">
                <a:latin typeface="Cambria Math" panose="02040503050406030204" pitchFamily="18" charset="0"/>
                <a:ea typeface="Cambria Math" panose="02040503050406030204" pitchFamily="18" charset="0"/>
              </a:rPr>
              <a:t>B ≤</a:t>
            </a:r>
            <a:r>
              <a:rPr lang="en-US" baseline="-25000" dirty="0">
                <a:latin typeface="Cambria Math" panose="02040503050406030204" pitchFamily="18" charset="0"/>
                <a:ea typeface="Cambria Math" panose="02040503050406030204" pitchFamily="18" charset="0"/>
              </a:rPr>
              <a:t>P</a:t>
            </a:r>
            <a:r>
              <a:rPr lang="en-US" dirty="0">
                <a:latin typeface="Cambria Math" panose="02040503050406030204" pitchFamily="18" charset="0"/>
                <a:ea typeface="Cambria Math" panose="02040503050406030204" pitchFamily="18" charset="0"/>
              </a:rPr>
              <a:t> C</a:t>
            </a:r>
            <a:r>
              <a:rPr lang="en-US" dirty="0"/>
              <a:t> for </a:t>
            </a:r>
            <a:r>
              <a:rPr lang="en-US" dirty="0">
                <a:latin typeface="Cambria Math" panose="02040503050406030204" pitchFamily="18" charset="0"/>
                <a:ea typeface="Cambria Math" panose="02040503050406030204" pitchFamily="18" charset="0"/>
              </a:rPr>
              <a:t>C</a:t>
            </a:r>
            <a:r>
              <a:rPr lang="en-US" dirty="0"/>
              <a:t> in </a:t>
            </a:r>
            <a:r>
              <a:rPr lang="en-US" dirty="0">
                <a:latin typeface="Cambria Math" panose="02040503050406030204" pitchFamily="18" charset="0"/>
                <a:ea typeface="Cambria Math" panose="02040503050406030204" pitchFamily="18" charset="0"/>
              </a:rPr>
              <a:t>NP</a:t>
            </a:r>
            <a:r>
              <a:rPr lang="en-US" dirty="0"/>
              <a:t>, then </a:t>
            </a:r>
            <a:r>
              <a:rPr lang="en-US" dirty="0">
                <a:latin typeface="Cambria Math" panose="02040503050406030204" pitchFamily="18" charset="0"/>
                <a:ea typeface="Cambria Math" panose="02040503050406030204" pitchFamily="18" charset="0"/>
              </a:rPr>
              <a:t>C</a:t>
            </a:r>
            <a:r>
              <a:rPr lang="en-US" dirty="0"/>
              <a:t> is </a:t>
            </a:r>
            <a:r>
              <a:rPr lang="en-US" dirty="0">
                <a:latin typeface="Cambria Math" panose="02040503050406030204" pitchFamily="18" charset="0"/>
                <a:ea typeface="Cambria Math" panose="02040503050406030204" pitchFamily="18" charset="0"/>
              </a:rPr>
              <a:t>NP</a:t>
            </a:r>
            <a:r>
              <a:rPr lang="en-US" dirty="0"/>
              <a:t>-complete."; the proof should seem obvious (I'll discuss this in class)</a:t>
            </a:r>
          </a:p>
          <a:p>
            <a:r>
              <a:rPr lang="en-US" dirty="0"/>
              <a:t>Thus, now that we have proved one problem is </a:t>
            </a:r>
            <a:r>
              <a:rPr lang="en-US" dirty="0">
                <a:latin typeface="Cambria Math" panose="02040503050406030204" pitchFamily="18" charset="0"/>
                <a:ea typeface="Cambria Math" panose="02040503050406030204" pitchFamily="18" charset="0"/>
              </a:rPr>
              <a:t>NP</a:t>
            </a:r>
            <a:r>
              <a:rPr lang="en-US" dirty="0"/>
              <a:t>-complete, it is simpler to prove that other problems are </a:t>
            </a:r>
            <a:r>
              <a:rPr lang="en-US" dirty="0">
                <a:latin typeface="Cambria Math" panose="02040503050406030204" pitchFamily="18" charset="0"/>
                <a:ea typeface="Cambria Math" panose="02040503050406030204" pitchFamily="18" charset="0"/>
              </a:rPr>
              <a:t>NP</a:t>
            </a:r>
            <a:r>
              <a:rPr lang="en-US" dirty="0"/>
              <a:t>-complete</a:t>
            </a:r>
          </a:p>
          <a:p>
            <a:r>
              <a:rPr lang="en-US" dirty="0"/>
              <a:t>In DSA 2, we discussed Karp's 1972 paper, "Reducibility Among Combinatorial Problems"</a:t>
            </a:r>
          </a:p>
          <a:p>
            <a:pPr lvl="1"/>
            <a:r>
              <a:rPr lang="en-US" dirty="0"/>
              <a:t>Note that this extremely influential paper was published just one year after Cook's publication, which proved what is now often called the Cook-Levin theorem, a.k.a. Cook's theorem</a:t>
            </a:r>
          </a:p>
          <a:p>
            <a:pPr lvl="1"/>
            <a:r>
              <a:rPr lang="en-US" dirty="0"/>
              <a:t>Our textbook lists this paper in its "Selected Bibliography" at the end of the book, although the paper does not appear to be referenced in Chapter 7, as far as I can tell</a:t>
            </a:r>
          </a:p>
          <a:p>
            <a:pPr lvl="1"/>
            <a:r>
              <a:rPr lang="en-US" dirty="0"/>
              <a:t>Karp's paper shows that 21 problems are NP-complete</a:t>
            </a:r>
          </a:p>
          <a:p>
            <a:pPr lvl="1"/>
            <a:r>
              <a:rPr lang="en-US" dirty="0"/>
              <a:t>These problems included SAT (Karp specifically considered formulas in conjunctive normal form), 3SAT, the clique problem, the Hamiltonian path problem, the subset sum problem, and several others.</a:t>
            </a:r>
          </a:p>
          <a:p>
            <a:pPr lvl="1"/>
            <a:r>
              <a:rPr lang="en-US" dirty="0"/>
              <a:t>We will soon be discussing each of the problems mentioned in the previous bullet</a:t>
            </a:r>
          </a:p>
          <a:p>
            <a:pPr lvl="1"/>
            <a:r>
              <a:rPr lang="en-US" dirty="0"/>
              <a:t>Several of the problems discussed in Karp's paper were problems that computer scientists were actively trying to find efficient solutions for at the time</a:t>
            </a:r>
          </a:p>
          <a:p>
            <a:pPr lvl="1"/>
            <a:r>
              <a:rPr lang="en-US" dirty="0"/>
              <a:t>All of Karp's proofs involved polynomial time reductions from SAT, either directly or indirectly (recall that reducibility is transitive)</a:t>
            </a:r>
          </a:p>
          <a:p>
            <a:pPr lvl="1"/>
            <a:r>
              <a:rPr lang="en-US" dirty="0"/>
              <a:t>Basically, Karp formed a tree of problems, with SAT at the root and each branch representing a reduction</a:t>
            </a:r>
          </a:p>
        </p:txBody>
      </p:sp>
    </p:spTree>
    <p:extLst>
      <p:ext uri="{BB962C8B-B14F-4D97-AF65-F5344CB8AC3E}">
        <p14:creationId xmlns:p14="http://schemas.microsoft.com/office/powerpoint/2010/main" val="1290222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C219A-F454-44FE-BBE9-FD9A5F51E6BC}"/>
              </a:ext>
            </a:extLst>
          </p:cNvPr>
          <p:cNvSpPr>
            <a:spLocks noGrp="1"/>
          </p:cNvSpPr>
          <p:nvPr>
            <p:ph type="title"/>
          </p:nvPr>
        </p:nvSpPr>
        <p:spPr/>
        <p:txBody>
          <a:bodyPr/>
          <a:lstStyle/>
          <a:p>
            <a:r>
              <a:rPr lang="en-US" dirty="0"/>
              <a:t>Conjunctive Normal Form</a:t>
            </a:r>
          </a:p>
        </p:txBody>
      </p:sp>
      <p:sp>
        <p:nvSpPr>
          <p:cNvPr id="3" name="Content Placeholder 2">
            <a:extLst>
              <a:ext uri="{FF2B5EF4-FFF2-40B4-BE49-F238E27FC236}">
                <a16:creationId xmlns:a16="http://schemas.microsoft.com/office/drawing/2014/main" id="{F51AA3AD-F5CF-465E-B44F-6E57BCA92EE0}"/>
              </a:ext>
            </a:extLst>
          </p:cNvPr>
          <p:cNvSpPr>
            <a:spLocks noGrp="1"/>
          </p:cNvSpPr>
          <p:nvPr>
            <p:ph idx="1"/>
          </p:nvPr>
        </p:nvSpPr>
        <p:spPr/>
        <p:txBody>
          <a:bodyPr>
            <a:normAutofit fontScale="62500" lnSpcReduction="20000"/>
          </a:bodyPr>
          <a:lstStyle/>
          <a:p>
            <a:r>
              <a:rPr lang="en-US" dirty="0"/>
              <a:t>Recall our textbook's definition of </a:t>
            </a:r>
            <a:r>
              <a:rPr lang="en-US" dirty="0">
                <a:latin typeface="Cambria Math" panose="02040503050406030204" pitchFamily="18" charset="0"/>
                <a:ea typeface="Cambria Math" panose="02040503050406030204" pitchFamily="18" charset="0"/>
              </a:rPr>
              <a:t>SAT</a:t>
            </a:r>
            <a:r>
              <a:rPr lang="en-US" dirty="0"/>
              <a:t>: </a:t>
            </a:r>
            <a:r>
              <a:rPr lang="en-US" dirty="0">
                <a:latin typeface="Cambria Math" panose="02040503050406030204" pitchFamily="18" charset="0"/>
                <a:ea typeface="Cambria Math" panose="02040503050406030204" pitchFamily="18" charset="0"/>
              </a:rPr>
              <a:t>SAT = {⟨φ⟩| φ</a:t>
            </a:r>
            <a:r>
              <a:rPr lang="en-US" dirty="0"/>
              <a:t> is a satisfiable Boolean formula</a:t>
            </a:r>
            <a:r>
              <a:rPr lang="en-US" dirty="0">
                <a:latin typeface="Cambria Math" panose="02040503050406030204" pitchFamily="18" charset="0"/>
                <a:ea typeface="Cambria Math" panose="02040503050406030204" pitchFamily="18" charset="0"/>
              </a:rPr>
              <a:t>}</a:t>
            </a:r>
          </a:p>
          <a:p>
            <a:pPr lvl="1"/>
            <a:r>
              <a:rPr lang="en-US" dirty="0"/>
              <a:t>A </a:t>
            </a:r>
            <a:r>
              <a:rPr lang="en-US" i="1" dirty="0"/>
              <a:t>Boolean formula</a:t>
            </a:r>
            <a:r>
              <a:rPr lang="en-US" dirty="0"/>
              <a:t> is "an expression involving </a:t>
            </a:r>
            <a:r>
              <a:rPr lang="en-US" i="1" dirty="0"/>
              <a:t>Boolean variables</a:t>
            </a:r>
            <a:r>
              <a:rPr lang="en-US" dirty="0"/>
              <a:t> and operations" (parentheses are allowed)</a:t>
            </a:r>
          </a:p>
          <a:p>
            <a:pPr lvl="1"/>
            <a:r>
              <a:rPr lang="en-US" dirty="0"/>
              <a:t>The </a:t>
            </a:r>
            <a:r>
              <a:rPr lang="en-US" i="1" dirty="0"/>
              <a:t>Boolean operations</a:t>
            </a:r>
            <a:r>
              <a:rPr lang="en-US" dirty="0"/>
              <a:t> are </a:t>
            </a:r>
            <a:r>
              <a:rPr lang="en-US" dirty="0">
                <a:latin typeface="Cambria Math" panose="02040503050406030204" pitchFamily="18" charset="0"/>
                <a:ea typeface="Cambria Math" panose="02040503050406030204" pitchFamily="18" charset="0"/>
              </a:rPr>
              <a:t>AND</a:t>
            </a:r>
            <a:r>
              <a:rPr lang="en-US" dirty="0"/>
              <a:t> (</a:t>
            </a:r>
            <a:r>
              <a:rPr lang="en-US" dirty="0">
                <a:latin typeface="Cambria Math" panose="02040503050406030204" pitchFamily="18" charset="0"/>
                <a:ea typeface="Cambria Math" panose="02040503050406030204" pitchFamily="18" charset="0"/>
              </a:rPr>
              <a:t>∧</a:t>
            </a:r>
            <a:r>
              <a:rPr lang="en-US" dirty="0"/>
              <a:t>), </a:t>
            </a:r>
            <a:r>
              <a:rPr lang="en-US" dirty="0">
                <a:latin typeface="Cambria Math" panose="02040503050406030204" pitchFamily="18" charset="0"/>
                <a:ea typeface="Cambria Math" panose="02040503050406030204" pitchFamily="18" charset="0"/>
              </a:rPr>
              <a:t>OR</a:t>
            </a:r>
            <a:r>
              <a:rPr lang="en-US" dirty="0"/>
              <a:t> (</a:t>
            </a:r>
            <a:r>
              <a:rPr lang="en-US" dirty="0">
                <a:latin typeface="Cambria Math" panose="02040503050406030204" pitchFamily="18" charset="0"/>
                <a:ea typeface="Cambria Math" panose="02040503050406030204" pitchFamily="18" charset="0"/>
              </a:rPr>
              <a:t>∨</a:t>
            </a:r>
            <a:r>
              <a:rPr lang="en-US" dirty="0"/>
              <a:t>), and </a:t>
            </a:r>
            <a:r>
              <a:rPr lang="en-US" dirty="0">
                <a:latin typeface="Cambria Math" panose="02040503050406030204" pitchFamily="18" charset="0"/>
                <a:ea typeface="Cambria Math" panose="02040503050406030204" pitchFamily="18" charset="0"/>
              </a:rPr>
              <a:t>NOT</a:t>
            </a:r>
            <a:r>
              <a:rPr lang="en-US" dirty="0"/>
              <a:t> (</a:t>
            </a:r>
            <a:r>
              <a:rPr lang="en-US" dirty="0">
                <a:latin typeface="Cambria Math" panose="02040503050406030204" pitchFamily="18" charset="0"/>
                <a:ea typeface="Cambria Math" panose="02040503050406030204" pitchFamily="18" charset="0"/>
              </a:rPr>
              <a:t>¬</a:t>
            </a:r>
            <a:r>
              <a:rPr lang="en-US" dirty="0"/>
              <a:t>)</a:t>
            </a:r>
          </a:p>
          <a:p>
            <a:r>
              <a:rPr lang="en-US" dirty="0"/>
              <a:t>A Boolean formula is in </a:t>
            </a:r>
            <a:r>
              <a:rPr lang="en-US" b="1" dirty="0"/>
              <a:t>conjunctive normal form</a:t>
            </a:r>
            <a:r>
              <a:rPr lang="en-US" dirty="0"/>
              <a:t> (CNF) if:</a:t>
            </a:r>
          </a:p>
          <a:p>
            <a:pPr lvl="1"/>
            <a:r>
              <a:rPr lang="en-US" dirty="0"/>
              <a:t>The formula is expressed as a </a:t>
            </a:r>
            <a:r>
              <a:rPr lang="en-US" i="1" dirty="0"/>
              <a:t>conjunction</a:t>
            </a:r>
            <a:r>
              <a:rPr lang="en-US" dirty="0"/>
              <a:t> of </a:t>
            </a:r>
            <a:r>
              <a:rPr lang="en-US" i="1" dirty="0"/>
              <a:t>clauses</a:t>
            </a:r>
            <a:r>
              <a:rPr lang="en-US" dirty="0"/>
              <a:t> (i.e., clauses ANDed together)</a:t>
            </a:r>
          </a:p>
          <a:p>
            <a:pPr lvl="1"/>
            <a:r>
              <a:rPr lang="en-US" dirty="0"/>
              <a:t>Each clause is a </a:t>
            </a:r>
            <a:r>
              <a:rPr lang="en-US" i="1" dirty="0"/>
              <a:t>disjunction</a:t>
            </a:r>
            <a:r>
              <a:rPr lang="en-US" dirty="0"/>
              <a:t> of </a:t>
            </a:r>
            <a:r>
              <a:rPr lang="en-US" i="1" dirty="0"/>
              <a:t>literals</a:t>
            </a:r>
            <a:r>
              <a:rPr lang="en-US" dirty="0"/>
              <a:t> (i.e., literals ORed together)</a:t>
            </a:r>
          </a:p>
          <a:p>
            <a:pPr lvl="1"/>
            <a:r>
              <a:rPr lang="en-US" dirty="0"/>
              <a:t>Each literal is a Boolean variable or a Boolean variable negated</a:t>
            </a:r>
          </a:p>
          <a:p>
            <a:r>
              <a:rPr lang="en-US" dirty="0"/>
              <a:t>Some sources (including both the Arora and Barak book and the Papadimitriou book) define </a:t>
            </a:r>
            <a:r>
              <a:rPr lang="en-US" dirty="0">
                <a:latin typeface="Cambria Math" panose="02040503050406030204" pitchFamily="18" charset="0"/>
                <a:ea typeface="Cambria Math" panose="02040503050406030204" pitchFamily="18" charset="0"/>
              </a:rPr>
              <a:t>SAT</a:t>
            </a:r>
            <a:r>
              <a:rPr lang="en-US" dirty="0"/>
              <a:t> such that the Boolean formula is in CNF; we will refer to this version of the problem as </a:t>
            </a:r>
            <a:r>
              <a:rPr lang="en-US" i="1" dirty="0">
                <a:latin typeface="Cambria Math" panose="02040503050406030204" pitchFamily="18" charset="0"/>
                <a:ea typeface="Cambria Math" panose="02040503050406030204" pitchFamily="18" charset="0"/>
              </a:rPr>
              <a:t>SAT</a:t>
            </a:r>
            <a:r>
              <a:rPr lang="en-US" i="1" dirty="0"/>
              <a:t> in CNF</a:t>
            </a:r>
          </a:p>
          <a:p>
            <a:r>
              <a:rPr lang="en-US" dirty="0"/>
              <a:t>Our textbook defines </a:t>
            </a:r>
            <a:r>
              <a:rPr lang="en-US" dirty="0">
                <a:latin typeface="Cambria Math" panose="02040503050406030204" pitchFamily="18" charset="0"/>
                <a:ea typeface="Cambria Math" panose="02040503050406030204" pitchFamily="18" charset="0"/>
              </a:rPr>
              <a:t>SAT</a:t>
            </a:r>
            <a:r>
              <a:rPr lang="en-US" dirty="0"/>
              <a:t> more generally (as do various other sources)</a:t>
            </a:r>
          </a:p>
          <a:p>
            <a:r>
              <a:rPr lang="en-US" dirty="0">
                <a:latin typeface="Cambria Math" panose="02040503050406030204" pitchFamily="18" charset="0"/>
                <a:ea typeface="Cambria Math" panose="02040503050406030204" pitchFamily="18" charset="0"/>
              </a:rPr>
              <a:t>SAT</a:t>
            </a:r>
            <a:r>
              <a:rPr lang="en-US" dirty="0"/>
              <a:t> can be reduced in polynomial time to </a:t>
            </a:r>
            <a:r>
              <a:rPr lang="en-US" dirty="0">
                <a:latin typeface="Cambria Math" panose="02040503050406030204" pitchFamily="18" charset="0"/>
                <a:ea typeface="Cambria Math" panose="02040503050406030204" pitchFamily="18" charset="0"/>
              </a:rPr>
              <a:t>SAT</a:t>
            </a:r>
            <a:r>
              <a:rPr lang="en-US" dirty="0"/>
              <a:t> in CNF</a:t>
            </a:r>
          </a:p>
          <a:p>
            <a:pPr lvl="1"/>
            <a:r>
              <a:rPr lang="en-US" dirty="0"/>
              <a:t>Every Boolean formula can be converted to a </a:t>
            </a:r>
            <a:r>
              <a:rPr lang="en-US" i="1" dirty="0"/>
              <a:t>logically equivalent</a:t>
            </a:r>
            <a:r>
              <a:rPr lang="en-US" dirty="0"/>
              <a:t> CNF formula; e.g., a straight-forward process for this can repeatedly apple De Morgan's laws and the distributed law</a:t>
            </a:r>
          </a:p>
          <a:p>
            <a:pPr lvl="1"/>
            <a:r>
              <a:rPr lang="en-US" dirty="0"/>
              <a:t>However, this process can result in an expression that is exponentially longer than the original formula</a:t>
            </a:r>
          </a:p>
          <a:p>
            <a:pPr lvl="1"/>
            <a:r>
              <a:rPr lang="en-US" dirty="0"/>
              <a:t>Fortunately, there are other polynomial time processes that can convert a Boolean formula to a polynomial-length Boolean formula in CNF that is </a:t>
            </a:r>
            <a:r>
              <a:rPr lang="en-US" b="1" dirty="0"/>
              <a:t>equisatisfiable</a:t>
            </a:r>
            <a:r>
              <a:rPr lang="en-US" dirty="0"/>
              <a:t>; i.e., that is satisfiable iff the original formula is satisfiable</a:t>
            </a:r>
          </a:p>
          <a:p>
            <a:pPr lvl="1"/>
            <a:r>
              <a:rPr lang="en-US" dirty="0"/>
              <a:t>The new formula may not be logically equivalent to the original, because it may contain additional variables, but we do not care about that for the purposes of reducing </a:t>
            </a:r>
            <a:r>
              <a:rPr lang="en-US" dirty="0">
                <a:latin typeface="Cambria Math" panose="02040503050406030204" pitchFamily="18" charset="0"/>
                <a:ea typeface="Cambria Math" panose="02040503050406030204" pitchFamily="18" charset="0"/>
              </a:rPr>
              <a:t>SAT</a:t>
            </a:r>
            <a:r>
              <a:rPr lang="en-US" dirty="0"/>
              <a:t> to </a:t>
            </a:r>
            <a:r>
              <a:rPr lang="en-US" dirty="0">
                <a:latin typeface="Cambria Math" panose="02040503050406030204" pitchFamily="18" charset="0"/>
                <a:ea typeface="Cambria Math" panose="02040503050406030204" pitchFamily="18" charset="0"/>
              </a:rPr>
              <a:t>SAT</a:t>
            </a:r>
            <a:r>
              <a:rPr lang="en-US" dirty="0"/>
              <a:t> in CNF</a:t>
            </a:r>
          </a:p>
          <a:p>
            <a:pPr lvl="1"/>
            <a:endParaRPr lang="en-US" dirty="0"/>
          </a:p>
        </p:txBody>
      </p:sp>
    </p:spTree>
    <p:extLst>
      <p:ext uri="{BB962C8B-B14F-4D97-AF65-F5344CB8AC3E}">
        <p14:creationId xmlns:p14="http://schemas.microsoft.com/office/powerpoint/2010/main" val="3493573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96B35-11C0-428C-95D7-BFF0A860FEF6}"/>
              </a:ext>
            </a:extLst>
          </p:cNvPr>
          <p:cNvSpPr>
            <a:spLocks noGrp="1"/>
          </p:cNvSpPr>
          <p:nvPr>
            <p:ph type="title"/>
          </p:nvPr>
        </p:nvSpPr>
        <p:spPr/>
        <p:txBody>
          <a:bodyPr/>
          <a:lstStyle/>
          <a:p>
            <a:r>
              <a:rPr lang="en-US" dirty="0"/>
              <a:t>3SAT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F1F00A9-80B5-4B1C-8E60-1E3948712FBE}"/>
                  </a:ext>
                </a:extLst>
              </p:cNvPr>
              <p:cNvSpPr>
                <a:spLocks noGrp="1"/>
              </p:cNvSpPr>
              <p:nvPr>
                <p:ph idx="1"/>
              </p:nvPr>
            </p:nvSpPr>
            <p:spPr/>
            <p:txBody>
              <a:bodyPr>
                <a:normAutofit fontScale="70000" lnSpcReduction="20000"/>
              </a:bodyPr>
              <a:lstStyle/>
              <a:p>
                <a:r>
                  <a:rPr lang="en-US" dirty="0"/>
                  <a:t>A 3cnf-formula is a formula in CNF with exactly three literals in each clause</a:t>
                </a:r>
              </a:p>
              <a:p>
                <a:r>
                  <a:rPr lang="en-US" dirty="0"/>
                  <a:t>For example: </a:t>
                </a: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i="0">
                                <a:latin typeface="Cambria Math" panose="02040503050406030204" pitchFamily="18" charset="0"/>
                              </a:rPr>
                              <m:t>1</m:t>
                            </m:r>
                          </m:sub>
                        </m:sSub>
                        <m:r>
                          <m:rPr>
                            <m:nor/>
                          </m:rPr>
                          <a:rPr lang="en-US"/>
                          <m:t>∨</m:t>
                        </m:r>
                        <m:r>
                          <a:rPr lang="en-US" b="0" i="0" smtClean="0">
                            <a:latin typeface="Cambria Math" panose="02040503050406030204" pitchFamily="18" charset="0"/>
                          </a:rPr>
                          <m:t> </m:t>
                        </m:r>
                        <m:acc>
                          <m:accPr>
                            <m:chr m:val="̅"/>
                            <m:ctrlPr>
                              <a:rPr lang="en-US" i="1">
                                <a:latin typeface="Cambria Math" panose="02040503050406030204" pitchFamily="18" charset="0"/>
                                <a:ea typeface="Cambria Math" panose="02040503050406030204" pitchFamily="18" charset="0"/>
                              </a:rPr>
                            </m:ctrlPr>
                          </m:accPr>
                          <m:e>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x</m:t>
                                </m:r>
                              </m:e>
                              <m:sub>
                                <m:r>
                                  <a:rPr lang="en-US" i="0">
                                    <a:latin typeface="Cambria Math" panose="02040503050406030204" pitchFamily="18" charset="0"/>
                                    <a:ea typeface="Cambria Math" panose="02040503050406030204" pitchFamily="18" charset="0"/>
                                  </a:rPr>
                                  <m:t>2</m:t>
                                </m:r>
                              </m:sub>
                            </m:sSub>
                          </m:e>
                        </m:acc>
                        <m:r>
                          <a:rPr lang="en-US" b="0" i="0" smtClean="0">
                            <a:latin typeface="Cambria Math" panose="02040503050406030204" pitchFamily="18" charset="0"/>
                            <a:ea typeface="Cambria Math" panose="02040503050406030204" pitchFamily="18" charset="0"/>
                          </a:rPr>
                          <m:t> </m:t>
                        </m:r>
                        <m:r>
                          <m:rPr>
                            <m:nor/>
                          </m:rPr>
                          <a:rPr lang="en-US"/>
                          <m:t>∨</m:t>
                        </m:r>
                        <m:r>
                          <a:rPr lang="en-US" b="0" i="0" smtClean="0">
                            <a:latin typeface="Cambria Math" panose="02040503050406030204" pitchFamily="18" charset="0"/>
                          </a:rPr>
                          <m:t> </m:t>
                        </m:r>
                        <m:acc>
                          <m:accPr>
                            <m:chr m:val="̅"/>
                            <m:ctrlPr>
                              <a:rPr lang="en-US" i="1">
                                <a:latin typeface="Cambria Math" panose="02040503050406030204" pitchFamily="18" charset="0"/>
                                <a:ea typeface="Cambria Math" panose="02040503050406030204" pitchFamily="18" charset="0"/>
                              </a:rPr>
                            </m:ctrlPr>
                          </m:accPr>
                          <m:e>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x</m:t>
                                </m:r>
                              </m:e>
                              <m:sub>
                                <m:r>
                                  <a:rPr lang="en-US" i="0">
                                    <a:latin typeface="Cambria Math" panose="02040503050406030204" pitchFamily="18" charset="0"/>
                                    <a:ea typeface="Cambria Math" panose="02040503050406030204" pitchFamily="18" charset="0"/>
                                  </a:rPr>
                                  <m:t>3</m:t>
                                </m:r>
                              </m:sub>
                            </m:sSub>
                          </m:e>
                        </m:acc>
                      </m:e>
                    </m:d>
                    <m:r>
                      <a:rPr lang="en-US" b="0" i="0" smtClean="0">
                        <a:latin typeface="Cambria Math" panose="02040503050406030204" pitchFamily="18" charset="0"/>
                        <a:ea typeface="Cambria Math" panose="02040503050406030204" pitchFamily="18" charset="0"/>
                      </a:rPr>
                      <m:t> </m:t>
                    </m:r>
                    <m:r>
                      <m:rPr>
                        <m:nor/>
                      </m:rPr>
                      <a:rPr lang="en-US"/>
                      <m:t>∧</m:t>
                    </m:r>
                    <m:r>
                      <m:rPr>
                        <m:nor/>
                      </m:rPr>
                      <a:rPr lang="en-US" b="0" smtClean="0"/>
                      <m:t> </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b="0" i="0" smtClean="0">
                                <a:latin typeface="Cambria Math" panose="02040503050406030204" pitchFamily="18" charset="0"/>
                              </a:rPr>
                              <m:t>3</m:t>
                            </m:r>
                          </m:sub>
                        </m:sSub>
                        <m:r>
                          <m:rPr>
                            <m:nor/>
                          </m:rPr>
                          <a:rPr lang="en-US"/>
                          <m:t>∨</m:t>
                        </m:r>
                        <m:r>
                          <a:rPr lang="en-US" i="0">
                            <a:latin typeface="Cambria Math" panose="02040503050406030204" pitchFamily="18" charset="0"/>
                          </a:rPr>
                          <m:t> </m:t>
                        </m:r>
                        <m:acc>
                          <m:accPr>
                            <m:chr m:val="̅"/>
                            <m:ctrlPr>
                              <a:rPr lang="en-US" i="1">
                                <a:latin typeface="Cambria Math" panose="02040503050406030204" pitchFamily="18" charset="0"/>
                                <a:ea typeface="Cambria Math" panose="02040503050406030204" pitchFamily="18" charset="0"/>
                              </a:rPr>
                            </m:ctrlPr>
                          </m:accPr>
                          <m:e>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5</m:t>
                                </m:r>
                              </m:sub>
                            </m:sSub>
                          </m:e>
                        </m:acc>
                        <m:r>
                          <a:rPr lang="en-US" i="0">
                            <a:latin typeface="Cambria Math" panose="02040503050406030204" pitchFamily="18" charset="0"/>
                            <a:ea typeface="Cambria Math" panose="02040503050406030204" pitchFamily="18" charset="0"/>
                          </a:rPr>
                          <m:t> </m:t>
                        </m:r>
                        <m:r>
                          <m:rPr>
                            <m:nor/>
                          </m:rPr>
                          <a:rPr lang="en-US"/>
                          <m:t>∨</m:t>
                        </m:r>
                        <m:r>
                          <a:rPr lang="en-US" b="0" i="0" smtClean="0">
                            <a:latin typeface="Cambria Math" panose="02040503050406030204" pitchFamily="18" charset="0"/>
                          </a:rPr>
                          <m:t> </m:t>
                        </m:r>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b="0" i="0" smtClean="0">
                                <a:latin typeface="Cambria Math" panose="02040503050406030204" pitchFamily="18" charset="0"/>
                              </a:rPr>
                              <m:t>6</m:t>
                            </m:r>
                          </m:sub>
                        </m:sSub>
                      </m:e>
                    </m:d>
                    <m:r>
                      <a:rPr lang="en-US" i="0">
                        <a:latin typeface="Cambria Math" panose="02040503050406030204" pitchFamily="18" charset="0"/>
                        <a:ea typeface="Cambria Math" panose="02040503050406030204" pitchFamily="18" charset="0"/>
                      </a:rPr>
                      <m:t> </m:t>
                    </m:r>
                    <m:r>
                      <m:rPr>
                        <m:nor/>
                      </m:rPr>
                      <a:rPr lang="en-US"/>
                      <m:t>∧</m:t>
                    </m:r>
                    <m:r>
                      <m:rPr>
                        <m:nor/>
                      </m:rPr>
                      <a:rPr lang="en-US" b="0" smtClean="0"/>
                      <m:t> </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i="0">
                                <a:latin typeface="Cambria Math" panose="02040503050406030204" pitchFamily="18" charset="0"/>
                              </a:rPr>
                              <m:t>3</m:t>
                            </m:r>
                          </m:sub>
                        </m:sSub>
                        <m:r>
                          <m:rPr>
                            <m:nor/>
                          </m:rPr>
                          <a:rPr lang="en-US"/>
                          <m:t>∨</m:t>
                        </m:r>
                        <m:r>
                          <a:rPr lang="en-US" i="0">
                            <a:latin typeface="Cambria Math" panose="02040503050406030204" pitchFamily="18" charset="0"/>
                          </a:rPr>
                          <m:t> </m:t>
                        </m:r>
                        <m:acc>
                          <m:accPr>
                            <m:chr m:val="̅"/>
                            <m:ctrlPr>
                              <a:rPr lang="en-US" i="1">
                                <a:latin typeface="Cambria Math" panose="02040503050406030204" pitchFamily="18" charset="0"/>
                                <a:ea typeface="Cambria Math" panose="02040503050406030204" pitchFamily="18" charset="0"/>
                              </a:rPr>
                            </m:ctrlPr>
                          </m:accPr>
                          <m:e>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6</m:t>
                                </m:r>
                              </m:sub>
                            </m:sSub>
                          </m:e>
                        </m:acc>
                        <m:r>
                          <a:rPr lang="en-US" i="0">
                            <a:latin typeface="Cambria Math" panose="02040503050406030204" pitchFamily="18" charset="0"/>
                            <a:ea typeface="Cambria Math" panose="02040503050406030204" pitchFamily="18" charset="0"/>
                          </a:rPr>
                          <m:t> </m:t>
                        </m:r>
                        <m:r>
                          <m:rPr>
                            <m:nor/>
                          </m:rPr>
                          <a:rPr lang="en-US"/>
                          <m:t>∨</m:t>
                        </m:r>
                        <m:r>
                          <a:rPr lang="en-US" i="0">
                            <a:latin typeface="Cambria Math" panose="02040503050406030204" pitchFamily="18" charset="0"/>
                          </a:rPr>
                          <m:t> </m:t>
                        </m:r>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b="0" i="0" smtClean="0">
                                <a:latin typeface="Cambria Math" panose="02040503050406030204" pitchFamily="18" charset="0"/>
                              </a:rPr>
                              <m:t>4</m:t>
                            </m:r>
                          </m:sub>
                        </m:sSub>
                      </m:e>
                    </m:d>
                    <m:r>
                      <m:rPr>
                        <m:nor/>
                      </m:rPr>
                      <a:rPr lang="en-US" b="0" smtClean="0">
                        <a:latin typeface="Cambria Math" panose="02040503050406030204" pitchFamily="18" charset="0"/>
                      </a:rPr>
                      <m:t> </m:t>
                    </m:r>
                    <m:r>
                      <m:rPr>
                        <m:nor/>
                      </m:rPr>
                      <a:rPr lang="en-US"/>
                      <m:t>∧ </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b="0" i="0" smtClean="0">
                                <a:latin typeface="Cambria Math" panose="02040503050406030204" pitchFamily="18" charset="0"/>
                              </a:rPr>
                              <m:t>4</m:t>
                            </m:r>
                          </m:sub>
                        </m:sSub>
                        <m:r>
                          <a:rPr lang="en-US" b="0" i="0" smtClean="0">
                            <a:latin typeface="Cambria Math" panose="02040503050406030204" pitchFamily="18" charset="0"/>
                          </a:rPr>
                          <m:t> </m:t>
                        </m:r>
                        <m:r>
                          <m:rPr>
                            <m:nor/>
                          </m:rPr>
                          <a:rPr lang="en-US"/>
                          <m:t>∨</m:t>
                        </m:r>
                        <m:r>
                          <m:rPr>
                            <m:nor/>
                          </m:rPr>
                          <a:rPr lang="en-US" b="0" smtClean="0"/>
                          <m:t> </m:t>
                        </m:r>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b="0" i="0" smtClean="0">
                                <a:latin typeface="Cambria Math" panose="02040503050406030204" pitchFamily="18" charset="0"/>
                              </a:rPr>
                              <m:t>5</m:t>
                            </m:r>
                          </m:sub>
                        </m:sSub>
                        <m:r>
                          <a:rPr lang="en-US" b="0" i="0" smtClean="0">
                            <a:latin typeface="Cambria Math" panose="02040503050406030204" pitchFamily="18" charset="0"/>
                          </a:rPr>
                          <m:t> </m:t>
                        </m:r>
                        <m:r>
                          <m:rPr>
                            <m:nor/>
                          </m:rPr>
                          <a:rPr lang="en-US"/>
                          <m:t>∨</m:t>
                        </m:r>
                        <m:r>
                          <m:rPr>
                            <m:nor/>
                          </m:rPr>
                          <a:rPr lang="en-US" b="0" smtClean="0"/>
                          <m:t> </m:t>
                        </m:r>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b="0" i="0" smtClean="0">
                                <a:latin typeface="Cambria Math" panose="02040503050406030204" pitchFamily="18" charset="0"/>
                              </a:rPr>
                              <m:t>6</m:t>
                            </m:r>
                          </m:sub>
                        </m:sSub>
                      </m:e>
                    </m:d>
                  </m:oMath>
                </a14:m>
                <a:endParaRPr lang="en-US" dirty="0"/>
              </a:p>
              <a:p>
                <a:r>
                  <a:rPr lang="en-US" dirty="0"/>
                  <a:t>Corollary 7.42 states: "</a:t>
                </a:r>
                <a:r>
                  <a:rPr lang="en-US" dirty="0">
                    <a:latin typeface="Cambria Math" panose="02040503050406030204" pitchFamily="18" charset="0"/>
                    <a:ea typeface="Cambria Math" panose="02040503050406030204" pitchFamily="18" charset="0"/>
                  </a:rPr>
                  <a:t>3SAT</a:t>
                </a:r>
                <a:r>
                  <a:rPr lang="en-US" dirty="0"/>
                  <a:t> is </a:t>
                </a:r>
                <a:r>
                  <a:rPr lang="en-US" dirty="0">
                    <a:latin typeface="Cambria Math" panose="02040503050406030204" pitchFamily="18" charset="0"/>
                    <a:ea typeface="Cambria Math" panose="02040503050406030204" pitchFamily="18" charset="0"/>
                  </a:rPr>
                  <a:t>NP</a:t>
                </a:r>
                <a:r>
                  <a:rPr lang="en-US" dirty="0"/>
                  <a:t>-complete"</a:t>
                </a:r>
              </a:p>
              <a:p>
                <a:pPr lvl="1"/>
                <a:r>
                  <a:rPr lang="en-US" dirty="0"/>
                  <a:t>They call this a corollary to Theorem 7.37, which is the Cook-Levin theorem</a:t>
                </a:r>
              </a:p>
              <a:p>
                <a:pPr lvl="1"/>
                <a:r>
                  <a:rPr lang="en-US" dirty="0"/>
                  <a:t>However, the book does not explain the reduction from </a:t>
                </a:r>
                <a:r>
                  <a:rPr lang="en-US" dirty="0">
                    <a:latin typeface="Cambria Math" panose="02040503050406030204" pitchFamily="18" charset="0"/>
                    <a:ea typeface="Cambria Math" panose="02040503050406030204" pitchFamily="18" charset="0"/>
                  </a:rPr>
                  <a:t>SAT</a:t>
                </a:r>
                <a:r>
                  <a:rPr lang="en-US" dirty="0"/>
                  <a:t> to </a:t>
                </a:r>
                <a:r>
                  <a:rPr lang="en-US" dirty="0">
                    <a:latin typeface="Cambria Math" panose="02040503050406030204" pitchFamily="18" charset="0"/>
                    <a:ea typeface="Cambria Math" panose="02040503050406030204" pitchFamily="18" charset="0"/>
                  </a:rPr>
                  <a:t>3SAT</a:t>
                </a:r>
              </a:p>
              <a:p>
                <a:pPr lvl="1"/>
                <a:r>
                  <a:rPr lang="en-US" dirty="0"/>
                  <a:t>Instead, they modify their proof of the Cook-Levin theorem to directly produce a 3cnf-formula</a:t>
                </a:r>
              </a:p>
              <a:p>
                <a:r>
                  <a:rPr lang="en-US" dirty="0"/>
                  <a:t>A few things I want to point out:</a:t>
                </a:r>
              </a:p>
              <a:p>
                <a:pPr lvl="1"/>
                <a:r>
                  <a:rPr lang="en-US" dirty="0"/>
                  <a:t>It is not generally possible to convert any Boolean formula to a logically equivalent 3cnf-formula (which would need to use the same variables as the original formula); however, we only care about equisatisfiability</a:t>
                </a:r>
              </a:p>
              <a:p>
                <a:pPr lvl="1"/>
                <a:r>
                  <a:rPr lang="en-US" dirty="0"/>
                  <a:t>We stated on the last slide that any Boolean formula can be converted to an equisatisfiable, polynomial-length CNF formula</a:t>
                </a:r>
              </a:p>
              <a:p>
                <a:pPr lvl="1"/>
                <a:r>
                  <a:rPr lang="en-US" dirty="0"/>
                  <a:t>Any CNF formula can then be converted to a polynomial-length, equisatisfiable 3cnf-formula</a:t>
                </a:r>
              </a:p>
              <a:p>
                <a:pPr lvl="1"/>
                <a:r>
                  <a:rPr lang="en-US" dirty="0"/>
                  <a:t>Putting the pieces together, any Boolean formula can be converted to an equisatisfiable 3cnf-formula</a:t>
                </a:r>
              </a:p>
              <a:p>
                <a:pPr lvl="1"/>
                <a:r>
                  <a:rPr lang="en-US" dirty="0"/>
                  <a:t>Thus, we can reduce </a:t>
                </a:r>
                <a:r>
                  <a:rPr lang="en-US" dirty="0">
                    <a:latin typeface="Cambria Math" panose="02040503050406030204" pitchFamily="18" charset="0"/>
                    <a:ea typeface="Cambria Math" panose="02040503050406030204" pitchFamily="18" charset="0"/>
                  </a:rPr>
                  <a:t>SAT</a:t>
                </a:r>
                <a:r>
                  <a:rPr lang="en-US" dirty="0"/>
                  <a:t> to </a:t>
                </a:r>
                <a:r>
                  <a:rPr lang="en-US" dirty="0">
                    <a:latin typeface="Cambria Math" panose="02040503050406030204" pitchFamily="18" charset="0"/>
                    <a:ea typeface="Cambria Math" panose="02040503050406030204" pitchFamily="18" charset="0"/>
                  </a:rPr>
                  <a:t>3SAT</a:t>
                </a:r>
                <a:r>
                  <a:rPr lang="en-US" dirty="0"/>
                  <a:t>, proving that </a:t>
                </a:r>
                <a:r>
                  <a:rPr lang="en-US" dirty="0">
                    <a:latin typeface="Cambria Math" panose="02040503050406030204" pitchFamily="18" charset="0"/>
                    <a:ea typeface="Cambria Math" panose="02040503050406030204" pitchFamily="18" charset="0"/>
                  </a:rPr>
                  <a:t>3SAT</a:t>
                </a:r>
                <a:r>
                  <a:rPr lang="en-US" dirty="0"/>
                  <a:t> is </a:t>
                </a:r>
                <a:r>
                  <a:rPr lang="en-US" dirty="0">
                    <a:latin typeface="Cambria Math" panose="02040503050406030204" pitchFamily="18" charset="0"/>
                    <a:ea typeface="Cambria Math" panose="02040503050406030204" pitchFamily="18" charset="0"/>
                  </a:rPr>
                  <a:t>NP</a:t>
                </a:r>
                <a:r>
                  <a:rPr lang="en-US" dirty="0"/>
                  <a:t>-complete (we won't cover all the details of this reduction, but I'll discuss this a bit more in class)</a:t>
                </a:r>
              </a:p>
              <a:p>
                <a:pPr lvl="1"/>
                <a:r>
                  <a:rPr lang="en-US" dirty="0"/>
                  <a:t>Later in the book (in Section 9.3), the book covers another proof showing that </a:t>
                </a:r>
                <a:r>
                  <a:rPr lang="en-US" dirty="0">
                    <a:latin typeface="Cambria Math" panose="02040503050406030204" pitchFamily="18" charset="0"/>
                    <a:ea typeface="Cambria Math" panose="02040503050406030204" pitchFamily="18" charset="0"/>
                  </a:rPr>
                  <a:t>3SAT</a:t>
                </a:r>
                <a:r>
                  <a:rPr lang="en-US" dirty="0"/>
                  <a:t> is </a:t>
                </a:r>
                <a:r>
                  <a:rPr lang="en-US" dirty="0">
                    <a:latin typeface="Cambria Math" panose="02040503050406030204" pitchFamily="18" charset="0"/>
                    <a:ea typeface="Cambria Math" panose="02040503050406030204" pitchFamily="18" charset="0"/>
                  </a:rPr>
                  <a:t>NP</a:t>
                </a:r>
                <a:r>
                  <a:rPr lang="en-US" dirty="0"/>
                  <a:t>-complete when they discuss circuit complexity (we may cover that topic, time permitting, but not the proof)</a:t>
                </a:r>
              </a:p>
            </p:txBody>
          </p:sp>
        </mc:Choice>
        <mc:Fallback xmlns="">
          <p:sp>
            <p:nvSpPr>
              <p:cNvPr id="3" name="Content Placeholder 2">
                <a:extLst>
                  <a:ext uri="{FF2B5EF4-FFF2-40B4-BE49-F238E27FC236}">
                    <a16:creationId xmlns:a16="http://schemas.microsoft.com/office/drawing/2014/main" id="{AF1F00A9-80B5-4B1C-8E60-1E3948712FBE}"/>
                  </a:ext>
                </a:extLst>
              </p:cNvPr>
              <p:cNvSpPr>
                <a:spLocks noGrp="1" noRot="1" noChangeAspect="1" noMove="1" noResize="1" noEditPoints="1" noAdjustHandles="1" noChangeArrowheads="1" noChangeShapeType="1" noTextEdit="1"/>
              </p:cNvSpPr>
              <p:nvPr>
                <p:ph idx="1"/>
              </p:nvPr>
            </p:nvSpPr>
            <p:spPr>
              <a:blipFill>
                <a:blip r:embed="rId2"/>
                <a:stretch>
                  <a:fillRect l="-522" t="-2521" r="-464"/>
                </a:stretch>
              </a:blipFill>
            </p:spPr>
            <p:txBody>
              <a:bodyPr/>
              <a:lstStyle/>
              <a:p>
                <a:r>
                  <a:rPr lang="en-US">
                    <a:noFill/>
                  </a:rPr>
                  <a:t> </a:t>
                </a:r>
              </a:p>
            </p:txBody>
          </p:sp>
        </mc:Fallback>
      </mc:AlternateContent>
    </p:spTree>
    <p:extLst>
      <p:ext uri="{BB962C8B-B14F-4D97-AF65-F5344CB8AC3E}">
        <p14:creationId xmlns:p14="http://schemas.microsoft.com/office/powerpoint/2010/main" val="55536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37892-79EB-4807-95B8-211F669BE6CE}"/>
              </a:ext>
            </a:extLst>
          </p:cNvPr>
          <p:cNvSpPr>
            <a:spLocks noGrp="1"/>
          </p:cNvSpPr>
          <p:nvPr>
            <p:ph type="title"/>
          </p:nvPr>
        </p:nvSpPr>
        <p:spPr/>
        <p:txBody>
          <a:bodyPr/>
          <a:lstStyle/>
          <a:p>
            <a:r>
              <a:rPr lang="en-US" dirty="0"/>
              <a:t>CLIQUE (part 1)</a:t>
            </a:r>
          </a:p>
        </p:txBody>
      </p:sp>
      <p:sp>
        <p:nvSpPr>
          <p:cNvPr id="3" name="Content Placeholder 2">
            <a:extLst>
              <a:ext uri="{FF2B5EF4-FFF2-40B4-BE49-F238E27FC236}">
                <a16:creationId xmlns:a16="http://schemas.microsoft.com/office/drawing/2014/main" id="{D61E27E5-2E96-4AE7-B742-1657835E02F1}"/>
              </a:ext>
            </a:extLst>
          </p:cNvPr>
          <p:cNvSpPr>
            <a:spLocks noGrp="1"/>
          </p:cNvSpPr>
          <p:nvPr>
            <p:ph idx="1"/>
          </p:nvPr>
        </p:nvSpPr>
        <p:spPr/>
        <p:txBody>
          <a:bodyPr>
            <a:normAutofit fontScale="70000" lnSpcReduction="20000"/>
          </a:bodyPr>
          <a:lstStyle/>
          <a:p>
            <a:r>
              <a:rPr lang="en-US" dirty="0"/>
              <a:t>Recall from our previous topic that a </a:t>
            </a:r>
            <a:r>
              <a:rPr lang="en-US" b="1" dirty="0"/>
              <a:t>clique</a:t>
            </a:r>
            <a:r>
              <a:rPr lang="en-US" dirty="0"/>
              <a:t> is a subgraph of an undirected graph in which every pair of nodes is connected by an edge</a:t>
            </a:r>
          </a:p>
          <a:p>
            <a:r>
              <a:rPr lang="en-US" dirty="0"/>
              <a:t>A </a:t>
            </a:r>
            <a:r>
              <a:rPr lang="en-US" i="1" dirty="0">
                <a:latin typeface="Cambria Math" panose="02040503050406030204" pitchFamily="18" charset="0"/>
                <a:ea typeface="Cambria Math" panose="02040503050406030204" pitchFamily="18" charset="0"/>
              </a:rPr>
              <a:t>k</a:t>
            </a:r>
            <a:r>
              <a:rPr lang="en-US" i="1" dirty="0"/>
              <a:t>-clique</a:t>
            </a:r>
            <a:r>
              <a:rPr lang="en-US" dirty="0"/>
              <a:t> is a clique that has </a:t>
            </a:r>
            <a:r>
              <a:rPr lang="en-US" dirty="0">
                <a:latin typeface="Cambria Math" panose="02040503050406030204" pitchFamily="18" charset="0"/>
                <a:ea typeface="Cambria Math" panose="02040503050406030204" pitchFamily="18" charset="0"/>
              </a:rPr>
              <a:t>k</a:t>
            </a:r>
            <a:r>
              <a:rPr lang="en-US" dirty="0"/>
              <a:t> nodes</a:t>
            </a:r>
          </a:p>
          <a:p>
            <a:r>
              <a:rPr lang="en-US" dirty="0"/>
              <a:t>We have seen the language: </a:t>
            </a:r>
            <a:r>
              <a:rPr lang="en-US" dirty="0">
                <a:latin typeface="Cambria Math" panose="02040503050406030204" pitchFamily="18" charset="0"/>
                <a:ea typeface="Cambria Math" panose="02040503050406030204" pitchFamily="18" charset="0"/>
              </a:rPr>
              <a:t>CLIQUE = {&lt;G, k&gt; | G</a:t>
            </a:r>
            <a:r>
              <a:rPr lang="en-US" dirty="0"/>
              <a:t> is an undirected graph with a </a:t>
            </a:r>
            <a:r>
              <a:rPr lang="en-US" dirty="0">
                <a:latin typeface="Cambria Math" panose="02040503050406030204" pitchFamily="18" charset="0"/>
                <a:ea typeface="Cambria Math" panose="02040503050406030204" pitchFamily="18" charset="0"/>
              </a:rPr>
              <a:t>k</a:t>
            </a:r>
            <a:r>
              <a:rPr lang="en-US" dirty="0"/>
              <a:t>-clique</a:t>
            </a:r>
            <a:r>
              <a:rPr lang="en-US" dirty="0">
                <a:latin typeface="Cambria Math" panose="02040503050406030204" pitchFamily="18" charset="0"/>
                <a:ea typeface="Cambria Math" panose="02040503050406030204" pitchFamily="18" charset="0"/>
              </a:rPr>
              <a:t>}</a:t>
            </a:r>
          </a:p>
          <a:p>
            <a:r>
              <a:rPr lang="en-US" dirty="0">
                <a:ea typeface="Cambria Math" panose="02040503050406030204" pitchFamily="18" charset="0"/>
              </a:rPr>
              <a:t>In our previous topic, we explained that </a:t>
            </a:r>
            <a:r>
              <a:rPr lang="en-US" dirty="0">
                <a:latin typeface="Cambria Math" panose="02040503050406030204" pitchFamily="18" charset="0"/>
                <a:ea typeface="Cambria Math" panose="02040503050406030204" pitchFamily="18" charset="0"/>
              </a:rPr>
              <a:t>CLIQUE</a:t>
            </a:r>
            <a:r>
              <a:rPr lang="en-US" dirty="0">
                <a:ea typeface="Cambria Math" panose="02040503050406030204" pitchFamily="18" charset="0"/>
              </a:rPr>
              <a:t> is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 (this is easy to see based on either formulation of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a:t>
            </a:r>
          </a:p>
          <a:p>
            <a:r>
              <a:rPr lang="en-US" dirty="0">
                <a:ea typeface="Cambria Math" panose="02040503050406030204" pitchFamily="18" charset="0"/>
              </a:rPr>
              <a:t>Theorem 7.32 states: "</a:t>
            </a:r>
            <a:r>
              <a:rPr lang="en-US" dirty="0">
                <a:latin typeface="Cambria Math" panose="02040503050406030204" pitchFamily="18" charset="0"/>
                <a:ea typeface="Cambria Math" panose="02040503050406030204" pitchFamily="18" charset="0"/>
              </a:rPr>
              <a:t>3SAT</a:t>
            </a:r>
            <a:r>
              <a:rPr lang="en-US" dirty="0">
                <a:ea typeface="Cambria Math" panose="02040503050406030204" pitchFamily="18" charset="0"/>
              </a:rPr>
              <a:t> is polynomial time reducible to </a:t>
            </a:r>
            <a:r>
              <a:rPr lang="en-US" dirty="0">
                <a:latin typeface="Cambria Math" panose="02040503050406030204" pitchFamily="18" charset="0"/>
                <a:ea typeface="Cambria Math" panose="02040503050406030204" pitchFamily="18" charset="0"/>
              </a:rPr>
              <a:t>CLIQUE</a:t>
            </a:r>
            <a:r>
              <a:rPr lang="en-US" dirty="0">
                <a:ea typeface="Cambria Math" panose="02040503050406030204" pitchFamily="18" charset="0"/>
              </a:rPr>
              <a:t>"</a:t>
            </a:r>
          </a:p>
          <a:p>
            <a:r>
              <a:rPr lang="en-US" dirty="0">
                <a:ea typeface="Cambria Math" panose="02040503050406030204" pitchFamily="18" charset="0"/>
              </a:rPr>
              <a:t>This was before the book discussed the proof of the Cook-Levin theorem, or the proof that </a:t>
            </a:r>
            <a:r>
              <a:rPr lang="en-US" dirty="0">
                <a:latin typeface="Cambria Math" panose="02040503050406030204" pitchFamily="18" charset="0"/>
                <a:ea typeface="Cambria Math" panose="02040503050406030204" pitchFamily="18" charset="0"/>
              </a:rPr>
              <a:t>3SAT</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-complete</a:t>
            </a:r>
          </a:p>
          <a:p>
            <a:r>
              <a:rPr lang="en-US" dirty="0">
                <a:ea typeface="Cambria Math" panose="02040503050406030204" pitchFamily="18" charset="0"/>
              </a:rPr>
              <a:t>Later, Corollary 7.43 sates: "</a:t>
            </a:r>
            <a:r>
              <a:rPr lang="en-US" dirty="0">
                <a:latin typeface="Cambria Math" panose="02040503050406030204" pitchFamily="18" charset="0"/>
                <a:ea typeface="Cambria Math" panose="02040503050406030204" pitchFamily="18" charset="0"/>
              </a:rPr>
              <a:t>CLIQUE</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-complete"</a:t>
            </a:r>
          </a:p>
          <a:p>
            <a:r>
              <a:rPr lang="en-US" dirty="0"/>
              <a:t>We will prove </a:t>
            </a:r>
            <a:r>
              <a:rPr lang="en-US" dirty="0">
                <a:latin typeface="Cambria Math" panose="02040503050406030204" pitchFamily="18" charset="0"/>
                <a:ea typeface="Cambria Math" panose="02040503050406030204" pitchFamily="18" charset="0"/>
              </a:rPr>
              <a:t>CLIQUE</a:t>
            </a:r>
            <a:r>
              <a:rPr lang="en-US" dirty="0"/>
              <a:t> is </a:t>
            </a:r>
            <a:r>
              <a:rPr lang="en-US" dirty="0">
                <a:latin typeface="Cambria Math" panose="02040503050406030204" pitchFamily="18" charset="0"/>
                <a:ea typeface="Cambria Math" panose="02040503050406030204" pitchFamily="18" charset="0"/>
              </a:rPr>
              <a:t>NP</a:t>
            </a:r>
            <a:r>
              <a:rPr lang="en-US" dirty="0"/>
              <a:t>-complete by demonstrating a polynomial time reduction from </a:t>
            </a:r>
            <a:r>
              <a:rPr lang="en-US" dirty="0">
                <a:latin typeface="Cambria Math" panose="02040503050406030204" pitchFamily="18" charset="0"/>
                <a:ea typeface="Cambria Math" panose="02040503050406030204" pitchFamily="18" charset="0"/>
              </a:rPr>
              <a:t>3SAT</a:t>
            </a:r>
            <a:r>
              <a:rPr lang="en-US" dirty="0">
                <a:ea typeface="Cambria Math" panose="02040503050406030204" pitchFamily="18" charset="0"/>
              </a:rPr>
              <a:t> (we already proved it is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a:t>
            </a:r>
            <a:endParaRPr lang="en-US" dirty="0">
              <a:latin typeface="Cambria Math" panose="02040503050406030204" pitchFamily="18" charset="0"/>
              <a:ea typeface="Cambria Math" panose="02040503050406030204" pitchFamily="18" charset="0"/>
            </a:endParaRPr>
          </a:p>
          <a:p>
            <a:r>
              <a:rPr lang="en-US" dirty="0"/>
              <a:t>An astute student might consider this reduction reminiscent of the reduction from </a:t>
            </a:r>
            <a:r>
              <a:rPr lang="en-US" dirty="0">
                <a:latin typeface="Cambria Math" panose="02040503050406030204" pitchFamily="18" charset="0"/>
                <a:ea typeface="Cambria Math" panose="02040503050406030204" pitchFamily="18" charset="0"/>
              </a:rPr>
              <a:t>3SAT</a:t>
            </a:r>
            <a:r>
              <a:rPr lang="en-US" dirty="0"/>
              <a:t> to the independent set problem that we discussed in DSA II</a:t>
            </a:r>
          </a:p>
          <a:p>
            <a:endParaRPr lang="en-US" dirty="0"/>
          </a:p>
        </p:txBody>
      </p:sp>
    </p:spTree>
    <p:extLst>
      <p:ext uri="{BB962C8B-B14F-4D97-AF65-F5344CB8AC3E}">
        <p14:creationId xmlns:p14="http://schemas.microsoft.com/office/powerpoint/2010/main" val="21446826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4D17B-3D0E-434B-AF01-175628A1AB1F}"/>
              </a:ext>
            </a:extLst>
          </p:cNvPr>
          <p:cNvSpPr>
            <a:spLocks noGrp="1"/>
          </p:cNvSpPr>
          <p:nvPr>
            <p:ph type="title"/>
          </p:nvPr>
        </p:nvSpPr>
        <p:spPr/>
        <p:txBody>
          <a:bodyPr/>
          <a:lstStyle/>
          <a:p>
            <a:r>
              <a:rPr lang="en-US" dirty="0"/>
              <a:t>CLIQUE (part 2)</a:t>
            </a:r>
          </a:p>
        </p:txBody>
      </p:sp>
      <p:sp>
        <p:nvSpPr>
          <p:cNvPr id="3" name="Content Placeholder 2">
            <a:extLst>
              <a:ext uri="{FF2B5EF4-FFF2-40B4-BE49-F238E27FC236}">
                <a16:creationId xmlns:a16="http://schemas.microsoft.com/office/drawing/2014/main" id="{57AF0CA6-8BCA-46DB-BFB4-8E6C7A5ECFEB}"/>
              </a:ext>
            </a:extLst>
          </p:cNvPr>
          <p:cNvSpPr>
            <a:spLocks noGrp="1"/>
          </p:cNvSpPr>
          <p:nvPr>
            <p:ph idx="1"/>
          </p:nvPr>
        </p:nvSpPr>
        <p:spPr/>
        <p:txBody>
          <a:bodyPr>
            <a:normAutofit fontScale="70000" lnSpcReduction="20000"/>
          </a:bodyPr>
          <a:lstStyle/>
          <a:p>
            <a:r>
              <a:rPr lang="en-US" dirty="0"/>
              <a:t>The reduction from </a:t>
            </a:r>
            <a:r>
              <a:rPr lang="en-US" dirty="0">
                <a:latin typeface="Cambria Math" panose="02040503050406030204" pitchFamily="18" charset="0"/>
                <a:ea typeface="Cambria Math" panose="02040503050406030204" pitchFamily="18" charset="0"/>
              </a:rPr>
              <a:t>3SAT</a:t>
            </a:r>
            <a:r>
              <a:rPr lang="en-US" dirty="0"/>
              <a:t> to </a:t>
            </a:r>
            <a:r>
              <a:rPr lang="en-US" dirty="0">
                <a:latin typeface="Cambria Math" panose="02040503050406030204" pitchFamily="18" charset="0"/>
                <a:ea typeface="Cambria Math" panose="02040503050406030204" pitchFamily="18" charset="0"/>
              </a:rPr>
              <a:t>CLIQUE</a:t>
            </a:r>
            <a:r>
              <a:rPr lang="en-US" dirty="0"/>
              <a:t> works as follows (see the figure on the next slide for an example):</a:t>
            </a:r>
          </a:p>
          <a:p>
            <a:pPr lvl="1"/>
            <a:r>
              <a:rPr lang="en-US" dirty="0"/>
              <a:t>For each clause in our 3cnf-formula, </a:t>
            </a:r>
            <a:r>
              <a:rPr lang="el-GR" dirty="0">
                <a:latin typeface="Cambria Math" panose="02040503050406030204" pitchFamily="18" charset="0"/>
                <a:ea typeface="Cambria Math" panose="02040503050406030204" pitchFamily="18" charset="0"/>
              </a:rPr>
              <a:t>Φ</a:t>
            </a:r>
            <a:r>
              <a:rPr lang="en-US" dirty="0"/>
              <a:t>, we create a triple of nodes in a graph, </a:t>
            </a:r>
            <a:r>
              <a:rPr lang="en-US" dirty="0">
                <a:latin typeface="Cambria Math" panose="02040503050406030204" pitchFamily="18" charset="0"/>
                <a:ea typeface="Cambria Math" panose="02040503050406030204" pitchFamily="18" charset="0"/>
              </a:rPr>
              <a:t>G</a:t>
            </a:r>
          </a:p>
          <a:p>
            <a:pPr lvl="1"/>
            <a:r>
              <a:rPr lang="en-US" dirty="0"/>
              <a:t>The nodes within a triple correspond to the literals in the clause that the triple represents</a:t>
            </a:r>
          </a:p>
          <a:p>
            <a:pPr lvl="1"/>
            <a:r>
              <a:rPr lang="en-US" dirty="0"/>
              <a:t>The nodes will be labeled with the literals they correspond to, for visual purposes</a:t>
            </a:r>
          </a:p>
          <a:p>
            <a:pPr lvl="1"/>
            <a:r>
              <a:rPr lang="en-US" dirty="0"/>
              <a:t>No edge will be present between the nodes in any triple</a:t>
            </a:r>
          </a:p>
          <a:p>
            <a:pPr lvl="1"/>
            <a:r>
              <a:rPr lang="en-US" dirty="0"/>
              <a:t>Nodes in different triples will be connected by an edge unless they represent negated literals</a:t>
            </a:r>
          </a:p>
          <a:p>
            <a:pPr lvl="1"/>
            <a:r>
              <a:rPr lang="en-US" dirty="0"/>
              <a:t>Finally, </a:t>
            </a:r>
            <a:r>
              <a:rPr lang="en-US" dirty="0">
                <a:latin typeface="Cambria Math" panose="02040503050406030204" pitchFamily="18" charset="0"/>
                <a:ea typeface="Cambria Math" panose="02040503050406030204" pitchFamily="18" charset="0"/>
              </a:rPr>
              <a:t>k</a:t>
            </a:r>
            <a:r>
              <a:rPr lang="en-US" dirty="0"/>
              <a:t> is set to the number of clauses in </a:t>
            </a:r>
            <a:r>
              <a:rPr lang="el-GR" dirty="0">
                <a:latin typeface="Cambria Math" panose="02040503050406030204" pitchFamily="18" charset="0"/>
                <a:ea typeface="Cambria Math" panose="02040503050406030204" pitchFamily="18" charset="0"/>
              </a:rPr>
              <a:t>Φ</a:t>
            </a:r>
            <a:endParaRPr lang="en-US" dirty="0">
              <a:latin typeface="Cambria Math" panose="02040503050406030204" pitchFamily="18" charset="0"/>
              <a:ea typeface="Cambria Math" panose="02040503050406030204" pitchFamily="18" charset="0"/>
            </a:endParaRPr>
          </a:p>
          <a:p>
            <a:r>
              <a:rPr lang="en-US" dirty="0"/>
              <a:t>Claim: </a:t>
            </a:r>
            <a:r>
              <a:rPr lang="en-US" dirty="0">
                <a:latin typeface="Cambria Math" panose="02040503050406030204" pitchFamily="18" charset="0"/>
                <a:ea typeface="Cambria Math" panose="02040503050406030204" pitchFamily="18" charset="0"/>
              </a:rPr>
              <a:t>&lt;G, k&gt; ∈ CLIQUE</a:t>
            </a:r>
            <a:r>
              <a:rPr lang="en-US" dirty="0">
                <a:ea typeface="Cambria Math" panose="02040503050406030204" pitchFamily="18" charset="0"/>
              </a:rPr>
              <a:t> iff </a:t>
            </a:r>
            <a:r>
              <a:rPr lang="el-GR" dirty="0">
                <a:latin typeface="Cambria Math" panose="02040503050406030204" pitchFamily="18" charset="0"/>
                <a:ea typeface="Cambria Math" panose="02040503050406030204" pitchFamily="18" charset="0"/>
              </a:rPr>
              <a:t>Φ</a:t>
            </a:r>
            <a:r>
              <a:rPr lang="en-US" dirty="0">
                <a:latin typeface="Cambria Math" panose="02040503050406030204" pitchFamily="18" charset="0"/>
                <a:ea typeface="Cambria Math" panose="02040503050406030204" pitchFamily="18" charset="0"/>
              </a:rPr>
              <a:t> ∈ 3SAT</a:t>
            </a:r>
            <a:r>
              <a:rPr lang="en-US" dirty="0">
                <a:ea typeface="Cambria Math" panose="02040503050406030204" pitchFamily="18" charset="0"/>
              </a:rPr>
              <a:t>; i.e., </a:t>
            </a:r>
            <a:r>
              <a:rPr lang="en-US" dirty="0">
                <a:latin typeface="Cambria Math" panose="02040503050406030204" pitchFamily="18" charset="0"/>
                <a:ea typeface="Cambria Math" panose="02040503050406030204" pitchFamily="18" charset="0"/>
              </a:rPr>
              <a:t>G</a:t>
            </a:r>
            <a:r>
              <a:rPr lang="en-US" dirty="0">
                <a:ea typeface="Cambria Math" panose="02040503050406030204" pitchFamily="18" charset="0"/>
              </a:rPr>
              <a:t> has a clique with k nodes iff </a:t>
            </a:r>
            <a:r>
              <a:rPr lang="el-GR" dirty="0">
                <a:latin typeface="Cambria Math" panose="02040503050406030204" pitchFamily="18" charset="0"/>
                <a:ea typeface="Cambria Math" panose="02040503050406030204" pitchFamily="18" charset="0"/>
              </a:rPr>
              <a:t>Φ</a:t>
            </a:r>
            <a:r>
              <a:rPr lang="en-US" dirty="0"/>
              <a:t> is satisfiable</a:t>
            </a:r>
          </a:p>
          <a:p>
            <a:pPr lvl="1"/>
            <a:r>
              <a:rPr lang="en-US" dirty="0"/>
              <a:t>To prove this, we need to show two things</a:t>
            </a:r>
          </a:p>
          <a:p>
            <a:pPr lvl="1"/>
            <a:r>
              <a:rPr lang="en-US" dirty="0"/>
              <a:t>First, if there is a clique with </a:t>
            </a:r>
            <a:r>
              <a:rPr lang="en-US" dirty="0">
                <a:latin typeface="Cambria Math" panose="02040503050406030204" pitchFamily="18" charset="0"/>
                <a:ea typeface="Cambria Math" panose="02040503050406030204" pitchFamily="18" charset="0"/>
              </a:rPr>
              <a:t>k</a:t>
            </a:r>
            <a:r>
              <a:rPr lang="en-US" dirty="0"/>
              <a:t> nodes in </a:t>
            </a:r>
            <a:r>
              <a:rPr lang="en-US" dirty="0">
                <a:latin typeface="Cambria Math" panose="02040503050406030204" pitchFamily="18" charset="0"/>
                <a:ea typeface="Cambria Math" panose="02040503050406030204" pitchFamily="18" charset="0"/>
              </a:rPr>
              <a:t>G</a:t>
            </a:r>
            <a:r>
              <a:rPr lang="en-US" dirty="0"/>
              <a:t>, then </a:t>
            </a:r>
            <a:r>
              <a:rPr lang="el-GR" dirty="0">
                <a:latin typeface="Cambria Math" panose="02040503050406030204" pitchFamily="18" charset="0"/>
                <a:ea typeface="Cambria Math" panose="02040503050406030204" pitchFamily="18" charset="0"/>
              </a:rPr>
              <a:t>Φ</a:t>
            </a:r>
            <a:r>
              <a:rPr lang="en-US" dirty="0"/>
              <a:t> is satisfiable</a:t>
            </a:r>
          </a:p>
          <a:p>
            <a:pPr lvl="1"/>
            <a:r>
              <a:rPr lang="en-US" dirty="0"/>
              <a:t>Second, if </a:t>
            </a:r>
            <a:r>
              <a:rPr lang="el-GR" dirty="0">
                <a:latin typeface="Cambria Math" panose="02040503050406030204" pitchFamily="18" charset="0"/>
                <a:ea typeface="Cambria Math" panose="02040503050406030204" pitchFamily="18" charset="0"/>
              </a:rPr>
              <a:t>Φ</a:t>
            </a:r>
            <a:r>
              <a:rPr lang="en-US" dirty="0"/>
              <a:t> is satisfiable, then </a:t>
            </a:r>
            <a:r>
              <a:rPr lang="en-US" dirty="0">
                <a:latin typeface="Cambria Math" panose="02040503050406030204" pitchFamily="18" charset="0"/>
                <a:ea typeface="Cambria Math" panose="02040503050406030204" pitchFamily="18" charset="0"/>
              </a:rPr>
              <a:t>G</a:t>
            </a:r>
            <a:r>
              <a:rPr lang="en-US" dirty="0"/>
              <a:t> must have a clique with </a:t>
            </a:r>
            <a:r>
              <a:rPr lang="en-US" dirty="0">
                <a:latin typeface="Cambria Math" panose="02040503050406030204" pitchFamily="18" charset="0"/>
                <a:ea typeface="Cambria Math" panose="02040503050406030204" pitchFamily="18" charset="0"/>
              </a:rPr>
              <a:t>k</a:t>
            </a:r>
            <a:r>
              <a:rPr lang="en-US" dirty="0"/>
              <a:t> nodes</a:t>
            </a:r>
          </a:p>
          <a:p>
            <a:pPr lvl="1"/>
            <a:r>
              <a:rPr lang="en-US" dirty="0"/>
              <a:t>Both directions can clearly be seen by considering the example on the next slide, and realizing that this will generalize to any graph created the same way (we'll discuss this in class)</a:t>
            </a:r>
          </a:p>
          <a:p>
            <a:pPr lvl="1"/>
            <a:r>
              <a:rPr lang="en-US" dirty="0"/>
              <a:t>It is also obvious that the creation of the graph can be performed in polynomial time</a:t>
            </a:r>
          </a:p>
          <a:p>
            <a:r>
              <a:rPr lang="en-US" dirty="0">
                <a:ea typeface="Cambria Math" panose="02040503050406030204" pitchFamily="18" charset="0"/>
              </a:rPr>
              <a:t>This is a proper reduction from </a:t>
            </a:r>
            <a:r>
              <a:rPr lang="en-US" dirty="0">
                <a:latin typeface="Cambria Math" panose="02040503050406030204" pitchFamily="18" charset="0"/>
                <a:ea typeface="Cambria Math" panose="02040503050406030204" pitchFamily="18" charset="0"/>
              </a:rPr>
              <a:t>3SAT</a:t>
            </a:r>
            <a:r>
              <a:rPr lang="en-US" dirty="0">
                <a:ea typeface="Cambria Math" panose="02040503050406030204" pitchFamily="18" charset="0"/>
              </a:rPr>
              <a:t> to </a:t>
            </a:r>
            <a:r>
              <a:rPr lang="en-US" dirty="0">
                <a:latin typeface="Cambria Math" panose="02040503050406030204" pitchFamily="18" charset="0"/>
                <a:ea typeface="Cambria Math" panose="02040503050406030204" pitchFamily="18" charset="0"/>
              </a:rPr>
              <a:t>CLIQUE</a:t>
            </a:r>
            <a:r>
              <a:rPr lang="en-US" dirty="0">
                <a:ea typeface="Cambria Math" panose="02040503050406030204" pitchFamily="18" charset="0"/>
              </a:rPr>
              <a:t>, which we already proved is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 therefore, </a:t>
            </a:r>
            <a:r>
              <a:rPr lang="en-US" dirty="0">
                <a:latin typeface="Cambria Math" panose="02040503050406030204" pitchFamily="18" charset="0"/>
                <a:ea typeface="Cambria Math" panose="02040503050406030204" pitchFamily="18" charset="0"/>
              </a:rPr>
              <a:t>CLIQUE</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-complete</a:t>
            </a:r>
          </a:p>
        </p:txBody>
      </p:sp>
    </p:spTree>
    <p:extLst>
      <p:ext uri="{BB962C8B-B14F-4D97-AF65-F5344CB8AC3E}">
        <p14:creationId xmlns:p14="http://schemas.microsoft.com/office/powerpoint/2010/main" val="2128536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C0F0A-AA09-49B9-90EC-801417EDB80D}"/>
              </a:ext>
            </a:extLst>
          </p:cNvPr>
          <p:cNvSpPr>
            <a:spLocks noGrp="1"/>
          </p:cNvSpPr>
          <p:nvPr>
            <p:ph type="title"/>
          </p:nvPr>
        </p:nvSpPr>
        <p:spPr/>
        <p:txBody>
          <a:bodyPr/>
          <a:lstStyle/>
          <a:p>
            <a:r>
              <a:rPr lang="en-US" dirty="0"/>
              <a:t>3SAT to CLIQUE Reduction Example</a:t>
            </a:r>
          </a:p>
        </p:txBody>
      </p:sp>
      <p:pic>
        <p:nvPicPr>
          <p:cNvPr id="5" name="Content Placeholder 4">
            <a:extLst>
              <a:ext uri="{FF2B5EF4-FFF2-40B4-BE49-F238E27FC236}">
                <a16:creationId xmlns:a16="http://schemas.microsoft.com/office/drawing/2014/main" id="{09DF0D41-62B7-438F-85CC-59DF1205A455}"/>
              </a:ext>
            </a:extLst>
          </p:cNvPr>
          <p:cNvPicPr>
            <a:picLocks noGrp="1" noChangeAspect="1"/>
          </p:cNvPicPr>
          <p:nvPr>
            <p:ph idx="1"/>
          </p:nvPr>
        </p:nvPicPr>
        <p:blipFill>
          <a:blip r:embed="rId2"/>
          <a:stretch>
            <a:fillRect/>
          </a:stretch>
        </p:blipFill>
        <p:spPr>
          <a:xfrm>
            <a:off x="3097010" y="1690688"/>
            <a:ext cx="5997980" cy="3925319"/>
          </a:xfrm>
        </p:spPr>
      </p:pic>
    </p:spTree>
    <p:extLst>
      <p:ext uri="{BB962C8B-B14F-4D97-AF65-F5344CB8AC3E}">
        <p14:creationId xmlns:p14="http://schemas.microsoft.com/office/powerpoint/2010/main" val="985133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E9AF3-4F29-4BCA-B3C8-28227F74C935}"/>
              </a:ext>
            </a:extLst>
          </p:cNvPr>
          <p:cNvSpPr>
            <a:spLocks noGrp="1"/>
          </p:cNvSpPr>
          <p:nvPr>
            <p:ph type="title"/>
          </p:nvPr>
        </p:nvSpPr>
        <p:spPr/>
        <p:txBody>
          <a:bodyPr/>
          <a:lstStyle/>
          <a:p>
            <a:r>
              <a:rPr lang="en-US" dirty="0"/>
              <a:t>HAMPATH (part 1)</a:t>
            </a:r>
          </a:p>
        </p:txBody>
      </p:sp>
      <p:sp>
        <p:nvSpPr>
          <p:cNvPr id="3" name="Content Placeholder 2">
            <a:extLst>
              <a:ext uri="{FF2B5EF4-FFF2-40B4-BE49-F238E27FC236}">
                <a16:creationId xmlns:a16="http://schemas.microsoft.com/office/drawing/2014/main" id="{8BCE933F-3A03-4C09-AC38-B70166BC4008}"/>
              </a:ext>
            </a:extLst>
          </p:cNvPr>
          <p:cNvSpPr>
            <a:spLocks noGrp="1"/>
          </p:cNvSpPr>
          <p:nvPr>
            <p:ph idx="1"/>
          </p:nvPr>
        </p:nvSpPr>
        <p:spPr/>
        <p:txBody>
          <a:bodyPr>
            <a:normAutofit fontScale="70000" lnSpcReduction="20000"/>
          </a:bodyPr>
          <a:lstStyle/>
          <a:p>
            <a:r>
              <a:rPr lang="en-US" dirty="0"/>
              <a:t>In our previous topic, we introduced the language: </a:t>
            </a:r>
            <a:r>
              <a:rPr lang="en-US" dirty="0">
                <a:latin typeface="Cambria Math" panose="02040503050406030204" pitchFamily="18" charset="0"/>
                <a:ea typeface="Cambria Math" panose="02040503050406030204" pitchFamily="18" charset="0"/>
              </a:rPr>
              <a:t>HAMPATH = {⟨G, s, t⟩ | G</a:t>
            </a:r>
            <a:r>
              <a:rPr lang="en-US" dirty="0"/>
              <a:t> is a directed graph with a Hamiltonian path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p>
          <a:p>
            <a:r>
              <a:rPr lang="en-US" dirty="0"/>
              <a:t>Recall that a Hamiltonian path is a path that visits every vertex exactly once</a:t>
            </a:r>
          </a:p>
          <a:p>
            <a:r>
              <a:rPr lang="en-US" dirty="0"/>
              <a:t>Theorem 7.46 states: "</a:t>
            </a:r>
            <a:r>
              <a:rPr lang="en-US" dirty="0">
                <a:latin typeface="Cambria Math" panose="02040503050406030204" pitchFamily="18" charset="0"/>
                <a:ea typeface="Cambria Math" panose="02040503050406030204" pitchFamily="18" charset="0"/>
              </a:rPr>
              <a:t>HAMPATH</a:t>
            </a:r>
            <a:r>
              <a:rPr lang="en-US" dirty="0"/>
              <a:t> is </a:t>
            </a:r>
            <a:r>
              <a:rPr lang="en-US" dirty="0">
                <a:latin typeface="Cambria Math" panose="02040503050406030204" pitchFamily="18" charset="0"/>
                <a:ea typeface="Cambria Math" panose="02040503050406030204" pitchFamily="18" charset="0"/>
              </a:rPr>
              <a:t>NP</a:t>
            </a:r>
            <a:r>
              <a:rPr lang="en-US" dirty="0"/>
              <a:t>-complete"</a:t>
            </a:r>
          </a:p>
          <a:p>
            <a:r>
              <a:rPr lang="en-US" dirty="0"/>
              <a:t>We will prove it via a polynomial time reduction from </a:t>
            </a:r>
            <a:r>
              <a:rPr lang="en-US" dirty="0">
                <a:latin typeface="Cambria Math" panose="02040503050406030204" pitchFamily="18" charset="0"/>
                <a:ea typeface="Cambria Math" panose="02040503050406030204" pitchFamily="18" charset="0"/>
              </a:rPr>
              <a:t>3SAT</a:t>
            </a:r>
            <a:r>
              <a:rPr lang="en-US" dirty="0">
                <a:ea typeface="Cambria Math" panose="02040503050406030204" pitchFamily="18" charset="0"/>
              </a:rPr>
              <a:t> (we already proved </a:t>
            </a:r>
            <a:r>
              <a:rPr lang="en-US" dirty="0">
                <a:latin typeface="Cambria Math" panose="02040503050406030204" pitchFamily="18" charset="0"/>
                <a:ea typeface="Cambria Math" panose="02040503050406030204" pitchFamily="18" charset="0"/>
              </a:rPr>
              <a:t>HAMPATH ∈ NP</a:t>
            </a:r>
            <a:r>
              <a:rPr lang="en-US" dirty="0">
                <a:ea typeface="Cambria Math" panose="02040503050406030204" pitchFamily="18" charset="0"/>
              </a:rPr>
              <a:t>)</a:t>
            </a:r>
            <a:endParaRPr lang="en-US" dirty="0">
              <a:latin typeface="Cambria Math" panose="02040503050406030204" pitchFamily="18" charset="0"/>
              <a:ea typeface="Cambria Math" panose="02040503050406030204" pitchFamily="18" charset="0"/>
            </a:endParaRPr>
          </a:p>
          <a:p>
            <a:r>
              <a:rPr lang="en-US" dirty="0"/>
              <a:t>That is, given any 3cnf-formula, </a:t>
            </a:r>
            <a:r>
              <a:rPr lang="en-US" dirty="0">
                <a:latin typeface="Cambria Math" panose="02040503050406030204" pitchFamily="18" charset="0"/>
                <a:ea typeface="Cambria Math" panose="02040503050406030204" pitchFamily="18" charset="0"/>
              </a:rPr>
              <a:t>Φ</a:t>
            </a:r>
            <a:r>
              <a:rPr lang="en-US" dirty="0"/>
              <a:t>, we can convert it in polynomial time to a graph, </a:t>
            </a:r>
            <a:r>
              <a:rPr lang="en-US" dirty="0">
                <a:latin typeface="Cambria Math" panose="02040503050406030204" pitchFamily="18" charset="0"/>
                <a:ea typeface="Cambria Math" panose="02040503050406030204" pitchFamily="18" charset="0"/>
              </a:rPr>
              <a:t>G</a:t>
            </a:r>
            <a:r>
              <a:rPr lang="en-US" dirty="0"/>
              <a:t>, that has a Hamiltonian path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r>
              <a:rPr lang="en-US" dirty="0"/>
              <a:t> iff </a:t>
            </a:r>
            <a:r>
              <a:rPr lang="en-US" dirty="0">
                <a:latin typeface="Cambria Math" panose="02040503050406030204" pitchFamily="18" charset="0"/>
                <a:ea typeface="Cambria Math" panose="02040503050406030204" pitchFamily="18" charset="0"/>
              </a:rPr>
              <a:t>Φ</a:t>
            </a:r>
            <a:r>
              <a:rPr lang="en-US" dirty="0"/>
              <a:t> is satisfiable</a:t>
            </a:r>
          </a:p>
          <a:p>
            <a:pPr lvl="1"/>
            <a:r>
              <a:rPr lang="en-US" dirty="0"/>
              <a:t>Consider a 3cnf-formula, </a:t>
            </a:r>
            <a:r>
              <a:rPr lang="en-US" dirty="0">
                <a:latin typeface="Cambria Math" panose="02040503050406030204" pitchFamily="18" charset="0"/>
                <a:ea typeface="Cambria Math" panose="02040503050406030204" pitchFamily="18" charset="0"/>
              </a:rPr>
              <a:t>Φ</a:t>
            </a:r>
            <a:r>
              <a:rPr lang="en-US" dirty="0"/>
              <a:t>, with </a:t>
            </a:r>
            <a:r>
              <a:rPr lang="en-US" dirty="0">
                <a:latin typeface="Cambria Math" panose="02040503050406030204" pitchFamily="18" charset="0"/>
                <a:ea typeface="Cambria Math" panose="02040503050406030204" pitchFamily="18" charset="0"/>
              </a:rPr>
              <a:t>k</a:t>
            </a:r>
            <a:r>
              <a:rPr lang="en-US" dirty="0"/>
              <a:t> clauses and </a:t>
            </a:r>
            <a:r>
              <a:rPr lang="en-US" dirty="0">
                <a:latin typeface="Cambria Math" panose="02040503050406030204" pitchFamily="18" charset="0"/>
                <a:ea typeface="Cambria Math" panose="02040503050406030204" pitchFamily="18" charset="0"/>
              </a:rPr>
              <a:t>l</a:t>
            </a:r>
            <a:r>
              <a:rPr lang="en-US" dirty="0"/>
              <a:t> variables</a:t>
            </a:r>
          </a:p>
          <a:p>
            <a:pPr lvl="1"/>
            <a:r>
              <a:rPr lang="en-US" dirty="0"/>
              <a:t>For every variable in </a:t>
            </a:r>
            <a:r>
              <a:rPr lang="en-US" dirty="0">
                <a:latin typeface="Cambria Math" panose="02040503050406030204" pitchFamily="18" charset="0"/>
                <a:ea typeface="Cambria Math" panose="02040503050406030204" pitchFamily="18" charset="0"/>
              </a:rPr>
              <a:t>Φ</a:t>
            </a:r>
            <a:r>
              <a:rPr lang="en-US" dirty="0"/>
              <a:t>, we create a "diamond-shaped structure" in </a:t>
            </a:r>
            <a:r>
              <a:rPr lang="en-US" dirty="0">
                <a:latin typeface="Cambria Math" panose="02040503050406030204" pitchFamily="18" charset="0"/>
                <a:ea typeface="Cambria Math" panose="02040503050406030204" pitchFamily="18" charset="0"/>
              </a:rPr>
              <a:t>G</a:t>
            </a:r>
            <a:r>
              <a:rPr lang="en-US" dirty="0"/>
              <a:t>, as depicted in the first figure on the next slide (left), so there are </a:t>
            </a:r>
            <a:r>
              <a:rPr lang="en-US" dirty="0">
                <a:latin typeface="Cambria Math" panose="02040503050406030204" pitchFamily="18" charset="0"/>
                <a:ea typeface="Cambria Math" panose="02040503050406030204" pitchFamily="18" charset="0"/>
              </a:rPr>
              <a:t>l</a:t>
            </a:r>
            <a:r>
              <a:rPr lang="en-US" dirty="0"/>
              <a:t> such diamonds in all</a:t>
            </a:r>
          </a:p>
          <a:p>
            <a:pPr lvl="1"/>
            <a:r>
              <a:rPr lang="en-US" dirty="0"/>
              <a:t>The number of nodes in the horizontal row contains </a:t>
            </a:r>
            <a:r>
              <a:rPr lang="en-US" dirty="0">
                <a:latin typeface="Cambria Math" panose="02040503050406030204" pitchFamily="18" charset="0"/>
                <a:ea typeface="Cambria Math" panose="02040503050406030204" pitchFamily="18" charset="0"/>
              </a:rPr>
              <a:t>3k + 1</a:t>
            </a:r>
            <a:r>
              <a:rPr lang="en-US" dirty="0"/>
              <a:t> nodes (not including the two nodes that are part of the diamond); we will explain why later</a:t>
            </a:r>
          </a:p>
          <a:p>
            <a:pPr lvl="1"/>
            <a:r>
              <a:rPr lang="en-US" dirty="0"/>
              <a:t>We also create </a:t>
            </a:r>
            <a:r>
              <a:rPr lang="en-US" dirty="0">
                <a:latin typeface="Cambria Math" panose="02040503050406030204" pitchFamily="18" charset="0"/>
                <a:ea typeface="Cambria Math" panose="02040503050406030204" pitchFamily="18" charset="0"/>
              </a:rPr>
              <a:t>k</a:t>
            </a:r>
            <a:r>
              <a:rPr lang="en-US" dirty="0"/>
              <a:t> individual nodes, one for each clause; we will explain how they are connected to the rest of the graph later</a:t>
            </a:r>
          </a:p>
          <a:p>
            <a:pPr lvl="1"/>
            <a:r>
              <a:rPr lang="en-US" dirty="0"/>
              <a:t>The second figure on the next slide (right) shows all the diamonds (representing variables) and all the clause nodes (not yet connected to the rest of the graph)</a:t>
            </a:r>
          </a:p>
          <a:p>
            <a:pPr lvl="1"/>
            <a:r>
              <a:rPr lang="en-US" dirty="0"/>
              <a:t>Note that the top node in the graph is </a:t>
            </a:r>
            <a:r>
              <a:rPr lang="en-US" dirty="0">
                <a:latin typeface="Cambria Math" panose="02040503050406030204" pitchFamily="18" charset="0"/>
                <a:ea typeface="Cambria Math" panose="02040503050406030204" pitchFamily="18" charset="0"/>
              </a:rPr>
              <a:t>s</a:t>
            </a:r>
            <a:r>
              <a:rPr lang="en-US" dirty="0"/>
              <a:t>, and the bottom node in the graph is </a:t>
            </a:r>
            <a:r>
              <a:rPr lang="en-US" dirty="0">
                <a:latin typeface="Cambria Math" panose="02040503050406030204" pitchFamily="18" charset="0"/>
                <a:ea typeface="Cambria Math" panose="02040503050406030204" pitchFamily="18" charset="0"/>
              </a:rPr>
              <a:t>t</a:t>
            </a:r>
          </a:p>
        </p:txBody>
      </p:sp>
    </p:spTree>
    <p:extLst>
      <p:ext uri="{BB962C8B-B14F-4D97-AF65-F5344CB8AC3E}">
        <p14:creationId xmlns:p14="http://schemas.microsoft.com/office/powerpoint/2010/main" val="1930880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D2000-2223-41B1-ACDD-1B7B4BD2DA01}"/>
              </a:ext>
            </a:extLst>
          </p:cNvPr>
          <p:cNvSpPr>
            <a:spLocks noGrp="1"/>
          </p:cNvSpPr>
          <p:nvPr>
            <p:ph type="title"/>
          </p:nvPr>
        </p:nvSpPr>
        <p:spPr/>
        <p:txBody>
          <a:bodyPr/>
          <a:lstStyle/>
          <a:p>
            <a:r>
              <a:rPr lang="en-US" dirty="0"/>
              <a:t>HAMPATH (part 2)</a:t>
            </a:r>
          </a:p>
        </p:txBody>
      </p:sp>
      <p:pic>
        <p:nvPicPr>
          <p:cNvPr id="9" name="Content Placeholder 8">
            <a:extLst>
              <a:ext uri="{FF2B5EF4-FFF2-40B4-BE49-F238E27FC236}">
                <a16:creationId xmlns:a16="http://schemas.microsoft.com/office/drawing/2014/main" id="{E94AB897-33E2-42ED-978A-FFF8FEDFA494}"/>
              </a:ext>
            </a:extLst>
          </p:cNvPr>
          <p:cNvPicPr>
            <a:picLocks noGrp="1" noChangeAspect="1"/>
          </p:cNvPicPr>
          <p:nvPr>
            <p:ph sz="half" idx="1"/>
          </p:nvPr>
        </p:nvPicPr>
        <p:blipFill>
          <a:blip r:embed="rId2"/>
          <a:stretch>
            <a:fillRect/>
          </a:stretch>
        </p:blipFill>
        <p:spPr>
          <a:xfrm>
            <a:off x="838200" y="2651159"/>
            <a:ext cx="5181600" cy="2700270"/>
          </a:xfrm>
        </p:spPr>
      </p:pic>
      <p:pic>
        <p:nvPicPr>
          <p:cNvPr id="7" name="Content Placeholder 6">
            <a:extLst>
              <a:ext uri="{FF2B5EF4-FFF2-40B4-BE49-F238E27FC236}">
                <a16:creationId xmlns:a16="http://schemas.microsoft.com/office/drawing/2014/main" id="{6F2508F1-DEB0-4496-B7BF-331F010DCB7B}"/>
              </a:ext>
            </a:extLst>
          </p:cNvPr>
          <p:cNvPicPr>
            <a:picLocks noGrp="1" noChangeAspect="1"/>
          </p:cNvPicPr>
          <p:nvPr>
            <p:ph sz="half" idx="2"/>
          </p:nvPr>
        </p:nvPicPr>
        <p:blipFill>
          <a:blip r:embed="rId3"/>
          <a:stretch>
            <a:fillRect/>
          </a:stretch>
        </p:blipFill>
        <p:spPr>
          <a:xfrm>
            <a:off x="6534016" y="660725"/>
            <a:ext cx="4438784" cy="5536549"/>
          </a:xfrm>
        </p:spPr>
      </p:pic>
    </p:spTree>
    <p:extLst>
      <p:ext uri="{BB962C8B-B14F-4D97-AF65-F5344CB8AC3E}">
        <p14:creationId xmlns:p14="http://schemas.microsoft.com/office/powerpoint/2010/main" val="2485302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5E28B-4589-4205-B87D-409548E570C4}"/>
              </a:ext>
            </a:extLst>
          </p:cNvPr>
          <p:cNvSpPr>
            <a:spLocks noGrp="1"/>
          </p:cNvSpPr>
          <p:nvPr>
            <p:ph type="title"/>
          </p:nvPr>
        </p:nvSpPr>
        <p:spPr/>
        <p:txBody>
          <a:bodyPr/>
          <a:lstStyle/>
          <a:p>
            <a:r>
              <a:rPr lang="en-US" dirty="0"/>
              <a:t>HAMPATH (part 3)</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C9A04743-CE4E-4555-98BD-D018BBF84EF9}"/>
                  </a:ext>
                </a:extLst>
              </p:cNvPr>
              <p:cNvSpPr>
                <a:spLocks noGrp="1"/>
              </p:cNvSpPr>
              <p:nvPr>
                <p:ph idx="1"/>
              </p:nvPr>
            </p:nvSpPr>
            <p:spPr/>
            <p:txBody>
              <a:bodyPr>
                <a:normAutofit fontScale="70000" lnSpcReduction="20000"/>
              </a:bodyPr>
              <a:lstStyle/>
              <a:p>
                <a:r>
                  <a:rPr lang="en-US" dirty="0"/>
                  <a:t>As mentioned previously, each horizontal row in each diamond contains </a:t>
                </a:r>
                <a:r>
                  <a:rPr lang="en-US" dirty="0">
                    <a:latin typeface="Cambria Math" panose="02040503050406030204" pitchFamily="18" charset="0"/>
                    <a:ea typeface="Cambria Math" panose="02040503050406030204" pitchFamily="18" charset="0"/>
                  </a:rPr>
                  <a:t>3k+1</a:t>
                </a:r>
                <a:r>
                  <a:rPr lang="en-US" dirty="0"/>
                  <a:t> nodes, where </a:t>
                </a:r>
                <a:r>
                  <a:rPr lang="en-US" dirty="0">
                    <a:latin typeface="Cambria Math" panose="02040503050406030204" pitchFamily="18" charset="0"/>
                    <a:ea typeface="Cambria Math" panose="02040503050406030204" pitchFamily="18" charset="0"/>
                  </a:rPr>
                  <a:t>k</a:t>
                </a:r>
                <a:r>
                  <a:rPr lang="en-US" dirty="0"/>
                  <a:t> is the number of clauses in </a:t>
                </a:r>
                <a:r>
                  <a:rPr lang="el-GR" dirty="0">
                    <a:latin typeface="Cambria Math" panose="02040503050406030204" pitchFamily="18" charset="0"/>
                    <a:ea typeface="Cambria Math" panose="02040503050406030204" pitchFamily="18" charset="0"/>
                  </a:rPr>
                  <a:t>Φ</a:t>
                </a:r>
                <a:endParaRPr lang="en-US" dirty="0">
                  <a:latin typeface="Cambria Math" panose="02040503050406030204" pitchFamily="18" charset="0"/>
                  <a:ea typeface="Cambria Math" panose="02040503050406030204" pitchFamily="18" charset="0"/>
                </a:endParaRPr>
              </a:p>
              <a:p>
                <a:r>
                  <a:rPr lang="en-US" dirty="0"/>
                  <a:t>The figure below helps to explain this:</a:t>
                </a:r>
              </a:p>
              <a:p>
                <a:endParaRPr lang="en-US" dirty="0"/>
              </a:p>
              <a:p>
                <a:endParaRPr lang="en-US" dirty="0"/>
              </a:p>
              <a:p>
                <a:endParaRPr lang="en-US" dirty="0"/>
              </a:p>
              <a:p>
                <a:endParaRPr lang="en-US" dirty="0"/>
              </a:p>
              <a:p>
                <a:endParaRPr lang="en-US" dirty="0"/>
              </a:p>
              <a:p>
                <a:r>
                  <a:rPr lang="en-US" dirty="0"/>
                  <a:t>Each clause has a corresponding pair of nodes, and there are separator nodes between them</a:t>
                </a:r>
              </a:p>
              <a:p>
                <a:r>
                  <a:rPr lang="en-US" dirty="0"/>
                  <a:t>Now we will describe how the other clause nodes, shown to the right of the graph in the rightmost figure on the previous slide, are connected to the rest of the graph</a:t>
                </a:r>
              </a:p>
              <a:p>
                <a:pPr lvl="1"/>
                <a:r>
                  <a:rPr lang="en-US" dirty="0"/>
                  <a:t>If the literal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appears in clause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ea typeface="Cambria Math" panose="02040503050406030204" pitchFamily="18" charset="0"/>
                  </a:rPr>
                  <a:t> of </a:t>
                </a:r>
                <a:r>
                  <a:rPr lang="el-GR" dirty="0">
                    <a:latin typeface="Cambria Math" panose="02040503050406030204" pitchFamily="18" charset="0"/>
                    <a:ea typeface="Cambria Math" panose="02040503050406030204" pitchFamily="18" charset="0"/>
                  </a:rPr>
                  <a:t>Φ</a:t>
                </a:r>
                <a:r>
                  <a:rPr lang="en-US" dirty="0"/>
                  <a:t>, then two edges from the </a:t>
                </a:r>
                <a:r>
                  <a:rPr lang="en-US" dirty="0">
                    <a:latin typeface="Cambria Math" panose="02040503050406030204" pitchFamily="18" charset="0"/>
                    <a:ea typeface="Cambria Math" panose="02040503050406030204" pitchFamily="18" charset="0"/>
                  </a:rPr>
                  <a:t>j</a:t>
                </a:r>
                <a:r>
                  <a:rPr lang="en-US" baseline="30000" dirty="0">
                    <a:latin typeface="Cambria Math" panose="02040503050406030204" pitchFamily="18" charset="0"/>
                    <a:ea typeface="Cambria Math" panose="02040503050406030204" pitchFamily="18" charset="0"/>
                  </a:rPr>
                  <a:t>th</a:t>
                </a:r>
                <a:r>
                  <a:rPr lang="en-US" dirty="0"/>
                  <a:t> pair in the </a:t>
                </a:r>
                <a:r>
                  <a:rPr lang="en-US" dirty="0">
                    <a:latin typeface="Cambria Math" panose="02040503050406030204" pitchFamily="18" charset="0"/>
                    <a:ea typeface="Cambria Math" panose="02040503050406030204" pitchFamily="18" charset="0"/>
                  </a:rPr>
                  <a:t>i</a:t>
                </a:r>
                <a:r>
                  <a:rPr lang="en-US" baseline="30000" dirty="0">
                    <a:latin typeface="Cambria Math" panose="02040503050406030204" pitchFamily="18" charset="0"/>
                    <a:ea typeface="Cambria Math" panose="02040503050406030204" pitchFamily="18" charset="0"/>
                  </a:rPr>
                  <a:t>th</a:t>
                </a:r>
                <a:r>
                  <a:rPr lang="en-US" dirty="0"/>
                  <a:t> diamond connect to the </a:t>
                </a:r>
                <a:r>
                  <a:rPr lang="en-US" dirty="0">
                    <a:latin typeface="Cambria Math" panose="02040503050406030204" pitchFamily="18" charset="0"/>
                    <a:ea typeface="Cambria Math" panose="02040503050406030204" pitchFamily="18" charset="0"/>
                  </a:rPr>
                  <a:t>j</a:t>
                </a:r>
                <a:r>
                  <a:rPr lang="en-US" baseline="30000" dirty="0">
                    <a:latin typeface="Cambria Math" panose="02040503050406030204" pitchFamily="18" charset="0"/>
                    <a:ea typeface="Cambria Math" panose="02040503050406030204" pitchFamily="18" charset="0"/>
                  </a:rPr>
                  <a:t>th</a:t>
                </a:r>
                <a:r>
                  <a:rPr lang="en-US" dirty="0"/>
                  <a:t> clause node, as depicted in the left figure on the following slide</a:t>
                </a:r>
              </a:p>
              <a:p>
                <a:pPr lvl="1"/>
                <a:r>
                  <a:rPr lang="en-US" dirty="0"/>
                  <a:t>If the literal </a:t>
                </a:r>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x</m:t>
                            </m:r>
                          </m:e>
                          <m:sub>
                            <m:r>
                              <m:rPr>
                                <m:sty m:val="p"/>
                              </m:rPr>
                              <a:rPr lang="en-US" b="0" i="0" smtClean="0">
                                <a:latin typeface="Cambria Math" panose="02040503050406030204" pitchFamily="18" charset="0"/>
                              </a:rPr>
                              <m:t>i</m:t>
                            </m:r>
                          </m:sub>
                        </m:sSub>
                      </m:e>
                    </m:acc>
                  </m:oMath>
                </a14:m>
                <a:r>
                  <a:rPr lang="en-US" dirty="0"/>
                  <a:t> appears in clause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ea typeface="Cambria Math" panose="02040503050406030204" pitchFamily="18" charset="0"/>
                  </a:rPr>
                  <a:t> of </a:t>
                </a:r>
                <a:r>
                  <a:rPr lang="el-GR" dirty="0">
                    <a:latin typeface="Cambria Math" panose="02040503050406030204" pitchFamily="18" charset="0"/>
                    <a:ea typeface="Cambria Math" panose="02040503050406030204" pitchFamily="18" charset="0"/>
                  </a:rPr>
                  <a:t>Φ</a:t>
                </a:r>
                <a:r>
                  <a:rPr lang="en-US" dirty="0"/>
                  <a:t>, then two edges from the </a:t>
                </a:r>
                <a:r>
                  <a:rPr lang="en-US" dirty="0">
                    <a:latin typeface="Cambria Math" panose="02040503050406030204" pitchFamily="18" charset="0"/>
                    <a:ea typeface="Cambria Math" panose="02040503050406030204" pitchFamily="18" charset="0"/>
                  </a:rPr>
                  <a:t>j</a:t>
                </a:r>
                <a:r>
                  <a:rPr lang="en-US" baseline="30000" dirty="0">
                    <a:latin typeface="Cambria Math" panose="02040503050406030204" pitchFamily="18" charset="0"/>
                    <a:ea typeface="Cambria Math" panose="02040503050406030204" pitchFamily="18" charset="0"/>
                  </a:rPr>
                  <a:t>th</a:t>
                </a:r>
                <a:r>
                  <a:rPr lang="en-US" dirty="0"/>
                  <a:t> pair in the </a:t>
                </a:r>
                <a:r>
                  <a:rPr lang="en-US" dirty="0">
                    <a:latin typeface="Cambria Math" panose="02040503050406030204" pitchFamily="18" charset="0"/>
                    <a:ea typeface="Cambria Math" panose="02040503050406030204" pitchFamily="18" charset="0"/>
                  </a:rPr>
                  <a:t>i</a:t>
                </a:r>
                <a:r>
                  <a:rPr lang="en-US" baseline="30000" dirty="0">
                    <a:latin typeface="Cambria Math" panose="02040503050406030204" pitchFamily="18" charset="0"/>
                    <a:ea typeface="Cambria Math" panose="02040503050406030204" pitchFamily="18" charset="0"/>
                  </a:rPr>
                  <a:t>th</a:t>
                </a:r>
                <a:r>
                  <a:rPr lang="en-US" dirty="0"/>
                  <a:t> diamond connect to the </a:t>
                </a:r>
                <a:r>
                  <a:rPr lang="en-US" dirty="0">
                    <a:latin typeface="Cambria Math" panose="02040503050406030204" pitchFamily="18" charset="0"/>
                    <a:ea typeface="Cambria Math" panose="02040503050406030204" pitchFamily="18" charset="0"/>
                  </a:rPr>
                  <a:t>j</a:t>
                </a:r>
                <a:r>
                  <a:rPr lang="en-US" baseline="30000" dirty="0">
                    <a:latin typeface="Cambria Math" panose="02040503050406030204" pitchFamily="18" charset="0"/>
                    <a:ea typeface="Cambria Math" panose="02040503050406030204" pitchFamily="18" charset="0"/>
                  </a:rPr>
                  <a:t>th</a:t>
                </a:r>
                <a:r>
                  <a:rPr lang="en-US" dirty="0"/>
                  <a:t> clause node, as depicted in the right figure on the following slide</a:t>
                </a:r>
              </a:p>
            </p:txBody>
          </p:sp>
        </mc:Choice>
        <mc:Fallback xmlns="">
          <p:sp>
            <p:nvSpPr>
              <p:cNvPr id="5" name="Content Placeholder 4">
                <a:extLst>
                  <a:ext uri="{FF2B5EF4-FFF2-40B4-BE49-F238E27FC236}">
                    <a16:creationId xmlns:a16="http://schemas.microsoft.com/office/drawing/2014/main" id="{C9A04743-CE4E-4555-98BD-D018BBF84EF9}"/>
                  </a:ext>
                </a:extLst>
              </p:cNvPr>
              <p:cNvSpPr>
                <a:spLocks noGrp="1" noRot="1" noChangeAspect="1" noMove="1" noResize="1" noEditPoints="1" noAdjustHandles="1" noChangeArrowheads="1" noChangeShapeType="1" noTextEdit="1"/>
              </p:cNvSpPr>
              <p:nvPr>
                <p:ph idx="1"/>
              </p:nvPr>
            </p:nvSpPr>
            <p:spPr>
              <a:blipFill>
                <a:blip r:embed="rId2"/>
                <a:stretch>
                  <a:fillRect l="-522" t="-2801" b="-1120"/>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4049B646-687A-4C80-BAE5-B3D5046C2DB9}"/>
              </a:ext>
            </a:extLst>
          </p:cNvPr>
          <p:cNvPicPr>
            <a:picLocks noChangeAspect="1"/>
          </p:cNvPicPr>
          <p:nvPr/>
        </p:nvPicPr>
        <p:blipFill>
          <a:blip r:embed="rId3"/>
          <a:stretch>
            <a:fillRect/>
          </a:stretch>
        </p:blipFill>
        <p:spPr>
          <a:xfrm>
            <a:off x="3539862" y="2701189"/>
            <a:ext cx="5112275" cy="1650560"/>
          </a:xfrm>
          <a:prstGeom prst="rect">
            <a:avLst/>
          </a:prstGeom>
        </p:spPr>
      </p:pic>
    </p:spTree>
    <p:extLst>
      <p:ext uri="{BB962C8B-B14F-4D97-AF65-F5344CB8AC3E}">
        <p14:creationId xmlns:p14="http://schemas.microsoft.com/office/powerpoint/2010/main" val="3710868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AE228-7A32-450B-B305-AB4FA1378EE1}"/>
              </a:ext>
            </a:extLst>
          </p:cNvPr>
          <p:cNvSpPr>
            <a:spLocks noGrp="1"/>
          </p:cNvSpPr>
          <p:nvPr>
            <p:ph type="title"/>
          </p:nvPr>
        </p:nvSpPr>
        <p:spPr/>
        <p:txBody>
          <a:bodyPr/>
          <a:lstStyle/>
          <a:p>
            <a:r>
              <a:rPr lang="en-US" dirty="0"/>
              <a:t>HAMPATH (part 4)</a:t>
            </a:r>
          </a:p>
        </p:txBody>
      </p:sp>
      <p:pic>
        <p:nvPicPr>
          <p:cNvPr id="7" name="Content Placeholder 6">
            <a:extLst>
              <a:ext uri="{FF2B5EF4-FFF2-40B4-BE49-F238E27FC236}">
                <a16:creationId xmlns:a16="http://schemas.microsoft.com/office/drawing/2014/main" id="{317F45A0-F8CF-4E54-A1C9-07DFE551C3D9}"/>
              </a:ext>
            </a:extLst>
          </p:cNvPr>
          <p:cNvPicPr>
            <a:picLocks noGrp="1" noChangeAspect="1"/>
          </p:cNvPicPr>
          <p:nvPr>
            <p:ph sz="half" idx="1"/>
          </p:nvPr>
        </p:nvPicPr>
        <p:blipFill>
          <a:blip r:embed="rId2"/>
          <a:stretch>
            <a:fillRect/>
          </a:stretch>
        </p:blipFill>
        <p:spPr>
          <a:xfrm>
            <a:off x="838200" y="2739338"/>
            <a:ext cx="5181600" cy="2523911"/>
          </a:xfrm>
        </p:spPr>
      </p:pic>
      <p:pic>
        <p:nvPicPr>
          <p:cNvPr id="9" name="Content Placeholder 8">
            <a:extLst>
              <a:ext uri="{FF2B5EF4-FFF2-40B4-BE49-F238E27FC236}">
                <a16:creationId xmlns:a16="http://schemas.microsoft.com/office/drawing/2014/main" id="{127393C3-2D6F-4E8C-9E12-E84F10CEED99}"/>
              </a:ext>
            </a:extLst>
          </p:cNvPr>
          <p:cNvPicPr>
            <a:picLocks noGrp="1" noChangeAspect="1"/>
          </p:cNvPicPr>
          <p:nvPr>
            <p:ph sz="half" idx="2"/>
          </p:nvPr>
        </p:nvPicPr>
        <p:blipFill>
          <a:blip r:embed="rId3"/>
          <a:stretch>
            <a:fillRect/>
          </a:stretch>
        </p:blipFill>
        <p:spPr>
          <a:xfrm>
            <a:off x="6172200" y="2748403"/>
            <a:ext cx="5181600" cy="2505782"/>
          </a:xfrm>
        </p:spPr>
      </p:pic>
    </p:spTree>
    <p:extLst>
      <p:ext uri="{BB962C8B-B14F-4D97-AF65-F5344CB8AC3E}">
        <p14:creationId xmlns:p14="http://schemas.microsoft.com/office/powerpoint/2010/main" val="2671966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C90E5-76F4-4E9B-94FE-C712F4059C93}"/>
              </a:ext>
            </a:extLst>
          </p:cNvPr>
          <p:cNvSpPr>
            <a:spLocks noGrp="1"/>
          </p:cNvSpPr>
          <p:nvPr>
            <p:ph type="title"/>
          </p:nvPr>
        </p:nvSpPr>
        <p:spPr/>
        <p:txBody>
          <a:bodyPr/>
          <a:lstStyle/>
          <a:p>
            <a:r>
              <a:rPr lang="en-US" dirty="0"/>
              <a:t>HAMPATH (part 5)</a:t>
            </a:r>
          </a:p>
        </p:txBody>
      </p:sp>
      <p:sp>
        <p:nvSpPr>
          <p:cNvPr id="3" name="Content Placeholder 2">
            <a:extLst>
              <a:ext uri="{FF2B5EF4-FFF2-40B4-BE49-F238E27FC236}">
                <a16:creationId xmlns:a16="http://schemas.microsoft.com/office/drawing/2014/main" id="{D3FFE5D4-F78C-44B9-8F05-739A19A25B16}"/>
              </a:ext>
            </a:extLst>
          </p:cNvPr>
          <p:cNvSpPr>
            <a:spLocks noGrp="1"/>
          </p:cNvSpPr>
          <p:nvPr>
            <p:ph idx="1"/>
          </p:nvPr>
        </p:nvSpPr>
        <p:spPr/>
        <p:txBody>
          <a:bodyPr>
            <a:normAutofit fontScale="85000" lnSpcReduction="20000"/>
          </a:bodyPr>
          <a:lstStyle/>
          <a:p>
            <a:r>
              <a:rPr lang="en-US" dirty="0"/>
              <a:t>The construction of the graph, </a:t>
            </a:r>
            <a:r>
              <a:rPr lang="en-US" dirty="0">
                <a:latin typeface="Cambria Math" panose="02040503050406030204" pitchFamily="18" charset="0"/>
                <a:ea typeface="Cambria Math" panose="02040503050406030204" pitchFamily="18" charset="0"/>
              </a:rPr>
              <a:t>G</a:t>
            </a:r>
            <a:r>
              <a:rPr lang="en-US" dirty="0"/>
              <a:t>, which was based on </a:t>
            </a:r>
            <a:r>
              <a:rPr lang="el-GR" dirty="0">
                <a:latin typeface="Cambria Math" panose="02040503050406030204" pitchFamily="18" charset="0"/>
                <a:ea typeface="Cambria Math" panose="02040503050406030204" pitchFamily="18" charset="0"/>
              </a:rPr>
              <a:t>Φ</a:t>
            </a:r>
            <a:r>
              <a:rPr lang="en-US" dirty="0"/>
              <a:t>, is now complete</a:t>
            </a:r>
          </a:p>
          <a:p>
            <a:r>
              <a:rPr lang="en-US" dirty="0"/>
              <a:t>To prove that this is a reduction from </a:t>
            </a:r>
            <a:r>
              <a:rPr lang="en-US" dirty="0">
                <a:latin typeface="Cambria Math" panose="02040503050406030204" pitchFamily="18" charset="0"/>
                <a:ea typeface="Cambria Math" panose="02040503050406030204" pitchFamily="18" charset="0"/>
              </a:rPr>
              <a:t>3SAT</a:t>
            </a:r>
            <a:r>
              <a:rPr lang="en-US" dirty="0"/>
              <a:t> to </a:t>
            </a:r>
            <a:r>
              <a:rPr lang="en-US" dirty="0">
                <a:latin typeface="Cambria Math" panose="02040503050406030204" pitchFamily="18" charset="0"/>
                <a:ea typeface="Cambria Math" panose="02040503050406030204" pitchFamily="18" charset="0"/>
              </a:rPr>
              <a:t>HAMPATH</a:t>
            </a:r>
            <a:r>
              <a:rPr lang="en-US" dirty="0"/>
              <a:t>, we must show two things:</a:t>
            </a:r>
          </a:p>
          <a:p>
            <a:pPr marL="914400" lvl="1" indent="-457200">
              <a:buFont typeface="+mj-lt"/>
              <a:buAutoNum type="arabicPeriod"/>
            </a:pPr>
            <a:r>
              <a:rPr lang="en-US" dirty="0"/>
              <a:t>If </a:t>
            </a:r>
            <a:r>
              <a:rPr lang="el-GR" dirty="0">
                <a:latin typeface="Cambria Math" panose="02040503050406030204" pitchFamily="18" charset="0"/>
                <a:ea typeface="Cambria Math" panose="02040503050406030204" pitchFamily="18" charset="0"/>
              </a:rPr>
              <a:t>Φ</a:t>
            </a:r>
            <a:r>
              <a:rPr lang="en-US" dirty="0"/>
              <a:t> is satisfiable, then </a:t>
            </a:r>
            <a:r>
              <a:rPr lang="en-US" dirty="0">
                <a:latin typeface="Cambria Math" panose="02040503050406030204" pitchFamily="18" charset="0"/>
                <a:ea typeface="Cambria Math" panose="02040503050406030204" pitchFamily="18" charset="0"/>
              </a:rPr>
              <a:t>G</a:t>
            </a:r>
            <a:r>
              <a:rPr lang="en-US" dirty="0"/>
              <a:t> contains a Hamiltonian path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p>
          <a:p>
            <a:pPr marL="914400" lvl="1" indent="-457200">
              <a:buFont typeface="+mj-lt"/>
              <a:buAutoNum type="arabicPeriod"/>
            </a:pPr>
            <a:r>
              <a:rPr lang="en-US" dirty="0"/>
              <a:t>If </a:t>
            </a:r>
            <a:r>
              <a:rPr lang="en-US" dirty="0">
                <a:latin typeface="Cambria Math" panose="02040503050406030204" pitchFamily="18" charset="0"/>
                <a:ea typeface="Cambria Math" panose="02040503050406030204" pitchFamily="18" charset="0"/>
              </a:rPr>
              <a:t>G</a:t>
            </a:r>
            <a:r>
              <a:rPr lang="en-US" dirty="0"/>
              <a:t> contains a Hamiltonian path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r>
              <a:rPr lang="en-US" dirty="0"/>
              <a:t>, then </a:t>
            </a:r>
            <a:r>
              <a:rPr lang="el-GR" dirty="0">
                <a:latin typeface="Cambria Math" panose="02040503050406030204" pitchFamily="18" charset="0"/>
                <a:ea typeface="Cambria Math" panose="02040503050406030204" pitchFamily="18" charset="0"/>
              </a:rPr>
              <a:t>Φ</a:t>
            </a:r>
            <a:r>
              <a:rPr lang="en-US" dirty="0"/>
              <a:t> is satisfiable</a:t>
            </a:r>
          </a:p>
          <a:p>
            <a:r>
              <a:rPr lang="en-US" dirty="0"/>
              <a:t>We will consider the first point first (it is the simpler of the two to see)</a:t>
            </a:r>
          </a:p>
          <a:p>
            <a:pPr lvl="1"/>
            <a:r>
              <a:rPr lang="en-US" dirty="0"/>
              <a:t>Assuming </a:t>
            </a:r>
            <a:r>
              <a:rPr lang="el-GR" dirty="0">
                <a:latin typeface="Cambria Math" panose="02040503050406030204" pitchFamily="18" charset="0"/>
                <a:ea typeface="Cambria Math" panose="02040503050406030204" pitchFamily="18" charset="0"/>
              </a:rPr>
              <a:t>Φ</a:t>
            </a:r>
            <a:r>
              <a:rPr lang="en-US" dirty="0"/>
              <a:t> is satisfiable, consider some assignment to the variables that makes it true</a:t>
            </a:r>
          </a:p>
          <a:p>
            <a:pPr lvl="1"/>
            <a:r>
              <a:rPr lang="en-US" dirty="0"/>
              <a:t>Starting at </a:t>
            </a:r>
            <a:r>
              <a:rPr lang="en-US" dirty="0">
                <a:latin typeface="Cambria Math" panose="02040503050406030204" pitchFamily="18" charset="0"/>
                <a:ea typeface="Cambria Math" panose="02040503050406030204" pitchFamily="18" charset="0"/>
              </a:rPr>
              <a:t>s</a:t>
            </a:r>
            <a:r>
              <a:rPr lang="en-US" dirty="0"/>
              <a:t>, we walk down to </a:t>
            </a:r>
            <a:r>
              <a:rPr lang="en-US" dirty="0">
                <a:latin typeface="Cambria Math" panose="02040503050406030204" pitchFamily="18" charset="0"/>
                <a:ea typeface="Cambria Math" panose="02040503050406030204" pitchFamily="18" charset="0"/>
              </a:rPr>
              <a:t>t</a:t>
            </a:r>
            <a:r>
              <a:rPr lang="en-US" dirty="0"/>
              <a:t>, and for every diamond, we either do what Sipser calls a "zig-zag" or a "zag-zig"; both are depicted in the figure on the next slide</a:t>
            </a:r>
          </a:p>
          <a:p>
            <a:pPr lvl="1"/>
            <a:r>
              <a:rPr lang="en-US" dirty="0"/>
              <a:t>For the </a:t>
            </a:r>
            <a:r>
              <a:rPr lang="en-US" dirty="0">
                <a:latin typeface="Cambria Math" panose="02040503050406030204" pitchFamily="18" charset="0"/>
                <a:ea typeface="Cambria Math" panose="02040503050406030204" pitchFamily="18" charset="0"/>
              </a:rPr>
              <a:t>i</a:t>
            </a:r>
            <a:r>
              <a:rPr lang="en-US" baseline="30000" dirty="0">
                <a:latin typeface="Cambria Math" panose="02040503050406030204" pitchFamily="18" charset="0"/>
                <a:ea typeface="Cambria Math" panose="02040503050406030204" pitchFamily="18" charset="0"/>
              </a:rPr>
              <a:t>th</a:t>
            </a:r>
            <a:r>
              <a:rPr lang="en-US" dirty="0"/>
              <a:t> diamond, which corresponds to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we do a zig-zag if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is true, and we do a zag-zig if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is false</a:t>
            </a:r>
          </a:p>
          <a:p>
            <a:pPr lvl="1"/>
            <a:r>
              <a:rPr lang="en-US" dirty="0"/>
              <a:t>For each clause, there is at least one true literal (either a variable or a variable negated)</a:t>
            </a:r>
          </a:p>
          <a:p>
            <a:pPr lvl="1"/>
            <a:r>
              <a:rPr lang="en-US" dirty="0"/>
              <a:t>When you process such a literal, do a detour to the clause node and then return</a:t>
            </a:r>
          </a:p>
          <a:p>
            <a:pPr lvl="1"/>
            <a:r>
              <a:rPr lang="en-US" dirty="0"/>
              <a:t>If there are multiple true literals, only do the detour once (it is arbitrary when you do it)</a:t>
            </a:r>
          </a:p>
          <a:p>
            <a:pPr lvl="1"/>
            <a:r>
              <a:rPr lang="en-US" dirty="0"/>
              <a:t>This process will produce a valid Hamiltonian path in </a:t>
            </a:r>
            <a:r>
              <a:rPr lang="en-US" dirty="0">
                <a:latin typeface="Cambria Math" panose="02040503050406030204" pitchFamily="18" charset="0"/>
                <a:ea typeface="Cambria Math" panose="02040503050406030204" pitchFamily="18" charset="0"/>
              </a:rPr>
              <a:t>G</a:t>
            </a:r>
            <a:r>
              <a:rPr lang="en-US" dirty="0"/>
              <a:t>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p>
        </p:txBody>
      </p:sp>
    </p:spTree>
    <p:extLst>
      <p:ext uri="{BB962C8B-B14F-4D97-AF65-F5344CB8AC3E}">
        <p14:creationId xmlns:p14="http://schemas.microsoft.com/office/powerpoint/2010/main" val="25106713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ADCC9-F9E9-45A6-A7C9-BDB32E8EA26D}"/>
              </a:ext>
            </a:extLst>
          </p:cNvPr>
          <p:cNvSpPr>
            <a:spLocks noGrp="1"/>
          </p:cNvSpPr>
          <p:nvPr>
            <p:ph type="title"/>
          </p:nvPr>
        </p:nvSpPr>
        <p:spPr/>
        <p:txBody>
          <a:bodyPr/>
          <a:lstStyle/>
          <a:p>
            <a:r>
              <a:rPr lang="en-US" dirty="0"/>
              <a:t>HAMPATH (part 6)</a:t>
            </a:r>
          </a:p>
        </p:txBody>
      </p:sp>
      <p:pic>
        <p:nvPicPr>
          <p:cNvPr id="8" name="Content Placeholder 7">
            <a:extLst>
              <a:ext uri="{FF2B5EF4-FFF2-40B4-BE49-F238E27FC236}">
                <a16:creationId xmlns:a16="http://schemas.microsoft.com/office/drawing/2014/main" id="{BF706F72-14ED-4CA7-B7FD-66D327BEA3EF}"/>
              </a:ext>
            </a:extLst>
          </p:cNvPr>
          <p:cNvPicPr>
            <a:picLocks noGrp="1" noChangeAspect="1"/>
          </p:cNvPicPr>
          <p:nvPr>
            <p:ph idx="1"/>
          </p:nvPr>
        </p:nvPicPr>
        <p:blipFill>
          <a:blip r:embed="rId2"/>
          <a:stretch>
            <a:fillRect/>
          </a:stretch>
        </p:blipFill>
        <p:spPr>
          <a:xfrm>
            <a:off x="2915479" y="1953491"/>
            <a:ext cx="6361042" cy="3483690"/>
          </a:xfrm>
        </p:spPr>
      </p:pic>
    </p:spTree>
    <p:extLst>
      <p:ext uri="{BB962C8B-B14F-4D97-AF65-F5344CB8AC3E}">
        <p14:creationId xmlns:p14="http://schemas.microsoft.com/office/powerpoint/2010/main" val="1361429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F222-BDF4-4BD7-80CC-D15CD2829300}"/>
              </a:ext>
            </a:extLst>
          </p:cNvPr>
          <p:cNvSpPr>
            <a:spLocks noGrp="1"/>
          </p:cNvSpPr>
          <p:nvPr>
            <p:ph type="title"/>
          </p:nvPr>
        </p:nvSpPr>
        <p:spPr/>
        <p:txBody>
          <a:bodyPr/>
          <a:lstStyle/>
          <a:p>
            <a:r>
              <a:rPr lang="en-US" dirty="0"/>
              <a:t>HAMPATH (part 7)</a:t>
            </a:r>
          </a:p>
        </p:txBody>
      </p:sp>
      <p:sp>
        <p:nvSpPr>
          <p:cNvPr id="3" name="Content Placeholder 2">
            <a:extLst>
              <a:ext uri="{FF2B5EF4-FFF2-40B4-BE49-F238E27FC236}">
                <a16:creationId xmlns:a16="http://schemas.microsoft.com/office/drawing/2014/main" id="{C7A8D8FE-7E8F-4A2E-935F-482687CFB0E8}"/>
              </a:ext>
            </a:extLst>
          </p:cNvPr>
          <p:cNvSpPr>
            <a:spLocks noGrp="1"/>
          </p:cNvSpPr>
          <p:nvPr>
            <p:ph idx="1"/>
          </p:nvPr>
        </p:nvSpPr>
        <p:spPr/>
        <p:txBody>
          <a:bodyPr>
            <a:normAutofit fontScale="77500" lnSpcReduction="20000"/>
          </a:bodyPr>
          <a:lstStyle/>
          <a:p>
            <a:r>
              <a:rPr lang="en-US" dirty="0"/>
              <a:t>We still must show that the second point of the proof is true (i.e., that if there is a Hamiltonian path in </a:t>
            </a:r>
            <a:r>
              <a:rPr lang="en-US" dirty="0">
                <a:latin typeface="Cambria Math" panose="02040503050406030204" pitchFamily="18" charset="0"/>
                <a:ea typeface="Cambria Math" panose="02040503050406030204" pitchFamily="18" charset="0"/>
              </a:rPr>
              <a:t>G</a:t>
            </a:r>
            <a:r>
              <a:rPr lang="en-US" dirty="0"/>
              <a:t>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r>
              <a:rPr lang="en-US" dirty="0"/>
              <a:t>, then </a:t>
            </a:r>
            <a:r>
              <a:rPr lang="el-GR" dirty="0">
                <a:latin typeface="Cambria Math" panose="02040503050406030204" pitchFamily="18" charset="0"/>
                <a:ea typeface="Cambria Math" panose="02040503050406030204" pitchFamily="18" charset="0"/>
              </a:rPr>
              <a:t>Φ</a:t>
            </a:r>
            <a:r>
              <a:rPr lang="en-US" dirty="0"/>
              <a:t> is satisfiable</a:t>
            </a:r>
          </a:p>
          <a:p>
            <a:pPr lvl="1"/>
            <a:r>
              <a:rPr lang="en-US" dirty="0"/>
              <a:t>Clearly, if there is a path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r>
              <a:rPr lang="en-US" dirty="0"/>
              <a:t> that is standard (i.e., that gets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r>
              <a:rPr lang="en-US" dirty="0"/>
              <a:t> with </a:t>
            </a:r>
            <a:r>
              <a:rPr lang="en-US" dirty="0">
                <a:latin typeface="Cambria Math" panose="02040503050406030204" pitchFamily="18" charset="0"/>
                <a:ea typeface="Cambria Math" panose="02040503050406030204" pitchFamily="18" charset="0"/>
              </a:rPr>
              <a:t>l</a:t>
            </a:r>
            <a:r>
              <a:rPr lang="en-US" dirty="0"/>
              <a:t> sequences of zig-zags and zag-zigs), this is true</a:t>
            </a:r>
          </a:p>
          <a:p>
            <a:pPr lvl="1"/>
            <a:r>
              <a:rPr lang="en-US" dirty="0"/>
              <a:t>That is because it means we can satisfy each clause with some settings of the Boolean variables</a:t>
            </a:r>
          </a:p>
          <a:p>
            <a:pPr lvl="1"/>
            <a:r>
              <a:rPr lang="en-US" dirty="0"/>
              <a:t>The only thing that remains is to show that there is no other Hamiltonian path from s to t that involves entering a clause node from one diamond and returning to another</a:t>
            </a:r>
          </a:p>
          <a:p>
            <a:pPr lvl="1"/>
            <a:r>
              <a:rPr lang="en-US" dirty="0"/>
              <a:t>Such a situation is depicted in the figure on the following slide</a:t>
            </a:r>
          </a:p>
          <a:p>
            <a:pPr lvl="1"/>
            <a:r>
              <a:rPr lang="en-US" dirty="0"/>
              <a:t>We will explain why this is not possible by example, considering the figure</a:t>
            </a:r>
          </a:p>
          <a:p>
            <a:pPr lvl="1"/>
            <a:r>
              <a:rPr lang="en-US" dirty="0"/>
              <a:t>In the figure, either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r>
              <a:rPr lang="en-US" dirty="0"/>
              <a:t> or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3</a:t>
            </a:r>
            <a:r>
              <a:rPr lang="en-US" dirty="0"/>
              <a:t> must be a separator node</a:t>
            </a:r>
          </a:p>
          <a:p>
            <a:pPr lvl="2"/>
            <a:r>
              <a:rPr lang="en-US" dirty="0"/>
              <a:t>If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r>
              <a:rPr lang="en-US" dirty="0"/>
              <a:t> is a separator node, the only ways to get there are from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3</a:t>
            </a:r>
          </a:p>
          <a:p>
            <a:pPr lvl="2"/>
            <a:r>
              <a:rPr lang="en-US" dirty="0"/>
              <a:t>We've already visited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t>, so the only remaining way to get to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r>
              <a:rPr lang="en-US" dirty="0"/>
              <a:t> is from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3</a:t>
            </a:r>
            <a:r>
              <a:rPr lang="en-US" dirty="0"/>
              <a:t>, and after that we would be stuck</a:t>
            </a:r>
          </a:p>
          <a:p>
            <a:pPr lvl="2"/>
            <a:r>
              <a:rPr lang="en-US" dirty="0"/>
              <a:t>If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3</a:t>
            </a:r>
            <a:r>
              <a:rPr lang="en-US" dirty="0"/>
              <a:t> is a separator node, the only edges entering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r>
              <a:rPr lang="en-US" dirty="0"/>
              <a:t> are from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3</a:t>
            </a:r>
            <a:r>
              <a:rPr lang="en-US" dirty="0"/>
              <a:t>, and </a:t>
            </a:r>
            <a:r>
              <a:rPr lang="en-US" dirty="0">
                <a:latin typeface="Cambria Math" panose="02040503050406030204" pitchFamily="18" charset="0"/>
                <a:ea typeface="Cambria Math" panose="02040503050406030204" pitchFamily="18" charset="0"/>
              </a:rPr>
              <a:t>c</a:t>
            </a:r>
          </a:p>
          <a:p>
            <a:pPr lvl="2"/>
            <a:r>
              <a:rPr lang="en-US" dirty="0"/>
              <a:t>We've already visited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c</a:t>
            </a:r>
            <a:r>
              <a:rPr lang="en-US" dirty="0"/>
              <a:t>, so the only remaining way to get to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r>
              <a:rPr lang="en-US" dirty="0"/>
              <a:t> is from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3</a:t>
            </a:r>
            <a:r>
              <a:rPr lang="en-US" dirty="0"/>
              <a:t>, and then we would be stuck</a:t>
            </a:r>
          </a:p>
          <a:p>
            <a:r>
              <a:rPr lang="en-US" dirty="0"/>
              <a:t>Thus, this graph is a proper reduction from </a:t>
            </a:r>
            <a:r>
              <a:rPr lang="en-US" dirty="0">
                <a:latin typeface="Cambria Math" panose="02040503050406030204" pitchFamily="18" charset="0"/>
                <a:ea typeface="Cambria Math" panose="02040503050406030204" pitchFamily="18" charset="0"/>
              </a:rPr>
              <a:t>3SAT</a:t>
            </a:r>
            <a:r>
              <a:rPr lang="en-US" dirty="0"/>
              <a:t> to </a:t>
            </a:r>
            <a:r>
              <a:rPr lang="en-US" dirty="0">
                <a:latin typeface="Cambria Math" panose="02040503050406030204" pitchFamily="18" charset="0"/>
                <a:ea typeface="Cambria Math" panose="02040503050406030204" pitchFamily="18" charset="0"/>
              </a:rPr>
              <a:t>HAMPATH</a:t>
            </a:r>
          </a:p>
          <a:p>
            <a:r>
              <a:rPr lang="en-US" dirty="0"/>
              <a:t>It is also clearly a polynomial-time reduction, so </a:t>
            </a:r>
            <a:r>
              <a:rPr lang="en-US" dirty="0">
                <a:latin typeface="Cambria Math" panose="02040503050406030204" pitchFamily="18" charset="0"/>
                <a:ea typeface="Cambria Math" panose="02040503050406030204" pitchFamily="18" charset="0"/>
              </a:rPr>
              <a:t>HAMPATH</a:t>
            </a:r>
            <a:r>
              <a:rPr lang="en-US" dirty="0"/>
              <a:t> is </a:t>
            </a:r>
            <a:r>
              <a:rPr lang="en-US" dirty="0">
                <a:latin typeface="Cambria Math" panose="02040503050406030204" pitchFamily="18" charset="0"/>
                <a:ea typeface="Cambria Math" panose="02040503050406030204" pitchFamily="18" charset="0"/>
              </a:rPr>
              <a:t>NP</a:t>
            </a:r>
            <a:r>
              <a:rPr lang="en-US" dirty="0"/>
              <a:t>-complete</a:t>
            </a:r>
          </a:p>
          <a:p>
            <a:pPr lvl="1"/>
            <a:endParaRPr lang="en-US" dirty="0"/>
          </a:p>
        </p:txBody>
      </p:sp>
    </p:spTree>
    <p:extLst>
      <p:ext uri="{BB962C8B-B14F-4D97-AF65-F5344CB8AC3E}">
        <p14:creationId xmlns:p14="http://schemas.microsoft.com/office/powerpoint/2010/main" val="11719527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523AE-EB52-46E5-B831-B097E099A20C}"/>
              </a:ext>
            </a:extLst>
          </p:cNvPr>
          <p:cNvSpPr>
            <a:spLocks noGrp="1"/>
          </p:cNvSpPr>
          <p:nvPr>
            <p:ph type="title"/>
          </p:nvPr>
        </p:nvSpPr>
        <p:spPr/>
        <p:txBody>
          <a:bodyPr/>
          <a:lstStyle/>
          <a:p>
            <a:r>
              <a:rPr lang="en-US" dirty="0"/>
              <a:t>HAMPATH (part 8)</a:t>
            </a:r>
          </a:p>
        </p:txBody>
      </p:sp>
      <p:pic>
        <p:nvPicPr>
          <p:cNvPr id="5" name="Content Placeholder 4">
            <a:extLst>
              <a:ext uri="{FF2B5EF4-FFF2-40B4-BE49-F238E27FC236}">
                <a16:creationId xmlns:a16="http://schemas.microsoft.com/office/drawing/2014/main" id="{43300F22-5271-47C7-AD2D-A74ECFD31C73}"/>
              </a:ext>
            </a:extLst>
          </p:cNvPr>
          <p:cNvPicPr>
            <a:picLocks noGrp="1" noChangeAspect="1"/>
          </p:cNvPicPr>
          <p:nvPr>
            <p:ph idx="1"/>
          </p:nvPr>
        </p:nvPicPr>
        <p:blipFill>
          <a:blip r:embed="rId2"/>
          <a:stretch>
            <a:fillRect/>
          </a:stretch>
        </p:blipFill>
        <p:spPr>
          <a:xfrm>
            <a:off x="3800154" y="2162712"/>
            <a:ext cx="4591691" cy="3677163"/>
          </a:xfrm>
        </p:spPr>
      </p:pic>
    </p:spTree>
    <p:extLst>
      <p:ext uri="{BB962C8B-B14F-4D97-AF65-F5344CB8AC3E}">
        <p14:creationId xmlns:p14="http://schemas.microsoft.com/office/powerpoint/2010/main" val="21625221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314BE-392C-41DC-9862-D4972AAA1FA4}"/>
              </a:ext>
            </a:extLst>
          </p:cNvPr>
          <p:cNvSpPr>
            <a:spLocks noGrp="1"/>
          </p:cNvSpPr>
          <p:nvPr>
            <p:ph type="title"/>
          </p:nvPr>
        </p:nvSpPr>
        <p:spPr/>
        <p:txBody>
          <a:bodyPr/>
          <a:lstStyle/>
          <a:p>
            <a:r>
              <a:rPr lang="en-US" dirty="0"/>
              <a:t>SUBSET-SUM (part 1)</a:t>
            </a:r>
          </a:p>
        </p:txBody>
      </p:sp>
      <p:sp>
        <p:nvSpPr>
          <p:cNvPr id="3" name="Content Placeholder 2">
            <a:extLst>
              <a:ext uri="{FF2B5EF4-FFF2-40B4-BE49-F238E27FC236}">
                <a16:creationId xmlns:a16="http://schemas.microsoft.com/office/drawing/2014/main" id="{0455C7CA-2D36-49A2-A619-31F03ABBDC1D}"/>
              </a:ext>
            </a:extLst>
          </p:cNvPr>
          <p:cNvSpPr>
            <a:spLocks noGrp="1"/>
          </p:cNvSpPr>
          <p:nvPr>
            <p:ph idx="1"/>
          </p:nvPr>
        </p:nvSpPr>
        <p:spPr/>
        <p:txBody>
          <a:bodyPr>
            <a:normAutofit fontScale="85000" lnSpcReduction="20000"/>
          </a:bodyPr>
          <a:lstStyle/>
          <a:p>
            <a:r>
              <a:rPr lang="en-US" dirty="0"/>
              <a:t>Another </a:t>
            </a:r>
            <a:r>
              <a:rPr lang="en-US" dirty="0">
                <a:latin typeface="Cambria Math" panose="02040503050406030204" pitchFamily="18" charset="0"/>
                <a:ea typeface="Cambria Math" panose="02040503050406030204" pitchFamily="18" charset="0"/>
              </a:rPr>
              <a:t>NP</a:t>
            </a:r>
            <a:r>
              <a:rPr lang="en-US" dirty="0"/>
              <a:t> language we saw in a previous topic is:</a:t>
            </a:r>
            <a:r>
              <a:rPr lang="en-US" dirty="0">
                <a:latin typeface="Cambria Math" panose="02040503050406030204" pitchFamily="18" charset="0"/>
                <a:ea typeface="Cambria Math" panose="02040503050406030204" pitchFamily="18" charset="0"/>
              </a:rPr>
              <a:t> SUBSET-SUM = {&lt;S, t&gt; | S = {x</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x</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a:t>
            </a:r>
            <a:r>
              <a:rPr lang="en-US" dirty="0"/>
              <a:t>, and for some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y</a:t>
            </a:r>
            <a:r>
              <a:rPr lang="en-US" baseline="-25000" dirty="0">
                <a:latin typeface="Cambria Math" panose="02040503050406030204" pitchFamily="18" charset="0"/>
                <a:ea typeface="Cambria Math" panose="02040503050406030204" pitchFamily="18" charset="0"/>
              </a:rPr>
              <a:t>l</a:t>
            </a:r>
            <a:r>
              <a:rPr lang="en-US" dirty="0">
                <a:latin typeface="Cambria Math" panose="02040503050406030204" pitchFamily="18" charset="0"/>
                <a:ea typeface="Cambria Math" panose="02040503050406030204" pitchFamily="18" charset="0"/>
              </a:rPr>
              <a:t>} ⊆ {x</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x</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a:t>
            </a:r>
            <a:r>
              <a:rPr lang="en-US" dirty="0"/>
              <a:t>, we have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t}</a:t>
            </a:r>
          </a:p>
          <a:p>
            <a:r>
              <a:rPr lang="en-US" dirty="0">
                <a:ea typeface="Cambria Math" panose="02040503050406030204" pitchFamily="18" charset="0"/>
              </a:rPr>
              <a:t>Theorem 7.56 states: "</a:t>
            </a:r>
            <a:r>
              <a:rPr lang="en-US" dirty="0">
                <a:latin typeface="Cambria Math" panose="02040503050406030204" pitchFamily="18" charset="0"/>
                <a:ea typeface="Cambria Math" panose="02040503050406030204" pitchFamily="18" charset="0"/>
              </a:rPr>
              <a:t>SUBSET-SUM</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-complete"</a:t>
            </a:r>
          </a:p>
          <a:p>
            <a:r>
              <a:rPr lang="en-US" dirty="0">
                <a:ea typeface="Cambria Math" panose="02040503050406030204" pitchFamily="18" charset="0"/>
              </a:rPr>
              <a:t>We will prove it via another polynomial-time reduction from </a:t>
            </a:r>
            <a:r>
              <a:rPr lang="en-US" dirty="0">
                <a:latin typeface="Cambria Math" panose="02040503050406030204" pitchFamily="18" charset="0"/>
                <a:ea typeface="Cambria Math" panose="02040503050406030204" pitchFamily="18" charset="0"/>
              </a:rPr>
              <a:t>3SAT</a:t>
            </a:r>
            <a:r>
              <a:rPr lang="en-US" dirty="0">
                <a:ea typeface="Cambria Math" panose="02040503050406030204" pitchFamily="18" charset="0"/>
              </a:rPr>
              <a:t> (we already proved </a:t>
            </a:r>
            <a:r>
              <a:rPr lang="en-US" dirty="0">
                <a:latin typeface="Cambria Math" panose="02040503050406030204" pitchFamily="18" charset="0"/>
                <a:ea typeface="Cambria Math" panose="02040503050406030204" pitchFamily="18" charset="0"/>
              </a:rPr>
              <a:t>SUBSET-SUM</a:t>
            </a:r>
            <a:r>
              <a:rPr lang="en-US" dirty="0">
                <a:ea typeface="Cambria Math" panose="02040503050406030204" pitchFamily="18" charset="0"/>
              </a:rPr>
              <a:t> is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a:t>
            </a:r>
          </a:p>
          <a:p>
            <a:r>
              <a:rPr lang="en-US" dirty="0"/>
              <a:t>Given any 3cnf-formula, </a:t>
            </a:r>
            <a:r>
              <a:rPr lang="en-US" dirty="0">
                <a:latin typeface="Cambria Math" panose="02040503050406030204" pitchFamily="18" charset="0"/>
                <a:ea typeface="Cambria Math" panose="02040503050406030204" pitchFamily="18" charset="0"/>
              </a:rPr>
              <a:t>Φ</a:t>
            </a:r>
            <a:r>
              <a:rPr lang="en-US" dirty="0"/>
              <a:t>, we can convert it to a set of integers, </a:t>
            </a:r>
            <a:r>
              <a:rPr lang="en-US" dirty="0">
                <a:latin typeface="Cambria Math" panose="02040503050406030204" pitchFamily="18" charset="0"/>
                <a:ea typeface="Cambria Math" panose="02040503050406030204" pitchFamily="18" charset="0"/>
              </a:rPr>
              <a:t>S</a:t>
            </a:r>
            <a:r>
              <a:rPr lang="en-US" dirty="0"/>
              <a:t>, and a number, </a:t>
            </a:r>
            <a:r>
              <a:rPr lang="en-US" dirty="0">
                <a:latin typeface="Cambria Math" panose="02040503050406030204" pitchFamily="18" charset="0"/>
                <a:ea typeface="Cambria Math" panose="02040503050406030204" pitchFamily="18" charset="0"/>
              </a:rPr>
              <a:t>t</a:t>
            </a:r>
            <a:r>
              <a:rPr lang="en-US" dirty="0"/>
              <a:t>, such that </a:t>
            </a:r>
            <a:r>
              <a:rPr lang="en-US" dirty="0">
                <a:latin typeface="Cambria Math" panose="02040503050406030204" pitchFamily="18" charset="0"/>
                <a:ea typeface="Cambria Math" panose="02040503050406030204" pitchFamily="18" charset="0"/>
              </a:rPr>
              <a:t>S</a:t>
            </a:r>
            <a:r>
              <a:rPr lang="en-US" dirty="0"/>
              <a:t> contains a subset that sums to </a:t>
            </a:r>
            <a:r>
              <a:rPr lang="en-US" dirty="0">
                <a:latin typeface="Cambria Math" panose="02040503050406030204" pitchFamily="18" charset="0"/>
                <a:ea typeface="Cambria Math" panose="02040503050406030204" pitchFamily="18" charset="0"/>
              </a:rPr>
              <a:t>t</a:t>
            </a:r>
            <a:r>
              <a:rPr lang="en-US" dirty="0"/>
              <a:t> iff </a:t>
            </a:r>
            <a:r>
              <a:rPr lang="en-US" dirty="0">
                <a:latin typeface="Cambria Math" panose="02040503050406030204" pitchFamily="18" charset="0"/>
                <a:ea typeface="Cambria Math" panose="02040503050406030204" pitchFamily="18" charset="0"/>
              </a:rPr>
              <a:t>Φ</a:t>
            </a:r>
            <a:r>
              <a:rPr lang="en-US" dirty="0"/>
              <a:t> is satisfiable</a:t>
            </a:r>
          </a:p>
          <a:p>
            <a:pPr lvl="1"/>
            <a:r>
              <a:rPr lang="en-US" dirty="0"/>
              <a:t>The numbers we produce in </a:t>
            </a:r>
            <a:r>
              <a:rPr lang="en-US" dirty="0">
                <a:latin typeface="Cambria Math" panose="02040503050406030204" pitchFamily="18" charset="0"/>
                <a:ea typeface="Cambria Math" panose="02040503050406030204" pitchFamily="18" charset="0"/>
              </a:rPr>
              <a:t>S</a:t>
            </a:r>
            <a:r>
              <a:rPr lang="en-US" dirty="0"/>
              <a:t> will contain only </a:t>
            </a:r>
            <a:r>
              <a:rPr lang="en-US" dirty="0">
                <a:latin typeface="Cambria Math" panose="02040503050406030204" pitchFamily="18" charset="0"/>
                <a:ea typeface="Cambria Math" panose="02040503050406030204" pitchFamily="18" charset="0"/>
              </a:rPr>
              <a:t>0</a:t>
            </a:r>
            <a:r>
              <a:rPr lang="en-US" dirty="0"/>
              <a:t>s and </a:t>
            </a:r>
            <a:r>
              <a:rPr lang="en-US" dirty="0">
                <a:latin typeface="Cambria Math" panose="02040503050406030204" pitchFamily="18" charset="0"/>
                <a:ea typeface="Cambria Math" panose="02040503050406030204" pitchFamily="18" charset="0"/>
              </a:rPr>
              <a:t>1</a:t>
            </a:r>
            <a:r>
              <a:rPr lang="en-US" dirty="0"/>
              <a:t>s, but they are decimal numbers</a:t>
            </a:r>
          </a:p>
          <a:p>
            <a:pPr lvl="1"/>
            <a:r>
              <a:rPr lang="en-US" dirty="0"/>
              <a:t>The decimal number </a:t>
            </a:r>
            <a:r>
              <a:rPr lang="en-US" dirty="0">
                <a:latin typeface="Cambria Math" panose="02040503050406030204" pitchFamily="18" charset="0"/>
                <a:ea typeface="Cambria Math" panose="02040503050406030204" pitchFamily="18" charset="0"/>
              </a:rPr>
              <a:t>t</a:t>
            </a:r>
            <a:r>
              <a:rPr lang="en-US" dirty="0"/>
              <a:t> will contain </a:t>
            </a:r>
            <a:r>
              <a:rPr lang="en-US" dirty="0">
                <a:latin typeface="Cambria Math" panose="02040503050406030204" pitchFamily="18" charset="0"/>
                <a:ea typeface="Cambria Math" panose="02040503050406030204" pitchFamily="18" charset="0"/>
              </a:rPr>
              <a:t>1</a:t>
            </a:r>
            <a:r>
              <a:rPr lang="en-US" dirty="0"/>
              <a:t>s and </a:t>
            </a:r>
            <a:r>
              <a:rPr lang="en-US" dirty="0">
                <a:latin typeface="Cambria Math" panose="02040503050406030204" pitchFamily="18" charset="0"/>
                <a:ea typeface="Cambria Math" panose="02040503050406030204" pitchFamily="18" charset="0"/>
              </a:rPr>
              <a:t>3</a:t>
            </a:r>
            <a:r>
              <a:rPr lang="en-US" dirty="0"/>
              <a:t>s</a:t>
            </a:r>
          </a:p>
          <a:p>
            <a:pPr lvl="1"/>
            <a:r>
              <a:rPr lang="en-US" dirty="0"/>
              <a:t>I add: really, we could consider these numbers to be expressed in base 4 or above, but we'll consider them decimal numbers for simplicity</a:t>
            </a:r>
          </a:p>
          <a:p>
            <a:r>
              <a:rPr lang="en-US" dirty="0"/>
              <a:t>The next slide explains how the values are created, and the figure shown in two slides depicts the values in a table</a:t>
            </a:r>
          </a:p>
        </p:txBody>
      </p:sp>
    </p:spTree>
    <p:extLst>
      <p:ext uri="{BB962C8B-B14F-4D97-AF65-F5344CB8AC3E}">
        <p14:creationId xmlns:p14="http://schemas.microsoft.com/office/powerpoint/2010/main" val="38546562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71292-6149-4AAB-B6BF-183B65D034EF}"/>
              </a:ext>
            </a:extLst>
          </p:cNvPr>
          <p:cNvSpPr>
            <a:spLocks noGrp="1"/>
          </p:cNvSpPr>
          <p:nvPr>
            <p:ph type="title"/>
          </p:nvPr>
        </p:nvSpPr>
        <p:spPr/>
        <p:txBody>
          <a:bodyPr/>
          <a:lstStyle/>
          <a:p>
            <a:r>
              <a:rPr lang="en-US" dirty="0"/>
              <a:t>SUBSET-SUM (part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224C43-ACC9-4A63-BE5B-D6873E130612}"/>
                  </a:ext>
                </a:extLst>
              </p:cNvPr>
              <p:cNvSpPr>
                <a:spLocks noGrp="1"/>
              </p:cNvSpPr>
              <p:nvPr>
                <p:ph idx="1"/>
              </p:nvPr>
            </p:nvSpPr>
            <p:spPr/>
            <p:txBody>
              <a:bodyPr>
                <a:normAutofit fontScale="85000" lnSpcReduction="20000"/>
              </a:bodyPr>
              <a:lstStyle/>
              <a:p>
                <a:r>
                  <a:rPr lang="en-US" dirty="0"/>
                  <a:t>Assume that </a:t>
                </a:r>
                <a:r>
                  <a:rPr lang="el-GR" dirty="0">
                    <a:latin typeface="Cambria Math" panose="02040503050406030204" pitchFamily="18" charset="0"/>
                    <a:ea typeface="Cambria Math" panose="02040503050406030204" pitchFamily="18" charset="0"/>
                  </a:rPr>
                  <a:t>Φ</a:t>
                </a:r>
                <a:r>
                  <a:rPr lang="en-US" dirty="0"/>
                  <a:t> contains </a:t>
                </a:r>
                <a:r>
                  <a:rPr lang="en-US" dirty="0">
                    <a:latin typeface="Cambria Math" panose="02040503050406030204" pitchFamily="18" charset="0"/>
                    <a:ea typeface="Cambria Math" panose="02040503050406030204" pitchFamily="18" charset="0"/>
                  </a:rPr>
                  <a:t>l</a:t>
                </a:r>
                <a:r>
                  <a:rPr lang="en-US" dirty="0"/>
                  <a:t> variables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1</a:t>
                </a:r>
                <a:r>
                  <a:rPr lang="en-US" dirty="0"/>
                  <a:t> through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l</a:t>
                </a:r>
                <a:r>
                  <a:rPr lang="en-US" dirty="0"/>
                  <a:t>) and </a:t>
                </a:r>
                <a:r>
                  <a:rPr lang="en-US" dirty="0">
                    <a:latin typeface="Cambria Math" panose="02040503050406030204" pitchFamily="18" charset="0"/>
                    <a:ea typeface="Cambria Math" panose="02040503050406030204" pitchFamily="18" charset="0"/>
                  </a:rPr>
                  <a:t>k</a:t>
                </a:r>
                <a:r>
                  <a:rPr lang="en-US" dirty="0"/>
                  <a:t> clauses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1</a:t>
                </a:r>
                <a:r>
                  <a:rPr lang="en-US" dirty="0"/>
                  <a:t> through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a:t>
                </a:r>
              </a:p>
              <a:p>
                <a:r>
                  <a:rPr lang="en-US" dirty="0"/>
                  <a:t>The figure on the next slide helps to explain how the values in </a:t>
                </a:r>
                <a:r>
                  <a:rPr lang="en-US" dirty="0">
                    <a:latin typeface="Cambria Math" panose="02040503050406030204" pitchFamily="18" charset="0"/>
                    <a:ea typeface="Cambria Math" panose="02040503050406030204" pitchFamily="18" charset="0"/>
                  </a:rPr>
                  <a:t>S</a:t>
                </a:r>
                <a:r>
                  <a:rPr lang="en-US" dirty="0"/>
                  <a:t> and the value of </a:t>
                </a:r>
                <a:r>
                  <a:rPr lang="en-US" dirty="0">
                    <a:latin typeface="Cambria Math" panose="02040503050406030204" pitchFamily="18" charset="0"/>
                    <a:ea typeface="Cambria Math" panose="02040503050406030204" pitchFamily="18" charset="0"/>
                  </a:rPr>
                  <a:t>t</a:t>
                </a:r>
                <a:r>
                  <a:rPr lang="en-US" dirty="0"/>
                  <a:t> are generated</a:t>
                </a:r>
              </a:p>
              <a:p>
                <a:pPr lvl="1"/>
                <a:r>
                  <a:rPr lang="en-US" dirty="0"/>
                  <a:t>The set </a:t>
                </a:r>
                <a:r>
                  <a:rPr lang="en-US" dirty="0">
                    <a:latin typeface="Cambria Math" panose="02040503050406030204" pitchFamily="18" charset="0"/>
                    <a:ea typeface="Cambria Math" panose="02040503050406030204" pitchFamily="18" charset="0"/>
                  </a:rPr>
                  <a:t>S</a:t>
                </a:r>
                <a:r>
                  <a:rPr lang="en-US" dirty="0"/>
                  <a:t> will contain </a:t>
                </a:r>
                <a:r>
                  <a:rPr lang="en-US" dirty="0">
                    <a:latin typeface="Cambria Math" panose="02040503050406030204" pitchFamily="18" charset="0"/>
                    <a:ea typeface="Cambria Math" panose="02040503050406030204" pitchFamily="18" charset="0"/>
                  </a:rPr>
                  <a:t>2l + 2k</a:t>
                </a:r>
                <a:r>
                  <a:rPr lang="en-US" dirty="0"/>
                  <a:t> decimal integers</a:t>
                </a:r>
              </a:p>
              <a:p>
                <a:pPr lvl="1"/>
                <a:r>
                  <a:rPr lang="en-US" dirty="0"/>
                  <a:t>There is a pair of integers,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i</a:t>
                </a:r>
                <a:r>
                  <a:rPr lang="en-US" dirty="0"/>
                  <a:t> and </a:t>
                </a:r>
                <a:r>
                  <a:rPr lang="en-US" dirty="0">
                    <a:latin typeface="Cambria Math" panose="02040503050406030204" pitchFamily="18" charset="0"/>
                    <a:ea typeface="Cambria Math" panose="02040503050406030204" pitchFamily="18" charset="0"/>
                  </a:rPr>
                  <a:t>z</a:t>
                </a:r>
                <a:r>
                  <a:rPr lang="en-US" baseline="-25000" dirty="0">
                    <a:latin typeface="Cambria Math" panose="02040503050406030204" pitchFamily="18" charset="0"/>
                    <a:ea typeface="Cambria Math" panose="02040503050406030204" pitchFamily="18" charset="0"/>
                  </a:rPr>
                  <a:t>i</a:t>
                </a:r>
                <a:r>
                  <a:rPr lang="en-US" dirty="0"/>
                  <a:t>, for each variable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in </a:t>
                </a:r>
                <a:r>
                  <a:rPr lang="el-GR" dirty="0">
                    <a:latin typeface="Cambria Math" panose="02040503050406030204" pitchFamily="18" charset="0"/>
                    <a:ea typeface="Cambria Math" panose="02040503050406030204" pitchFamily="18" charset="0"/>
                  </a:rPr>
                  <a:t>Φ</a:t>
                </a:r>
                <a:endParaRPr lang="en-US" dirty="0">
                  <a:latin typeface="Cambria Math" panose="02040503050406030204" pitchFamily="18" charset="0"/>
                  <a:ea typeface="Cambria Math" panose="02040503050406030204" pitchFamily="18" charset="0"/>
                </a:endParaRPr>
              </a:p>
              <a:p>
                <a:pPr lvl="1"/>
                <a:r>
                  <a:rPr lang="en-US" dirty="0"/>
                  <a:t>There is also a pair of integers,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j</a:t>
                </a:r>
                <a:r>
                  <a:rPr lang="en-US" dirty="0"/>
                  <a:t> and </a:t>
                </a:r>
                <a:r>
                  <a:rPr lang="en-US" dirty="0">
                    <a:latin typeface="Cambria Math" panose="02040503050406030204" pitchFamily="18" charset="0"/>
                    <a:ea typeface="Cambria Math" panose="02040503050406030204" pitchFamily="18" charset="0"/>
                  </a:rPr>
                  <a:t>h</a:t>
                </a:r>
                <a:r>
                  <a:rPr lang="en-US" baseline="-25000" dirty="0">
                    <a:latin typeface="Cambria Math" panose="02040503050406030204" pitchFamily="18" charset="0"/>
                    <a:ea typeface="Cambria Math" panose="02040503050406030204" pitchFamily="18" charset="0"/>
                  </a:rPr>
                  <a:t>j</a:t>
                </a:r>
                <a:r>
                  <a:rPr lang="en-US" dirty="0"/>
                  <a:t>, for each clause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t> in </a:t>
                </a:r>
                <a:r>
                  <a:rPr lang="el-GR" dirty="0">
                    <a:latin typeface="Cambria Math" panose="02040503050406030204" pitchFamily="18" charset="0"/>
                    <a:ea typeface="Cambria Math" panose="02040503050406030204" pitchFamily="18" charset="0"/>
                  </a:rPr>
                  <a:t>Φ</a:t>
                </a:r>
                <a:endParaRPr lang="en-US" dirty="0">
                  <a:latin typeface="Cambria Math" panose="02040503050406030204" pitchFamily="18" charset="0"/>
                  <a:ea typeface="Cambria Math" panose="02040503050406030204" pitchFamily="18" charset="0"/>
                </a:endParaRPr>
              </a:p>
              <a:p>
                <a:pPr lvl="1"/>
                <a:r>
                  <a:rPr lang="en-US" dirty="0"/>
                  <a:t>For each row labeled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i</a:t>
                </a:r>
                <a:r>
                  <a:rPr lang="en-US" dirty="0"/>
                  <a:t> or </a:t>
                </a:r>
                <a:r>
                  <a:rPr lang="en-US" dirty="0">
                    <a:latin typeface="Cambria Math" panose="02040503050406030204" pitchFamily="18" charset="0"/>
                    <a:ea typeface="Cambria Math" panose="02040503050406030204" pitchFamily="18" charset="0"/>
                  </a:rPr>
                  <a:t>z</a:t>
                </a:r>
                <a:r>
                  <a:rPr lang="en-US" baseline="-25000" dirty="0">
                    <a:latin typeface="Cambria Math" panose="02040503050406030204" pitchFamily="18" charset="0"/>
                    <a:ea typeface="Cambria Math" panose="02040503050406030204" pitchFamily="18" charset="0"/>
                  </a:rPr>
                  <a:t>i</a:t>
                </a:r>
                <a:r>
                  <a:rPr lang="en-US" dirty="0"/>
                  <a:t>, the digit in column </a:t>
                </a:r>
                <a:r>
                  <a:rPr lang="en-US" dirty="0">
                    <a:latin typeface="Cambria Math" panose="02040503050406030204" pitchFamily="18" charset="0"/>
                    <a:ea typeface="Cambria Math" panose="02040503050406030204" pitchFamily="18" charset="0"/>
                  </a:rPr>
                  <a:t>i</a:t>
                </a:r>
                <a:r>
                  <a:rPr lang="en-US" dirty="0"/>
                  <a:t> (</a:t>
                </a:r>
                <a:r>
                  <a:rPr lang="en-US" dirty="0">
                    <a:latin typeface="Cambria Math" panose="02040503050406030204" pitchFamily="18" charset="0"/>
                    <a:ea typeface="Cambria Math" panose="02040503050406030204" pitchFamily="18" charset="0"/>
                  </a:rPr>
                  <a:t>1 ≤ i ≤ l</a:t>
                </a:r>
                <a:r>
                  <a:rPr lang="en-US" dirty="0"/>
                  <a:t>) of the figure is </a:t>
                </a:r>
                <a:r>
                  <a:rPr lang="en-US" dirty="0">
                    <a:latin typeface="Cambria Math" panose="02040503050406030204" pitchFamily="18" charset="0"/>
                    <a:ea typeface="Cambria Math" panose="02040503050406030204" pitchFamily="18" charset="0"/>
                  </a:rPr>
                  <a:t>1</a:t>
                </a:r>
                <a:r>
                  <a:rPr lang="en-US" dirty="0"/>
                  <a:t>, and the digits in the other first </a:t>
                </a:r>
                <a:r>
                  <a:rPr lang="en-US" dirty="0">
                    <a:latin typeface="Cambria Math" panose="02040503050406030204" pitchFamily="18" charset="0"/>
                    <a:ea typeface="Cambria Math" panose="02040503050406030204" pitchFamily="18" charset="0"/>
                  </a:rPr>
                  <a:t>l</a:t>
                </a:r>
                <a:r>
                  <a:rPr lang="en-US" dirty="0"/>
                  <a:t> columns are </a:t>
                </a:r>
                <a:r>
                  <a:rPr lang="en-US" dirty="0">
                    <a:latin typeface="Cambria Math" panose="02040503050406030204" pitchFamily="18" charset="0"/>
                    <a:ea typeface="Cambria Math" panose="02040503050406030204" pitchFamily="18" charset="0"/>
                  </a:rPr>
                  <a:t>0</a:t>
                </a:r>
                <a:r>
                  <a:rPr lang="en-US" dirty="0"/>
                  <a:t> (we are leaving out leading </a:t>
                </a:r>
                <a:r>
                  <a:rPr lang="en-US" dirty="0">
                    <a:latin typeface="Cambria Math" panose="02040503050406030204" pitchFamily="18" charset="0"/>
                    <a:ea typeface="Cambria Math" panose="02040503050406030204" pitchFamily="18" charset="0"/>
                  </a:rPr>
                  <a:t>0</a:t>
                </a:r>
                <a:r>
                  <a:rPr lang="en-US" dirty="0"/>
                  <a:t>s)</a:t>
                </a:r>
              </a:p>
              <a:p>
                <a:pPr lvl="1"/>
                <a:r>
                  <a:rPr lang="en-US" dirty="0"/>
                  <a:t>For the right </a:t>
                </a:r>
                <a:r>
                  <a:rPr lang="en-US" dirty="0">
                    <a:latin typeface="Cambria Math" panose="02040503050406030204" pitchFamily="18" charset="0"/>
                    <a:ea typeface="Cambria Math" panose="02040503050406030204" pitchFamily="18" charset="0"/>
                  </a:rPr>
                  <a:t>k</a:t>
                </a:r>
                <a:r>
                  <a:rPr lang="en-US" dirty="0"/>
                  <a:t> columns, the digit of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i</a:t>
                </a:r>
                <a:r>
                  <a:rPr lang="en-US" dirty="0"/>
                  <a:t> under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t> is </a:t>
                </a:r>
                <a:r>
                  <a:rPr lang="en-US" dirty="0">
                    <a:latin typeface="Cambria Math" panose="02040503050406030204" pitchFamily="18" charset="0"/>
                    <a:ea typeface="Cambria Math" panose="02040503050406030204" pitchFamily="18" charset="0"/>
                  </a:rPr>
                  <a:t>1</a:t>
                </a:r>
                <a:r>
                  <a:rPr lang="en-US" dirty="0"/>
                  <a:t> iff clause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t> contains the literal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the digit is </a:t>
                </a:r>
                <a:r>
                  <a:rPr lang="en-US" dirty="0">
                    <a:latin typeface="Cambria Math" panose="02040503050406030204" pitchFamily="18" charset="0"/>
                    <a:ea typeface="Cambria Math" panose="02040503050406030204" pitchFamily="18" charset="0"/>
                  </a:rPr>
                  <a:t>0</a:t>
                </a:r>
                <a:r>
                  <a:rPr lang="en-US" dirty="0"/>
                  <a:t> otherwise</a:t>
                </a:r>
              </a:p>
              <a:p>
                <a:pPr lvl="1"/>
                <a:r>
                  <a:rPr lang="en-US" dirty="0"/>
                  <a:t>For the right </a:t>
                </a:r>
                <a:r>
                  <a:rPr lang="en-US" dirty="0">
                    <a:latin typeface="Cambria Math" panose="02040503050406030204" pitchFamily="18" charset="0"/>
                    <a:ea typeface="Cambria Math" panose="02040503050406030204" pitchFamily="18" charset="0"/>
                  </a:rPr>
                  <a:t>k</a:t>
                </a:r>
                <a:r>
                  <a:rPr lang="en-US" dirty="0"/>
                  <a:t> columns, the digit of </a:t>
                </a:r>
                <a:r>
                  <a:rPr lang="en-US" dirty="0">
                    <a:latin typeface="Cambria Math" panose="02040503050406030204" pitchFamily="18" charset="0"/>
                    <a:ea typeface="Cambria Math" panose="02040503050406030204" pitchFamily="18" charset="0"/>
                  </a:rPr>
                  <a:t>z</a:t>
                </a:r>
                <a:r>
                  <a:rPr lang="en-US" baseline="-25000" dirty="0">
                    <a:latin typeface="Cambria Math" panose="02040503050406030204" pitchFamily="18" charset="0"/>
                    <a:ea typeface="Cambria Math" panose="02040503050406030204" pitchFamily="18" charset="0"/>
                  </a:rPr>
                  <a:t>i</a:t>
                </a:r>
                <a:r>
                  <a:rPr lang="en-US" dirty="0"/>
                  <a:t> under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t> is </a:t>
                </a:r>
                <a:r>
                  <a:rPr lang="en-US" dirty="0">
                    <a:latin typeface="Cambria Math" panose="02040503050406030204" pitchFamily="18" charset="0"/>
                    <a:ea typeface="Cambria Math" panose="02040503050406030204" pitchFamily="18" charset="0"/>
                  </a:rPr>
                  <a:t>1</a:t>
                </a:r>
                <a:r>
                  <a:rPr lang="en-US" dirty="0"/>
                  <a:t> iff clause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t> contains the literal </a:t>
                </a:r>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x</m:t>
                            </m:r>
                          </m:e>
                          <m:sub>
                            <m:r>
                              <m:rPr>
                                <m:sty m:val="p"/>
                              </m:rPr>
                              <a:rPr lang="en-US" b="0" i="0" smtClean="0">
                                <a:latin typeface="Cambria Math" panose="02040503050406030204" pitchFamily="18" charset="0"/>
                              </a:rPr>
                              <m:t>i</m:t>
                            </m:r>
                          </m:sub>
                        </m:sSub>
                      </m:e>
                    </m:acc>
                  </m:oMath>
                </a14:m>
                <a:r>
                  <a:rPr lang="en-US" dirty="0"/>
                  <a:t>; the digit is </a:t>
                </a:r>
                <a:r>
                  <a:rPr lang="en-US" dirty="0">
                    <a:latin typeface="Cambria Math" panose="02040503050406030204" pitchFamily="18" charset="0"/>
                    <a:ea typeface="Cambria Math" panose="02040503050406030204" pitchFamily="18" charset="0"/>
                  </a:rPr>
                  <a:t>0</a:t>
                </a:r>
                <a:r>
                  <a:rPr lang="en-US" dirty="0"/>
                  <a:t> otherwise</a:t>
                </a:r>
              </a:p>
              <a:p>
                <a:pPr lvl="1"/>
                <a:r>
                  <a:rPr lang="en-US" dirty="0"/>
                  <a:t>For each row labeled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j</a:t>
                </a:r>
                <a:r>
                  <a:rPr lang="en-US" dirty="0"/>
                  <a:t> or </a:t>
                </a:r>
                <a:r>
                  <a:rPr lang="en-US" dirty="0">
                    <a:latin typeface="Cambria Math" panose="02040503050406030204" pitchFamily="18" charset="0"/>
                    <a:ea typeface="Cambria Math" panose="02040503050406030204" pitchFamily="18" charset="0"/>
                  </a:rPr>
                  <a:t>h</a:t>
                </a:r>
                <a:r>
                  <a:rPr lang="en-US" baseline="-25000" dirty="0">
                    <a:latin typeface="Cambria Math" panose="02040503050406030204" pitchFamily="18" charset="0"/>
                    <a:ea typeface="Cambria Math" panose="02040503050406030204" pitchFamily="18" charset="0"/>
                  </a:rPr>
                  <a:t>j</a:t>
                </a:r>
                <a:r>
                  <a:rPr lang="en-US" dirty="0"/>
                  <a:t>, the digit in column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t> is </a:t>
                </a:r>
                <a:r>
                  <a:rPr lang="en-US" dirty="0">
                    <a:latin typeface="Cambria Math" panose="02040503050406030204" pitchFamily="18" charset="0"/>
                    <a:ea typeface="Cambria Math" panose="02040503050406030204" pitchFamily="18" charset="0"/>
                  </a:rPr>
                  <a:t>1</a:t>
                </a:r>
                <a:r>
                  <a:rPr lang="en-US" dirty="0"/>
                  <a:t>, and all other digits are </a:t>
                </a:r>
                <a:r>
                  <a:rPr lang="en-US" dirty="0">
                    <a:latin typeface="Cambria Math" panose="02040503050406030204" pitchFamily="18" charset="0"/>
                    <a:ea typeface="Cambria Math" panose="02040503050406030204" pitchFamily="18" charset="0"/>
                  </a:rPr>
                  <a:t>0</a:t>
                </a:r>
              </a:p>
              <a:p>
                <a:pPr lvl="1"/>
                <a:r>
                  <a:rPr lang="en-US" dirty="0"/>
                  <a:t>The integer, </a:t>
                </a:r>
                <a:r>
                  <a:rPr lang="en-US" dirty="0">
                    <a:latin typeface="Cambria Math" panose="02040503050406030204" pitchFamily="18" charset="0"/>
                    <a:ea typeface="Cambria Math" panose="02040503050406030204" pitchFamily="18" charset="0"/>
                  </a:rPr>
                  <a:t>t</a:t>
                </a:r>
                <a:r>
                  <a:rPr lang="en-US" dirty="0"/>
                  <a:t>, contains </a:t>
                </a:r>
                <a:r>
                  <a:rPr lang="en-US" dirty="0">
                    <a:latin typeface="Cambria Math" panose="02040503050406030204" pitchFamily="18" charset="0"/>
                    <a:ea typeface="Cambria Math" panose="02040503050406030204" pitchFamily="18" charset="0"/>
                  </a:rPr>
                  <a:t>l</a:t>
                </a:r>
                <a:r>
                  <a:rPr lang="en-US" dirty="0"/>
                  <a:t> </a:t>
                </a:r>
                <a:r>
                  <a:rPr lang="en-US" dirty="0">
                    <a:latin typeface="Cambria Math" panose="02040503050406030204" pitchFamily="18" charset="0"/>
                    <a:ea typeface="Cambria Math" panose="02040503050406030204" pitchFamily="18" charset="0"/>
                  </a:rPr>
                  <a:t>1</a:t>
                </a:r>
                <a:r>
                  <a:rPr lang="en-US" dirty="0"/>
                  <a:t>s followed by </a:t>
                </a:r>
                <a:r>
                  <a:rPr lang="en-US" dirty="0">
                    <a:latin typeface="Cambria Math" panose="02040503050406030204" pitchFamily="18" charset="0"/>
                    <a:ea typeface="Cambria Math" panose="02040503050406030204" pitchFamily="18" charset="0"/>
                  </a:rPr>
                  <a:t>k</a:t>
                </a:r>
                <a:r>
                  <a:rPr lang="en-US" dirty="0"/>
                  <a:t> </a:t>
                </a:r>
                <a:r>
                  <a:rPr lang="en-US" dirty="0">
                    <a:latin typeface="Cambria Math" panose="02040503050406030204" pitchFamily="18" charset="0"/>
                    <a:ea typeface="Cambria Math" panose="02040503050406030204" pitchFamily="18" charset="0"/>
                  </a:rPr>
                  <a:t>3</a:t>
                </a:r>
                <a:r>
                  <a:rPr lang="en-US" dirty="0"/>
                  <a:t>s</a:t>
                </a:r>
              </a:p>
              <a:p>
                <a:r>
                  <a:rPr lang="en-US" dirty="0"/>
                  <a:t>Claim: </a:t>
                </a:r>
                <a:r>
                  <a:rPr lang="en-US" dirty="0">
                    <a:latin typeface="Cambria Math" panose="02040503050406030204" pitchFamily="18" charset="0"/>
                    <a:ea typeface="Cambria Math" panose="02040503050406030204" pitchFamily="18" charset="0"/>
                  </a:rPr>
                  <a:t>S</a:t>
                </a:r>
                <a:r>
                  <a:rPr lang="en-US" dirty="0"/>
                  <a:t> contains a subset if integers that add up to </a:t>
                </a:r>
                <a:r>
                  <a:rPr lang="en-US" dirty="0">
                    <a:latin typeface="Cambria Math" panose="02040503050406030204" pitchFamily="18" charset="0"/>
                    <a:ea typeface="Cambria Math" panose="02040503050406030204" pitchFamily="18" charset="0"/>
                  </a:rPr>
                  <a:t>t</a:t>
                </a:r>
                <a:r>
                  <a:rPr lang="en-US" dirty="0"/>
                  <a:t> iff </a:t>
                </a:r>
                <a:r>
                  <a:rPr lang="en-US" dirty="0">
                    <a:latin typeface="Cambria Math" panose="02040503050406030204" pitchFamily="18" charset="0"/>
                    <a:ea typeface="Cambria Math" panose="02040503050406030204" pitchFamily="18" charset="0"/>
                  </a:rPr>
                  <a:t>Φ</a:t>
                </a:r>
                <a:r>
                  <a:rPr lang="en-US" dirty="0"/>
                  <a:t> is satisfiable</a:t>
                </a:r>
              </a:p>
              <a:p>
                <a:pPr lvl="1"/>
                <a:endParaRPr lang="en-US" dirty="0"/>
              </a:p>
            </p:txBody>
          </p:sp>
        </mc:Choice>
        <mc:Fallback xmlns="">
          <p:sp>
            <p:nvSpPr>
              <p:cNvPr id="3" name="Content Placeholder 2">
                <a:extLst>
                  <a:ext uri="{FF2B5EF4-FFF2-40B4-BE49-F238E27FC236}">
                    <a16:creationId xmlns:a16="http://schemas.microsoft.com/office/drawing/2014/main" id="{02224C43-ACC9-4A63-BE5B-D6873E130612}"/>
                  </a:ext>
                </a:extLst>
              </p:cNvPr>
              <p:cNvSpPr>
                <a:spLocks noGrp="1" noRot="1" noChangeAspect="1" noMove="1" noResize="1" noEditPoints="1" noAdjustHandles="1" noChangeArrowheads="1" noChangeShapeType="1" noTextEdit="1"/>
              </p:cNvSpPr>
              <p:nvPr>
                <p:ph idx="1"/>
              </p:nvPr>
            </p:nvSpPr>
            <p:spPr>
              <a:blipFill>
                <a:blip r:embed="rId2"/>
                <a:stretch>
                  <a:fillRect l="-812" t="-3501" r="-696" b="-700"/>
                </a:stretch>
              </a:blipFill>
            </p:spPr>
            <p:txBody>
              <a:bodyPr/>
              <a:lstStyle/>
              <a:p>
                <a:r>
                  <a:rPr lang="en-US">
                    <a:noFill/>
                  </a:rPr>
                  <a:t> </a:t>
                </a:r>
              </a:p>
            </p:txBody>
          </p:sp>
        </mc:Fallback>
      </mc:AlternateContent>
    </p:spTree>
    <p:extLst>
      <p:ext uri="{BB962C8B-B14F-4D97-AF65-F5344CB8AC3E}">
        <p14:creationId xmlns:p14="http://schemas.microsoft.com/office/powerpoint/2010/main" val="30141917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0B7C6-EB94-4F16-83AB-3B4051BAF51C}"/>
              </a:ext>
            </a:extLst>
          </p:cNvPr>
          <p:cNvSpPr>
            <a:spLocks noGrp="1"/>
          </p:cNvSpPr>
          <p:nvPr>
            <p:ph type="title"/>
          </p:nvPr>
        </p:nvSpPr>
        <p:spPr/>
        <p:txBody>
          <a:bodyPr/>
          <a:lstStyle/>
          <a:p>
            <a:r>
              <a:rPr lang="en-US" dirty="0"/>
              <a:t>SUBSET-SUM (part 3)</a:t>
            </a:r>
          </a:p>
        </p:txBody>
      </p:sp>
      <p:pic>
        <p:nvPicPr>
          <p:cNvPr id="5" name="Content Placeholder 4">
            <a:extLst>
              <a:ext uri="{FF2B5EF4-FFF2-40B4-BE49-F238E27FC236}">
                <a16:creationId xmlns:a16="http://schemas.microsoft.com/office/drawing/2014/main" id="{49E80F69-1F2F-412C-A74B-F3C2DE2CD029}"/>
              </a:ext>
            </a:extLst>
          </p:cNvPr>
          <p:cNvPicPr>
            <a:picLocks noGrp="1" noChangeAspect="1"/>
          </p:cNvPicPr>
          <p:nvPr>
            <p:ph idx="1"/>
          </p:nvPr>
        </p:nvPicPr>
        <p:blipFill>
          <a:blip r:embed="rId2"/>
          <a:stretch>
            <a:fillRect/>
          </a:stretch>
        </p:blipFill>
        <p:spPr>
          <a:xfrm>
            <a:off x="3888476" y="1690688"/>
            <a:ext cx="4415047" cy="4802187"/>
          </a:xfrm>
        </p:spPr>
      </p:pic>
    </p:spTree>
    <p:extLst>
      <p:ext uri="{BB962C8B-B14F-4D97-AF65-F5344CB8AC3E}">
        <p14:creationId xmlns:p14="http://schemas.microsoft.com/office/powerpoint/2010/main" val="34658228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0BD1E-EDB3-44CB-841B-0A5D6CDC48D4}"/>
              </a:ext>
            </a:extLst>
          </p:cNvPr>
          <p:cNvSpPr>
            <a:spLocks noGrp="1"/>
          </p:cNvSpPr>
          <p:nvPr>
            <p:ph type="title"/>
          </p:nvPr>
        </p:nvSpPr>
        <p:spPr/>
        <p:txBody>
          <a:bodyPr/>
          <a:lstStyle/>
          <a:p>
            <a:r>
              <a:rPr lang="en-US" dirty="0"/>
              <a:t>SUBSET-SUM (part 4)</a:t>
            </a:r>
          </a:p>
        </p:txBody>
      </p:sp>
      <p:sp>
        <p:nvSpPr>
          <p:cNvPr id="3" name="Content Placeholder 2">
            <a:extLst>
              <a:ext uri="{FF2B5EF4-FFF2-40B4-BE49-F238E27FC236}">
                <a16:creationId xmlns:a16="http://schemas.microsoft.com/office/drawing/2014/main" id="{7253D787-A66C-46E0-9244-9069F6E54E1C}"/>
              </a:ext>
            </a:extLst>
          </p:cNvPr>
          <p:cNvSpPr>
            <a:spLocks noGrp="1"/>
          </p:cNvSpPr>
          <p:nvPr>
            <p:ph idx="1"/>
          </p:nvPr>
        </p:nvSpPr>
        <p:spPr/>
        <p:txBody>
          <a:bodyPr>
            <a:normAutofit fontScale="77500" lnSpcReduction="20000"/>
          </a:bodyPr>
          <a:lstStyle/>
          <a:p>
            <a:r>
              <a:rPr lang="en-US" dirty="0"/>
              <a:t>To prove this is a reduction from </a:t>
            </a:r>
            <a:r>
              <a:rPr lang="en-US" dirty="0">
                <a:latin typeface="Cambria Math" panose="02040503050406030204" pitchFamily="18" charset="0"/>
                <a:ea typeface="Cambria Math" panose="02040503050406030204" pitchFamily="18" charset="0"/>
              </a:rPr>
              <a:t>3SAT</a:t>
            </a:r>
            <a:r>
              <a:rPr lang="en-US" dirty="0"/>
              <a:t> to </a:t>
            </a:r>
            <a:r>
              <a:rPr lang="en-US" dirty="0">
                <a:latin typeface="Cambria Math" panose="02040503050406030204" pitchFamily="18" charset="0"/>
                <a:ea typeface="Cambria Math" panose="02040503050406030204" pitchFamily="18" charset="0"/>
              </a:rPr>
              <a:t>SUBSET-SUM</a:t>
            </a:r>
            <a:r>
              <a:rPr lang="en-US" dirty="0"/>
              <a:t>, we must show two things</a:t>
            </a:r>
          </a:p>
          <a:p>
            <a:pPr marL="971550" lvl="1" indent="-514350">
              <a:buFont typeface="+mj-lt"/>
              <a:buAutoNum type="arabicPeriod"/>
            </a:pPr>
            <a:r>
              <a:rPr lang="en-US" dirty="0"/>
              <a:t>If </a:t>
            </a:r>
            <a:r>
              <a:rPr lang="en-US" dirty="0">
                <a:latin typeface="Cambria Math" panose="02040503050406030204" pitchFamily="18" charset="0"/>
                <a:ea typeface="Cambria Math" panose="02040503050406030204" pitchFamily="18" charset="0"/>
              </a:rPr>
              <a:t>Φ</a:t>
            </a:r>
            <a:r>
              <a:rPr lang="en-US" dirty="0"/>
              <a:t> is satisfiable, there is a subset of </a:t>
            </a:r>
            <a:r>
              <a:rPr lang="en-US" dirty="0">
                <a:latin typeface="Cambria Math" panose="02040503050406030204" pitchFamily="18" charset="0"/>
                <a:ea typeface="Cambria Math" panose="02040503050406030204" pitchFamily="18" charset="0"/>
              </a:rPr>
              <a:t>S</a:t>
            </a:r>
            <a:r>
              <a:rPr lang="en-US" dirty="0"/>
              <a:t> that sums to </a:t>
            </a:r>
            <a:r>
              <a:rPr lang="en-US" dirty="0">
                <a:latin typeface="Cambria Math" panose="02040503050406030204" pitchFamily="18" charset="0"/>
                <a:ea typeface="Cambria Math" panose="02040503050406030204" pitchFamily="18" charset="0"/>
              </a:rPr>
              <a:t>t</a:t>
            </a:r>
          </a:p>
          <a:p>
            <a:pPr lvl="2"/>
            <a:r>
              <a:rPr lang="en-US" dirty="0"/>
              <a:t>Consider an assignment of variables that makes </a:t>
            </a:r>
            <a:r>
              <a:rPr lang="en-US" dirty="0">
                <a:latin typeface="Cambria Math" panose="02040503050406030204" pitchFamily="18" charset="0"/>
                <a:ea typeface="Cambria Math" panose="02040503050406030204" pitchFamily="18" charset="0"/>
              </a:rPr>
              <a:t>Φ</a:t>
            </a:r>
            <a:r>
              <a:rPr lang="en-US" dirty="0"/>
              <a:t> true</a:t>
            </a:r>
          </a:p>
          <a:p>
            <a:pPr lvl="2"/>
            <a:r>
              <a:rPr lang="en-US" dirty="0"/>
              <a:t>For each variable,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that is true, include the value from row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i</a:t>
            </a:r>
            <a:r>
              <a:rPr lang="en-US" dirty="0"/>
              <a:t> in </a:t>
            </a:r>
            <a:r>
              <a:rPr lang="en-US" dirty="0">
                <a:latin typeface="Cambria Math" panose="02040503050406030204" pitchFamily="18" charset="0"/>
                <a:ea typeface="Cambria Math" panose="02040503050406030204" pitchFamily="18" charset="0"/>
              </a:rPr>
              <a:t>S</a:t>
            </a:r>
            <a:endParaRPr lang="en-US" baseline="-25000" dirty="0">
              <a:latin typeface="Cambria Math" panose="02040503050406030204" pitchFamily="18" charset="0"/>
              <a:ea typeface="Cambria Math" panose="02040503050406030204" pitchFamily="18" charset="0"/>
            </a:endParaRPr>
          </a:p>
          <a:p>
            <a:pPr lvl="2"/>
            <a:r>
              <a:rPr lang="en-US" dirty="0"/>
              <a:t>For each variable,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that is false, include the value from row </a:t>
            </a:r>
            <a:r>
              <a:rPr lang="en-US" dirty="0">
                <a:latin typeface="Cambria Math" panose="02040503050406030204" pitchFamily="18" charset="0"/>
                <a:ea typeface="Cambria Math" panose="02040503050406030204" pitchFamily="18" charset="0"/>
              </a:rPr>
              <a:t>z</a:t>
            </a:r>
            <a:r>
              <a:rPr lang="en-US" baseline="-25000" dirty="0">
                <a:latin typeface="Cambria Math" panose="02040503050406030204" pitchFamily="18" charset="0"/>
                <a:ea typeface="Cambria Math" panose="02040503050406030204" pitchFamily="18" charset="0"/>
              </a:rPr>
              <a:t>i</a:t>
            </a:r>
            <a:r>
              <a:rPr lang="en-US" dirty="0"/>
              <a:t> in </a:t>
            </a:r>
            <a:r>
              <a:rPr lang="en-US" dirty="0">
                <a:latin typeface="Cambria Math" panose="02040503050406030204" pitchFamily="18" charset="0"/>
                <a:ea typeface="Cambria Math" panose="02040503050406030204" pitchFamily="18" charset="0"/>
              </a:rPr>
              <a:t>S</a:t>
            </a:r>
            <a:endParaRPr lang="en-US" baseline="-25000" dirty="0">
              <a:latin typeface="Cambria Math" panose="02040503050406030204" pitchFamily="18" charset="0"/>
              <a:ea typeface="Cambria Math" panose="02040503050406030204" pitchFamily="18" charset="0"/>
            </a:endParaRPr>
          </a:p>
          <a:p>
            <a:pPr lvl="2"/>
            <a:r>
              <a:rPr lang="en-US" dirty="0"/>
              <a:t>At this point, the left </a:t>
            </a:r>
            <a:r>
              <a:rPr lang="en-US" dirty="0">
                <a:latin typeface="Cambria Math" panose="02040503050406030204" pitchFamily="18" charset="0"/>
                <a:ea typeface="Cambria Math" panose="02040503050406030204" pitchFamily="18" charset="0"/>
              </a:rPr>
              <a:t>l</a:t>
            </a:r>
            <a:r>
              <a:rPr lang="en-US" dirty="0"/>
              <a:t> columns in the table will already add up correctly</a:t>
            </a:r>
          </a:p>
          <a:p>
            <a:pPr lvl="2"/>
            <a:r>
              <a:rPr lang="en-US" dirty="0"/>
              <a:t>In each of the right </a:t>
            </a:r>
            <a:r>
              <a:rPr lang="en-US" dirty="0">
                <a:latin typeface="Cambria Math" panose="02040503050406030204" pitchFamily="18" charset="0"/>
                <a:ea typeface="Cambria Math" panose="02040503050406030204" pitchFamily="18" charset="0"/>
              </a:rPr>
              <a:t>k</a:t>
            </a:r>
            <a:r>
              <a:rPr lang="en-US" dirty="0"/>
              <a:t> columns, there will be one, two, or three </a:t>
            </a:r>
            <a:r>
              <a:rPr lang="en-US" dirty="0">
                <a:latin typeface="Cambria Math" panose="02040503050406030204" pitchFamily="18" charset="0"/>
                <a:ea typeface="Cambria Math" panose="02040503050406030204" pitchFamily="18" charset="0"/>
              </a:rPr>
              <a:t>1</a:t>
            </a:r>
            <a:r>
              <a:rPr lang="en-US" dirty="0"/>
              <a:t>s so far (since there is at least one true literal in each clause)</a:t>
            </a:r>
          </a:p>
          <a:p>
            <a:pPr lvl="2"/>
            <a:r>
              <a:rPr lang="en-US" dirty="0"/>
              <a:t>For each column,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t>, include two, one, or zero rows labeled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j</a:t>
            </a:r>
            <a:r>
              <a:rPr lang="en-US" dirty="0"/>
              <a:t> and </a:t>
            </a:r>
            <a:r>
              <a:rPr lang="en-US" dirty="0">
                <a:latin typeface="Cambria Math" panose="02040503050406030204" pitchFamily="18" charset="0"/>
                <a:ea typeface="Cambria Math" panose="02040503050406030204" pitchFamily="18" charset="0"/>
              </a:rPr>
              <a:t>h</a:t>
            </a:r>
            <a:r>
              <a:rPr lang="en-US" baseline="-25000" dirty="0">
                <a:latin typeface="Cambria Math" panose="02040503050406030204" pitchFamily="18" charset="0"/>
                <a:ea typeface="Cambria Math" panose="02040503050406030204" pitchFamily="18" charset="0"/>
              </a:rPr>
              <a:t>j</a:t>
            </a:r>
            <a:r>
              <a:rPr lang="en-US" dirty="0"/>
              <a:t>, as needed, to make the column sum to </a:t>
            </a:r>
            <a:r>
              <a:rPr lang="en-US" dirty="0">
                <a:latin typeface="Cambria Math" panose="02040503050406030204" pitchFamily="18" charset="0"/>
                <a:ea typeface="Cambria Math" panose="02040503050406030204" pitchFamily="18" charset="0"/>
              </a:rPr>
              <a:t>3</a:t>
            </a:r>
          </a:p>
          <a:p>
            <a:pPr marL="914400" lvl="1" indent="-457200">
              <a:buFont typeface="+mj-lt"/>
              <a:buAutoNum type="arabicPeriod"/>
            </a:pPr>
            <a:r>
              <a:rPr lang="en-US" dirty="0"/>
              <a:t>If there is a subset of </a:t>
            </a:r>
            <a:r>
              <a:rPr lang="en-US" dirty="0">
                <a:latin typeface="Cambria Math" panose="02040503050406030204" pitchFamily="18" charset="0"/>
                <a:ea typeface="Cambria Math" panose="02040503050406030204" pitchFamily="18" charset="0"/>
              </a:rPr>
              <a:t>S</a:t>
            </a:r>
            <a:r>
              <a:rPr lang="en-US" dirty="0"/>
              <a:t> that sums to </a:t>
            </a:r>
            <a:r>
              <a:rPr lang="en-US" dirty="0">
                <a:latin typeface="Cambria Math" panose="02040503050406030204" pitchFamily="18" charset="0"/>
                <a:ea typeface="Cambria Math" panose="02040503050406030204" pitchFamily="18" charset="0"/>
              </a:rPr>
              <a:t>t</a:t>
            </a:r>
            <a:r>
              <a:rPr lang="en-US" dirty="0"/>
              <a:t>, </a:t>
            </a:r>
            <a:r>
              <a:rPr lang="en-US" dirty="0">
                <a:latin typeface="Cambria Math" panose="02040503050406030204" pitchFamily="18" charset="0"/>
                <a:ea typeface="Cambria Math" panose="02040503050406030204" pitchFamily="18" charset="0"/>
              </a:rPr>
              <a:t>Φ</a:t>
            </a:r>
            <a:r>
              <a:rPr lang="en-US" dirty="0"/>
              <a:t> is satisfiable</a:t>
            </a:r>
          </a:p>
          <a:p>
            <a:pPr lvl="2"/>
            <a:r>
              <a:rPr lang="en-US" dirty="0"/>
              <a:t>In order to make each of the left </a:t>
            </a:r>
            <a:r>
              <a:rPr lang="en-US" dirty="0">
                <a:latin typeface="Cambria Math" panose="02040503050406030204" pitchFamily="18" charset="0"/>
                <a:ea typeface="Cambria Math" panose="02040503050406030204" pitchFamily="18" charset="0"/>
              </a:rPr>
              <a:t>l</a:t>
            </a:r>
            <a:r>
              <a:rPr lang="en-US" dirty="0"/>
              <a:t> columns sum to 1, we must be using exactly one of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i</a:t>
            </a:r>
            <a:r>
              <a:rPr lang="en-US" dirty="0"/>
              <a:t> and </a:t>
            </a:r>
            <a:r>
              <a:rPr lang="en-US" dirty="0">
                <a:latin typeface="Cambria Math" panose="02040503050406030204" pitchFamily="18" charset="0"/>
                <a:ea typeface="Cambria Math" panose="02040503050406030204" pitchFamily="18" charset="0"/>
              </a:rPr>
              <a:t>z</a:t>
            </a:r>
            <a:r>
              <a:rPr lang="en-US" baseline="-25000" dirty="0">
                <a:latin typeface="Cambria Math" panose="02040503050406030204" pitchFamily="18" charset="0"/>
                <a:ea typeface="Cambria Math" panose="02040503050406030204" pitchFamily="18" charset="0"/>
              </a:rPr>
              <a:t>i</a:t>
            </a:r>
          </a:p>
          <a:p>
            <a:pPr lvl="2"/>
            <a:r>
              <a:rPr lang="en-US" dirty="0"/>
              <a:t>If we use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i</a:t>
            </a:r>
            <a:r>
              <a:rPr lang="en-US" dirty="0"/>
              <a:t>, set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to true; if we use </a:t>
            </a:r>
            <a:r>
              <a:rPr lang="en-US" dirty="0">
                <a:latin typeface="Cambria Math" panose="02040503050406030204" pitchFamily="18" charset="0"/>
                <a:ea typeface="Cambria Math" panose="02040503050406030204" pitchFamily="18" charset="0"/>
              </a:rPr>
              <a:t>z</a:t>
            </a:r>
            <a:r>
              <a:rPr lang="en-US" baseline="-25000" dirty="0">
                <a:latin typeface="Cambria Math" panose="02040503050406030204" pitchFamily="18" charset="0"/>
                <a:ea typeface="Cambria Math" panose="02040503050406030204" pitchFamily="18" charset="0"/>
              </a:rPr>
              <a:t>i</a:t>
            </a:r>
            <a:r>
              <a:rPr lang="en-US" dirty="0"/>
              <a:t>, set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to false</a:t>
            </a:r>
          </a:p>
          <a:p>
            <a:pPr lvl="2"/>
            <a:r>
              <a:rPr lang="en-US" dirty="0"/>
              <a:t>We know that the right </a:t>
            </a:r>
            <a:r>
              <a:rPr lang="en-US" dirty="0">
                <a:latin typeface="Cambria Math" panose="02040503050406030204" pitchFamily="18" charset="0"/>
                <a:ea typeface="Cambria Math" panose="02040503050406030204" pitchFamily="18" charset="0"/>
              </a:rPr>
              <a:t>k</a:t>
            </a:r>
            <a:r>
              <a:rPr lang="en-US" dirty="0"/>
              <a:t> columns all sum to 3, but the </a:t>
            </a:r>
            <a:r>
              <a:rPr lang="en-US" dirty="0">
                <a:latin typeface="Cambria Math" panose="02040503050406030204" pitchFamily="18" charset="0"/>
                <a:ea typeface="Cambria Math" panose="02040503050406030204" pitchFamily="18" charset="0"/>
              </a:rPr>
              <a:t>g</a:t>
            </a:r>
            <a:r>
              <a:rPr lang="en-US" dirty="0"/>
              <a:t> and </a:t>
            </a:r>
            <a:r>
              <a:rPr lang="en-US" dirty="0">
                <a:latin typeface="Cambria Math" panose="02040503050406030204" pitchFamily="18" charset="0"/>
                <a:ea typeface="Cambria Math" panose="02040503050406030204" pitchFamily="18" charset="0"/>
              </a:rPr>
              <a:t>h</a:t>
            </a:r>
            <a:r>
              <a:rPr lang="en-US" dirty="0"/>
              <a:t> rows sum to at most </a:t>
            </a:r>
            <a:r>
              <a:rPr lang="en-US" dirty="0">
                <a:latin typeface="Cambria Math" panose="02040503050406030204" pitchFamily="18" charset="0"/>
                <a:ea typeface="Cambria Math" panose="02040503050406030204" pitchFamily="18" charset="0"/>
              </a:rPr>
              <a:t>2</a:t>
            </a:r>
            <a:r>
              <a:rPr lang="en-US" dirty="0"/>
              <a:t> in each column</a:t>
            </a:r>
          </a:p>
          <a:p>
            <a:pPr lvl="2"/>
            <a:r>
              <a:rPr lang="en-US" dirty="0"/>
              <a:t>Therefore, at least one of the </a:t>
            </a:r>
            <a:r>
              <a:rPr lang="en-US" dirty="0">
                <a:latin typeface="Cambria Math" panose="02040503050406030204" pitchFamily="18" charset="0"/>
                <a:ea typeface="Cambria Math" panose="02040503050406030204" pitchFamily="18" charset="0"/>
              </a:rPr>
              <a:t>y</a:t>
            </a:r>
            <a:r>
              <a:rPr lang="en-US" dirty="0"/>
              <a:t> and </a:t>
            </a:r>
            <a:r>
              <a:rPr lang="en-US" dirty="0">
                <a:latin typeface="Cambria Math" panose="02040503050406030204" pitchFamily="18" charset="0"/>
                <a:ea typeface="Cambria Math" panose="02040503050406030204" pitchFamily="18" charset="0"/>
              </a:rPr>
              <a:t>z</a:t>
            </a:r>
            <a:r>
              <a:rPr lang="en-US" dirty="0"/>
              <a:t> rows is being used for each clause, meaning that each clause contains a true literal; hence, this assignment of variables satisfies </a:t>
            </a:r>
            <a:r>
              <a:rPr lang="en-US" dirty="0">
                <a:latin typeface="Cambria Math" panose="02040503050406030204" pitchFamily="18" charset="0"/>
                <a:ea typeface="Cambria Math" panose="02040503050406030204" pitchFamily="18" charset="0"/>
              </a:rPr>
              <a:t>Φ</a:t>
            </a:r>
          </a:p>
          <a:p>
            <a:r>
              <a:rPr lang="en-US" dirty="0"/>
              <a:t>Clearly, the size of the table is polynomial with respect to </a:t>
            </a:r>
            <a:r>
              <a:rPr lang="en-US" dirty="0">
                <a:latin typeface="Cambria Math" panose="02040503050406030204" pitchFamily="18" charset="0"/>
                <a:ea typeface="Cambria Math" panose="02040503050406030204" pitchFamily="18" charset="0"/>
              </a:rPr>
              <a:t>Φ</a:t>
            </a:r>
            <a:r>
              <a:rPr lang="en-US" dirty="0">
                <a:ea typeface="Cambria Math" panose="02040503050406030204" pitchFamily="18" charset="0"/>
              </a:rPr>
              <a:t>, so this is a polynomial time reduction from </a:t>
            </a:r>
            <a:r>
              <a:rPr lang="en-US" dirty="0">
                <a:latin typeface="Cambria Math" panose="02040503050406030204" pitchFamily="18" charset="0"/>
                <a:ea typeface="Cambria Math" panose="02040503050406030204" pitchFamily="18" charset="0"/>
              </a:rPr>
              <a:t>3SAT</a:t>
            </a:r>
            <a:r>
              <a:rPr lang="en-US" dirty="0">
                <a:ea typeface="Cambria Math" panose="02040503050406030204" pitchFamily="18" charset="0"/>
              </a:rPr>
              <a:t> to </a:t>
            </a:r>
            <a:r>
              <a:rPr lang="en-US" dirty="0">
                <a:latin typeface="Cambria Math" panose="02040503050406030204" pitchFamily="18" charset="0"/>
                <a:ea typeface="Cambria Math" panose="02040503050406030204" pitchFamily="18" charset="0"/>
              </a:rPr>
              <a:t>SUBSET-SUM</a:t>
            </a:r>
            <a:r>
              <a:rPr lang="en-US" dirty="0">
                <a:ea typeface="Cambria Math" panose="02040503050406030204" pitchFamily="18" charset="0"/>
              </a:rPr>
              <a:t>; hence, </a:t>
            </a:r>
            <a:r>
              <a:rPr lang="en-US" dirty="0">
                <a:latin typeface="Cambria Math" panose="02040503050406030204" pitchFamily="18" charset="0"/>
                <a:ea typeface="Cambria Math" panose="02040503050406030204" pitchFamily="18" charset="0"/>
              </a:rPr>
              <a:t>SUBSET-SUM</a:t>
            </a:r>
            <a:r>
              <a:rPr lang="en-US" dirty="0">
                <a:ea typeface="Cambria Math" panose="02040503050406030204" pitchFamily="18" charset="0"/>
              </a:rPr>
              <a:t> </a:t>
            </a:r>
            <a:r>
              <a:rPr lang="en-US" dirty="0"/>
              <a:t>is </a:t>
            </a:r>
            <a:r>
              <a:rPr lang="en-US" dirty="0">
                <a:latin typeface="Cambria Math" panose="02040503050406030204" pitchFamily="18" charset="0"/>
                <a:ea typeface="Cambria Math" panose="02040503050406030204" pitchFamily="18" charset="0"/>
              </a:rPr>
              <a:t>NP</a:t>
            </a:r>
            <a:r>
              <a:rPr lang="en-US" dirty="0"/>
              <a:t>-complete</a:t>
            </a:r>
            <a:endParaRPr lang="en-US" dirty="0">
              <a:ea typeface="Cambria Math" panose="02040503050406030204" pitchFamily="18" charset="0"/>
            </a:endParaRPr>
          </a:p>
        </p:txBody>
      </p:sp>
    </p:spTree>
    <p:extLst>
      <p:ext uri="{BB962C8B-B14F-4D97-AF65-F5344CB8AC3E}">
        <p14:creationId xmlns:p14="http://schemas.microsoft.com/office/powerpoint/2010/main" val="31515636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0C0BD-0238-471A-BDDF-CEF1AC0A50DF}"/>
              </a:ext>
            </a:extLst>
          </p:cNvPr>
          <p:cNvSpPr>
            <a:spLocks noGrp="1"/>
          </p:cNvSpPr>
          <p:nvPr>
            <p:ph type="title"/>
          </p:nvPr>
        </p:nvSpPr>
        <p:spPr/>
        <p:txBody>
          <a:bodyPr/>
          <a:lstStyle/>
          <a:p>
            <a:r>
              <a:rPr lang="en-US" dirty="0"/>
              <a:t>Other NP-complete Problems</a:t>
            </a:r>
          </a:p>
        </p:txBody>
      </p:sp>
      <p:sp>
        <p:nvSpPr>
          <p:cNvPr id="3" name="Content Placeholder 2">
            <a:extLst>
              <a:ext uri="{FF2B5EF4-FFF2-40B4-BE49-F238E27FC236}">
                <a16:creationId xmlns:a16="http://schemas.microsoft.com/office/drawing/2014/main" id="{429C92FD-C18E-43CD-BDEB-03269C5E1000}"/>
              </a:ext>
            </a:extLst>
          </p:cNvPr>
          <p:cNvSpPr>
            <a:spLocks noGrp="1"/>
          </p:cNvSpPr>
          <p:nvPr>
            <p:ph idx="1"/>
          </p:nvPr>
        </p:nvSpPr>
        <p:spPr/>
        <p:txBody>
          <a:bodyPr>
            <a:normAutofit fontScale="77500" lnSpcReduction="20000"/>
          </a:bodyPr>
          <a:lstStyle/>
          <a:p>
            <a:r>
              <a:rPr lang="en-US" dirty="0"/>
              <a:t>Consider the language </a:t>
            </a:r>
            <a:r>
              <a:rPr lang="en-US" dirty="0">
                <a:latin typeface="Cambria Math" panose="02040503050406030204" pitchFamily="18" charset="0"/>
                <a:ea typeface="Cambria Math" panose="02040503050406030204" pitchFamily="18" charset="0"/>
              </a:rPr>
              <a:t>UHAMPATH</a:t>
            </a:r>
            <a:r>
              <a:rPr lang="en-US" dirty="0"/>
              <a:t>, which the book simply defines as the "undirected version of the Hamiltonian path problem"</a:t>
            </a:r>
          </a:p>
          <a:p>
            <a:pPr lvl="1"/>
            <a:r>
              <a:rPr lang="en-US" dirty="0"/>
              <a:t>The book proves that </a:t>
            </a:r>
            <a:r>
              <a:rPr lang="en-US" dirty="0">
                <a:latin typeface="Cambria Math" panose="02040503050406030204" pitchFamily="18" charset="0"/>
                <a:ea typeface="Cambria Math" panose="02040503050406030204" pitchFamily="18" charset="0"/>
              </a:rPr>
              <a:t>UHAMPATH</a:t>
            </a:r>
            <a:r>
              <a:rPr lang="en-US" dirty="0"/>
              <a:t> is </a:t>
            </a:r>
            <a:r>
              <a:rPr lang="en-US" dirty="0">
                <a:latin typeface="Cambria Math" panose="02040503050406030204" pitchFamily="18" charset="0"/>
                <a:ea typeface="Cambria Math" panose="02040503050406030204" pitchFamily="18" charset="0"/>
              </a:rPr>
              <a:t>NP</a:t>
            </a:r>
            <a:r>
              <a:rPr lang="en-US" dirty="0"/>
              <a:t>-complete with a reduction from </a:t>
            </a:r>
            <a:r>
              <a:rPr lang="en-US" dirty="0">
                <a:latin typeface="Cambria Math" panose="02040503050406030204" pitchFamily="18" charset="0"/>
                <a:ea typeface="Cambria Math" panose="02040503050406030204" pitchFamily="18" charset="0"/>
              </a:rPr>
              <a:t>HAMPATH</a:t>
            </a:r>
          </a:p>
          <a:p>
            <a:pPr lvl="1"/>
            <a:r>
              <a:rPr lang="en-US" dirty="0"/>
              <a:t>This takes advantage of the fact that reducibility is transitive</a:t>
            </a:r>
          </a:p>
          <a:p>
            <a:pPr lvl="1"/>
            <a:r>
              <a:rPr lang="en-US" dirty="0"/>
              <a:t>This is an interesting reduction, in my opinion, but to save time, we will not cover it in class</a:t>
            </a:r>
          </a:p>
          <a:p>
            <a:r>
              <a:rPr lang="en-US" dirty="0"/>
              <a:t>Consider the language: </a:t>
            </a:r>
            <a:r>
              <a:rPr lang="en-US" dirty="0">
                <a:latin typeface="Cambria Math" panose="02040503050406030204" pitchFamily="18" charset="0"/>
                <a:ea typeface="Cambria Math" panose="02040503050406030204" pitchFamily="18" charset="0"/>
              </a:rPr>
              <a:t>VERTEX-COVER = {&lt;G, k&gt; | G</a:t>
            </a:r>
            <a:r>
              <a:rPr lang="en-US" dirty="0"/>
              <a:t> is an undirected graph has a </a:t>
            </a:r>
            <a:r>
              <a:rPr lang="en-US" dirty="0">
                <a:latin typeface="Cambria Math" panose="02040503050406030204" pitchFamily="18" charset="0"/>
                <a:ea typeface="Cambria Math" panose="02040503050406030204" pitchFamily="18" charset="0"/>
              </a:rPr>
              <a:t>k</a:t>
            </a:r>
            <a:r>
              <a:rPr lang="en-US" dirty="0"/>
              <a:t>-node vertex cover</a:t>
            </a:r>
            <a:r>
              <a:rPr lang="en-US" dirty="0">
                <a:latin typeface="Cambria Math" panose="02040503050406030204" pitchFamily="18" charset="0"/>
                <a:ea typeface="Cambria Math" panose="02040503050406030204" pitchFamily="18" charset="0"/>
              </a:rPr>
              <a:t>}</a:t>
            </a:r>
          </a:p>
          <a:p>
            <a:pPr lvl="1"/>
            <a:r>
              <a:rPr lang="en-US" dirty="0"/>
              <a:t>A </a:t>
            </a:r>
            <a:r>
              <a:rPr lang="en-US" i="1" dirty="0"/>
              <a:t>vertex cover</a:t>
            </a:r>
            <a:r>
              <a:rPr lang="en-US" dirty="0"/>
              <a:t> in a graph, </a:t>
            </a:r>
            <a:r>
              <a:rPr lang="en-US" dirty="0">
                <a:latin typeface="Cambria Math" panose="02040503050406030204" pitchFamily="18" charset="0"/>
                <a:ea typeface="Cambria Math" panose="02040503050406030204" pitchFamily="18" charset="0"/>
              </a:rPr>
              <a:t>G</a:t>
            </a:r>
            <a:r>
              <a:rPr lang="en-US" dirty="0"/>
              <a:t>, is a subset of nodes such that every edge touches one of the nodes</a:t>
            </a:r>
          </a:p>
          <a:p>
            <a:pPr lvl="1"/>
            <a:r>
              <a:rPr lang="en-US" dirty="0"/>
              <a:t>The book proves that </a:t>
            </a:r>
            <a:r>
              <a:rPr lang="en-US" dirty="0">
                <a:latin typeface="Cambria Math" panose="02040503050406030204" pitchFamily="18" charset="0"/>
                <a:ea typeface="Cambria Math" panose="02040503050406030204" pitchFamily="18" charset="0"/>
              </a:rPr>
              <a:t>VERTEX-COVER</a:t>
            </a:r>
            <a:r>
              <a:rPr lang="en-US" dirty="0"/>
              <a:t> is </a:t>
            </a:r>
            <a:r>
              <a:rPr lang="en-US" dirty="0">
                <a:latin typeface="Cambria Math" panose="02040503050406030204" pitchFamily="18" charset="0"/>
                <a:ea typeface="Cambria Math" panose="02040503050406030204" pitchFamily="18" charset="0"/>
              </a:rPr>
              <a:t>NP</a:t>
            </a:r>
            <a:r>
              <a:rPr lang="en-US" dirty="0"/>
              <a:t>-complete with a reduction from </a:t>
            </a:r>
            <a:r>
              <a:rPr lang="en-US" dirty="0">
                <a:latin typeface="Cambria Math" panose="02040503050406030204" pitchFamily="18" charset="0"/>
                <a:ea typeface="Cambria Math" panose="02040503050406030204" pitchFamily="18" charset="0"/>
              </a:rPr>
              <a:t>3SAT</a:t>
            </a:r>
          </a:p>
          <a:p>
            <a:pPr lvl="1"/>
            <a:r>
              <a:rPr lang="en-US" dirty="0"/>
              <a:t>There is also a reasonably simple reduction from </a:t>
            </a:r>
            <a:r>
              <a:rPr lang="en-US" dirty="0">
                <a:latin typeface="Cambria Math" panose="02040503050406030204" pitchFamily="18" charset="0"/>
                <a:ea typeface="Cambria Math" panose="02040503050406030204" pitchFamily="18" charset="0"/>
              </a:rPr>
              <a:t>CLIQUE</a:t>
            </a:r>
            <a:r>
              <a:rPr lang="en-US" dirty="0"/>
              <a:t> to </a:t>
            </a:r>
            <a:r>
              <a:rPr lang="en-US" dirty="0">
                <a:latin typeface="Cambria Math" panose="02040503050406030204" pitchFamily="18" charset="0"/>
                <a:ea typeface="Cambria Math" panose="02040503050406030204" pitchFamily="18" charset="0"/>
              </a:rPr>
              <a:t>VERTEX-COVER</a:t>
            </a:r>
          </a:p>
          <a:p>
            <a:pPr lvl="1"/>
            <a:r>
              <a:rPr lang="en-US" dirty="0"/>
              <a:t>We will not cover either of these reductions in class to save time</a:t>
            </a:r>
          </a:p>
          <a:p>
            <a:r>
              <a:rPr lang="en-US" dirty="0"/>
              <a:t>There are many additional languages (and corresponding decision problems) that are known to be </a:t>
            </a:r>
            <a:r>
              <a:rPr lang="en-US" dirty="0">
                <a:latin typeface="Cambria Math" panose="02040503050406030204" pitchFamily="18" charset="0"/>
                <a:ea typeface="Cambria Math" panose="02040503050406030204" pitchFamily="18" charset="0"/>
              </a:rPr>
              <a:t>NP</a:t>
            </a:r>
            <a:r>
              <a:rPr lang="en-US" dirty="0"/>
              <a:t>-complete</a:t>
            </a:r>
          </a:p>
          <a:p>
            <a:r>
              <a:rPr lang="en-US" dirty="0"/>
              <a:t>You will probably have to prove a couple of them for your next problem set!</a:t>
            </a:r>
          </a:p>
        </p:txBody>
      </p:sp>
    </p:spTree>
    <p:extLst>
      <p:ext uri="{BB962C8B-B14F-4D97-AF65-F5344CB8AC3E}">
        <p14:creationId xmlns:p14="http://schemas.microsoft.com/office/powerpoint/2010/main" val="30244150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10321</TotalTime>
  <Words>6724</Words>
  <Application>Microsoft Office PowerPoint</Application>
  <PresentationFormat>Widescreen</PresentationFormat>
  <Paragraphs>353</Paragraphs>
  <Slides>38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MS Gothic</vt:lpstr>
      <vt:lpstr>Arial</vt:lpstr>
      <vt:lpstr>Calibri</vt:lpstr>
      <vt:lpstr>Calibri Light</vt:lpstr>
      <vt:lpstr>Cambria Math</vt:lpstr>
      <vt:lpstr>Office Theme</vt:lpstr>
      <vt:lpstr>ECE461: Theoretical CS</vt:lpstr>
      <vt:lpstr>Brief Recap</vt:lpstr>
      <vt:lpstr>Reductions (revisited)</vt:lpstr>
      <vt:lpstr>Polynomial Time Reducibility</vt:lpstr>
      <vt:lpstr>Polynomial Time Reducibility Explained</vt:lpstr>
      <vt:lpstr>NP-Completeness (general overview)</vt:lpstr>
      <vt:lpstr>NP-Completeness (textbook's definition)</vt:lpstr>
      <vt:lpstr>SAT</vt:lpstr>
      <vt:lpstr>Tableaus</vt:lpstr>
      <vt:lpstr>Graphical Depiction of a Tableau</vt:lpstr>
      <vt:lpstr>Proving the Cook-Levin Theorem (part 1)</vt:lpstr>
      <vt:lpstr>Proving the Cook-Levin Theorem (part 2)</vt:lpstr>
      <vt:lpstr>Proving the Cook-Levin Theorem (part 3)</vt:lpstr>
      <vt:lpstr>Proving the Cook-Levin Theorem (part 4)</vt:lpstr>
      <vt:lpstr>Proving the Cook-Levin Theorem (part 5)</vt:lpstr>
      <vt:lpstr>Proving the Cook-Levin Theorem (part 6)</vt:lpstr>
      <vt:lpstr>Proving the Cook-Levin Theorem (part 7)</vt:lpstr>
      <vt:lpstr>Proving the Cook-Levin Theorem (part 8)</vt:lpstr>
      <vt:lpstr>Proving the Cook-Levin Theorem (part 9)</vt:lpstr>
      <vt:lpstr>Reductions (re-revisited)</vt:lpstr>
      <vt:lpstr>Conjunctive Normal Form</vt:lpstr>
      <vt:lpstr>3SAT</vt:lpstr>
      <vt:lpstr>CLIQUE (part 1)</vt:lpstr>
      <vt:lpstr>CLIQUE (part 2)</vt:lpstr>
      <vt:lpstr>3SAT to CLIQUE Reduction Example</vt:lpstr>
      <vt:lpstr>HAMPATH (part 1)</vt:lpstr>
      <vt:lpstr>HAMPATH (part 2)</vt:lpstr>
      <vt:lpstr>HAMPATH (part 3)</vt:lpstr>
      <vt:lpstr>HAMPATH (part 4)</vt:lpstr>
      <vt:lpstr>HAMPATH (part 5)</vt:lpstr>
      <vt:lpstr>HAMPATH (part 6)</vt:lpstr>
      <vt:lpstr>HAMPATH (part 7)</vt:lpstr>
      <vt:lpstr>HAMPATH (part 8)</vt:lpstr>
      <vt:lpstr>SUBSET-SUM (part 1)</vt:lpstr>
      <vt:lpstr>SUBSET-SUM (part 2)</vt:lpstr>
      <vt:lpstr>SUBSET-SUM (part 3)</vt:lpstr>
      <vt:lpstr>SUBSET-SUM (part 4)</vt:lpstr>
      <vt:lpstr>Other NP-complete Problems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76</cp:revision>
  <dcterms:created xsi:type="dcterms:W3CDTF">2022-04-01T21:01:03Z</dcterms:created>
  <dcterms:modified xsi:type="dcterms:W3CDTF">2024-04-08T03:16:06Z</dcterms:modified>
</cp:coreProperties>
</file>