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296E-B51C-4ACF-A4DA-48F427D971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DE5425-3C0A-419E-8DD1-29ADFD480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690C0-E9C6-4F9A-B8E5-29013E1F2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1DDEB-643C-4460-B8CE-91B656D52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273B6-C587-4C40-940C-9E88E0217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71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FE9C5-58E1-4A20-B69F-E943CFD98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77190-5BCE-44B4-93C4-543145DC1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52050-D77C-4E19-B632-B7DE7692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B6827-DDEE-4549-90BC-1A42733F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9FFEE-07A4-42E7-BF9B-8037E72CF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68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1F7C8-A9F6-4EF4-9042-749855019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3FC87-27F3-4DEB-B571-056FCAE2C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873B8-FEF9-4A3C-89B9-1446CFB59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81D33-B4F0-4322-8E6D-41DD35C2C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5B886-5999-4FDB-86E2-94C8EA7E6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88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1E39A-8DBF-48F9-934E-9615B6030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75E7C-1349-43F4-B980-BC7D7389E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C268CA-744D-4688-BAED-453BC3AC8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FDC2BC-4911-453C-81E9-482816656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B63C5-1679-4387-A7E1-F2C8E60C3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E61CE3-9C11-4224-B0C3-5645396FF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74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EB5AE-E088-4FDF-875B-B95A8B3ED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87C107-FAE0-4976-8702-B38F98A8A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EAFD6-0EBE-4AC1-9C6E-00F25C4A1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7C02A1-9AD8-4ED6-A4D7-BB5706DFF7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03DB1D-5299-40DD-8D31-5F933530C4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DE4D3-3290-4B0F-BBFA-D1215C6C1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FD46C6-0810-4332-9BCB-DCEF1CAE7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0A1D54-8B5C-4BC3-9AF2-5222910D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65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1C2C1-6AEF-441F-8FE8-5A3274E6D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9A6294-BDB6-4489-9236-F4169E04C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AE244-B2DA-4FF9-9058-0BB679C91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C9D6E2-E1D1-4626-A14E-929B3DF65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86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441542-60DD-4F57-9E30-65292D4B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1DC37C-96E1-4F70-9D9F-A21CAD6B1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9A086-ED48-4EEE-B592-83584E50C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1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3AD0F-BC0B-49DD-B068-2AC47FC80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1F933-1592-44AF-94FB-92ECD6066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59906-AD59-4A0B-A293-FD1616A13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18552-A62E-4312-AA86-CB9E0CADB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B3CB93-B7DA-4F1B-ABE6-0B6CDB27C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65785-80AA-467F-A83C-E21A9A9F4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40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136A-92A7-4AFA-976C-2868D17A3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C690A3-7646-4EB4-BD2E-48B70F2932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EAF9F-D88B-488F-AFC6-297056D68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521FFE-0528-42BC-AAA0-656A243F1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91B4D8-4DA4-4A58-BECC-C7559AE1B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EA83EE-46F4-4586-A012-0E507BA5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6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D8532-882C-4F76-8874-C2F3C42BA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D0D076-065B-476A-8805-3828FA300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1E104-312A-47F9-AACD-7323914DA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91268-140C-4A3A-92DE-D8631D707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4C695-496B-49DA-8FD4-356DCB6AE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8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157A3-0577-49E1-8799-B0D2B4582E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AAEDEA-CA86-471C-AC2C-29EC54642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872B0-E392-4A0C-8342-19B226317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C365-26A6-4973-B17B-C390B533A15B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DD43A-5977-418C-84B5-D626EFD1E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80B64-8A06-46F7-80DB-232CBE41C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2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96F073-4FE3-4594-8663-79CBD627F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0D59A-DCBA-4814-B261-6B7E29166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513F3-58E2-4757-92BB-314B57AE1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9C365-26A6-4973-B17B-C390B533A15B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DC6C3-D0F6-4A5E-8FFF-81DE054FF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C999A-C980-4890-8A6D-7B725AE21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55337-C76B-416C-A02A-41E8C937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7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6000" dirty="0"/>
              <a:t>Nondeterministic</a:t>
            </a:r>
          </a:p>
          <a:p>
            <a:r>
              <a:rPr lang="en-US" sz="6000" dirty="0"/>
              <a:t>Finite Automata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236EB-DD3C-46C3-A1E0-C79CDDEB6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A75A3-AD04-45F4-8CF4-D87CB88D3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our previous topic, we were introduced to the </a:t>
            </a:r>
            <a:r>
              <a:rPr lang="en-US" b="1" dirty="0"/>
              <a:t>deterministic finite automaton</a:t>
            </a:r>
            <a:r>
              <a:rPr lang="en-US" dirty="0"/>
              <a:t> (</a:t>
            </a:r>
            <a:r>
              <a:rPr lang="en-US" b="1" dirty="0"/>
              <a:t>DFA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We learned that we can formally define a DFA as a 5-tuple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(Q, Σ, δ,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F), where: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/>
              <a:t> is a finite set called the </a:t>
            </a:r>
            <a:r>
              <a:rPr lang="en-US" b="1" dirty="0"/>
              <a:t>states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dirty="0"/>
              <a:t> is a finite set called the </a:t>
            </a:r>
            <a:r>
              <a:rPr lang="en-US" b="1" dirty="0"/>
              <a:t>alphabet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δ : Q × Σ 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→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 </a:t>
            </a:r>
            <a:r>
              <a:rPr lang="en-US" dirty="0"/>
              <a:t>is the </a:t>
            </a:r>
            <a:r>
              <a:rPr lang="en-US" b="1" dirty="0"/>
              <a:t>transition function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∈ Q </a:t>
            </a:r>
            <a:r>
              <a:rPr lang="en-US" dirty="0"/>
              <a:t>is the </a:t>
            </a:r>
            <a:r>
              <a:rPr lang="en-US" b="1" dirty="0"/>
              <a:t>start state</a:t>
            </a:r>
            <a:r>
              <a:rPr lang="en-US" dirty="0"/>
              <a:t>, 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 ⊆ Q</a:t>
            </a:r>
            <a:r>
              <a:rPr lang="en-US" dirty="0"/>
              <a:t> is the set of </a:t>
            </a:r>
            <a:r>
              <a:rPr lang="en-US" b="1" dirty="0"/>
              <a:t>accept states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We learned that every DFA, M, </a:t>
            </a:r>
            <a:r>
              <a:rPr lang="en-US" b="1" dirty="0"/>
              <a:t>recognizes</a:t>
            </a:r>
            <a:r>
              <a:rPr lang="en-US" dirty="0"/>
              <a:t>, or </a:t>
            </a:r>
            <a:r>
              <a:rPr lang="en-US" i="1" dirty="0"/>
              <a:t>accepts</a:t>
            </a:r>
            <a:r>
              <a:rPr lang="en-US" dirty="0"/>
              <a:t>, a </a:t>
            </a:r>
            <a:r>
              <a:rPr lang="en-US" b="1" dirty="0"/>
              <a:t>language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(recall that a language is a set of string)</a:t>
            </a:r>
          </a:p>
          <a:p>
            <a:r>
              <a:rPr lang="en-US" dirty="0"/>
              <a:t>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processes any input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 ∈ A</a:t>
            </a:r>
            <a:r>
              <a:rPr lang="en-US" dirty="0">
                <a:ea typeface="Cambria Math" panose="02040503050406030204" pitchFamily="18" charset="0"/>
              </a:rPr>
              <a:t>, it ends at an accept state and </a:t>
            </a:r>
            <a:r>
              <a:rPr lang="en-US" i="1" dirty="0">
                <a:ea typeface="Cambria Math" panose="02040503050406030204" pitchFamily="18" charset="0"/>
              </a:rPr>
              <a:t>accepts the input</a:t>
            </a:r>
            <a:r>
              <a:rPr lang="en-US" dirty="0">
                <a:ea typeface="Cambria Math" panose="02040503050406030204" pitchFamily="18" charset="0"/>
              </a:rPr>
              <a:t>; 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processes any other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 </a:t>
            </a:r>
            <a:r>
              <a:rPr lang="en-US" sz="2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∉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A</a:t>
            </a:r>
            <a:r>
              <a:rPr lang="en-US" dirty="0">
                <a:ea typeface="Cambria Math" panose="02040503050406030204" pitchFamily="18" charset="0"/>
              </a:rPr>
              <a:t>, it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ea typeface="Cambria Math" panose="02040503050406030204" pitchFamily="18" charset="0"/>
              </a:rPr>
              <a:t>does not end at an accept state and it </a:t>
            </a:r>
            <a:r>
              <a:rPr lang="en-US" i="1" dirty="0">
                <a:ea typeface="Cambria Math" panose="02040503050406030204" pitchFamily="18" charset="0"/>
              </a:rPr>
              <a:t>rejects the input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We learned that a</a:t>
            </a:r>
            <a:r>
              <a:rPr lang="en-US" dirty="0"/>
              <a:t> language is a </a:t>
            </a:r>
            <a:r>
              <a:rPr lang="en-US" b="1" dirty="0"/>
              <a:t>regular language </a:t>
            </a:r>
            <a:r>
              <a:rPr lang="en-US" dirty="0"/>
              <a:t>if and only if some DFA recognizes it (and this can serve as a definition of regular languages)</a:t>
            </a:r>
          </a:p>
          <a:p>
            <a:r>
              <a:rPr lang="en-US" dirty="0"/>
              <a:t>Three so-called </a:t>
            </a:r>
            <a:r>
              <a:rPr lang="en-US" i="1" dirty="0"/>
              <a:t>regular operations</a:t>
            </a:r>
            <a:r>
              <a:rPr lang="en-US" dirty="0"/>
              <a:t> are </a:t>
            </a:r>
            <a:r>
              <a:rPr lang="en-US" i="1" dirty="0"/>
              <a:t>union</a:t>
            </a:r>
            <a:r>
              <a:rPr lang="en-US" dirty="0"/>
              <a:t>, </a:t>
            </a:r>
            <a:r>
              <a:rPr lang="en-US" i="1" dirty="0"/>
              <a:t>concatenation</a:t>
            </a:r>
            <a:r>
              <a:rPr lang="en-US" dirty="0"/>
              <a:t>, and </a:t>
            </a:r>
            <a:r>
              <a:rPr lang="en-US" i="1" dirty="0"/>
              <a:t>star</a:t>
            </a:r>
            <a:r>
              <a:rPr lang="en-US" dirty="0"/>
              <a:t> (a.k.a. </a:t>
            </a:r>
            <a:r>
              <a:rPr lang="en-US" i="1" dirty="0"/>
              <a:t>Kleene star</a:t>
            </a:r>
            <a:r>
              <a:rPr lang="en-US" dirty="0"/>
              <a:t>)</a:t>
            </a:r>
          </a:p>
          <a:p>
            <a:r>
              <a:rPr lang="en-US" dirty="0"/>
              <a:t>Regular languages are </a:t>
            </a:r>
            <a:r>
              <a:rPr lang="en-US" b="1" dirty="0"/>
              <a:t>closed</a:t>
            </a:r>
            <a:r>
              <a:rPr lang="en-US" dirty="0"/>
              <a:t> under all three regular operations, but we only proved this so far for union</a:t>
            </a:r>
          </a:p>
          <a:p>
            <a:pPr lvl="1"/>
            <a:r>
              <a:rPr lang="en-US" dirty="0"/>
              <a:t>We proved this for union by showing that if a DFA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accepts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and a DFA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accepts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, we can construct a DFA M that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∪ 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endParaRPr lang="en-US" dirty="0"/>
          </a:p>
          <a:p>
            <a:pPr lvl="1"/>
            <a:r>
              <a:rPr lang="en-US" dirty="0"/>
              <a:t>However, using a similar approach to prove that regular languages are closed under concatenation or star would be difficult</a:t>
            </a: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694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CF9A4-DAE9-4CD2-888A-C911DB394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Nondeterminism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8A26-26B3-4108-8339-6B3AEE1B8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DFA is deterministic because from for each (state, symbol) pair, there is exactly one transition</a:t>
            </a:r>
          </a:p>
          <a:p>
            <a:r>
              <a:rPr lang="en-US" dirty="0"/>
              <a:t>With a </a:t>
            </a:r>
            <a:r>
              <a:rPr lang="en-US" b="1" dirty="0"/>
              <a:t>nondeterministic finite automaton</a:t>
            </a:r>
            <a:r>
              <a:rPr lang="en-US" dirty="0"/>
              <a:t> (</a:t>
            </a:r>
            <a:r>
              <a:rPr lang="en-US" b="1" dirty="0"/>
              <a:t>NFA</a:t>
            </a:r>
            <a:r>
              <a:rPr lang="en-US" dirty="0"/>
              <a:t>), there can be no choice, one choice, or multiple choices</a:t>
            </a:r>
          </a:p>
          <a:p>
            <a:r>
              <a:rPr lang="en-US" dirty="0"/>
              <a:t>Additionally, an NFA can have transitions labeled with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/>
              <a:t>, sometimes called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i="1" dirty="0">
                <a:ea typeface="Cambria Math" panose="02040503050406030204" pitchFamily="18" charset="0"/>
              </a:rPr>
              <a:t>-transitions</a:t>
            </a:r>
            <a:r>
              <a:rPr lang="en-US" dirty="0">
                <a:ea typeface="Cambria Math" panose="02040503050406030204" pitchFamily="18" charset="0"/>
              </a:rPr>
              <a:t> (epsilon transitions)</a:t>
            </a:r>
            <a:endParaRPr lang="en-US" dirty="0"/>
          </a:p>
          <a:p>
            <a:r>
              <a:rPr lang="en-US" dirty="0"/>
              <a:t>This topic is based on Section 1.2 of the textbook</a:t>
            </a:r>
          </a:p>
          <a:p>
            <a:r>
              <a:rPr lang="en-US" dirty="0"/>
              <a:t>To the right is a state diagram of an NFA: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Bef>
                <a:spcPts val="3000"/>
              </a:spcBef>
            </a:pPr>
            <a:r>
              <a:rPr lang="en-US" dirty="0"/>
              <a:t>Note that the types of components of an NFA are the same as that for a DFA:</a:t>
            </a:r>
          </a:p>
          <a:p>
            <a:pPr lvl="1"/>
            <a:r>
              <a:rPr lang="en-US" dirty="0"/>
              <a:t>The circles represent the set of </a:t>
            </a:r>
            <a:r>
              <a:rPr lang="en-US" b="1" dirty="0"/>
              <a:t>states</a:t>
            </a:r>
            <a:r>
              <a:rPr lang="en-US" dirty="0"/>
              <a:t> that the machine might be in</a:t>
            </a:r>
          </a:p>
          <a:p>
            <a:pPr lvl="1"/>
            <a:r>
              <a:rPr lang="en-US" dirty="0"/>
              <a:t>Double circles represent </a:t>
            </a:r>
            <a:r>
              <a:rPr lang="en-US" b="1" dirty="0"/>
              <a:t>accept states</a:t>
            </a:r>
            <a:r>
              <a:rPr lang="en-US" dirty="0"/>
              <a:t> (a.k.a. </a:t>
            </a:r>
            <a:r>
              <a:rPr lang="en-US" i="1" dirty="0"/>
              <a:t>final states</a:t>
            </a:r>
            <a:r>
              <a:rPr lang="en-US" dirty="0"/>
              <a:t>); the accept states are a subset of the states</a:t>
            </a:r>
          </a:p>
          <a:p>
            <a:pPr lvl="1"/>
            <a:r>
              <a:rPr lang="en-US" dirty="0"/>
              <a:t>The arrow without a source points to the </a:t>
            </a:r>
            <a:r>
              <a:rPr lang="en-US" b="1" dirty="0"/>
              <a:t>start state</a:t>
            </a:r>
            <a:r>
              <a:rPr lang="en-US" dirty="0"/>
              <a:t> (a.k.a. </a:t>
            </a:r>
            <a:r>
              <a:rPr lang="en-US" i="1" dirty="0"/>
              <a:t>initial state</a:t>
            </a:r>
            <a:r>
              <a:rPr lang="en-US" dirty="0"/>
              <a:t>), which is a member of the set of states</a:t>
            </a:r>
          </a:p>
          <a:p>
            <a:pPr lvl="1"/>
            <a:r>
              <a:rPr lang="en-US" dirty="0"/>
              <a:t>The arrows represent </a:t>
            </a:r>
            <a:r>
              <a:rPr lang="en-US" b="1" dirty="0"/>
              <a:t>transitions</a:t>
            </a:r>
            <a:r>
              <a:rPr lang="en-US" dirty="0"/>
              <a:t>, labeled with symbols from the machines </a:t>
            </a:r>
            <a:r>
              <a:rPr lang="en-US" b="1" dirty="0"/>
              <a:t>alphabet</a:t>
            </a:r>
          </a:p>
          <a:p>
            <a:r>
              <a:rPr lang="en-US" dirty="0"/>
              <a:t>Unlike a DFA, an NFA </a:t>
            </a:r>
            <a:r>
              <a:rPr lang="en-US" b="1" dirty="0"/>
              <a:t>accepts</a:t>
            </a:r>
            <a:r>
              <a:rPr lang="en-US" dirty="0"/>
              <a:t> its input if there is any path for the given input that leads to an accepting state!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465CE7-62A2-49FB-AAC2-6DA96B970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687" y="3018160"/>
            <a:ext cx="5287113" cy="152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43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D80E2-DFA3-4BC8-A994-51543ABAD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an NFA Process Its Input?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7CB15-E658-48B1-A75D-0E12DDF38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 the textbook pointers out, there are various ways that we can think about an NFA processing its input, one symbol at a time</a:t>
            </a:r>
          </a:p>
          <a:p>
            <a:pPr lvl="1"/>
            <a:r>
              <a:rPr lang="en-US" dirty="0"/>
              <a:t>I like to think of the NFA as exploring all possible paths in parallel; if any concurrent process/thread ends in an accept state, the machine accepts the input</a:t>
            </a:r>
          </a:p>
          <a:p>
            <a:pPr lvl="1"/>
            <a:r>
              <a:rPr lang="en-US" dirty="0"/>
              <a:t>Alternatively, we can think of an NFA as exploring branches of a tree; if any branch ends in an accept state, the machine accepts the input</a:t>
            </a:r>
          </a:p>
          <a:p>
            <a:pPr lvl="1"/>
            <a:r>
              <a:rPr lang="en-US" dirty="0"/>
              <a:t>Sipser often writes about an NFA as if it guesses which link to take when there are multiple choices; if any path leads to an accept state, it always guesses correctly</a:t>
            </a:r>
          </a:p>
          <a:p>
            <a:r>
              <a:rPr lang="en-US" dirty="0"/>
              <a:t>When the machine is at a state with an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i="1" dirty="0">
                <a:ea typeface="Cambria Math" panose="02040503050406030204" pitchFamily="18" charset="0"/>
              </a:rPr>
              <a:t>-transition</a:t>
            </a:r>
            <a:r>
              <a:rPr lang="en-US" dirty="0">
                <a:ea typeface="Cambria Math" panose="02040503050406030204" pitchFamily="18" charset="0"/>
              </a:rPr>
              <a:t>, it can (but does not have to) take that transition without reading an input symbol; the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>
                <a:ea typeface="Cambria Math" panose="02040503050406030204" pitchFamily="18" charset="0"/>
              </a:rPr>
              <a:t> is not considered a member of the alphabet</a:t>
            </a:r>
            <a:endParaRPr lang="en-US" dirty="0"/>
          </a:p>
          <a:p>
            <a:r>
              <a:rPr lang="en-US" dirty="0"/>
              <a:t>As with DFAs, if an NFA does not accept its input, we can say that it </a:t>
            </a:r>
            <a:r>
              <a:rPr lang="en-US" b="1" dirty="0"/>
              <a:t>rejects</a:t>
            </a:r>
            <a:r>
              <a:rPr lang="en-US" dirty="0"/>
              <a:t> the input</a:t>
            </a:r>
          </a:p>
          <a:p>
            <a:r>
              <a:rPr lang="en-US" dirty="0"/>
              <a:t>An NFA only rejects its input if there is no path for that input leading to an accept state</a:t>
            </a:r>
          </a:p>
          <a:p>
            <a:r>
              <a:rPr lang="en-US" dirty="0"/>
              <a:t>The book walks through an example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010110</a:t>
            </a:r>
            <a:r>
              <a:rPr lang="en-US" dirty="0"/>
              <a:t> is fed to the NFA on the previous slide (see the figure on the next slide for the tree interpretation of this); this input is ultimately accepted by the machine</a:t>
            </a:r>
          </a:p>
          <a:p>
            <a:r>
              <a:rPr lang="en-US" dirty="0"/>
              <a:t>Sipser recommends that you "keep track of the possibilities by placing a finger on each state where a machine could be"</a:t>
            </a:r>
          </a:p>
          <a:p>
            <a:r>
              <a:rPr lang="en-US" dirty="0"/>
              <a:t>The figure on the next slide shows how this example could be viewed as a tree</a:t>
            </a:r>
          </a:p>
        </p:txBody>
      </p:sp>
    </p:spTree>
    <p:extLst>
      <p:ext uri="{BB962C8B-B14F-4D97-AF65-F5344CB8AC3E}">
        <p14:creationId xmlns:p14="http://schemas.microsoft.com/office/powerpoint/2010/main" val="526808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FC5AD-8430-4EF0-B389-C779A06B9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NFA Computation Viewed as a Tree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785267-F84F-474B-977F-BEEE54157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391" y="1724501"/>
            <a:ext cx="4963218" cy="45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05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89E5F-FD4B-43ED-BB61-F5C60100E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an NFA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13BBA-3A31-498C-98AF-42E158EE4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NFA with a unary alphabet recognizes all strings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 is a multiple of 2 or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17A30E-30C3-4295-8EB9-669BF3E69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865" y="2729975"/>
            <a:ext cx="4982270" cy="376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5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F64B1-B6A4-4CD7-93B9-4F9CA91D7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an NFA and Equivalent DFA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8DA2F-21D2-4BA7-A917-79AF49D7D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Although this may seem surprising, </a:t>
            </a:r>
            <a:r>
              <a:rPr lang="en-US" i="1" dirty="0"/>
              <a:t>every NFA has an equivalent DFA</a:t>
            </a:r>
            <a:r>
              <a:rPr lang="en-US" dirty="0"/>
              <a:t> (we will prove this later)</a:t>
            </a:r>
          </a:p>
          <a:p>
            <a:r>
              <a:rPr lang="en-US" dirty="0"/>
              <a:t>Here is an NFA and equivalent DFA that recognize all strings over the alphabet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{0, 1}</a:t>
            </a:r>
            <a:r>
              <a:rPr lang="en-US" dirty="0"/>
              <a:t> with at least three symbols and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in the third to last position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Note that the NFA is simpler to understand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D7CF7A-8871-4C17-842F-C2676C4FF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06665"/>
            <a:ext cx="5051263" cy="15892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5BE58E-FEE4-4F86-A9F3-326CB0EBB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195" y="2863516"/>
            <a:ext cx="5127605" cy="281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316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B0A42-F96D-42A5-BBC6-097DA91D1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Description of an NFA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183E7-E2A2-441B-AAB4-0B239B305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will now consider a formal definition of a </a:t>
            </a:r>
            <a:r>
              <a:rPr lang="en-US" b="1" dirty="0"/>
              <a:t>nondeterministic finite automaton</a:t>
            </a:r>
            <a:r>
              <a:rPr lang="en-US" dirty="0"/>
              <a:t> (Definition 1.37 from the textbook)</a:t>
            </a:r>
          </a:p>
          <a:p>
            <a:r>
              <a:rPr lang="en-US" dirty="0"/>
              <a:t>Below,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l-GR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>
                <a:ea typeface="Cambria Math" panose="02040503050406030204" pitchFamily="18" charset="0"/>
              </a:rPr>
              <a:t> represents the set defined by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Σ ∪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>
                <a:ea typeface="Cambria Math" panose="02040503050406030204" pitchFamily="18" charset="0"/>
              </a:rPr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P(Q)</a:t>
            </a:r>
            <a:r>
              <a:rPr lang="en-US" dirty="0">
                <a:ea typeface="Cambria Math" panose="02040503050406030204" pitchFamily="18" charset="0"/>
              </a:rPr>
              <a:t> represents the </a:t>
            </a:r>
            <a:r>
              <a:rPr lang="en-US" i="1" dirty="0">
                <a:ea typeface="Cambria Math" panose="02040503050406030204" pitchFamily="18" charset="0"/>
              </a:rPr>
              <a:t>power set</a:t>
            </a:r>
            <a:r>
              <a:rPr lang="en-US" dirty="0">
                <a:ea typeface="Cambria Math" panose="02040503050406030204" pitchFamily="18" charset="0"/>
              </a:rPr>
              <a:t>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>
                <a:ea typeface="Cambria Math" panose="02040503050406030204" pitchFamily="18" charset="0"/>
              </a:rPr>
              <a:t> (i.e., the set of all subsets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>
                <a:ea typeface="Cambria Math" panose="02040503050406030204" pitchFamily="18" charset="0"/>
              </a:rPr>
              <a:t>)</a:t>
            </a:r>
            <a:endParaRPr lang="en-US" dirty="0"/>
          </a:p>
          <a:p>
            <a:r>
              <a:rPr lang="en-US" dirty="0"/>
              <a:t>A nondeterministic finite automaton is a 5-tuple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(Q, Σ, δ,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F)</a:t>
            </a:r>
            <a:r>
              <a:rPr lang="en-US" dirty="0"/>
              <a:t>, where: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/>
              <a:t> is a finite set called the </a:t>
            </a:r>
            <a:r>
              <a:rPr lang="en-US" b="1" dirty="0"/>
              <a:t>states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dirty="0"/>
              <a:t> is a finite set called the </a:t>
            </a:r>
            <a:r>
              <a:rPr lang="en-US" b="1" dirty="0"/>
              <a:t>alphabet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δ : Q × Σ</a:t>
            </a:r>
            <a:r>
              <a:rPr lang="el-GR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→ P(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Q) </a:t>
            </a:r>
            <a:r>
              <a:rPr lang="en-US" dirty="0"/>
              <a:t>is the </a:t>
            </a:r>
            <a:r>
              <a:rPr lang="en-US" b="1" dirty="0"/>
              <a:t>transition function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∈ Q </a:t>
            </a:r>
            <a:r>
              <a:rPr lang="en-US" dirty="0"/>
              <a:t>is the </a:t>
            </a:r>
            <a:r>
              <a:rPr lang="en-US" b="1" dirty="0"/>
              <a:t>start state</a:t>
            </a:r>
            <a:r>
              <a:rPr lang="en-US" dirty="0"/>
              <a:t>, 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 ⊆ Q</a:t>
            </a:r>
            <a:r>
              <a:rPr lang="en-US" dirty="0"/>
              <a:t> is the set of </a:t>
            </a:r>
            <a:r>
              <a:rPr lang="en-US" b="1" dirty="0"/>
              <a:t>accept states</a:t>
            </a:r>
          </a:p>
          <a:p>
            <a:r>
              <a:rPr lang="en-US" dirty="0"/>
              <a:t>I add:</a:t>
            </a:r>
          </a:p>
          <a:p>
            <a:pPr lvl="1"/>
            <a:r>
              <a:rPr lang="en-US" dirty="0"/>
              <a:t>According to this definition, looking at the domain of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dirty="0"/>
              <a:t>, we see that for every state and either every alphabet symbol or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/>
              <a:t>, the transition function must provide a mapping to something</a:t>
            </a:r>
          </a:p>
          <a:p>
            <a:pPr lvl="1"/>
            <a:r>
              <a:rPr lang="en-US" dirty="0"/>
              <a:t>However, the range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dirty="0"/>
              <a:t> includes the empty set; when that is the output of the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dirty="0">
                <a:ea typeface="Cambria Math" panose="02040503050406030204" pitchFamily="18" charset="0"/>
              </a:rPr>
              <a:t>, this</a:t>
            </a:r>
            <a:r>
              <a:rPr lang="en-US" dirty="0"/>
              <a:t> means that there are no transitions that lead to any other state</a:t>
            </a:r>
          </a:p>
          <a:p>
            <a:pPr lvl="1"/>
            <a:r>
              <a:rPr lang="en-US" dirty="0"/>
              <a:t>Such mappings are not indicated in a state diagram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463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D773-BF3E-459D-B70C-88E8F31CD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Description of an NFA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48AEE-9451-4A49-BD60-E2921532F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can now describe N</a:t>
            </a:r>
            <a:r>
              <a:rPr lang="en-US" baseline="-25000" dirty="0"/>
              <a:t>1</a:t>
            </a:r>
            <a:r>
              <a:rPr lang="en-US" dirty="0"/>
              <a:t>, seen earlier as a state diagram, formally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(Q,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Σ, δ,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F)</a:t>
            </a:r>
            <a:r>
              <a:rPr lang="en-US" dirty="0"/>
              <a:t>, where: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 = {q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4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 = {0,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1}</a:t>
            </a:r>
            <a:r>
              <a:rPr lang="el-GR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l-GR" dirty="0"/>
              <a:t> </a:t>
            </a:r>
            <a:r>
              <a:rPr lang="en-US" dirty="0"/>
              <a:t>can described as: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is the start state, 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 = {q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4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38EB25-F568-422B-8293-B76EB5477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507" y="3786369"/>
            <a:ext cx="2613710" cy="131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02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909AC-0933-4898-B2BD-436DF3643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EE59E-E9C4-4265-8C2F-A9AADE9A1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Earlier, we defined regular languages as follows: A language is a regular language if and only if some DFA recognizes it</a:t>
            </a:r>
          </a:p>
          <a:p>
            <a:r>
              <a:rPr lang="en-US" dirty="0"/>
              <a:t>Here is an alternative definition: A language is a regular language if and only if some NFA recognizes it</a:t>
            </a:r>
          </a:p>
          <a:p>
            <a:r>
              <a:rPr lang="en-US" dirty="0"/>
              <a:t>This is because the two models, DFAs and NFAs, are equivalent in </a:t>
            </a:r>
            <a:r>
              <a:rPr lang="en-US" b="1" dirty="0"/>
              <a:t>power</a:t>
            </a:r>
            <a:r>
              <a:rPr lang="en-US" dirty="0"/>
              <a:t> (a.k.a. </a:t>
            </a:r>
            <a:r>
              <a:rPr lang="en-US" i="1" dirty="0"/>
              <a:t>expressive power</a:t>
            </a:r>
            <a:r>
              <a:rPr lang="en-US" dirty="0"/>
              <a:t> or </a:t>
            </a:r>
            <a:r>
              <a:rPr lang="en-US" i="1" dirty="0"/>
              <a:t>computational power</a:t>
            </a:r>
            <a:r>
              <a:rPr lang="en-US" dirty="0"/>
              <a:t>); this term is used by the book, but never really introduced or defined</a:t>
            </a:r>
          </a:p>
          <a:p>
            <a:r>
              <a:rPr lang="en-US" dirty="0"/>
              <a:t>To prove this, we would typically have to show two things:</a:t>
            </a:r>
          </a:p>
          <a:p>
            <a:pPr lvl="1"/>
            <a:r>
              <a:rPr lang="en-US" dirty="0"/>
              <a:t>One, that every DFA can be converted to an equivalent NFA</a:t>
            </a:r>
          </a:p>
          <a:p>
            <a:pPr lvl="1"/>
            <a:r>
              <a:rPr lang="en-US" dirty="0"/>
              <a:t>Two, that every NFA can be converted to an equivalent DFA</a:t>
            </a:r>
          </a:p>
          <a:p>
            <a:r>
              <a:rPr lang="en-US" dirty="0"/>
              <a:t>In this case, the first sub-bullet above is trivial, because every DFA is already a valid NFA!</a:t>
            </a:r>
          </a:p>
          <a:p>
            <a:r>
              <a:rPr lang="en-US" dirty="0"/>
              <a:t>The second sub-bullet above is not obvious</a:t>
            </a:r>
          </a:p>
          <a:p>
            <a:r>
              <a:rPr lang="en-US" dirty="0"/>
              <a:t>Theorem 1.39 in the textbook states: "Every nondeterministic finite automaton has an equivalent deterministic finite automaton" (we will discuss a proof of this shortly)</a:t>
            </a:r>
          </a:p>
          <a:p>
            <a:r>
              <a:rPr lang="en-US" dirty="0"/>
              <a:t>This leads to Corollary 1.40, which matches our alternative definition of regular languages above</a:t>
            </a:r>
          </a:p>
        </p:txBody>
      </p:sp>
    </p:spTree>
    <p:extLst>
      <p:ext uri="{BB962C8B-B14F-4D97-AF65-F5344CB8AC3E}">
        <p14:creationId xmlns:p14="http://schemas.microsoft.com/office/powerpoint/2010/main" val="3046855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462EE-DE83-4C22-B6B8-3328F9762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 NFA has an Equivalent DFA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2BD59-BFFF-4372-9ABF-3DE4D6649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is common in the book, to prove that every NFA has an equivalent DFA, Sipser first discusses a "proof idea", and then a more technical (but not formal) "proof"</a:t>
            </a:r>
          </a:p>
          <a:p>
            <a:r>
              <a:rPr lang="en-US" dirty="0"/>
              <a:t>In discussing the proof idea, Sipser states, "The idea is to covert the NFA into an equivalent DFA that simulates the NFA"</a:t>
            </a:r>
          </a:p>
          <a:p>
            <a:r>
              <a:rPr lang="en-US" dirty="0"/>
              <a:t>He asks you to imagine yourself simulating an NFA in a deterministic way</a:t>
            </a:r>
          </a:p>
          <a:p>
            <a:r>
              <a:rPr lang="en-US" dirty="0"/>
              <a:t>As you process each symbol of the input string, you could place fingers on all locations in the NFA that might be active at each step</a:t>
            </a:r>
          </a:p>
          <a:p>
            <a:r>
              <a:rPr lang="en-US" dirty="0"/>
              <a:t>Note that you only need to place at most one finger on each state, since it doesn't matter how you got there</a:t>
            </a:r>
          </a:p>
          <a:p>
            <a:r>
              <a:rPr lang="en-US" dirty="0"/>
              <a:t>Of course, this wouldn't work in practice if there are more than ten potentially active states at the same time, but in theory, you could follow such a procedure</a:t>
            </a:r>
          </a:p>
          <a:p>
            <a:r>
              <a:rPr lang="en-US" dirty="0"/>
              <a:t>If k is the number of states in the NFA, with states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/>
              <a:t>, we are simulating, there are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 possible sets of states that may be active at any point (all possible subsets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/>
              <a:t>)</a:t>
            </a:r>
          </a:p>
          <a:p>
            <a:r>
              <a:rPr lang="en-US" dirty="0"/>
              <a:t>Recall again that the set of all subsets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/>
              <a:t> is the power set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495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CA4F-38C8-4671-AC0F-94656AB5A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that Every NFA has an Equivalent DFA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06FA55-8B1F-435A-872D-C8771B14C8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Let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 = (Q, Σ, δ, 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F) </a:t>
                </a:r>
                <a:r>
                  <a:rPr lang="en-US" dirty="0"/>
                  <a:t>be an NFA that recognizes some language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</a:p>
              <a:p>
                <a:r>
                  <a:rPr lang="en-US" dirty="0"/>
                  <a:t>For now, we will consider NFAs that do not contain any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ε</a:t>
                </a:r>
                <a:r>
                  <a:rPr lang="el-GR" dirty="0"/>
                  <a:t>-</a:t>
                </a:r>
                <a:r>
                  <a:rPr lang="en-US" dirty="0"/>
                  <a:t>transitions</a:t>
                </a:r>
              </a:p>
              <a:p>
                <a:r>
                  <a:rPr lang="en-US" dirty="0"/>
                  <a:t>Following the principles of the proof idea, we can construct a DFA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 = (Q',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Σ, 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'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', F') </a:t>
                </a:r>
                <a:r>
                  <a:rPr lang="en-US" dirty="0"/>
                  <a:t>to recognize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>
                    <a:ea typeface="Cambria Math" panose="02040503050406030204" pitchFamily="18" charset="0"/>
                  </a:rPr>
                  <a:t> as follows: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Q' = P(Q)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 alphabet,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dirty="0">
                    <a:ea typeface="Cambria Math" panose="02040503050406030204" pitchFamily="18" charset="0"/>
                  </a:rPr>
                  <a:t>, remains the same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For each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 ∈ Q'</a:t>
                </a:r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∈ Σ</a:t>
                </a:r>
                <a:r>
                  <a:rPr lang="en-US" dirty="0">
                    <a:ea typeface="Cambria Math" panose="02040503050406030204" pitchFamily="18" charset="0"/>
                  </a:rPr>
                  <a:t>, we define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lvl="2"/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'(R, a) = {q ∈ Q | q ∈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(r, a)</a:t>
                </a:r>
                <a:r>
                  <a:rPr lang="en-US" dirty="0">
                    <a:ea typeface="Cambria Math" panose="02040503050406030204" pitchFamily="18" charset="0"/>
                  </a:rPr>
                  <a:t> for some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 ∈ R} =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7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εR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l-GR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:r>
                  <a:rPr lang="en-US" dirty="0">
                    <a:ea typeface="Cambria Math" panose="02040503050406030204" pitchFamily="18" charset="0"/>
                  </a:rPr>
                  <a:t>In other words, for each member,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>
                    <a:ea typeface="Cambria Math" panose="02040503050406030204" pitchFamily="18" charset="0"/>
                  </a:rPr>
                  <a:t>,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>
                    <a:ea typeface="Cambria Math" panose="02040503050406030204" pitchFamily="18" charset="0"/>
                  </a:rPr>
                  <a:t> (each of which is also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dirty="0">
                    <a:ea typeface="Cambria Math" panose="02040503050406030204" pitchFamily="18" charset="0"/>
                  </a:rPr>
                  <a:t>), we include all states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>
                    <a:ea typeface="Cambria Math" panose="02040503050406030204" pitchFamily="18" charset="0"/>
                  </a:rPr>
                  <a:t> that can be reached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>
                    <a:ea typeface="Cambria Math" panose="02040503050406030204" pitchFamily="18" charset="0"/>
                  </a:rPr>
                  <a:t> with a transition labeled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' = {q</a:t>
                </a:r>
                <a:r>
                  <a:rPr lang="en-US" baseline="-25000" dirty="0"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}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F' = {R ∈ Q' | R </a:t>
                </a:r>
                <a:r>
                  <a:rPr lang="en-US" dirty="0">
                    <a:ea typeface="Cambria Math" panose="02040503050406030204" pitchFamily="18" charset="0"/>
                  </a:rPr>
                  <a:t>contains an accept state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 (i.e., any member of F)}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So far, we have proven that any NFA,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>
                    <a:ea typeface="Cambria Math" panose="02040503050406030204" pitchFamily="18" charset="0"/>
                  </a:rPr>
                  <a:t>, that does not contain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ε</a:t>
                </a:r>
                <a:r>
                  <a:rPr lang="el-GR" dirty="0"/>
                  <a:t>-</a:t>
                </a:r>
                <a:r>
                  <a:rPr lang="en-US" dirty="0">
                    <a:ea typeface="Cambria Math" panose="02040503050406030204" pitchFamily="18" charset="0"/>
                  </a:rPr>
                  <a:t>transitions has an equivalent DFA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06FA55-8B1F-435A-872D-C8771B14C8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501" r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1991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26154-6097-4F4B-8032-7C6821890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the Proof to Consider</a:t>
            </a:r>
            <a:r>
              <a:rPr lang="el-GR" dirty="0"/>
              <a:t> ε-</a:t>
            </a:r>
            <a:r>
              <a:rPr lang="en-US" dirty="0">
                <a:ea typeface="Cambria Math" panose="02040503050406030204" pitchFamily="18" charset="0"/>
              </a:rPr>
              <a:t>transitions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9C2E7-F7DF-4EAC-AC27-96EA7CDA4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To allow for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l-GR" dirty="0"/>
              <a:t>-</a:t>
            </a:r>
            <a:r>
              <a:rPr lang="en-US" dirty="0">
                <a:ea typeface="Cambria Math" panose="02040503050406030204" pitchFamily="18" charset="0"/>
              </a:rPr>
              <a:t>transitions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ea typeface="Cambria Math" panose="02040503050406030204" pitchFamily="18" charset="0"/>
              </a:rPr>
              <a:t>, we will introduce an additional notation</a:t>
            </a:r>
          </a:p>
          <a:p>
            <a:r>
              <a:rPr lang="en-US" dirty="0">
                <a:ea typeface="Cambria Math" panose="02040503050406030204" pitchFamily="18" charset="0"/>
              </a:rPr>
              <a:t>Book's wording: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E(R) = {q | q</a:t>
            </a:r>
            <a:r>
              <a:rPr lang="en-US" dirty="0">
                <a:ea typeface="Cambria Math" panose="02040503050406030204" pitchFamily="18" charset="0"/>
              </a:rPr>
              <a:t> can be reached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>
                <a:ea typeface="Cambria Math" panose="02040503050406030204" pitchFamily="18" charset="0"/>
              </a:rPr>
              <a:t> by traveling along 0 or more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/>
              <a:t> arrows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r>
              <a:rPr lang="en-US" dirty="0"/>
              <a:t>Above,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is a set of states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(R ⊆ Q)</a:t>
            </a:r>
            <a:r>
              <a:rPr lang="en-US" dirty="0"/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E(R)</a:t>
            </a:r>
            <a:r>
              <a:rPr lang="en-US" dirty="0"/>
              <a:t> is the set of all states that can be reached from any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by staying still or following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l-GR" dirty="0"/>
              <a:t>-</a:t>
            </a:r>
            <a:r>
              <a:rPr lang="en-US" dirty="0"/>
              <a:t>transitions</a:t>
            </a:r>
          </a:p>
          <a:p>
            <a:r>
              <a:rPr lang="en-US" dirty="0"/>
              <a:t>We then modify the transition function as follows: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'(R, a) = {q ∈ Q | q ∈ E(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(r, a))</a:t>
            </a:r>
            <a:r>
              <a:rPr lang="en-US" dirty="0">
                <a:ea typeface="Cambria Math" panose="02040503050406030204" pitchFamily="18" charset="0"/>
              </a:rPr>
              <a:t> for some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 ∈ R}</a:t>
            </a:r>
          </a:p>
          <a:p>
            <a:r>
              <a:rPr lang="en-US" dirty="0">
                <a:ea typeface="Cambria Math" panose="02040503050406030204" pitchFamily="18" charset="0"/>
              </a:rPr>
              <a:t>We are basically saying that after following a transition labeled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(from any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>
                <a:ea typeface="Cambria Math" panose="02040503050406030204" pitchFamily="18" charset="0"/>
              </a:rPr>
              <a:t>), we are allowed to make additional moves following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l-GR" dirty="0"/>
              <a:t>-</a:t>
            </a:r>
            <a:r>
              <a:rPr lang="en-US" dirty="0">
                <a:ea typeface="Cambria Math" panose="02040503050406030204" pitchFamily="18" charset="0"/>
              </a:rPr>
              <a:t>transitions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We also have to modify the start state as follows: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' = E({q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})</a:t>
            </a:r>
            <a:endParaRPr lang="en-US" dirty="0"/>
          </a:p>
          <a:p>
            <a:r>
              <a:rPr lang="en-US" dirty="0"/>
              <a:t>We are basically saying that, at the start, we can stay 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 or move to any states reachable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/>
              <a:t> using only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l-GR" dirty="0"/>
              <a:t>-</a:t>
            </a:r>
            <a:r>
              <a:rPr lang="en-US" dirty="0">
                <a:ea typeface="Cambria Math" panose="02040503050406030204" pitchFamily="18" charset="0"/>
              </a:rPr>
              <a:t>transitions</a:t>
            </a:r>
          </a:p>
          <a:p>
            <a:r>
              <a:rPr lang="en-US" dirty="0">
                <a:ea typeface="Cambria Math" panose="02040503050406030204" pitchFamily="18" charset="0"/>
              </a:rPr>
              <a:t>At the end of the proof, Sipser writes: "The construction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obviously works correctly"; some thoughts: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 have no doubt that the proof is correct, and I feel that I understand it completely, but is it really "obvious"?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Suppose, for example, that we forgot to update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'</a:t>
            </a:r>
            <a:r>
              <a:rPr lang="en-US" dirty="0">
                <a:ea typeface="Cambria Math" panose="02040503050406030204" pitchFamily="18" charset="0"/>
              </a:rPr>
              <a:t> for the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l-GR" dirty="0"/>
              <a:t>-</a:t>
            </a:r>
            <a:r>
              <a:rPr lang="en-US" dirty="0">
                <a:ea typeface="Cambria Math" panose="02040503050406030204" pitchFamily="18" charset="0"/>
              </a:rPr>
              <a:t>transitions but we did everything else correctly; might someone miss the mistake, and still think that the proof was obviously correct?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This harkens back to something we said about proofs in the first topic: What constitutes a </a:t>
            </a:r>
            <a:r>
              <a:rPr lang="en-US" dirty="0"/>
              <a:t>"convincing logical argument", serving as a "proof beyond any doubt"?</a:t>
            </a:r>
          </a:p>
          <a:p>
            <a:pPr lvl="1"/>
            <a:r>
              <a:rPr lang="en-US" dirty="0"/>
              <a:t>Some proofs later in the book will be much more complicated than this one</a:t>
            </a:r>
          </a:p>
        </p:txBody>
      </p:sp>
    </p:spTree>
    <p:extLst>
      <p:ext uri="{BB962C8B-B14F-4D97-AF65-F5344CB8AC3E}">
        <p14:creationId xmlns:p14="http://schemas.microsoft.com/office/powerpoint/2010/main" val="3147144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C0B9C-9532-4077-8519-B70F5E003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Converting an NFA to a DFA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DE8DED-990F-4425-8D7D-88880AD8D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3386109" cy="207266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96A8F4-1039-4B23-8357-3FBCC664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914" y="1690688"/>
            <a:ext cx="4767886" cy="21106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8C9864-6889-4D2E-A8CA-16F2BF73A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690" y="3995641"/>
            <a:ext cx="4213656" cy="218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691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7F00E-F592-43C7-8CB9-1090F5A4B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Closure Under Union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93A9E-6B8D-434F-9645-49E801444E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207370" cy="4351338"/>
          </a:xfrm>
        </p:spPr>
        <p:txBody>
          <a:bodyPr>
            <a:normAutofit/>
          </a:bodyPr>
          <a:lstStyle/>
          <a:p>
            <a:r>
              <a:rPr lang="en-US" sz="1600" dirty="0"/>
              <a:t>In our previous topic, we proved that regular languages are closed under union</a:t>
            </a:r>
          </a:p>
          <a:p>
            <a:r>
              <a:rPr lang="en-US" sz="1600" dirty="0"/>
              <a:t>We showed that if a DFA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600" dirty="0"/>
              <a:t> accepts language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600" dirty="0"/>
              <a:t> and a DFA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1600" dirty="0"/>
              <a:t> accepts language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1600" dirty="0"/>
              <a:t>, we can construct a DFA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sz="1600" dirty="0"/>
              <a:t> that accepts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∪ 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endParaRPr lang="en-US" sz="1600" dirty="0"/>
          </a:p>
          <a:p>
            <a:r>
              <a:rPr lang="en-US" sz="1600" dirty="0"/>
              <a:t>Now we know that NFAs have the same power as DFAs, leading to our second definition of regular languages</a:t>
            </a:r>
          </a:p>
          <a:p>
            <a:r>
              <a:rPr lang="en-US" sz="1600" dirty="0"/>
              <a:t>We can thus apply an alternative proof</a:t>
            </a:r>
          </a:p>
          <a:p>
            <a:r>
              <a:rPr lang="en-US" sz="1600" dirty="0"/>
              <a:t>We can show that if an NFA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600" dirty="0"/>
              <a:t> accepts language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600" dirty="0"/>
              <a:t> and an NFA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1600" dirty="0"/>
              <a:t> accepts language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1600" dirty="0"/>
              <a:t>, we can construct an NFA N that accepts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∪ A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</a:p>
          <a:p>
            <a:r>
              <a:rPr lang="en-US" sz="1600" dirty="0"/>
              <a:t>The figure to the right helps to explain this (we will also look at the actual proof)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BFE52D-1D45-4CD0-AC81-0666F6F9C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874" y="1689138"/>
            <a:ext cx="4475531" cy="34797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33354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E4336B-CDCE-4DD8-92D0-CA843B7DC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Closure Under Union with NFAs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40D3FD7-0832-43A3-B8F6-2B7F2B3359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Let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Σ, δ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 an 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 that recognizes regular language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let N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Σ, δ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)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be an 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 that recognizes regular language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We can construct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(Q, </a:t>
                </a:r>
                <a:r>
                  <a:rPr kumimoji="0" lang="el-G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Σ, δ,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0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to recognize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∪ 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 as follows: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Q = {q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0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} ∪ 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∪ 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We are assuming that the alphabets of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are identical, in which case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also has the same alphabet; however, the proof can easily be extended to account for different alphabets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For each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q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∈ Q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 and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a ∈ 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Σ</a:t>
                </a:r>
                <a:r>
                  <a:rPr kumimoji="0" lang="el-GR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ε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, we define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:</a:t>
                </a:r>
              </a:p>
              <a:p>
                <a:pPr marL="914400" lvl="2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q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=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dirty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Q</m:t>
                                    </m:r>
                                  </m:e>
                                  <m:sub>
                                    <m: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i="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{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}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∅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aseline="-250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i="1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is the start state of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F = F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∪ F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40D3FD7-0832-43A3-B8F6-2B7F2B3359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1947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3D3B1-1D21-4ACA-A725-D593AC58D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Closure Under Concatenation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E9689-651C-48F1-A2CA-D0E6F6CBA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we said in our last topic, using DFAs to prove closure under concatenation for regular languages is quite difficult</a:t>
            </a:r>
          </a:p>
          <a:p>
            <a:r>
              <a:rPr lang="en-US" dirty="0"/>
              <a:t>Using NFAs to prove closure under concatenation for regular languages is much simpler</a:t>
            </a:r>
          </a:p>
          <a:p>
            <a:r>
              <a:rPr lang="en-US" sz="2800" dirty="0"/>
              <a:t>We can show that if an NFA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28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2800" dirty="0"/>
              <a:t> accepts language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8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2800" dirty="0"/>
              <a:t> and an NFA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28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2800" dirty="0"/>
              <a:t> accepts language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8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2800" dirty="0"/>
              <a:t>, we can construct an NFA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2800" dirty="0"/>
              <a:t> that accepts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8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∘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A</a:t>
            </a:r>
            <a:r>
              <a:rPr lang="en-US" sz="28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</a:p>
          <a:p>
            <a:r>
              <a:rPr lang="en-US" dirty="0"/>
              <a:t>The figure on this slide helps to explain this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3986F4-E2C2-4E80-909D-BD109C916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182" y="3141931"/>
            <a:ext cx="4703618" cy="335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66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E4336B-CDCE-4DD8-92D0-CA843B7DC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Closure Under Concatenation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40D3FD7-0832-43A3-B8F6-2B7F2B3359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Let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Σ, δ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 an 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 that recognizes regular language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let N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Σ, δ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)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be an 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 that recognizes regular language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We can construct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(Q, </a:t>
                </a:r>
                <a:r>
                  <a:rPr kumimoji="0" lang="el-G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Σ, δ,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to recognize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:r>
                  <a:rPr lang="en-US" sz="2400" dirty="0">
                    <a:effectLst/>
                    <a:latin typeface="Cambria Math" panose="02040503050406030204" pitchFamily="18" charset="0"/>
                    <a:ea typeface="Calibri" panose="020F0502020204030204" pitchFamily="34" charset="0"/>
                    <a:cs typeface="Cambria Math" panose="02040503050406030204" pitchFamily="18" charset="0"/>
                  </a:rPr>
                  <a:t>∘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A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 as follows: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Q = 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∪ 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We are assuming that the alphabets of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are identical, in which case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also has the same alphabet; however, the proof can easily be extended to account for different alphabets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For each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q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∈ Q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 and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a ∈ 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Σ</a:t>
                </a:r>
                <a:r>
                  <a:rPr kumimoji="0" lang="el-GR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ε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, we define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:</a:t>
                </a:r>
              </a:p>
              <a:p>
                <a:pPr marL="914400" lvl="2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q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=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dirty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Q</m:t>
                                    </m:r>
                                  </m:e>
                                  <m:sub>
                                    <m: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∉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lang="en-US" sz="1600" b="0" i="0" baseline="-2500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lang="en-US" sz="1600" b="0" i="0" baseline="-2500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aseline="-250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sz="16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∪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{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}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lang="en-US" sz="1600" baseline="-250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b="0" i="1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Q</m:t>
                                    </m:r>
                                  </m:e>
                                  <m:sub>
                                    <m: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000" baseline="-25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is the start state of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(the same start state as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sz="2000" baseline="-25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)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mbria Math" panose="02040503050406030204" pitchFamily="18" charset="0"/>
                  <a:cs typeface="+mn-cs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F = F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</a:t>
                </a:r>
                <a:r>
                  <a:rPr kumimoji="0" lang="en-US" sz="20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 panose="02040503050406030204" pitchFamily="18" charset="0"/>
                    <a:cs typeface="+mn-cs"/>
                  </a:rPr>
                  <a:t> (the same accept states as </a:t>
                </a:r>
                <a:r>
                  <a:rPr kumimoji="0" lang="en-US" sz="20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0" lang="en-US" sz="20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 panose="02040503050406030204" pitchFamily="18" charset="0"/>
                    <a:cs typeface="+mn-cs"/>
                  </a:rPr>
                  <a:t>)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40D3FD7-0832-43A3-B8F6-2B7F2B3359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4678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7A6B6-C16B-44E0-9E04-0D534DD3A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Closure Under Star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EFB73-F294-4DDB-A10A-F5D1472DC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 we said in our last topic, as with concatenation, using DFAs to prove closure under star for regular languages is quite difficult</a:t>
            </a:r>
          </a:p>
          <a:p>
            <a:r>
              <a:rPr lang="en-US" dirty="0"/>
              <a:t>Also as with concatenation, using NFAs to prove closure under star for regular languages is much simpler</a:t>
            </a:r>
          </a:p>
          <a:p>
            <a:r>
              <a:rPr lang="en-US" dirty="0"/>
              <a:t>We can show that if an NFA,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recognizes a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we can construct an NFA,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, that recognizes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A*</a:t>
            </a:r>
          </a:p>
          <a:p>
            <a:r>
              <a:rPr lang="en-US" dirty="0"/>
              <a:t>The figure on this slide helps to explain this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4C727E-7892-4F6C-86E6-275F75084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165" y="4227957"/>
            <a:ext cx="5077670" cy="226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67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5D975-17CF-41E5-926F-AD595DF56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Closure Under Star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264465-085F-4C5F-B0AD-F165B015FD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Let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Σ, δ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 an 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 that recognizes regular language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endPara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We can construct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= (Q, </a:t>
                </a:r>
                <a:r>
                  <a:rPr kumimoji="0" lang="el-G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Σ, δ,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q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0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, F)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to recognize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A</a:t>
                </a:r>
                <a:r>
                  <a:rPr kumimoji="0" lang="en-US" sz="24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*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 panose="02040503050406030204" pitchFamily="18" charset="0"/>
                    <a:cs typeface="+mn-cs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as follows: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Q = {q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0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} ∪ 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 alphabets of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and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are identical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For each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q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∈ Q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 and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a ∈ 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Σ</a:t>
                </a:r>
                <a:r>
                  <a:rPr kumimoji="0" lang="el-GR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ε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, we define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:</a:t>
                </a:r>
              </a:p>
              <a:p>
                <a:pPr marL="914400" lvl="2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q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16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=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dirty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Q</m:t>
                                    </m:r>
                                  </m:e>
                                  <m:sub>
                                    <m:r>
                                      <a:rPr lang="en-US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∉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lang="en-US" sz="1600" b="0" i="0" baseline="-2500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lang="en-US" sz="1600" b="0" i="0" baseline="-2500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nor/>
                                  </m:rPr>
                                  <a:rPr lang="en-US" sz="1600" baseline="-250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sz="16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∪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1600" b="0" i="1" dirty="0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q</m:t>
                                    </m:r>
                                    <m:r>
                                      <a:rPr lang="en-US" sz="1600" b="0" i="0" baseline="-25000" dirty="0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lang="en-US" sz="1600" baseline="-250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b="0" i="1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  <m:m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1600" i="1" dirty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dirty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q</m:t>
                                    </m:r>
                                    <m:r>
                                      <a:rPr lang="en-US" sz="1600" baseline="-25000" dirty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=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="0" i="0" baseline="-2500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600" b="0" i="0" dirty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∅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= </m:t>
                                </m:r>
                                <m:r>
                                  <m:rPr>
                                    <m:nor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m:rPr>
                                    <m:nor/>
                                  </m:rPr>
                                  <a:rPr lang="en-US" sz="1600" baseline="-250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and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en-US" sz="16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16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is the start state of </a:t>
                </a:r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(this is a new state)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mbria Math" panose="02040503050406030204" pitchFamily="18" charset="0"/>
                  <a:cs typeface="+mn-cs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F = {q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0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} ∪ F</a:t>
                </a:r>
                <a:r>
                  <a: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1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264465-085F-4C5F-B0AD-F165B015FD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0681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5510</TotalTime>
  <Words>2864</Words>
  <Application>Microsoft Office PowerPoint</Application>
  <PresentationFormat>Widescreen</PresentationFormat>
  <Paragraphs>188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Nondeterminism</vt:lpstr>
      <vt:lpstr>How Does an NFA Process Its Input?</vt:lpstr>
      <vt:lpstr>NFA Computation Viewed as a Tree Example</vt:lpstr>
      <vt:lpstr>Example of an NFA</vt:lpstr>
      <vt:lpstr>Example of an NFA and Equivalent DFA</vt:lpstr>
      <vt:lpstr>Formal Description of an NFA</vt:lpstr>
      <vt:lpstr>Formal Description of an NFA Example</vt:lpstr>
      <vt:lpstr>Regular Languages (revisited)</vt:lpstr>
      <vt:lpstr>Every NFA has an Equivalent DFA</vt:lpstr>
      <vt:lpstr>Proof that Every NFA has an Equivalent DFA</vt:lpstr>
      <vt:lpstr>Expanding the Proof to Consider ε-transitions</vt:lpstr>
      <vt:lpstr>Converting an NFA to a DFA Example</vt:lpstr>
      <vt:lpstr>Closure Under Union (revisited)</vt:lpstr>
      <vt:lpstr>Proof of Closure Under Union with NFAs</vt:lpstr>
      <vt:lpstr>Closure Under Concatenation (revisited)</vt:lpstr>
      <vt:lpstr>Proof of Closure Under Concatenation</vt:lpstr>
      <vt:lpstr>Closure Under Star (revisited)</vt:lpstr>
      <vt:lpstr>Proof of Closure Under Star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36</cp:revision>
  <dcterms:created xsi:type="dcterms:W3CDTF">2022-01-20T21:33:49Z</dcterms:created>
  <dcterms:modified xsi:type="dcterms:W3CDTF">2024-01-20T05:28:37Z</dcterms:modified>
</cp:coreProperties>
</file>