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70" r:id="rId14"/>
    <p:sldId id="269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3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6BE8F-8F7F-4211-BEFC-2EDE36F47F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224C89-972E-43E7-BDDA-C09F48C096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9CD8C8-FF65-4CC8-A8A5-0B6E1AD80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8188A-56FA-4159-B371-3CBEE6ED46A9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A983DF-2ACE-4BAD-9249-FF3DF7995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E761A3-AC28-43D8-8623-832B16BC3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8FBA-390B-4C7D-95C5-D0BBB7F8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014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12B51-7A1A-47EE-A7EA-B34DA4C76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FABE5C-D603-4996-B53D-2D4AB5F41F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78AC88-23F0-4F1C-BA49-9D1C61415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8188A-56FA-4159-B371-3CBEE6ED46A9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C2C079-5C05-4ABA-80F2-322FEF3EE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05B90E-5CDA-4A3A-B950-12D6308E5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8FBA-390B-4C7D-95C5-D0BBB7F8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504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EE947-1B2C-4066-88E8-6F413FA74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AC2DAA-F715-495D-9FE4-41F860C949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BBC05-6106-4856-95D4-3DCC8E4D0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8188A-56FA-4159-B371-3CBEE6ED46A9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9C9E7D-4DBF-49B1-AF04-EF87F3967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7630F5-86B4-48A2-8DDF-0E26AAB9E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8FBA-390B-4C7D-95C5-D0BBB7F8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549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7D0C8-289C-4965-9DB2-8066F4A82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1315-92D9-4022-B79A-9CA6974A91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0882AF-6E3B-4E78-9C34-1F3DF339A4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F9A056-C174-4F7A-ADAC-9C079217B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8188A-56FA-4159-B371-3CBEE6ED46A9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B85EC3-D621-4B57-BE76-FE6BBB188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8D4889-899B-407A-B9EA-D76BDD7B9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8FBA-390B-4C7D-95C5-D0BBB7F8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440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88C2A-F73E-4221-8FFF-F17AD72EB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EB9377-34E1-429D-8434-5EA7C9D753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D0EB16-7482-4134-ACC5-7B24414C04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0C7074-A280-4E15-A413-4B5692F341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5DD63A-90E6-4F8B-B893-DDFE9F7B56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B59D49-C53B-4ECA-A95C-1EEEC043C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8188A-56FA-4159-B371-3CBEE6ED46A9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6A11E-4972-4887-8D19-AF4783079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26C00B-BB52-4243-97AD-DF1903CCC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8FBA-390B-4C7D-95C5-D0BBB7F8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010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B498C-74DF-48C9-A3D7-881FD5E5C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A6BDED-0E6C-4A6C-BAAF-33D769A62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8188A-56FA-4159-B371-3CBEE6ED46A9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7F5FBC-ED72-45F2-AB0E-D4EDF1730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CB16A5-333E-4A04-8E5F-26D6D313C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8FBA-390B-4C7D-95C5-D0BBB7F8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833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30F6BA-26AA-4141-A4E7-9BCE26F9B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8188A-56FA-4159-B371-3CBEE6ED46A9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9C6444-F341-4214-B96C-B32708FC6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A69B81-C3D4-404C-97A6-A6EA72542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8FBA-390B-4C7D-95C5-D0BBB7F8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918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EDDA1-6671-4EC5-9191-D0214E4DA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C4335-909A-4945-AE0E-6BE98FF9D5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C279E7-E75A-44FB-ADD7-4203FD62EA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791474-AEC2-4B0A-B532-A4F4581E6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8188A-56FA-4159-B371-3CBEE6ED46A9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635752-3E5B-4C35-B48C-D24B87802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BF0F29-7E5C-4697-8367-389DD7FB9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8FBA-390B-4C7D-95C5-D0BBB7F8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460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BDEE1-B440-48DE-8158-6D906E1DD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EFD070-A913-4602-880E-385685D319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6EAF0B-820F-4AFA-9C4B-508CFA2618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932733-B7FF-416C-BE1A-7CE9029B7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8188A-56FA-4159-B371-3CBEE6ED46A9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D9E267-9907-4E55-8946-B0981D261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F2FB49-93D3-4BFA-BB23-AD37081FB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8FBA-390B-4C7D-95C5-D0BBB7F8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582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EA6D3-EF3A-4086-A284-59EE661BD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64D136-3FA3-406C-A268-9ADA1BAC39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9F44DC-6E7C-41F4-855B-84A747815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8188A-56FA-4159-B371-3CBEE6ED46A9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56F35D-161B-4819-8BE4-80C8D8C07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BEA79E-CEA8-46A6-9B99-71AF42A5D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8FBA-390B-4C7D-95C5-D0BBB7F8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290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F5485D-35DB-4852-8BE1-AAD92DE1DF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4D4E1F-FA2C-45A7-8E7B-86D90DA126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2C1356-6B09-4D7D-80AD-FC765E126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8188A-56FA-4159-B371-3CBEE6ED46A9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958374-C975-4881-9620-88D282A18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9B593-9C42-4838-98A6-775DCDAFA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8FBA-390B-4C7D-95C5-D0BBB7F8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668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78F1C4-9E3F-4278-A325-76DE4DC02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613399-4BA4-4C2E-A23A-7CE000D52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6F152A-7BA5-40A2-8D00-CE2D6D5958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98188A-56FA-4159-B371-3CBEE6ED46A9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A8783D-1EBA-4D7D-B463-D3303589E4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6C7E2F-1AEF-473F-A925-89187160E9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358FBA-390B-4C7D-95C5-D0BBB7F8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418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382" y="1122363"/>
            <a:ext cx="11709070" cy="2387600"/>
          </a:xfrm>
        </p:spPr>
        <p:txBody>
          <a:bodyPr/>
          <a:lstStyle/>
          <a:p>
            <a:r>
              <a:rPr lang="en-US" dirty="0"/>
              <a:t>ECE461: Theoretical 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6000" dirty="0"/>
              <a:t>Logical Theories, (introduction to) Oracles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98E0D-C485-4422-9DCB-B111123AC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Brief 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035D06-F631-49BA-AADF-69B98E248B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In our recent topics, we have been discussing </a:t>
            </a:r>
            <a:r>
              <a:rPr lang="en-US" b="1" dirty="0"/>
              <a:t>Turing machines</a:t>
            </a:r>
            <a:r>
              <a:rPr lang="en-US" dirty="0"/>
              <a:t> (TMs), providing us with the most powerful known formalism for modeling computation</a:t>
            </a:r>
          </a:p>
          <a:p>
            <a:r>
              <a:rPr lang="en-US" dirty="0"/>
              <a:t>If we accept </a:t>
            </a:r>
            <a:r>
              <a:rPr lang="en-US" b="1" dirty="0"/>
              <a:t>the Church-Turing thesis</a:t>
            </a:r>
            <a:r>
              <a:rPr lang="en-US" dirty="0"/>
              <a:t>, </a:t>
            </a:r>
            <a:r>
              <a:rPr lang="en-US" i="1" dirty="0"/>
              <a:t>all algorithms can be implemented by Turing machines</a:t>
            </a:r>
            <a:endParaRPr lang="en-US" dirty="0"/>
          </a:p>
          <a:p>
            <a:r>
              <a:rPr lang="en-US" dirty="0"/>
              <a:t>However, we have seen that Turing machines are not without limits</a:t>
            </a:r>
          </a:p>
          <a:p>
            <a:r>
              <a:rPr lang="en-US" dirty="0"/>
              <a:t>In particular, </a:t>
            </a:r>
            <a:r>
              <a:rPr lang="en-US" i="1" dirty="0"/>
              <a:t>some languages are undecidable</a:t>
            </a:r>
            <a:r>
              <a:rPr lang="en-US" dirty="0"/>
              <a:t>, and </a:t>
            </a:r>
            <a:r>
              <a:rPr lang="en-US" i="1" dirty="0"/>
              <a:t>some languages are not Turing-recognizable</a:t>
            </a:r>
          </a:p>
          <a:p>
            <a:r>
              <a:rPr lang="en-US" dirty="0"/>
              <a:t>All the topics mentioned above are related to </a:t>
            </a:r>
            <a:r>
              <a:rPr lang="en-US" b="1" dirty="0"/>
              <a:t>computability theory</a:t>
            </a:r>
            <a:r>
              <a:rPr lang="en-US" dirty="0"/>
              <a:t>, the subject of the second of three parts of our textbook</a:t>
            </a:r>
          </a:p>
          <a:p>
            <a:r>
              <a:rPr lang="en-US" dirty="0"/>
              <a:t>Chapter 6, the final chapter of this part, is titled "Advanced Topics in Computability Theory"</a:t>
            </a:r>
          </a:p>
          <a:p>
            <a:r>
              <a:rPr lang="en-US" dirty="0"/>
              <a:t>In our previous topic, we covered the </a:t>
            </a:r>
            <a:r>
              <a:rPr lang="en-US" b="1" dirty="0"/>
              <a:t>recursion theorem</a:t>
            </a:r>
            <a:r>
              <a:rPr lang="en-US" dirty="0"/>
              <a:t>, related to Section 6.1 of the textbook</a:t>
            </a:r>
          </a:p>
          <a:p>
            <a:r>
              <a:rPr lang="en-US" dirty="0"/>
              <a:t>In this topic, we will discuss two subtopics:</a:t>
            </a:r>
          </a:p>
          <a:p>
            <a:pPr lvl="1"/>
            <a:r>
              <a:rPr lang="en-US" dirty="0"/>
              <a:t>First, we will discuss </a:t>
            </a:r>
            <a:r>
              <a:rPr lang="en-US" b="1" dirty="0"/>
              <a:t>logical theories</a:t>
            </a:r>
            <a:r>
              <a:rPr lang="en-US" dirty="0"/>
              <a:t>, and how Turing machines allow us to think about them; this subtopic is related to Section 6.2 in the textbook, titled "Decidability of Logical Theories"</a:t>
            </a:r>
          </a:p>
          <a:p>
            <a:pPr lvl="1"/>
            <a:r>
              <a:rPr lang="en-US" dirty="0"/>
              <a:t>Second, we will briefly introduce the concept of </a:t>
            </a:r>
            <a:r>
              <a:rPr lang="en-US" i="1" dirty="0"/>
              <a:t>Turing reducibility</a:t>
            </a:r>
            <a:r>
              <a:rPr lang="en-US" dirty="0"/>
              <a:t>, which also raises the concept of </a:t>
            </a:r>
            <a:r>
              <a:rPr lang="en-US" b="1" dirty="0"/>
              <a:t>oracles</a:t>
            </a:r>
            <a:r>
              <a:rPr lang="en-US" dirty="0"/>
              <a:t>; this subtopic is related to Section 6.3, titled "Turing Reducibility" (a very short section, under two pages)</a:t>
            </a:r>
          </a:p>
          <a:p>
            <a:pPr lvl="1"/>
            <a:r>
              <a:rPr lang="en-US" dirty="0"/>
              <a:t>These subtopics are unrelated to each other; I'm combining them because the second one is short</a:t>
            </a:r>
          </a:p>
        </p:txBody>
      </p:sp>
    </p:spTree>
    <p:extLst>
      <p:ext uri="{BB962C8B-B14F-4D97-AF65-F5344CB8AC3E}">
        <p14:creationId xmlns:p14="http://schemas.microsoft.com/office/powerpoint/2010/main" val="151256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6A998-BF80-4069-8951-221C67E17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Logical Statements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7D0858-E57A-4D8F-8DE8-283103EF65C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Early in Section 6.2, the book says it will "focus on the problem of determining whether mathematical statements are true or false and investigate the decidability of this problem"</a:t>
                </a:r>
              </a:p>
              <a:p>
                <a:r>
                  <a:rPr lang="en-US" dirty="0"/>
                  <a:t>Shortly after, they state, "we need to set up a precise language to formulate these problems"</a:t>
                </a:r>
              </a:p>
              <a:p>
                <a:r>
                  <a:rPr lang="en-US" dirty="0"/>
                  <a:t>Having said that, they introduce examples of </a:t>
                </a:r>
                <a:r>
                  <a:rPr lang="en-US" i="1" dirty="0"/>
                  <a:t>logical statements</a:t>
                </a:r>
                <a:r>
                  <a:rPr lang="en-US" dirty="0"/>
                  <a:t> before they formalize the language they are using, and they never name the formalism they are using</a:t>
                </a:r>
              </a:p>
              <a:p>
                <a:r>
                  <a:rPr lang="en-US" dirty="0"/>
                  <a:t>Looking at the logical statements, the book appears to be using </a:t>
                </a:r>
                <a:r>
                  <a:rPr lang="en-US" b="1" dirty="0"/>
                  <a:t>first-order logic</a:t>
                </a:r>
                <a:r>
                  <a:rPr lang="en-US" dirty="0"/>
                  <a:t> (FOL), a.k.a. </a:t>
                </a:r>
                <a:r>
                  <a:rPr lang="en-US" i="1" dirty="0"/>
                  <a:t>predicate logic</a:t>
                </a:r>
                <a:r>
                  <a:rPr lang="en-US" dirty="0"/>
                  <a:t> or </a:t>
                </a:r>
                <a:r>
                  <a:rPr lang="en-US" i="1" dirty="0"/>
                  <a:t>predicate calculus</a:t>
                </a:r>
                <a:r>
                  <a:rPr lang="en-US" dirty="0"/>
                  <a:t> (there are also other terms used by various sources)</a:t>
                </a:r>
              </a:p>
              <a:p>
                <a:r>
                  <a:rPr lang="en-US" dirty="0"/>
                  <a:t>Three examples of "mathematical statements" (I'm referring to them more generally as logical statements) are then given in the book (I am using the same notation as the book here):</a:t>
                </a:r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q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∀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x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y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&gt;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q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/>
                          <m:t>∧</m:t>
                        </m:r>
                        <m:r>
                          <m:rPr>
                            <m:nor/>
                          </m:rPr>
                          <a:rPr lang="en-US" b="0" smtClean="0"/>
                          <m:t> (</m:t>
                        </m:r>
                        <m:r>
                          <m:rPr>
                            <m:nor/>
                          </m:rPr>
                          <a:rPr lang="en-US" b="0" smtClean="0"/>
                          <m:t>x</m:t>
                        </m:r>
                        <m:r>
                          <m:rPr>
                            <m:nor/>
                          </m:rPr>
                          <a:rPr lang="en-US" b="0" smtClean="0"/>
                          <m:t>,</m:t>
                        </m:r>
                        <m:r>
                          <m:rPr>
                            <m:nor/>
                          </m:rPr>
                          <a:rPr lang="en-US" b="0" smtClean="0"/>
                          <m:t>y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&gt;1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xy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endParaRPr lang="en-US" dirty="0"/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[(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&gt;0</m:t>
                    </m:r>
                    <m:r>
                      <m:rPr>
                        <m:nor/>
                      </m:rPr>
                      <a:rPr lang="en-US" b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mtClean="0"/>
                      <m:t>∧</m:t>
                    </m:r>
                    <m:r>
                      <m:rPr>
                        <m:nor/>
                      </m:rPr>
                      <a:rPr lang="en-US" b="0" smtClean="0"/>
                      <m:t> </m:t>
                    </m:r>
                    <m:r>
                      <m:rPr>
                        <m:nor/>
                      </m:rPr>
                      <a:rPr lang="en-US" b="0" smtClean="0"/>
                      <m:t>n</m:t>
                    </m:r>
                    <m:r>
                      <m:rPr>
                        <m:nor/>
                      </m:rPr>
                      <a:rPr lang="en-US" b="0" smtClean="0"/>
                      <m:t> &gt; 2)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</m:sup>
                    </m:sSup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b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</m:sup>
                    </m:sSup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</m:sup>
                    </m:sSup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q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∀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x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y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[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q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mtClean="0"/>
                      <m:t>∧</m:t>
                    </m:r>
                    <m:r>
                      <m:rPr>
                        <m:nor/>
                      </m:rPr>
                      <a:rPr lang="en-US" b="0" smtClean="0"/>
                      <m:t> (</m:t>
                    </m:r>
                    <m:r>
                      <m:rPr>
                        <m:nor/>
                      </m:rPr>
                      <a:rPr lang="en-US" b="0" smtClean="0"/>
                      <m:t>x</m:t>
                    </m:r>
                    <m:r>
                      <m:rPr>
                        <m:nor/>
                      </m:rPr>
                      <a:rPr lang="en-US" b="0" smtClean="0"/>
                      <m:t>,</m:t>
                    </m:r>
                    <m:r>
                      <m:rPr>
                        <m:nor/>
                      </m:rPr>
                      <a:rPr lang="en-US" b="0" smtClean="0"/>
                      <m:t>y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&gt;1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xy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</m:t>
                        </m:r>
                        <m:r>
                          <m:rPr>
                            <m:nor/>
                          </m:rPr>
                          <a:rPr lang="en-US" b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mtClean="0"/>
                          <m:t>∧</m:t>
                        </m:r>
                        <m:r>
                          <m:rPr>
                            <m:nor/>
                          </m:rPr>
                          <a:rPr lang="en-US" b="0" smtClean="0"/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xy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+2</m:t>
                        </m:r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)]</m:t>
                    </m:r>
                  </m:oMath>
                </a14:m>
                <a:endParaRPr lang="en-US" dirty="0">
                  <a:ea typeface="Cambria Math" panose="02040503050406030204" pitchFamily="18" charset="0"/>
                </a:endParaRPr>
              </a:p>
              <a:p>
                <a:r>
                  <a:rPr lang="en-US" dirty="0"/>
                  <a:t>Note that these statements may look cryptic, but each has a meaning that is simple to express:</a:t>
                </a:r>
              </a:p>
              <a:p>
                <a:pPr marL="457200" lvl="1" indent="0">
                  <a:buNone/>
                </a:pPr>
                <a:r>
                  <a:rPr lang="en-US" dirty="0"/>
                  <a:t> </a:t>
                </a:r>
              </a:p>
              <a:p>
                <a:pPr marL="457200" lvl="1" indent="0">
                  <a:buNone/>
                </a:pPr>
                <a:r>
                  <a:rPr lang="en-US" dirty="0"/>
                  <a:t> </a:t>
                </a:r>
              </a:p>
              <a:p>
                <a:pPr marL="457200" lvl="1" indent="0">
                  <a:buNone/>
                </a:pPr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7D0858-E57A-4D8F-8DE8-283103EF65C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2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553382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6A998-BF80-4069-8951-221C67E17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Logical Statements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7D0858-E57A-4D8F-8DE8-283103EF65C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Early in Section 6.2, the book says it will "focus on the problem of determining whether mathematical statements are true or false and investigate the decidability of this problem"</a:t>
                </a:r>
              </a:p>
              <a:p>
                <a:r>
                  <a:rPr lang="en-US" dirty="0"/>
                  <a:t>Shortly after, they state, "we need to set up a precise language to formulate these problems"</a:t>
                </a:r>
              </a:p>
              <a:p>
                <a:r>
                  <a:rPr lang="en-US" dirty="0"/>
                  <a:t>Having said that, they introduce examples of </a:t>
                </a:r>
                <a:r>
                  <a:rPr lang="en-US" i="1" dirty="0"/>
                  <a:t>logical statements</a:t>
                </a:r>
                <a:r>
                  <a:rPr lang="en-US" dirty="0"/>
                  <a:t> before they formalize the language they are using, and they never name the formalism they are using</a:t>
                </a:r>
              </a:p>
              <a:p>
                <a:r>
                  <a:rPr lang="en-US" dirty="0"/>
                  <a:t>Looking at the logical statements, the book appears to be using </a:t>
                </a:r>
                <a:r>
                  <a:rPr lang="en-US" b="1" dirty="0"/>
                  <a:t>first-order logic</a:t>
                </a:r>
                <a:r>
                  <a:rPr lang="en-US" dirty="0"/>
                  <a:t> (FOL), a.k.a. </a:t>
                </a:r>
                <a:r>
                  <a:rPr lang="en-US" i="1" dirty="0"/>
                  <a:t>predicate logic</a:t>
                </a:r>
                <a:r>
                  <a:rPr lang="en-US" dirty="0"/>
                  <a:t> or </a:t>
                </a:r>
                <a:r>
                  <a:rPr lang="en-US" i="1" dirty="0"/>
                  <a:t>predicate calculus</a:t>
                </a:r>
                <a:r>
                  <a:rPr lang="en-US" dirty="0"/>
                  <a:t> (there are also other terms used by various sources)</a:t>
                </a:r>
              </a:p>
              <a:p>
                <a:r>
                  <a:rPr lang="en-US" dirty="0"/>
                  <a:t>Three examples of "mathematical statements" (I'm referring to them more generally as logical statements) are then given in the book (I am using the same notation as the book here):</a:t>
                </a:r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q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∀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x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y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&gt;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q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/>
                          <m:t>∧</m:t>
                        </m:r>
                        <m:r>
                          <m:rPr>
                            <m:nor/>
                          </m:rPr>
                          <a:rPr lang="en-US" b="0" smtClean="0"/>
                          <m:t> (</m:t>
                        </m:r>
                        <m:r>
                          <m:rPr>
                            <m:nor/>
                          </m:rPr>
                          <a:rPr lang="en-US" b="0" smtClean="0"/>
                          <m:t>x</m:t>
                        </m:r>
                        <m:r>
                          <m:rPr>
                            <m:nor/>
                          </m:rPr>
                          <a:rPr lang="en-US" b="0" smtClean="0"/>
                          <m:t>,</m:t>
                        </m:r>
                        <m:r>
                          <m:rPr>
                            <m:nor/>
                          </m:rPr>
                          <a:rPr lang="en-US" b="0" smtClean="0"/>
                          <m:t>y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&gt;1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xy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endParaRPr lang="en-US" dirty="0"/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[(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&gt;0</m:t>
                    </m:r>
                    <m:r>
                      <m:rPr>
                        <m:nor/>
                      </m:rPr>
                      <a:rPr lang="en-US" b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mtClean="0"/>
                      <m:t>∧</m:t>
                    </m:r>
                    <m:r>
                      <m:rPr>
                        <m:nor/>
                      </m:rPr>
                      <a:rPr lang="en-US" b="0" smtClean="0"/>
                      <m:t> </m:t>
                    </m:r>
                    <m:r>
                      <m:rPr>
                        <m:nor/>
                      </m:rPr>
                      <a:rPr lang="en-US" b="0" smtClean="0"/>
                      <m:t>n</m:t>
                    </m:r>
                    <m:r>
                      <m:rPr>
                        <m:nor/>
                      </m:rPr>
                      <a:rPr lang="en-US" b="0" smtClean="0"/>
                      <m:t> &gt; 2)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</m:sup>
                    </m:sSup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b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</m:sup>
                    </m:sSup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</m:sup>
                    </m:sSup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q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∀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x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y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[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q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mtClean="0"/>
                      <m:t>∧</m:t>
                    </m:r>
                    <m:r>
                      <m:rPr>
                        <m:nor/>
                      </m:rPr>
                      <a:rPr lang="en-US" b="0" smtClean="0"/>
                      <m:t> (</m:t>
                    </m:r>
                    <m:r>
                      <m:rPr>
                        <m:nor/>
                      </m:rPr>
                      <a:rPr lang="en-US" b="0" smtClean="0"/>
                      <m:t>x</m:t>
                    </m:r>
                    <m:r>
                      <m:rPr>
                        <m:nor/>
                      </m:rPr>
                      <a:rPr lang="en-US" b="0" smtClean="0"/>
                      <m:t>,</m:t>
                    </m:r>
                    <m:r>
                      <m:rPr>
                        <m:nor/>
                      </m:rPr>
                      <a:rPr lang="en-US" b="0" smtClean="0"/>
                      <m:t>y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&gt;1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xy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</m:t>
                        </m:r>
                        <m:r>
                          <m:rPr>
                            <m:nor/>
                          </m:rPr>
                          <a:rPr lang="en-US" b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mtClean="0"/>
                          <m:t>∧</m:t>
                        </m:r>
                        <m:r>
                          <m:rPr>
                            <m:nor/>
                          </m:rPr>
                          <a:rPr lang="en-US" b="0" smtClean="0"/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xy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+2</m:t>
                        </m:r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)]</m:t>
                    </m:r>
                  </m:oMath>
                </a14:m>
                <a:endParaRPr lang="en-US" dirty="0">
                  <a:ea typeface="Cambria Math" panose="02040503050406030204" pitchFamily="18" charset="0"/>
                </a:endParaRPr>
              </a:p>
              <a:p>
                <a:r>
                  <a:rPr lang="en-US" dirty="0"/>
                  <a:t>Note that these statements may look cryptic, but each has a meaning that is simple to express: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dirty="0"/>
                  <a:t> There are infinitely many primes (the book says this was known since the time of Euclid, ≈ 2300 years ago)</a:t>
                </a:r>
              </a:p>
              <a:p>
                <a:pPr marL="457200" lvl="1" indent="0">
                  <a:buNone/>
                </a:pPr>
                <a:r>
                  <a:rPr lang="en-US" dirty="0"/>
                  <a:t> </a:t>
                </a:r>
              </a:p>
              <a:p>
                <a:pPr marL="457200" lvl="1" indent="0">
                  <a:buNone/>
                </a:pPr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7D0858-E57A-4D8F-8DE8-283103EF65C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2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790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6A998-BF80-4069-8951-221C67E17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Logical Statements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7D0858-E57A-4D8F-8DE8-283103EF65C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Early in Section 6.2, the book says it will "focus on the problem of determining whether mathematical statements are true or false and investigate the decidability of this problem"</a:t>
                </a:r>
              </a:p>
              <a:p>
                <a:r>
                  <a:rPr lang="en-US" dirty="0"/>
                  <a:t>Shortly after, they state, "we need to set up a precise language to formulate these problems"</a:t>
                </a:r>
              </a:p>
              <a:p>
                <a:r>
                  <a:rPr lang="en-US" dirty="0"/>
                  <a:t>Having said that, they introduce examples of </a:t>
                </a:r>
                <a:r>
                  <a:rPr lang="en-US" i="1" dirty="0"/>
                  <a:t>logical statements</a:t>
                </a:r>
                <a:r>
                  <a:rPr lang="en-US" dirty="0"/>
                  <a:t> before they formalize the language they are using, and they never name the formalism they are using</a:t>
                </a:r>
              </a:p>
              <a:p>
                <a:r>
                  <a:rPr lang="en-US" dirty="0"/>
                  <a:t>Looking at the logical statements, the book appears to be using </a:t>
                </a:r>
                <a:r>
                  <a:rPr lang="en-US" b="1" dirty="0"/>
                  <a:t>first-order logic</a:t>
                </a:r>
                <a:r>
                  <a:rPr lang="en-US" dirty="0"/>
                  <a:t> (FOL), a.k.a. </a:t>
                </a:r>
                <a:r>
                  <a:rPr lang="en-US" i="1" dirty="0"/>
                  <a:t>predicate logic</a:t>
                </a:r>
                <a:r>
                  <a:rPr lang="en-US" dirty="0"/>
                  <a:t> or </a:t>
                </a:r>
                <a:r>
                  <a:rPr lang="en-US" i="1" dirty="0"/>
                  <a:t>predicate calculus</a:t>
                </a:r>
                <a:r>
                  <a:rPr lang="en-US" dirty="0"/>
                  <a:t> (there are also other terms used by various sources)</a:t>
                </a:r>
              </a:p>
              <a:p>
                <a:r>
                  <a:rPr lang="en-US" dirty="0"/>
                  <a:t>Three examples of "mathematical statements" (I'm referring to them more generally as logical statements) are then given in the book (I am using the same notation as the book here):</a:t>
                </a:r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q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∀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x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y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&gt;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q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/>
                          <m:t>∧</m:t>
                        </m:r>
                        <m:r>
                          <m:rPr>
                            <m:nor/>
                          </m:rPr>
                          <a:rPr lang="en-US" b="0" smtClean="0"/>
                          <m:t> (</m:t>
                        </m:r>
                        <m:r>
                          <m:rPr>
                            <m:nor/>
                          </m:rPr>
                          <a:rPr lang="en-US" b="0" smtClean="0"/>
                          <m:t>x</m:t>
                        </m:r>
                        <m:r>
                          <m:rPr>
                            <m:nor/>
                          </m:rPr>
                          <a:rPr lang="en-US" b="0" smtClean="0"/>
                          <m:t>,</m:t>
                        </m:r>
                        <m:r>
                          <m:rPr>
                            <m:nor/>
                          </m:rPr>
                          <a:rPr lang="en-US" b="0" smtClean="0"/>
                          <m:t>y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&gt;1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xy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endParaRPr lang="en-US" dirty="0"/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[(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&gt;0</m:t>
                    </m:r>
                    <m:r>
                      <m:rPr>
                        <m:nor/>
                      </m:rPr>
                      <a:rPr lang="en-US" b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mtClean="0"/>
                      <m:t>∧</m:t>
                    </m:r>
                    <m:r>
                      <m:rPr>
                        <m:nor/>
                      </m:rPr>
                      <a:rPr lang="en-US" b="0" smtClean="0"/>
                      <m:t> </m:t>
                    </m:r>
                    <m:r>
                      <m:rPr>
                        <m:nor/>
                      </m:rPr>
                      <a:rPr lang="en-US" b="0" smtClean="0"/>
                      <m:t>n</m:t>
                    </m:r>
                    <m:r>
                      <m:rPr>
                        <m:nor/>
                      </m:rPr>
                      <a:rPr lang="en-US" b="0" smtClean="0"/>
                      <m:t> &gt; 2)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</m:sup>
                    </m:sSup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b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</m:sup>
                    </m:sSup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</m:sup>
                    </m:sSup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q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∀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x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y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[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q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mtClean="0"/>
                      <m:t>∧</m:t>
                    </m:r>
                    <m:r>
                      <m:rPr>
                        <m:nor/>
                      </m:rPr>
                      <a:rPr lang="en-US" b="0" smtClean="0"/>
                      <m:t> (</m:t>
                    </m:r>
                    <m:r>
                      <m:rPr>
                        <m:nor/>
                      </m:rPr>
                      <a:rPr lang="en-US" b="0" smtClean="0"/>
                      <m:t>x</m:t>
                    </m:r>
                    <m:r>
                      <m:rPr>
                        <m:nor/>
                      </m:rPr>
                      <a:rPr lang="en-US" b="0" smtClean="0"/>
                      <m:t>,</m:t>
                    </m:r>
                    <m:r>
                      <m:rPr>
                        <m:nor/>
                      </m:rPr>
                      <a:rPr lang="en-US" b="0" smtClean="0"/>
                      <m:t>y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&gt;1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xy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</m:t>
                        </m:r>
                        <m:r>
                          <m:rPr>
                            <m:nor/>
                          </m:rPr>
                          <a:rPr lang="en-US" b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mtClean="0"/>
                          <m:t>∧</m:t>
                        </m:r>
                        <m:r>
                          <m:rPr>
                            <m:nor/>
                          </m:rPr>
                          <a:rPr lang="en-US" b="0" smtClean="0"/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xy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+2</m:t>
                        </m:r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)]</m:t>
                    </m:r>
                  </m:oMath>
                </a14:m>
                <a:endParaRPr lang="en-US" dirty="0">
                  <a:ea typeface="Cambria Math" panose="02040503050406030204" pitchFamily="18" charset="0"/>
                </a:endParaRPr>
              </a:p>
              <a:p>
                <a:r>
                  <a:rPr lang="en-US" dirty="0"/>
                  <a:t>Note that these statements may look cryptic, but each has a meaning that is simple to express: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dirty="0"/>
                  <a:t> There are infinitely many primes (the book says this was known since the time of Euclid, ≈ 2300 years ago)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dirty="0"/>
                  <a:t> This is Fermat's last theorem (the book mentions that this proven by Andrew Wiles in 1994)</a:t>
                </a:r>
              </a:p>
              <a:p>
                <a:pPr marL="457200" lvl="1" indent="0">
                  <a:buNone/>
                </a:pPr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7D0858-E57A-4D8F-8DE8-283103EF65C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2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87417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6A998-BF80-4069-8951-221C67E17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Logical Statements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7D0858-E57A-4D8F-8DE8-283103EF65C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Early in Section 6.2, the book says it will "focus on the problem of determining whether mathematical statements are true or false and investigate the decidability of this problem"</a:t>
                </a:r>
              </a:p>
              <a:p>
                <a:r>
                  <a:rPr lang="en-US" dirty="0"/>
                  <a:t>Shortly after, they state, "we need to set up a precise language to formulate these problems"</a:t>
                </a:r>
              </a:p>
              <a:p>
                <a:r>
                  <a:rPr lang="en-US" dirty="0"/>
                  <a:t>Having said that, they introduce examples of </a:t>
                </a:r>
                <a:r>
                  <a:rPr lang="en-US" i="1" dirty="0"/>
                  <a:t>logical statements </a:t>
                </a:r>
                <a:r>
                  <a:rPr lang="en-US" dirty="0"/>
                  <a:t>before they formalize the language they are using, and they never name the formalism they are using</a:t>
                </a:r>
              </a:p>
              <a:p>
                <a:r>
                  <a:rPr lang="en-US" dirty="0"/>
                  <a:t>Looking at the logical statements, the book appears to be using </a:t>
                </a:r>
                <a:r>
                  <a:rPr lang="en-US" b="1" dirty="0"/>
                  <a:t>first-order logic</a:t>
                </a:r>
                <a:r>
                  <a:rPr lang="en-US" dirty="0"/>
                  <a:t> (FOL), a.k.a. </a:t>
                </a:r>
                <a:r>
                  <a:rPr lang="en-US" i="1" dirty="0"/>
                  <a:t>predicate logic</a:t>
                </a:r>
                <a:r>
                  <a:rPr lang="en-US" dirty="0"/>
                  <a:t> or </a:t>
                </a:r>
                <a:r>
                  <a:rPr lang="en-US" i="1" dirty="0"/>
                  <a:t>predicate calculus</a:t>
                </a:r>
                <a:r>
                  <a:rPr lang="en-US" dirty="0"/>
                  <a:t> (there are also other terms used by various sources)</a:t>
                </a:r>
              </a:p>
              <a:p>
                <a:r>
                  <a:rPr lang="en-US" dirty="0"/>
                  <a:t>Three examples of "mathematical statements" (I'm referring to them more generally as logical statements) are then given in the book (I am using the same notation as the book here):</a:t>
                </a:r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q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∀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x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y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&gt;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q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/>
                          <m:t>∧</m:t>
                        </m:r>
                        <m:r>
                          <m:rPr>
                            <m:nor/>
                          </m:rPr>
                          <a:rPr lang="en-US" b="0" smtClean="0"/>
                          <m:t> (</m:t>
                        </m:r>
                        <m:r>
                          <m:rPr>
                            <m:nor/>
                          </m:rPr>
                          <a:rPr lang="en-US" b="0" smtClean="0"/>
                          <m:t>x</m:t>
                        </m:r>
                        <m:r>
                          <m:rPr>
                            <m:nor/>
                          </m:rPr>
                          <a:rPr lang="en-US" b="0" smtClean="0"/>
                          <m:t>,</m:t>
                        </m:r>
                        <m:r>
                          <m:rPr>
                            <m:nor/>
                          </m:rPr>
                          <a:rPr lang="en-US" b="0" smtClean="0"/>
                          <m:t>y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&gt;1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xy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endParaRPr lang="en-US" dirty="0"/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[(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&gt;0</m:t>
                    </m:r>
                    <m:r>
                      <m:rPr>
                        <m:nor/>
                      </m:rPr>
                      <a:rPr lang="en-US" b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mtClean="0"/>
                      <m:t>∧</m:t>
                    </m:r>
                    <m:r>
                      <m:rPr>
                        <m:nor/>
                      </m:rPr>
                      <a:rPr lang="en-US" b="0" smtClean="0"/>
                      <m:t> </m:t>
                    </m:r>
                    <m:r>
                      <m:rPr>
                        <m:nor/>
                      </m:rPr>
                      <a:rPr lang="en-US" b="0" smtClean="0"/>
                      <m:t>n</m:t>
                    </m:r>
                    <m:r>
                      <m:rPr>
                        <m:nor/>
                      </m:rPr>
                      <a:rPr lang="en-US" b="0" smtClean="0"/>
                      <m:t> &gt; 2)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</m:sup>
                    </m:sSup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b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</m:sup>
                    </m:sSup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</m:sup>
                    </m:sSup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q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∀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x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y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[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q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mtClean="0"/>
                      <m:t>∧</m:t>
                    </m:r>
                    <m:r>
                      <m:rPr>
                        <m:nor/>
                      </m:rPr>
                      <a:rPr lang="en-US" b="0" smtClean="0"/>
                      <m:t> (</m:t>
                    </m:r>
                    <m:r>
                      <m:rPr>
                        <m:nor/>
                      </m:rPr>
                      <a:rPr lang="en-US" b="0" smtClean="0"/>
                      <m:t>x</m:t>
                    </m:r>
                    <m:r>
                      <m:rPr>
                        <m:nor/>
                      </m:rPr>
                      <a:rPr lang="en-US" b="0" smtClean="0"/>
                      <m:t>,</m:t>
                    </m:r>
                    <m:r>
                      <m:rPr>
                        <m:nor/>
                      </m:rPr>
                      <a:rPr lang="en-US" b="0" smtClean="0"/>
                      <m:t>y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&gt;1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xy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</m:t>
                        </m:r>
                        <m:r>
                          <m:rPr>
                            <m:nor/>
                          </m:rPr>
                          <a:rPr lang="en-US" b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mtClean="0"/>
                          <m:t>∧</m:t>
                        </m:r>
                        <m:r>
                          <m:rPr>
                            <m:nor/>
                          </m:rPr>
                          <a:rPr lang="en-US" b="0" smtClean="0"/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xy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+2</m:t>
                        </m:r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)]</m:t>
                    </m:r>
                  </m:oMath>
                </a14:m>
                <a:endParaRPr lang="en-US" dirty="0">
                  <a:ea typeface="Cambria Math" panose="02040503050406030204" pitchFamily="18" charset="0"/>
                </a:endParaRPr>
              </a:p>
              <a:p>
                <a:r>
                  <a:rPr lang="en-US" dirty="0"/>
                  <a:t>Note that these statements may look cryptic, but each has a meaning that is simple to express: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dirty="0"/>
                  <a:t> There are infinitely many primes (the book says this was known since the time of Euclid, ≈ 2300 years ago)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dirty="0"/>
                  <a:t> This is Fermat's last theorem (the book mentions that this proven by Andrew Wiles in 1994)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dirty="0"/>
                  <a:t> There are infinitely many twin primes (the book mentions that this has never been proven true or false!)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7D0858-E57A-4D8F-8DE8-283103EF65C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2521" b="-1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43144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93E69-0747-40B4-8495-BA896A60A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Alphabet of First-order Logic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2A0AB75-7AD4-46E1-8D74-9DC17042A0F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As pointed out earlier, although it doesn't name the formalism, I believe the textbook is using </a:t>
                </a:r>
                <a:r>
                  <a:rPr lang="en-US" b="1" dirty="0"/>
                  <a:t>first-order logic</a:t>
                </a:r>
                <a:r>
                  <a:rPr lang="en-US" dirty="0"/>
                  <a:t> (FOL) in this section; if not, it is using something similar</a:t>
                </a:r>
              </a:p>
              <a:p>
                <a:r>
                  <a:rPr lang="en-US" dirty="0"/>
                  <a:t>The </a:t>
                </a:r>
                <a:r>
                  <a:rPr lang="en-US" i="1" dirty="0"/>
                  <a:t>alphabet</a:t>
                </a:r>
                <a:r>
                  <a:rPr lang="en-US" dirty="0"/>
                  <a:t> of the language includes:</a:t>
                </a:r>
              </a:p>
              <a:p>
                <a:pPr lvl="1"/>
                <a:r>
                  <a:rPr lang="en-US" i="1" dirty="0"/>
                  <a:t>Boolean operations</a:t>
                </a:r>
                <a:r>
                  <a:rPr lang="en-US" dirty="0"/>
                  <a:t>: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∧</a:t>
                </a:r>
                <a:r>
                  <a:rPr lang="en-US" dirty="0"/>
                  <a:t>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∨</a:t>
                </a:r>
                <a:r>
                  <a:rPr lang="en-US" dirty="0"/>
                  <a:t>,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¬</a:t>
                </a:r>
              </a:p>
              <a:p>
                <a:pPr lvl="1"/>
                <a:r>
                  <a:rPr lang="en-US" i="1" dirty="0"/>
                  <a:t>Parentheses</a:t>
                </a:r>
                <a:r>
                  <a:rPr lang="en-US" dirty="0"/>
                  <a:t>: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</a:t>
                </a:r>
                <a:r>
                  <a:rPr lang="en-US" dirty="0"/>
                  <a:t>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</a:t>
                </a:r>
              </a:p>
              <a:p>
                <a:pPr lvl="1"/>
                <a:r>
                  <a:rPr lang="en-US" i="1" dirty="0"/>
                  <a:t>Quantifiers</a:t>
                </a:r>
                <a:r>
                  <a:rPr lang="en-US" dirty="0"/>
                  <a:t>: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∀</a:t>
                </a:r>
                <a:r>
                  <a:rPr lang="en-US" dirty="0"/>
                  <a:t>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∃</a:t>
                </a:r>
                <a:r>
                  <a:rPr lang="en-US" dirty="0">
                    <a:ea typeface="Cambria Math" panose="02040503050406030204" pitchFamily="18" charset="0"/>
                  </a:rPr>
                  <a:t> (the book does not state it here, but these are pronounced "for all" and "there exists")</a:t>
                </a:r>
              </a:p>
              <a:p>
                <a:pPr lvl="1"/>
                <a:r>
                  <a:rPr lang="en-US" i="1" dirty="0"/>
                  <a:t>Variables</a:t>
                </a:r>
                <a:r>
                  <a:rPr lang="en-US" dirty="0"/>
                  <a:t>: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</a:t>
                </a:r>
                <a:r>
                  <a:rPr lang="en-US" dirty="0"/>
                  <a:t>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lang="en-US" dirty="0"/>
                  <a:t>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x</a:t>
                </a:r>
                <a:r>
                  <a:rPr lang="en-US" dirty="0"/>
                  <a:t>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y</a:t>
                </a:r>
                <a:r>
                  <a:rPr lang="en-US" dirty="0"/>
                  <a:t>, …</a:t>
                </a:r>
              </a:p>
              <a:p>
                <a:pPr lvl="1"/>
                <a:r>
                  <a:rPr lang="en-US" i="1" dirty="0"/>
                  <a:t>Relations</a:t>
                </a:r>
                <a:r>
                  <a:rPr lang="en-US" dirty="0"/>
                  <a:t> (some sources call these </a:t>
                </a:r>
                <a:r>
                  <a:rPr lang="en-US" i="1" dirty="0"/>
                  <a:t>predicates</a:t>
                </a:r>
                <a:r>
                  <a:rPr lang="en-US" dirty="0"/>
                  <a:t>):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/>
                  <a:t>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/>
                  <a:t>, …</a:t>
                </a:r>
              </a:p>
              <a:p>
                <a:r>
                  <a:rPr lang="en-US" dirty="0"/>
                  <a:t>Some things I want to point out:</a:t>
                </a:r>
              </a:p>
              <a:p>
                <a:pPr lvl="1">
                  <a:lnSpc>
                    <a:spcPct val="120000"/>
                  </a:lnSpc>
                </a:pPr>
                <a:r>
                  <a:rPr lang="en-US" dirty="0"/>
                  <a:t>The textbook doesn't list implication (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/>
                  <a:t>) when they describe the alphabet, but they use it in their examples; technically, speaking,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B</a:t>
                </a:r>
                <a:r>
                  <a:rPr lang="en-US" dirty="0"/>
                  <a:t> can be written as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</m:t>
                        </m:r>
                      </m:e>
                    </m:acc>
                    <m:nary>
                      <m:naryPr>
                        <m:chr m:val="⋁"/>
                        <m:subHide m:val="on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B</m:t>
                        </m:r>
                      </m:e>
                    </m:nary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In the previous examples, the uses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&gt;,</a:t>
                </a:r>
                <a:r>
                  <a:rPr lang="en-US" dirty="0"/>
                  <a:t> mathematical operations, equality checking, and constants can be thought of as relations; we can use symbols when the meaning is clear (the section points this out later)</a:t>
                </a:r>
              </a:p>
              <a:p>
                <a:pPr lvl="1"/>
                <a:r>
                  <a:rPr lang="en-US" dirty="0"/>
                  <a:t>FOL also allows functions that can be applied to variables, but our textbook does not mention this or use them (so perhaps this is really a subset of FOL, or some other similar logical formalism)</a:t>
                </a:r>
              </a:p>
              <a:p>
                <a:pPr lvl="1"/>
                <a:r>
                  <a:rPr lang="en-US" dirty="0"/>
                  <a:t>Some sources split the alphabet of FOL into logical symbols (typically operations, parentheses, quantifiers, and variables) and non-logical symbols (relations and functions), but that's not important for our purposes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2A0AB75-7AD4-46E1-8D74-9DC17042A0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2521" b="-5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97211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4DBE8-5BCD-436E-8C6A-5483FD708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Syntax of First-Order Logic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43F15DE-5102-4D0B-864E-01F005BCEC2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An </a:t>
                </a:r>
                <a:r>
                  <a:rPr lang="en-US" b="1" dirty="0"/>
                  <a:t>atomic formula</a:t>
                </a:r>
                <a:r>
                  <a:rPr lang="en-US" dirty="0"/>
                  <a:t> of FOL is a relation applied to the proper number of arguments, having the form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(x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x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…, x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j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</a:t>
                </a:r>
              </a:p>
              <a:p>
                <a:r>
                  <a:rPr lang="en-US" dirty="0"/>
                  <a:t>The value,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j</a:t>
                </a:r>
                <a:r>
                  <a:rPr lang="en-US" dirty="0"/>
                  <a:t>, is called the </a:t>
                </a:r>
                <a:r>
                  <a:rPr lang="en-US" i="1" dirty="0"/>
                  <a:t>arity</a:t>
                </a:r>
                <a:r>
                  <a:rPr lang="en-US" dirty="0"/>
                  <a:t> of the relation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</a:t>
                </a:r>
              </a:p>
              <a:p>
                <a:r>
                  <a:rPr lang="en-US" dirty="0"/>
                  <a:t>A </a:t>
                </a:r>
                <a:r>
                  <a:rPr lang="en-US" b="1" dirty="0"/>
                  <a:t>well-formed formula</a:t>
                </a:r>
                <a:r>
                  <a:rPr lang="en-US" dirty="0"/>
                  <a:t>, or just </a:t>
                </a:r>
                <a:r>
                  <a:rPr lang="en-US" i="1" dirty="0"/>
                  <a:t>formula</a:t>
                </a:r>
                <a:r>
                  <a:rPr lang="en-US" dirty="0"/>
                  <a:t>, of FOL can consist of:</a:t>
                </a:r>
              </a:p>
              <a:p>
                <a:pPr lvl="1"/>
                <a:r>
                  <a:rPr lang="en-US" dirty="0"/>
                  <a:t>An atomic formula</a:t>
                </a:r>
              </a:p>
              <a:p>
                <a:pPr lvl="1"/>
                <a:r>
                  <a:rPr lang="en-US" dirty="0"/>
                  <a:t>An expression of the form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ϕ</m:t>
                        </m:r>
                      </m:e>
                      <m:sub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 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ϕ</m:t>
                        </m:r>
                      </m:e>
                      <m:sub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ϕ</m:t>
                        </m:r>
                      </m:e>
                      <m:sub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ϕ</m:t>
                        </m:r>
                      </m:e>
                      <m:sub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, 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m:rPr>
                            <m:sty m:val="p"/>
                          </m:rPr>
                          <a:rPr lang="en-US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ϕ</m:t>
                        </m:r>
                      </m:e>
                      <m:sub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,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ϕ</m:t>
                        </m:r>
                      </m:e>
                      <m:sub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ϕ</m:t>
                        </m:r>
                      </m:e>
                      <m:sub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are smaller formulas</a:t>
                </a:r>
              </a:p>
              <a:p>
                <a:pPr lvl="1"/>
                <a:r>
                  <a:rPr lang="en-US" dirty="0"/>
                  <a:t>An expression of the form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∃x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[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ϕ</m:t>
                        </m:r>
                      </m:e>
                      <m:sub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]</a:t>
                </a:r>
                <a:r>
                  <a:rPr lang="en-US" dirty="0"/>
                  <a:t> or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∀x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[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ϕ</m:t>
                        </m:r>
                      </m:e>
                      <m:sub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]</a:t>
                </a:r>
                <a:r>
                  <a:rPr lang="en-US" dirty="0">
                    <a:ea typeface="Cambria Math" panose="02040503050406030204" pitchFamily="18" charset="0"/>
                  </a:rPr>
                  <a:t>,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ϕ</m:t>
                        </m:r>
                      </m:e>
                      <m:sub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>
                    <a:ea typeface="Cambria Math" panose="02040503050406030204" pitchFamily="18" charset="0"/>
                  </a:rPr>
                  <a:t>is a smaller formula</a:t>
                </a:r>
              </a:p>
              <a:p>
                <a:r>
                  <a:rPr lang="en-US" dirty="0">
                    <a:ea typeface="Cambria Math" panose="02040503050406030204" pitchFamily="18" charset="0"/>
                  </a:rPr>
                  <a:t>The book doesn't list it here, but parentheses may be used where appropriate (the book also uses brackets the same way in some examples)</a:t>
                </a:r>
              </a:p>
              <a:p>
                <a:r>
                  <a:rPr lang="en-US" dirty="0">
                    <a:ea typeface="Cambria Math" panose="02040503050406030204" pitchFamily="18" charset="0"/>
                  </a:rPr>
                  <a:t>A quantifier may appear anywhere, and its </a:t>
                </a:r>
                <a:r>
                  <a:rPr lang="en-US" i="1" dirty="0">
                    <a:ea typeface="Cambria Math" panose="02040503050406030204" pitchFamily="18" charset="0"/>
                  </a:rPr>
                  <a:t>scope</a:t>
                </a:r>
                <a:r>
                  <a:rPr lang="en-US" dirty="0">
                    <a:ea typeface="Cambria Math" panose="02040503050406030204" pitchFamily="18" charset="0"/>
                  </a:rPr>
                  <a:t> extends to the end of the innermost parentheses or brackets</a:t>
                </a:r>
              </a:p>
              <a:p>
                <a:r>
                  <a:rPr lang="en-US" dirty="0">
                    <a:ea typeface="Cambria Math" panose="02040503050406030204" pitchFamily="18" charset="0"/>
                  </a:rPr>
                  <a:t>Formulas with all quantifiers at the start are said to be in </a:t>
                </a:r>
                <a:r>
                  <a:rPr lang="en-US" i="1" dirty="0">
                    <a:ea typeface="Cambria Math" panose="02040503050406030204" pitchFamily="18" charset="0"/>
                  </a:rPr>
                  <a:t>prenex normal form</a:t>
                </a:r>
                <a:r>
                  <a:rPr lang="en-US" dirty="0">
                    <a:ea typeface="Cambria Math" panose="02040503050406030204" pitchFamily="18" charset="0"/>
                  </a:rPr>
                  <a:t>; the book doesn't explicitly state it, but any FOL formula can be converted to prenex normal form</a:t>
                </a:r>
                <a:endParaRPr lang="en-US" i="1" dirty="0">
                  <a:ea typeface="Cambria Math" panose="02040503050406030204" pitchFamily="18" charset="0"/>
                </a:endParaRPr>
              </a:p>
              <a:p>
                <a:r>
                  <a:rPr lang="en-US" dirty="0">
                    <a:ea typeface="Cambria Math" panose="02040503050406030204" pitchFamily="18" charset="0"/>
                  </a:rPr>
                  <a:t>If any variables are not bound by a quantifier, they are called </a:t>
                </a:r>
                <a:r>
                  <a:rPr lang="en-US" i="1" dirty="0">
                    <a:ea typeface="Cambria Math" panose="02040503050406030204" pitchFamily="18" charset="0"/>
                  </a:rPr>
                  <a:t>free variables</a:t>
                </a:r>
              </a:p>
              <a:p>
                <a:r>
                  <a:rPr lang="en-US" dirty="0">
                    <a:ea typeface="Cambria Math" panose="02040503050406030204" pitchFamily="18" charset="0"/>
                  </a:rPr>
                  <a:t>A formula without any free variables is called a </a:t>
                </a:r>
                <a:r>
                  <a:rPr lang="en-US" b="1" dirty="0">
                    <a:ea typeface="Cambria Math" panose="02040503050406030204" pitchFamily="18" charset="0"/>
                  </a:rPr>
                  <a:t>statement</a:t>
                </a:r>
                <a:r>
                  <a:rPr lang="en-US" dirty="0">
                    <a:ea typeface="Cambria Math" panose="02040503050406030204" pitchFamily="18" charset="0"/>
                  </a:rPr>
                  <a:t> or a </a:t>
                </a:r>
                <a:r>
                  <a:rPr lang="en-US" b="1" dirty="0">
                    <a:ea typeface="Cambria Math" panose="02040503050406030204" pitchFamily="18" charset="0"/>
                  </a:rPr>
                  <a:t>sentence</a:t>
                </a:r>
                <a:endParaRPr lang="en-US" b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43F15DE-5102-4D0B-864E-01F005BCEC2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2521" r="-754" b="-11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06403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71567-79C7-4442-8717-6CE765F63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Semantics of First-Order Logic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D39326-03C5-42C2-A501-9A0C58086F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To interpret an FOL statement, we need to know the following:</a:t>
            </a:r>
          </a:p>
          <a:p>
            <a:pPr lvl="1"/>
            <a:r>
              <a:rPr lang="en-US" dirty="0"/>
              <a:t>The </a:t>
            </a:r>
            <a:r>
              <a:rPr lang="en-US" i="1" dirty="0"/>
              <a:t>domain</a:t>
            </a:r>
            <a:r>
              <a:rPr lang="en-US" dirty="0"/>
              <a:t> (a.k.a. </a:t>
            </a:r>
            <a:r>
              <a:rPr lang="en-US" i="1" dirty="0"/>
              <a:t>universe</a:t>
            </a:r>
            <a:r>
              <a:rPr lang="en-US" dirty="0"/>
              <a:t>) of the variables (often assumed to be the same for each variable)</a:t>
            </a:r>
          </a:p>
          <a:p>
            <a:pPr lvl="1"/>
            <a:r>
              <a:rPr lang="en-US" dirty="0"/>
              <a:t>The assignment of relations to relation symbols (i.e., the meaning of each relation)</a:t>
            </a:r>
          </a:p>
          <a:p>
            <a:r>
              <a:rPr lang="en-US" dirty="0"/>
              <a:t>When everything necessary is specified, we call that a </a:t>
            </a:r>
            <a:r>
              <a:rPr lang="en-US" b="1" dirty="0"/>
              <a:t>model</a:t>
            </a:r>
            <a:r>
              <a:rPr lang="en-US" dirty="0"/>
              <a:t>, a.k.a. an </a:t>
            </a:r>
            <a:r>
              <a:rPr lang="en-US" i="1" dirty="0"/>
              <a:t>interpretation</a:t>
            </a:r>
          </a:p>
          <a:p>
            <a:pPr lvl="1"/>
            <a:r>
              <a:rPr lang="en-US" dirty="0"/>
              <a:t>Note that each properly expressed relation, when values are filled in, will be either true or false</a:t>
            </a:r>
          </a:p>
          <a:p>
            <a:pPr lvl="1"/>
            <a:r>
              <a:rPr lang="en-US" dirty="0"/>
              <a:t>Similarly, each statement (a.k.a. sentence) is either true or false; note that whether a particular statement is true or false may depend on the model (we will see examples that should help clarify this on the next slide)</a:t>
            </a:r>
          </a:p>
          <a:p>
            <a:pPr lvl="1"/>
            <a:r>
              <a:rPr lang="en-US" dirty="0"/>
              <a:t>Collectively, the statements (both true and false) that can be specified given a model,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, is said to be the </a:t>
            </a:r>
            <a:r>
              <a:rPr lang="en-US" b="1" dirty="0"/>
              <a:t>language</a:t>
            </a:r>
            <a:r>
              <a:rPr lang="en-US" dirty="0"/>
              <a:t> of the model, denoted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L(M)</a:t>
            </a:r>
          </a:p>
          <a:p>
            <a:pPr lvl="1"/>
            <a:r>
              <a:rPr lang="en-US" dirty="0"/>
              <a:t>The collection of true statements given a model,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, is said to be the </a:t>
            </a:r>
            <a:r>
              <a:rPr lang="en-US" b="1" dirty="0"/>
              <a:t>theory</a:t>
            </a:r>
            <a:r>
              <a:rPr lang="en-US" dirty="0"/>
              <a:t>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, denoted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Th(M)</a:t>
            </a:r>
          </a:p>
          <a:p>
            <a:r>
              <a:rPr lang="en-US" dirty="0"/>
              <a:t>I would also like to point out:</a:t>
            </a:r>
          </a:p>
          <a:p>
            <a:pPr lvl="1"/>
            <a:r>
              <a:rPr lang="en-US" dirty="0"/>
              <a:t>FOL has also been popular in the field of computational linguistics to represent the </a:t>
            </a:r>
            <a:r>
              <a:rPr lang="en-US" i="1" dirty="0"/>
              <a:t>semantics</a:t>
            </a:r>
            <a:r>
              <a:rPr lang="en-US" dirty="0"/>
              <a:t> (often defined as the study of meaning) of natural language sentences; our textbook does not use the term "semantics"</a:t>
            </a:r>
          </a:p>
          <a:p>
            <a:pPr lvl="1"/>
            <a:r>
              <a:rPr lang="en-US" dirty="0"/>
              <a:t>In such cases, constants and variables can refer to real-world entities (e.g., people, locations, restaurants, etc.), and relations can represent various high-level concepts</a:t>
            </a:r>
          </a:p>
          <a:p>
            <a:pPr lvl="1"/>
            <a:r>
              <a:rPr lang="en-US" dirty="0"/>
              <a:t>In the textbook, FOL is just used to reason about logical and mathematical theories; variables will typically refer to either integers, and the relations will typically represent mathematical or logical concepts</a:t>
            </a:r>
          </a:p>
        </p:txBody>
      </p:sp>
    </p:spTree>
    <p:extLst>
      <p:ext uri="{BB962C8B-B14F-4D97-AF65-F5344CB8AC3E}">
        <p14:creationId xmlns:p14="http://schemas.microsoft.com/office/powerpoint/2010/main" val="24166360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BCC23-9600-4A7D-A757-868ECA239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Statements and Models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C9A899C-3169-4A50-A05A-3F0D0EAF276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r>
                  <a:rPr lang="en-US" dirty="0"/>
                  <a:t>Consider the statement: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x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y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R</m:t>
                            </m:r>
                          </m:e>
                          <m:sub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x</m:t>
                            </m:r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y</m:t>
                            </m:r>
                          </m:e>
                        </m:d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R</m:t>
                            </m:r>
                          </m:e>
                          <m:sub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y</m:t>
                            </m:r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x</m:t>
                            </m:r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This may be true or false, depending on the model</a:t>
                </a:r>
              </a:p>
              <a:p>
                <a:pPr lvl="1"/>
                <a:r>
                  <a:rPr lang="en-US" dirty="0"/>
                  <a:t>If the model is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= (N, ≤)</a:t>
                </a:r>
                <a:r>
                  <a:rPr lang="en-US" dirty="0"/>
                  <a:t>, where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lang="en-US" dirty="0"/>
                  <a:t> is the set of natural numbers, then the statement is true</a:t>
                </a:r>
              </a:p>
              <a:p>
                <a:pPr lvl="1"/>
                <a:r>
                  <a:rPr lang="en-US" dirty="0"/>
                  <a:t>If the model is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= (N, &lt;)</a:t>
                </a:r>
                <a:r>
                  <a:rPr lang="en-US" dirty="0"/>
                  <a:t>, then the statement is false (it fails when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x</a:t>
                </a:r>
                <a:r>
                  <a:rPr lang="en-US" dirty="0"/>
                  <a:t>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y</a:t>
                </a:r>
                <a:r>
                  <a:rPr lang="en-US" dirty="0"/>
                  <a:t> are equal)</a:t>
                </a:r>
              </a:p>
              <a:p>
                <a:pPr lvl="1"/>
                <a:r>
                  <a:rPr lang="en-US" dirty="0"/>
                  <a:t>If we know the model is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= (N, ≤)</a:t>
                </a:r>
                <a:r>
                  <a:rPr lang="en-US" dirty="0">
                    <a:ea typeface="Cambria Math" panose="02040503050406030204" pitchFamily="18" charset="0"/>
                  </a:rPr>
                  <a:t>, we can rewrite the statement as: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x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y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y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y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Now consider the statement: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y</m:t>
                    </m:r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x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R</m:t>
                            </m:r>
                          </m:e>
                          <m:sub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x</m:t>
                            </m:r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x</m:t>
                            </m:r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 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y</m:t>
                            </m:r>
                          </m:e>
                        </m:d>
                      </m:e>
                    </m:d>
                  </m:oMath>
                </a14:m>
                <a:endParaRPr lang="en-US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/>
                <a:r>
                  <a:rPr lang="en-US" dirty="0"/>
                  <a:t>We will assume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/>
                  <a:t> is the relation,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PLUS</a:t>
                </a:r>
                <a:r>
                  <a:rPr lang="en-US" dirty="0"/>
                  <a:t>, where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PLUS(a, b, c) = TRUE</a:t>
                </a:r>
                <a:r>
                  <a:rPr lang="en-US" dirty="0"/>
                  <a:t> iff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 + b = c</a:t>
                </a:r>
              </a:p>
              <a:p>
                <a:pPr lvl="1"/>
                <a:r>
                  <a:rPr lang="en-US" dirty="0"/>
                  <a:t>Thus, we can rewrite the statement as: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y</m:t>
                    </m:r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x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y</m:t>
                        </m:r>
                      </m:e>
                    </m:d>
                  </m:oMath>
                </a14:m>
                <a:endParaRPr lang="en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/>
                <a:r>
                  <a:rPr lang="en-US" dirty="0"/>
                  <a:t>Still, the statement may be true of false, depending on the model</a:t>
                </a:r>
              </a:p>
              <a:p>
                <a:pPr lvl="1"/>
                <a:r>
                  <a:rPr lang="en-US" dirty="0"/>
                  <a:t>If the model is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= (R, PLUS)</a:t>
                </a:r>
                <a:r>
                  <a:rPr lang="en-US" dirty="0"/>
                  <a:t>, where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dirty="0"/>
                  <a:t> is the set of real numbers, then the statement is true</a:t>
                </a:r>
              </a:p>
              <a:p>
                <a:pPr lvl="1"/>
                <a:r>
                  <a:rPr lang="en-US" dirty="0"/>
                  <a:t>If the model is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= (N, PLUS)</a:t>
                </a:r>
                <a:r>
                  <a:rPr lang="en-US" dirty="0"/>
                  <a:t>, then the statement is false (it would fail for odd values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y</a:t>
                </a:r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C9A899C-3169-4A50-A05A-3F0D0EAF276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26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12436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4C267-218D-4003-A688-2194E6370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Decidable Theory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A39B3-BE6B-4041-BFF5-2BFC53EEF1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book introduces the model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(N, +)</a:t>
            </a:r>
          </a:p>
          <a:p>
            <a:pPr lvl="1"/>
            <a:r>
              <a:rPr lang="en-US" dirty="0"/>
              <a:t>This means that variables all have the domain of the natural numbers, and the only relation that can be used is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PLUS</a:t>
            </a:r>
            <a:r>
              <a:rPr lang="en-US" dirty="0"/>
              <a:t>, as previously defined</a:t>
            </a:r>
          </a:p>
          <a:p>
            <a:pPr lvl="1"/>
            <a:r>
              <a:rPr lang="en-US" dirty="0"/>
              <a:t>The theory of this language, denoted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Th(N, +)</a:t>
            </a:r>
            <a:r>
              <a:rPr lang="en-US" dirty="0"/>
              <a:t>, consists of all true statements that can be formed using natural numbers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PLUS</a:t>
            </a:r>
          </a:p>
          <a:p>
            <a:r>
              <a:rPr lang="en-US" dirty="0"/>
              <a:t>Theorem 6.12 states: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Th(N, +)</a:t>
            </a:r>
            <a:r>
              <a:rPr lang="en-US" dirty="0"/>
              <a:t> is decidable"</a:t>
            </a:r>
          </a:p>
          <a:p>
            <a:pPr lvl="1"/>
            <a:r>
              <a:rPr lang="en-US" dirty="0"/>
              <a:t>Clearly, determining if a statement is a member of this language is equivalent to determining if the statement is both valid and true, given the model</a:t>
            </a:r>
          </a:p>
          <a:p>
            <a:pPr lvl="1"/>
            <a:r>
              <a:rPr lang="en-US" dirty="0"/>
              <a:t>Note that this theorem is not obvious!</a:t>
            </a:r>
          </a:p>
          <a:p>
            <a:pPr lvl="1"/>
            <a:r>
              <a:rPr lang="en-US" dirty="0"/>
              <a:t>Recall that the statements can include quantifiers, and the domains of variables are infinite</a:t>
            </a:r>
          </a:p>
          <a:p>
            <a:pPr lvl="1"/>
            <a:r>
              <a:rPr lang="en-US" dirty="0"/>
              <a:t>The textbook provides a proof of Theorem 6.12</a:t>
            </a:r>
          </a:p>
          <a:p>
            <a:pPr lvl="2"/>
            <a:r>
              <a:rPr lang="en-US" dirty="0"/>
              <a:t>The proof partly relies on a generalization of the solution to Problem 1.32, from the first problem set (you proved that Boolean addition statements expressed in a certain format forms a regular language)</a:t>
            </a:r>
          </a:p>
          <a:p>
            <a:pPr lvl="2"/>
            <a:r>
              <a:rPr lang="en-US" dirty="0"/>
              <a:t>I consider this proof very complicated, and I had to read through it several times to understand it</a:t>
            </a:r>
          </a:p>
          <a:p>
            <a:pPr lvl="2"/>
            <a:r>
              <a:rPr lang="en-US" dirty="0"/>
              <a:t>We are not going to cover this proof in class, and I won't hold you responsible for it</a:t>
            </a:r>
          </a:p>
        </p:txBody>
      </p:sp>
    </p:spTree>
    <p:extLst>
      <p:ext uri="{BB962C8B-B14F-4D97-AF65-F5344CB8AC3E}">
        <p14:creationId xmlns:p14="http://schemas.microsoft.com/office/powerpoint/2010/main" val="1661212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4C267-218D-4003-A688-2194E6370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Undecidable Theory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A39B3-BE6B-4041-BFF5-2BFC53EEF1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Next, the book introduces the model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(N, +, *)</a:t>
            </a:r>
          </a:p>
          <a:p>
            <a:pPr lvl="1"/>
            <a:r>
              <a:rPr lang="en-US" dirty="0"/>
              <a:t>This means that variables all have the domain of the natural numbers, and the two relations that can be used are relations representing addition and multiplication</a:t>
            </a:r>
          </a:p>
          <a:p>
            <a:pPr lvl="1"/>
            <a:r>
              <a:rPr lang="en-US" dirty="0"/>
              <a:t>The theory of this language, denoted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Th(N, +, *)</a:t>
            </a:r>
            <a:r>
              <a:rPr lang="en-US" dirty="0"/>
              <a:t>, consists of all true statements that can be formed using natural numbers, addition, and multiplication</a:t>
            </a:r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dirty="0"/>
              <a:t>Theorem 6.13 states: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Th(N, +, *)</a:t>
            </a:r>
            <a:r>
              <a:rPr lang="en-US" dirty="0"/>
              <a:t> is undecidable"</a:t>
            </a:r>
          </a:p>
          <a:p>
            <a:pPr lvl="1"/>
            <a:r>
              <a:rPr lang="en-US" dirty="0"/>
              <a:t>As with Theorem 6.12, determining if a statement is a member of this language is equivalent to determining if the statement is both valid and true, given the model</a:t>
            </a:r>
          </a:p>
          <a:p>
            <a:pPr lvl="1"/>
            <a:r>
              <a:rPr lang="en-US" dirty="0"/>
              <a:t>However, the proof of this theorem relies on a lemma, and the book states that the proof of the lemma is "too complicated to present here"</a:t>
            </a:r>
          </a:p>
          <a:p>
            <a:pPr lvl="1"/>
            <a:r>
              <a:rPr lang="en-US" dirty="0"/>
              <a:t>Lemma 6.14 states: "Let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be a Turing machine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 a string. We can construct from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 a formula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M,w</a:t>
            </a:r>
            <a:r>
              <a:rPr lang="en-US" dirty="0">
                <a:ea typeface="Cambria Math" panose="02040503050406030204" pitchFamily="18" charset="0"/>
              </a:rPr>
              <a:t> </a:t>
            </a:r>
            <a:r>
              <a:rPr lang="en-US" dirty="0"/>
              <a:t>in the language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(N, +, *) </a:t>
            </a:r>
            <a:r>
              <a:rPr lang="en-US" dirty="0"/>
              <a:t>that contain a single free variable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  <a:r>
              <a:rPr lang="en-US" dirty="0"/>
              <a:t>, whereby the sentence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∃x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M,w</a:t>
            </a:r>
            <a:r>
              <a:rPr lang="en-US" dirty="0"/>
              <a:t> is true iff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accepts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."</a:t>
            </a:r>
          </a:p>
          <a:p>
            <a:pPr lvl="1"/>
            <a:r>
              <a:rPr lang="en-US" dirty="0"/>
              <a:t>In the "proof idea" (which is all that is given), the book explains that the statement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M,w</a:t>
            </a:r>
            <a:r>
              <a:rPr lang="en-US" dirty="0"/>
              <a:t> can be interpreted to express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  <a:r>
              <a:rPr lang="en-US" dirty="0"/>
              <a:t> (the only free variable in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M,w</a:t>
            </a:r>
            <a:r>
              <a:rPr lang="en-US" dirty="0"/>
              <a:t>) represents an accepting computation history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pPr lvl="1"/>
            <a:r>
              <a:rPr lang="en-US" dirty="0"/>
              <a:t>Given the lemma, the proof of Theorem 6.13 is simple and straightforward</a:t>
            </a:r>
          </a:p>
          <a:p>
            <a:pPr lvl="2"/>
            <a:r>
              <a:rPr lang="en-US" sz="2300" dirty="0"/>
              <a:t>A Turing machine can construct the formula </a:t>
            </a:r>
            <a:r>
              <a:rPr lang="el-GR" sz="2300" dirty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r>
              <a:rPr lang="en-US" sz="23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M,w</a:t>
            </a:r>
            <a:r>
              <a:rPr lang="en-US" sz="2300" dirty="0"/>
              <a:t>, based on </a:t>
            </a:r>
            <a:r>
              <a:rPr lang="en-US" sz="2300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sz="2300" dirty="0"/>
              <a:t> and </a:t>
            </a:r>
            <a:r>
              <a:rPr lang="en-US" sz="2300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sz="2300" dirty="0"/>
              <a:t>, and output the statement </a:t>
            </a:r>
            <a:r>
              <a:rPr lang="en-US" sz="2300" dirty="0">
                <a:latin typeface="Cambria Math" panose="02040503050406030204" pitchFamily="18" charset="0"/>
                <a:ea typeface="Cambria Math" panose="02040503050406030204" pitchFamily="18" charset="0"/>
              </a:rPr>
              <a:t>∃x </a:t>
            </a:r>
            <a:r>
              <a:rPr lang="el-GR" sz="2300" dirty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r>
              <a:rPr lang="en-US" sz="23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M,w</a:t>
            </a:r>
          </a:p>
          <a:p>
            <a:pPr lvl="2"/>
            <a:r>
              <a:rPr lang="en-US" sz="2300" dirty="0"/>
              <a:t>This is a mapping reduction from </a:t>
            </a:r>
            <a:r>
              <a:rPr lang="en-US" sz="2300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sz="23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sz="2300" dirty="0"/>
              <a:t> to </a:t>
            </a:r>
            <a:r>
              <a:rPr lang="en-US" sz="2300" dirty="0">
                <a:latin typeface="Cambria Math" panose="02040503050406030204" pitchFamily="18" charset="0"/>
                <a:ea typeface="Cambria Math" panose="02040503050406030204" pitchFamily="18" charset="0"/>
              </a:rPr>
              <a:t>Th(N, +, *)</a:t>
            </a:r>
            <a:r>
              <a:rPr lang="en-US" sz="2300" dirty="0"/>
              <a:t> relying on computation histories</a:t>
            </a:r>
          </a:p>
          <a:p>
            <a:pPr lvl="2"/>
            <a:r>
              <a:rPr lang="en-US" sz="2300" dirty="0"/>
              <a:t>If </a:t>
            </a:r>
            <a:r>
              <a:rPr lang="en-US" sz="2300" dirty="0">
                <a:latin typeface="Cambria Math" panose="02040503050406030204" pitchFamily="18" charset="0"/>
                <a:ea typeface="Cambria Math" panose="02040503050406030204" pitchFamily="18" charset="0"/>
              </a:rPr>
              <a:t>Th(N, +, *)</a:t>
            </a:r>
            <a:r>
              <a:rPr lang="en-US" sz="2300" dirty="0"/>
              <a:t> were decidable, we could then use its decider to solve </a:t>
            </a:r>
            <a:r>
              <a:rPr lang="en-US" sz="2300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sz="23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sz="2300" dirty="0"/>
              <a:t>; hence, </a:t>
            </a:r>
            <a:r>
              <a:rPr lang="en-US" sz="2300" dirty="0">
                <a:latin typeface="Cambria Math" panose="02040503050406030204" pitchFamily="18" charset="0"/>
                <a:ea typeface="Cambria Math" panose="02040503050406030204" pitchFamily="18" charset="0"/>
              </a:rPr>
              <a:t>Th(N, +, *)</a:t>
            </a:r>
            <a:r>
              <a:rPr lang="en-US" sz="2300" dirty="0"/>
              <a:t> is not decidable</a:t>
            </a:r>
          </a:p>
        </p:txBody>
      </p:sp>
    </p:spTree>
    <p:extLst>
      <p:ext uri="{BB962C8B-B14F-4D97-AF65-F5344CB8AC3E}">
        <p14:creationId xmlns:p14="http://schemas.microsoft.com/office/powerpoint/2010/main" val="8029014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CA9B3-5C5F-4E04-B8E8-D020F5110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Formal Proofs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1B6D3D-946B-4AF8-9166-5519A03057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book briefly discusses some facts about </a:t>
            </a:r>
            <a:r>
              <a:rPr lang="en-US" b="1" dirty="0"/>
              <a:t>formal proofs</a:t>
            </a:r>
            <a:r>
              <a:rPr lang="en-US" dirty="0"/>
              <a:t>; the book states:</a:t>
            </a:r>
          </a:p>
          <a:p>
            <a:pPr marL="457200" lvl="1" indent="0">
              <a:buNone/>
            </a:pPr>
            <a:r>
              <a:rPr lang="en-US" dirty="0"/>
              <a:t>"Loosely speaking, the formal proof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π</a:t>
            </a:r>
            <a:r>
              <a:rPr lang="en-US" dirty="0"/>
              <a:t> of a statement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r>
              <a:rPr lang="en-US" dirty="0"/>
              <a:t> is a sequence of statements,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, S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, …, S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dirty="0"/>
              <a:t>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=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r>
              <a:rPr lang="en-US" dirty="0"/>
              <a:t>. Each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dirty="0"/>
              <a:t> follows from the preceding statement and certain basic axioms about numbers, using simple and precise rules of implication."</a:t>
            </a:r>
          </a:p>
          <a:p>
            <a:r>
              <a:rPr lang="en-US" dirty="0"/>
              <a:t>The book points out that they "don't have the space to define the concept of proof"</a:t>
            </a:r>
          </a:p>
          <a:p>
            <a:r>
              <a:rPr lang="en-US" dirty="0"/>
              <a:t>However, they state "two reasonable properties of proofs" that will be true for well-defined mathematical and logical systems:</a:t>
            </a:r>
          </a:p>
          <a:p>
            <a:pPr lvl="1"/>
            <a:r>
              <a:rPr lang="en-US" dirty="0"/>
              <a:t>"The correctness of a proof of a statement can be checked by machine. Formally,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{&lt;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,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π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&gt; |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π</a:t>
            </a:r>
            <a:r>
              <a:rPr lang="en-US" dirty="0">
                <a:ea typeface="Cambria Math" panose="02040503050406030204" pitchFamily="18" charset="0"/>
              </a:rPr>
              <a:t> is a proof of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} </a:t>
            </a:r>
            <a:r>
              <a:rPr lang="en-US" dirty="0"/>
              <a:t>is decidable."</a:t>
            </a:r>
          </a:p>
          <a:p>
            <a:pPr lvl="1"/>
            <a:r>
              <a:rPr lang="en-US" dirty="0"/>
              <a:t>"The system of proofs is </a:t>
            </a:r>
            <a:r>
              <a:rPr lang="en-US" i="1" dirty="0"/>
              <a:t>sound</a:t>
            </a:r>
            <a:r>
              <a:rPr lang="en-US" dirty="0"/>
              <a:t>. That is, if a statement is provable (i.e., has a proof), it is true."</a:t>
            </a:r>
          </a:p>
          <a:p>
            <a:r>
              <a:rPr lang="en-US" dirty="0"/>
              <a:t>Given these properties, the book states Theorem 6.15: "The collection of provable statements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Th(N, +, *)</a:t>
            </a:r>
            <a:r>
              <a:rPr lang="en-US" dirty="0">
                <a:ea typeface="Cambria Math" panose="02040503050406030204" pitchFamily="18" charset="0"/>
              </a:rPr>
              <a:t> </a:t>
            </a:r>
            <a:r>
              <a:rPr lang="en-US" dirty="0"/>
              <a:t>is Turing-recognizable"</a:t>
            </a:r>
          </a:p>
          <a:p>
            <a:pPr lvl="1"/>
            <a:r>
              <a:rPr lang="en-US" dirty="0"/>
              <a:t>This is because a TM can iterate through all possible strings given its alphabet; in Chapter 0, the textbook referred to this as </a:t>
            </a:r>
            <a:r>
              <a:rPr lang="en-US" i="1" dirty="0"/>
              <a:t>lexicographic order</a:t>
            </a:r>
            <a:r>
              <a:rPr lang="en-US" dirty="0"/>
              <a:t> (in DSA II, we called such a sequence a </a:t>
            </a:r>
            <a:r>
              <a:rPr lang="en-US" i="1" dirty="0"/>
              <a:t>lexicographical ordering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For each string, the TM can check if the string represents a valid proof, based on the first property above</a:t>
            </a:r>
          </a:p>
          <a:p>
            <a:pPr lvl="1"/>
            <a:r>
              <a:rPr lang="en-US" dirty="0"/>
              <a:t>By the second property, if the proof is sound, the final statement is is a true, provable statement</a:t>
            </a:r>
          </a:p>
          <a:p>
            <a:pPr lvl="1"/>
            <a:r>
              <a:rPr lang="en-US" dirty="0"/>
              <a:t>A TM can use this algorithm,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, to search for a proof of a statement,</a:t>
            </a:r>
            <a:r>
              <a:rPr lang="en-US" dirty="0">
                <a:ea typeface="Cambria Math" panose="02040503050406030204" pitchFamily="18" charset="0"/>
              </a:rPr>
              <a:t>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r>
              <a:rPr lang="en-US" dirty="0"/>
              <a:t>; if there is one, the TM will find it</a:t>
            </a:r>
          </a:p>
        </p:txBody>
      </p:sp>
    </p:spTree>
    <p:extLst>
      <p:ext uri="{BB962C8B-B14F-4D97-AF65-F5344CB8AC3E}">
        <p14:creationId xmlns:p14="http://schemas.microsoft.com/office/powerpoint/2010/main" val="33444358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4B37A-C5D0-408B-B2EF-659E3C0C7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Gödel's Theorem (part 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217BBD-4508-4F20-849F-0D1963D2CD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Next, we will discuss </a:t>
            </a:r>
            <a:r>
              <a:rPr lang="en-US" b="1" dirty="0"/>
              <a:t>Gödel's theorem</a:t>
            </a:r>
            <a:r>
              <a:rPr lang="en-US" dirty="0"/>
              <a:t>, a.k.a. </a:t>
            </a:r>
            <a:r>
              <a:rPr lang="en-US" b="1" dirty="0"/>
              <a:t>Gödel's incomplete theorem</a:t>
            </a:r>
            <a:r>
              <a:rPr lang="en-US" dirty="0"/>
              <a:t>, or the first of two of </a:t>
            </a:r>
            <a:r>
              <a:rPr lang="en-US" i="1" dirty="0"/>
              <a:t>Gödel's incompleteness theorems</a:t>
            </a:r>
          </a:p>
          <a:p>
            <a:r>
              <a:rPr lang="en-US" dirty="0"/>
              <a:t>First, let's recall some terminology related to this from DSA II:</a:t>
            </a:r>
          </a:p>
          <a:p>
            <a:pPr lvl="1"/>
            <a:r>
              <a:rPr lang="en-US" dirty="0"/>
              <a:t>Informally, a </a:t>
            </a:r>
            <a:r>
              <a:rPr lang="en-US" i="1" dirty="0"/>
              <a:t>complete</a:t>
            </a:r>
            <a:r>
              <a:rPr lang="en-US" dirty="0"/>
              <a:t> system of arithmetic is one such that every true statement that can be expressed by the language can theoretically be proven within the language</a:t>
            </a:r>
          </a:p>
          <a:p>
            <a:pPr lvl="1"/>
            <a:r>
              <a:rPr lang="en-US" dirty="0"/>
              <a:t>Informally, a </a:t>
            </a:r>
            <a:r>
              <a:rPr lang="en-US" i="1" dirty="0"/>
              <a:t>consistent</a:t>
            </a:r>
            <a:r>
              <a:rPr lang="en-US" dirty="0"/>
              <a:t> system of arithmetic is one that does not contradict itself</a:t>
            </a:r>
          </a:p>
          <a:p>
            <a:r>
              <a:rPr lang="en-US" dirty="0"/>
              <a:t>In 1931, Kurt Gödel proved that no system capable of expressing all basic facts of arithmetic can be both consistent and complete</a:t>
            </a:r>
          </a:p>
          <a:p>
            <a:r>
              <a:rPr lang="en-US" dirty="0"/>
              <a:t>For any consistent, formal system capable of expressing all basic arithmetical facts, there must be certain true statements expressible by the language that cannot be proven within the language</a:t>
            </a:r>
          </a:p>
          <a:p>
            <a:r>
              <a:rPr lang="en-US" dirty="0"/>
              <a:t>Less relevant to us is the Gödel's second incompleteness theorem, which states that no adequately expressive system of arithmetic can prove its own consistency (we will not discuss this further)</a:t>
            </a:r>
          </a:p>
          <a:p>
            <a:r>
              <a:rPr lang="en-US" dirty="0"/>
              <a:t>For systems of math or logic that are less powerful, Gödel's theorem may or may not apply</a:t>
            </a:r>
          </a:p>
          <a:p>
            <a:pPr lvl="1"/>
            <a:r>
              <a:rPr lang="en-US" dirty="0"/>
              <a:t>We already learned, for example,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Th(N, +)</a:t>
            </a:r>
            <a:r>
              <a:rPr lang="en-US" dirty="0"/>
              <a:t> is decidable; hence, the theorem does not apply, because it is possible to determine, with certainty, if any valid statement is true or false</a:t>
            </a:r>
          </a:p>
          <a:p>
            <a:pPr lvl="1"/>
            <a:r>
              <a:rPr lang="en-US" dirty="0"/>
              <a:t>However, we now know enough to simply show that Gödel's theorem does apply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Th(N, +, *)</a:t>
            </a:r>
            <a:endParaRPr lang="en-US" dirty="0"/>
          </a:p>
          <a:p>
            <a:pPr lvl="1"/>
            <a:r>
              <a:rPr lang="en-US" dirty="0"/>
              <a:t>Earlier in the section, the book mentions that this was proven by Church, working off the work of Gödel</a:t>
            </a:r>
          </a:p>
        </p:txBody>
      </p:sp>
    </p:spTree>
    <p:extLst>
      <p:ext uri="{BB962C8B-B14F-4D97-AF65-F5344CB8AC3E}">
        <p14:creationId xmlns:p14="http://schemas.microsoft.com/office/powerpoint/2010/main" val="16772732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8F74F-BE12-4CFD-AD9C-A69E43C78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Gödel's Theorem (part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4E39F0-E62B-431E-AD98-45C2FECA53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Theorem 6.16 states: "Some true statement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Th(N, +, *)</a:t>
            </a:r>
            <a:r>
              <a:rPr lang="en-US" dirty="0">
                <a:ea typeface="Cambria Math" panose="02040503050406030204" pitchFamily="18" charset="0"/>
              </a:rPr>
              <a:t> is not provable."</a:t>
            </a:r>
          </a:p>
          <a:p>
            <a:r>
              <a:rPr lang="en-US" dirty="0"/>
              <a:t>The (casual) proof of this, given what has already been covered, is a simple, indirect proof:</a:t>
            </a:r>
          </a:p>
          <a:p>
            <a:pPr lvl="1"/>
            <a:r>
              <a:rPr lang="en-US" dirty="0"/>
              <a:t>Assume that all true statements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Th(N, +, *)</a:t>
            </a:r>
            <a:r>
              <a:rPr lang="en-US" dirty="0">
                <a:ea typeface="Cambria Math" panose="02040503050406030204" pitchFamily="18" charset="0"/>
              </a:rPr>
              <a:t> </a:t>
            </a:r>
            <a:r>
              <a:rPr lang="en-US" dirty="0"/>
              <a:t>are provable</a:t>
            </a:r>
          </a:p>
          <a:p>
            <a:pPr lvl="1"/>
            <a:r>
              <a:rPr lang="en-US" dirty="0"/>
              <a:t>Consider a syntactically valid statement,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r>
              <a:rPr lang="en-US" dirty="0">
                <a:ea typeface="Cambria Math" panose="02040503050406030204" pitchFamily="18" charset="0"/>
              </a:rPr>
              <a:t>; recall that any such statement is either true or false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If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r>
              <a:rPr lang="en-US" dirty="0">
                <a:ea typeface="Cambria Math" panose="02040503050406030204" pitchFamily="18" charset="0"/>
              </a:rPr>
              <a:t> is true, then </a:t>
            </a:r>
            <a:r>
              <a:rPr lang="en-US" sz="1800" dirty="0">
                <a:effectLst/>
                <a:latin typeface="Cambria Math" panose="02040503050406030204" pitchFamily="18" charset="0"/>
                <a:ea typeface="Calibri" panose="020F0502020204030204" pitchFamily="34" charset="0"/>
                <a:cs typeface="Cambria Math" panose="02040503050406030204" pitchFamily="18" charset="0"/>
              </a:rPr>
              <a:t>¬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r>
              <a:rPr lang="en-US" dirty="0">
                <a:ea typeface="Cambria Math" panose="02040503050406030204" pitchFamily="18" charset="0"/>
              </a:rPr>
              <a:t> is false, and If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r>
              <a:rPr lang="en-US" dirty="0">
                <a:ea typeface="Cambria Math" panose="02040503050406030204" pitchFamily="18" charset="0"/>
              </a:rPr>
              <a:t> is false, then </a:t>
            </a:r>
            <a:r>
              <a:rPr lang="en-US" sz="1600" dirty="0">
                <a:effectLst/>
                <a:latin typeface="Cambria Math" panose="02040503050406030204" pitchFamily="18" charset="0"/>
                <a:ea typeface="Calibri" panose="020F0502020204030204" pitchFamily="34" charset="0"/>
                <a:cs typeface="Cambria Math" panose="02040503050406030204" pitchFamily="18" charset="0"/>
              </a:rPr>
              <a:t>¬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r>
              <a:rPr lang="en-US" dirty="0">
                <a:ea typeface="Cambria Math" panose="02040503050406030204" pitchFamily="18" charset="0"/>
              </a:rPr>
              <a:t> is true; that is, exactly one of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r>
              <a:rPr lang="en-US" dirty="0">
                <a:ea typeface="Cambria Math" panose="02040503050406030204" pitchFamily="18" charset="0"/>
              </a:rPr>
              <a:t> and </a:t>
            </a:r>
            <a:r>
              <a:rPr lang="en-US" sz="2400" dirty="0">
                <a:effectLst/>
                <a:latin typeface="Cambria Math" panose="02040503050406030204" pitchFamily="18" charset="0"/>
                <a:ea typeface="Calibri" panose="020F0502020204030204" pitchFamily="34" charset="0"/>
                <a:cs typeface="Cambria Math" panose="02040503050406030204" pitchFamily="18" charset="0"/>
              </a:rPr>
              <a:t>¬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r>
              <a:rPr lang="en-US" dirty="0">
                <a:ea typeface="Cambria Math" panose="02040503050406030204" pitchFamily="18" charset="0"/>
              </a:rPr>
              <a:t> is true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The book says we can use the algorithm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>
                <a:ea typeface="Cambria Math" panose="02040503050406030204" pitchFamily="18" charset="0"/>
              </a:rPr>
              <a:t>, from the proof that the collection of provable statements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Th(N, +, *)</a:t>
            </a:r>
            <a:r>
              <a:rPr lang="en-US" dirty="0">
                <a:ea typeface="Cambria Math" panose="02040503050406030204" pitchFamily="18" charset="0"/>
              </a:rPr>
              <a:t> is Turing-recognizable, "in parallel" on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r>
              <a:rPr lang="en-US" dirty="0">
                <a:ea typeface="Cambria Math" panose="02040503050406030204" pitchFamily="18" charset="0"/>
              </a:rPr>
              <a:t> and </a:t>
            </a:r>
            <a:r>
              <a:rPr lang="en-US" sz="1600" dirty="0">
                <a:effectLst/>
                <a:latin typeface="Cambria Math" panose="02040503050406030204" pitchFamily="18" charset="0"/>
                <a:ea typeface="Calibri" panose="020F0502020204030204" pitchFamily="34" charset="0"/>
                <a:cs typeface="Cambria Math" panose="02040503050406030204" pitchFamily="18" charset="0"/>
              </a:rPr>
              <a:t>¬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lvl="1"/>
            <a:r>
              <a:rPr lang="en-US" dirty="0">
                <a:ea typeface="Cambria Math" panose="02040503050406030204" pitchFamily="18" charset="0"/>
              </a:rPr>
              <a:t>Really, a TM would have to go back and forth between the two, increasing the depth of the search as it goes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If all true statements were provable, we would eventually find a proof of either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r>
              <a:rPr lang="en-US" dirty="0">
                <a:ea typeface="Cambria Math" panose="02040503050406030204" pitchFamily="18" charset="0"/>
              </a:rPr>
              <a:t> or </a:t>
            </a:r>
            <a:r>
              <a:rPr lang="en-US" sz="1600" dirty="0">
                <a:effectLst/>
                <a:latin typeface="Cambria Math" panose="02040503050406030204" pitchFamily="18" charset="0"/>
                <a:ea typeface="Calibri" panose="020F0502020204030204" pitchFamily="34" charset="0"/>
                <a:cs typeface="Cambria Math" panose="02040503050406030204" pitchFamily="18" charset="0"/>
              </a:rPr>
              <a:t>¬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lvl="1"/>
            <a:r>
              <a:rPr lang="en-US" dirty="0">
                <a:ea typeface="Cambria Math" panose="02040503050406030204" pitchFamily="18" charset="0"/>
              </a:rPr>
              <a:t>That would make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Th(N, +, *)</a:t>
            </a:r>
            <a:r>
              <a:rPr lang="en-US" dirty="0">
                <a:ea typeface="Cambria Math" panose="02040503050406030204" pitchFamily="18" charset="0"/>
              </a:rPr>
              <a:t> decidable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However, we already know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Th(N, +, *)</a:t>
            </a:r>
            <a:r>
              <a:rPr lang="en-US" dirty="0">
                <a:ea typeface="Cambria Math" panose="02040503050406030204" pitchFamily="18" charset="0"/>
              </a:rPr>
              <a:t> is not decidable; hence, we have a contradiction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Therefore, the assumption that </a:t>
            </a:r>
            <a:r>
              <a:rPr lang="en-US" dirty="0"/>
              <a:t>all true statements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Th(N, +, *)</a:t>
            </a:r>
            <a:r>
              <a:rPr lang="en-US" dirty="0">
                <a:ea typeface="Cambria Math" panose="02040503050406030204" pitchFamily="18" charset="0"/>
              </a:rPr>
              <a:t> </a:t>
            </a:r>
            <a:r>
              <a:rPr lang="en-US" dirty="0"/>
              <a:t>are provable is false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Hence, there must be at least one true statement </a:t>
            </a:r>
            <a:r>
              <a:rPr lang="en-US" dirty="0"/>
              <a:t>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Th(N, +, *)</a:t>
            </a:r>
            <a:r>
              <a:rPr lang="en-US" dirty="0">
                <a:ea typeface="Cambria Math" panose="02040503050406030204" pitchFamily="18" charset="0"/>
              </a:rPr>
              <a:t> </a:t>
            </a:r>
            <a:r>
              <a:rPr lang="en-US" dirty="0"/>
              <a:t>that is not provable</a:t>
            </a:r>
          </a:p>
          <a:p>
            <a:r>
              <a:rPr lang="en-US" dirty="0"/>
              <a:t>I personally find this very interesting</a:t>
            </a:r>
          </a:p>
          <a:p>
            <a:pPr lvl="1"/>
            <a:r>
              <a:rPr lang="en-US" dirty="0"/>
              <a:t>This proof relies on the result of a previous proof involving a reduction from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</a:p>
          <a:p>
            <a:pPr lvl="1"/>
            <a:r>
              <a:rPr lang="en-US" dirty="0"/>
              <a:t>This shows that two of the most important discoveries in the history of mathematics and computer science are strongly related to each other!</a:t>
            </a:r>
          </a:p>
          <a:p>
            <a:pPr lvl="1"/>
            <a:endParaRPr lang="en-US" dirty="0"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5870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0FC29-C4D5-4D7C-AD63-4C0D9352B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True, Unprovable Statement (part 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18BFB-4E34-445B-865D-20FDE6BF34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In DSA II, we discussed the true but unprovable statement that Gödel proved should be possible in any consistent, adequately expressive mathematical system</a:t>
            </a:r>
          </a:p>
          <a:p>
            <a:pPr lvl="1"/>
            <a:r>
              <a:rPr lang="en-US" dirty="0"/>
              <a:t>Using the casual notation from DSA II, we expressed the sentence: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sz="24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(k) = ~</a:t>
            </a:r>
            <a:r>
              <a:rPr lang="en-US" sz="24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∃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x [∏</a:t>
            </a:r>
            <a:r>
              <a:rPr lang="en-US" sz="24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 proves P</a:t>
            </a:r>
            <a:r>
              <a:rPr lang="en-US" sz="24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(k)]</a:t>
            </a:r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lvl="1"/>
            <a:r>
              <a:rPr lang="en-US" dirty="0"/>
              <a:t>The meaning of this statement in English is, roughly, "There does not exist a proof of this statement", or "this statement is not provable"</a:t>
            </a:r>
          </a:p>
          <a:p>
            <a:r>
              <a:rPr lang="en-US" dirty="0"/>
              <a:t>Our textbook introduces a statement that they say translates to "This sentence is not provable" (recall that "sentence", in this context, is synonymous to "statement")</a:t>
            </a:r>
          </a:p>
          <a:p>
            <a:pPr lvl="1"/>
            <a:r>
              <a:rPr lang="en-US" dirty="0"/>
              <a:t>Theorem 6.17 states: "The sentence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ψ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unprovable</a:t>
            </a:r>
            <a:r>
              <a:rPr lang="en-US" dirty="0"/>
              <a:t>, as described in the proof, is unprovable"</a:t>
            </a:r>
          </a:p>
          <a:p>
            <a:pPr lvl="1"/>
            <a:r>
              <a:rPr lang="en-US" dirty="0"/>
              <a:t>The proof asks us to consider a 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, that operates as follows:</a:t>
            </a:r>
          </a:p>
          <a:p>
            <a:pPr lvl="2"/>
            <a:r>
              <a:rPr lang="en-US" dirty="0"/>
              <a:t>First,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obtains its own description via the </a:t>
            </a:r>
            <a:r>
              <a:rPr lang="en-US" i="1" dirty="0"/>
              <a:t>recursion theorem</a:t>
            </a:r>
            <a:endParaRPr lang="en-US" dirty="0"/>
          </a:p>
          <a:p>
            <a:pPr lvl="2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constructs this sentence, using Lemma 6.14 (which we covered a few slides back):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ψ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= </a:t>
            </a:r>
            <a:r>
              <a:rPr lang="en-US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¬∃c [</a:t>
            </a:r>
            <a:r>
              <a:rPr lang="el-GR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Φ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s,0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]</a:t>
            </a:r>
          </a:p>
          <a:p>
            <a:pPr lvl="2"/>
            <a:r>
              <a:rPr lang="en-US" dirty="0">
                <a:ea typeface="Cambria Math" panose="02040503050406030204" pitchFamily="18" charset="0"/>
              </a:rPr>
              <a:t>We didn't prove Lemma 6.14 (neither does the book), but recall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dirty="0">
                <a:ea typeface="Cambria Math" panose="02040503050406030204" pitchFamily="18" charset="0"/>
              </a:rPr>
              <a:t> is the only free variable in </a:t>
            </a:r>
            <a:r>
              <a:rPr lang="el-GR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Φ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s,0</a:t>
            </a:r>
            <a:r>
              <a:rPr lang="en-US" dirty="0"/>
              <a:t>, and there exists a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dirty="0"/>
              <a:t> that makes the statement true if and only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accepts the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dirty="0"/>
              <a:t> (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dirty="0"/>
              <a:t> here was chosen arbitrarily) </a:t>
            </a:r>
            <a:endParaRPr lang="en-US" dirty="0">
              <a:ea typeface="Cambria Math" panose="02040503050406030204" pitchFamily="18" charset="0"/>
            </a:endParaRPr>
          </a:p>
          <a:p>
            <a:pPr lvl="2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>
                <a:ea typeface="Cambria Math" panose="02040503050406030204" pitchFamily="18" charset="0"/>
              </a:rPr>
              <a:t> then runs algorithm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>
                <a:ea typeface="Cambria Math" panose="02040503050406030204" pitchFamily="18" charset="0"/>
              </a:rPr>
              <a:t> from the proof of Theorem 6.15 (which we also covered), whereby we showed that the collection of provable statements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Th(N, +, *)</a:t>
            </a:r>
            <a:r>
              <a:rPr lang="en-US" dirty="0"/>
              <a:t> is Turing-recognizable, to attempt to find a proof of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ψ</a:t>
            </a:r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lvl="2"/>
            <a:r>
              <a:rPr lang="en-US" dirty="0">
                <a:ea typeface="Cambria Math" panose="02040503050406030204" pitchFamily="18" charset="0"/>
              </a:rPr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>
                <a:ea typeface="Cambria Math" panose="02040503050406030204" pitchFamily="18" charset="0"/>
              </a:rPr>
              <a:t> finds a proof of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ψ</a:t>
            </a:r>
            <a:r>
              <a:rPr lang="en-US" dirty="0">
                <a:ea typeface="Cambria Math" panose="02040503050406030204" pitchFamily="18" charset="0"/>
              </a:rPr>
              <a:t>, accept (if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>
                <a:ea typeface="Cambria Math" panose="02040503050406030204" pitchFamily="18" charset="0"/>
              </a:rPr>
              <a:t> does not find a proof, it will run forever)</a:t>
            </a:r>
          </a:p>
          <a:p>
            <a:pPr lvl="2"/>
            <a:r>
              <a:rPr lang="en-US" dirty="0">
                <a:ea typeface="Cambria Math" panose="02040503050406030204" pitchFamily="18" charset="0"/>
              </a:rPr>
              <a:t>The textbook then renames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ψ</a:t>
            </a:r>
            <a:r>
              <a:rPr lang="en-US" dirty="0">
                <a:ea typeface="Cambria Math" panose="02040503050406030204" pitchFamily="18" charset="0"/>
              </a:rPr>
              <a:t>, the statement indicated above, as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ψ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unprovable</a:t>
            </a:r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20528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9C880-C1CE-4E6D-A7A6-DEC0EF37E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True, Unprovable Statement (part 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4C940A-0E36-43B8-8CFB-6EDD30761B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Consider what happens when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</a:t>
                </a:r>
                <a:r>
                  <a:rPr lang="en-US" dirty="0"/>
                  <a:t> is applied to input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0</a:t>
                </a:r>
              </a:p>
              <a:p>
                <a:pPr lvl="1"/>
                <a:r>
                  <a:rPr lang="en-US" dirty="0"/>
                  <a:t>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</a:t>
                </a:r>
                <a:r>
                  <a:rPr lang="en-US" dirty="0"/>
                  <a:t> finds a proof of 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ψ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unprovable</a:t>
                </a:r>
                <a:r>
                  <a:rPr lang="en-US" dirty="0">
                    <a:ea typeface="Cambria Math" panose="02040503050406030204" pitchFamily="18" charset="0"/>
                  </a:rPr>
                  <a:t>, it will ultimately accept its input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0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US" dirty="0">
                    <a:ea typeface="Cambria Math" panose="02040503050406030204" pitchFamily="18" charset="0"/>
                  </a:rPr>
                  <a:t>However, 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</a:t>
                </a:r>
                <a:r>
                  <a:rPr lang="en-US" dirty="0">
                    <a:ea typeface="Cambria Math" panose="02040503050406030204" pitchFamily="18" charset="0"/>
                  </a:rPr>
                  <a:t> accepts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0</a:t>
                </a:r>
                <a:r>
                  <a:rPr lang="en-US" dirty="0">
                    <a:ea typeface="Cambria Math" panose="02040503050406030204" pitchFamily="18" charset="0"/>
                  </a:rPr>
                  <a:t>, we should not be able to prove 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ψ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unprovable</a:t>
                </a:r>
                <a:r>
                  <a:rPr lang="en-US" dirty="0">
                    <a:ea typeface="Cambria Math" panose="02040503050406030204" pitchFamily="18" charset="0"/>
                  </a:rPr>
                  <a:t>, which specifically states that there is no proof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</a:t>
                </a:r>
                <a:r>
                  <a:rPr lang="en-US" dirty="0">
                    <a:ea typeface="Cambria Math" panose="02040503050406030204" pitchFamily="18" charset="0"/>
                  </a:rPr>
                  <a:t> accepts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0; t</a:t>
                </a:r>
                <a:r>
                  <a:rPr lang="en-US" dirty="0">
                    <a:ea typeface="Cambria Math" panose="02040503050406030204" pitchFamily="18" charset="0"/>
                  </a:rPr>
                  <a:t>hat is, proving 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ψ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unprovable</a:t>
                </a:r>
                <a:r>
                  <a:rPr lang="en-US" dirty="0">
                    <a:ea typeface="Cambria Math" panose="02040503050406030204" pitchFamily="18" charset="0"/>
                  </a:rPr>
                  <a:t> would make it false, and we cannot prove a false statement!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Therefore, 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ψ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unprovable</a:t>
                </a:r>
                <a:r>
                  <a:rPr lang="en-US" dirty="0">
                    <a:ea typeface="Cambria Math" panose="02040503050406030204" pitchFamily="18" charset="0"/>
                  </a:rPr>
                  <a:t> cannot be proven, so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</a:t>
                </a:r>
                <a:r>
                  <a:rPr lang="en-US" dirty="0">
                    <a:ea typeface="Cambria Math" panose="02040503050406030204" pitchFamily="18" charset="0"/>
                  </a:rPr>
                  <a:t> will run forever,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</a:t>
                </a:r>
                <a:r>
                  <a:rPr lang="en-US" dirty="0">
                    <a:ea typeface="Cambria Math" panose="02040503050406030204" pitchFamily="18" charset="0"/>
                  </a:rPr>
                  <a:t> will not accept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0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This, in turn, makes 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ψ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unprovable</a:t>
                </a:r>
                <a:r>
                  <a:rPr lang="en-US" dirty="0">
                    <a:ea typeface="Cambria Math" panose="02040503050406030204" pitchFamily="18" charset="0"/>
                  </a:rPr>
                  <a:t> true; hence, it is a true statement that cannot be proven by a formal proof within its system!</a:t>
                </a:r>
              </a:p>
              <a:p>
                <a:r>
                  <a:rPr lang="en-US" dirty="0">
                    <a:ea typeface="Cambria Math" panose="02040503050406030204" pitchFamily="18" charset="0"/>
                  </a:rPr>
                  <a:t>I would like to add some thoughts about this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After much thought, I realized that this example is related to the languages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TM</m:t>
                            </m:r>
                          </m:sub>
                        </m:sSub>
                      </m:e>
                    </m:acc>
                  </m:oMath>
                </a14:m>
                <a:endParaRPr lang="en-US" dirty="0"/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</a:t>
                </a:r>
                <a:r>
                  <a:rPr lang="en-US" dirty="0">
                    <a:ea typeface="Cambria Math" panose="02040503050406030204" pitchFamily="18" charset="0"/>
                  </a:rPr>
                  <a:t> accepts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0</a:t>
                </a:r>
                <a:r>
                  <a:rPr lang="en-US" dirty="0">
                    <a:ea typeface="Cambria Math" panose="02040503050406030204" pitchFamily="18" charset="0"/>
                  </a:rPr>
                  <a:t>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&lt;S, 0&gt;</a:t>
                </a:r>
                <a:r>
                  <a:rPr lang="en-US" dirty="0">
                    <a:ea typeface="Cambria Math" panose="02040503050406030204" pitchFamily="18" charset="0"/>
                  </a:rPr>
                  <a:t> is a member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Since we have shown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</a:t>
                </a:r>
                <a:r>
                  <a:rPr lang="en-US" dirty="0">
                    <a:ea typeface="Cambria Math" panose="02040503050406030204" pitchFamily="18" charset="0"/>
                  </a:rPr>
                  <a:t> does not accept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0</a:t>
                </a:r>
                <a:r>
                  <a:rPr lang="en-US" dirty="0">
                    <a:ea typeface="Cambria Math" panose="02040503050406030204" pitchFamily="18" charset="0"/>
                  </a:rPr>
                  <a:t>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&lt;S, 0&gt;</a:t>
                </a:r>
                <a:r>
                  <a:rPr lang="en-US" dirty="0">
                    <a:ea typeface="Cambria Math" panose="02040503050406030204" pitchFamily="18" charset="0"/>
                  </a:rPr>
                  <a:t> is a member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TM</m:t>
                            </m:r>
                          </m:sub>
                        </m:sSub>
                      </m:e>
                    </m:acc>
                  </m:oMath>
                </a14:m>
                <a:endParaRPr lang="en-US" dirty="0">
                  <a:ea typeface="Cambria Math" panose="02040503050406030204" pitchFamily="18" charset="0"/>
                </a:endParaRP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We have previously proved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>
                    <a:ea typeface="Cambria Math" panose="02040503050406030204" pitchFamily="18" charset="0"/>
                  </a:rPr>
                  <a:t> is undecidable, but it is Turing-recognizable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US" dirty="0">
                    <a:ea typeface="Cambria Math" panose="02040503050406030204" pitchFamily="18" charset="0"/>
                  </a:rPr>
                  <a:t>We further reasoned that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TM</m:t>
                            </m:r>
                          </m:sub>
                        </m:sSub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must not be Turing-recognizable (because 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TM</m:t>
                            </m:r>
                          </m:sub>
                        </m:sSub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were both Turing-recognizable, then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>
                    <a:ea typeface="Cambria Math" panose="02040503050406030204" pitchFamily="18" charset="0"/>
                  </a:rPr>
                  <a:t> would be decidable)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Therefore, there must be some members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TM</m:t>
                            </m:r>
                          </m:sub>
                        </m:sSub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that cannot be determined to be in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TM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/>
                  <a:t> by any algorithm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Here, we are showing that 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&lt;S, 0&gt;</a:t>
                </a:r>
                <a:r>
                  <a:rPr lang="en-US" dirty="0">
                    <a:ea typeface="Cambria Math" panose="02040503050406030204" pitchFamily="18" charset="0"/>
                  </a:rPr>
                  <a:t> is one of those members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TM</m:t>
                            </m:r>
                          </m:sub>
                        </m:sSub>
                      </m:e>
                    </m:acc>
                  </m:oMath>
                </a14:m>
                <a:endParaRPr lang="en-US" dirty="0">
                  <a:ea typeface="Cambria Math" panose="02040503050406030204" pitchFamily="18" charset="0"/>
                </a:endParaRPr>
              </a:p>
              <a:p>
                <a:pPr lvl="1"/>
                <a:r>
                  <a:rPr lang="en-US" dirty="0"/>
                  <a:t>One more thing: In this proof, we are proving that 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ψ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unprovable</a:t>
                </a:r>
                <a:r>
                  <a:rPr lang="en-US" dirty="0">
                    <a:ea typeface="Cambria Math" panose="02040503050406030204" pitchFamily="18" charset="0"/>
                  </a:rPr>
                  <a:t> is true! (I'll discuss this more, just a bit, in class)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4C940A-0E36-43B8-8CFB-6EDD30761B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28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19554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32DF3-69C6-4542-84F9-66B090F43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Mapping Reducibility (revisited)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C2838B2-D344-4260-952A-DC3DECECF3D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At the start of Section 6.3 (which is very short), the book reminds us about the concept of </a:t>
                </a:r>
                <a:r>
                  <a:rPr lang="en-US" b="1" dirty="0"/>
                  <a:t>mapping reducibility</a:t>
                </a:r>
                <a:r>
                  <a:rPr lang="en-US" dirty="0"/>
                  <a:t>, which we covered as part of a previous topic</a:t>
                </a:r>
              </a:p>
              <a:p>
                <a:r>
                  <a:rPr lang="en-US" dirty="0"/>
                  <a:t>Although useful, mapping reducibility does not really match our intuitive notion of reducibility</a:t>
                </a:r>
              </a:p>
              <a:p>
                <a:r>
                  <a:rPr lang="en-US" dirty="0"/>
                  <a:t>For example, the book points out that intuitively, it seems as though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TM</m:t>
                            </m:r>
                          </m:sub>
                        </m:sSub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should be reducible to each other</a:t>
                </a:r>
              </a:p>
              <a:p>
                <a:r>
                  <a:rPr lang="en-US" dirty="0">
                    <a:ea typeface="Cambria Math" panose="02040503050406030204" pitchFamily="18" charset="0"/>
                  </a:rPr>
                  <a:t>This is because a solution to one (e.g., a decider that determines whether a string is a member of the language) can be used to solve the other</a:t>
                </a:r>
              </a:p>
              <a:p>
                <a:pPr>
                  <a:lnSpc>
                    <a:spcPct val="100000"/>
                  </a:lnSpc>
                </a:pPr>
                <a:r>
                  <a:rPr lang="en-US" dirty="0">
                    <a:ea typeface="Cambria Math" panose="02040503050406030204" pitchFamily="18" charset="0"/>
                  </a:rPr>
                  <a:t>However, we know that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TM</m:t>
                            </m:r>
                          </m:sub>
                        </m:sSub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is not mapping reducible to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>
                    <a:ea typeface="Cambria Math" panose="02040503050406030204" pitchFamily="18" charset="0"/>
                  </a:rPr>
                  <a:t>, because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 </a:t>
                </a:r>
                <a:r>
                  <a:rPr lang="en-US" dirty="0">
                    <a:ea typeface="Cambria Math" panose="02040503050406030204" pitchFamily="18" charset="0"/>
                  </a:rPr>
                  <a:t>is Turing-reducible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TM</m:t>
                            </m:r>
                          </m:sub>
                        </m:sSub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is not</a:t>
                </a:r>
              </a:p>
              <a:p>
                <a:r>
                  <a:rPr lang="en-US" dirty="0">
                    <a:ea typeface="Cambria Math" panose="02040503050406030204" pitchFamily="18" charset="0"/>
                  </a:rPr>
                  <a:t>The textbook introduces </a:t>
                </a:r>
                <a:r>
                  <a:rPr lang="en-US" b="1" dirty="0">
                    <a:ea typeface="Cambria Math" panose="02040503050406030204" pitchFamily="18" charset="0"/>
                  </a:rPr>
                  <a:t>Turing reducibility</a:t>
                </a:r>
                <a:r>
                  <a:rPr lang="en-US" dirty="0">
                    <a:ea typeface="Cambria Math" panose="02040503050406030204" pitchFamily="18" charset="0"/>
                  </a:rPr>
                  <a:t> as a formal definition of a different type of reducibility that probably more closely matches our intuition of reducibility</a:t>
                </a:r>
              </a:p>
              <a:p>
                <a:r>
                  <a:rPr lang="en-US" dirty="0">
                    <a:ea typeface="Cambria Math" panose="02040503050406030204" pitchFamily="18" charset="0"/>
                  </a:rPr>
                  <a:t>Before defining this, however, we must be introduced to the concept of </a:t>
                </a:r>
                <a:r>
                  <a:rPr lang="en-US" b="1" dirty="0">
                    <a:ea typeface="Cambria Math" panose="02040503050406030204" pitchFamily="18" charset="0"/>
                  </a:rPr>
                  <a:t>oracles</a:t>
                </a:r>
                <a:endParaRPr lang="en-US" dirty="0">
                  <a:ea typeface="Cambria Math" panose="02040503050406030204" pitchFamily="18" charset="0"/>
                </a:endParaRPr>
              </a:p>
              <a:p>
                <a:r>
                  <a:rPr lang="en-US" dirty="0">
                    <a:ea typeface="Cambria Math" panose="02040503050406030204" pitchFamily="18" charset="0"/>
                  </a:rPr>
                  <a:t>Oracles will come up again later in the course, when we discuss the concept of relativization, related to Section 9.2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C2838B2-D344-4260-952A-DC3DECECF3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2521" r="-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50753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7EF31-25EF-4542-A678-36A9DB1DC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Oracles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85C816-161E-4DDF-8D40-B61D6A3940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textbook defines the concept of an oracle with Definition 6.18 (I am keeping the wording exact):</a:t>
            </a:r>
          </a:p>
          <a:p>
            <a:pPr marL="457200" lvl="1" indent="0">
              <a:buNone/>
            </a:pPr>
            <a:r>
              <a:rPr lang="en-US" dirty="0"/>
              <a:t>An </a:t>
            </a:r>
            <a:r>
              <a:rPr lang="en-US" b="1" dirty="0"/>
              <a:t>oracle</a:t>
            </a:r>
            <a:r>
              <a:rPr lang="en-US" dirty="0"/>
              <a:t> for a language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 is an external device that is capable of reporting whether any string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 is a member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. An </a:t>
            </a:r>
            <a:r>
              <a:rPr lang="en-US" b="1" dirty="0"/>
              <a:t>oracle Turing machine</a:t>
            </a:r>
            <a:r>
              <a:rPr lang="en-US" dirty="0"/>
              <a:t> is a modified Turing machine that has the additional capability of querying an oracle. We write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 to describe an oracle Turing machine that has an oracle for language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.</a:t>
            </a:r>
          </a:p>
          <a:p>
            <a:r>
              <a:rPr lang="en-US" dirty="0"/>
              <a:t>The book says that "we use the term oracle to connote a magical ability"</a:t>
            </a:r>
          </a:p>
          <a:p>
            <a:r>
              <a:rPr lang="en-US" dirty="0"/>
              <a:t>We can think about oracles as constant-time, or single-step, function calls</a:t>
            </a:r>
          </a:p>
          <a:p>
            <a:r>
              <a:rPr lang="en-US" dirty="0"/>
              <a:t>The oracle returns a true or false value, indicating whether an argument is a member of a language</a:t>
            </a:r>
          </a:p>
          <a:p>
            <a:r>
              <a:rPr lang="en-US" dirty="0"/>
              <a:t>We don't care how the oracle works, and we are allowed to postulate oracles for undecidable languages such as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, for example</a:t>
            </a:r>
          </a:p>
          <a:p>
            <a:r>
              <a:rPr lang="en-US" dirty="0"/>
              <a:t>Obviously, certain oracle Turing machines can be more powerful than ordinary Turing machines</a:t>
            </a:r>
          </a:p>
        </p:txBody>
      </p:sp>
    </p:spTree>
    <p:extLst>
      <p:ext uri="{BB962C8B-B14F-4D97-AF65-F5344CB8AC3E}">
        <p14:creationId xmlns:p14="http://schemas.microsoft.com/office/powerpoint/2010/main" val="5738174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5BF92-0B9C-4F02-B5E6-D6A0E049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Oracle for A</a:t>
            </a:r>
            <a:r>
              <a:rPr lang="en-US" baseline="-25000" dirty="0"/>
              <a:t>TM</a:t>
            </a:r>
            <a:r>
              <a:rPr lang="en-US" dirty="0"/>
              <a:t> (part 1)</a:t>
            </a:r>
            <a:endParaRPr lang="en-US" baseline="-25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86D39D7-9977-42A9-9C5E-5FC5A9699D2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Consider an oracle TM,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</m:t>
                        </m:r>
                      </m:e>
                      <m:sup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TM</m:t>
                            </m:r>
                          </m:sub>
                        </m:sSub>
                      </m:sup>
                    </m:sSup>
                  </m:oMath>
                </a14:m>
                <a:r>
                  <a:rPr lang="en-US" dirty="0"/>
                  <a:t>, with an oracle for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endParaRPr lang="en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dirty="0"/>
                  <a:t>Clearly, this sort of TM can solve the acceptance problem</a:t>
                </a:r>
              </a:p>
              <a:p>
                <a:r>
                  <a:rPr lang="en-US" dirty="0"/>
                  <a:t>It can also do other things that ordinary TMs cannot; e.g., it can solve the emptiness testing problem for TMs, which we previously showed was undecidable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</m:t>
                        </m:r>
                      </m:e>
                      <m:sup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TM</m:t>
                            </m:r>
                          </m:sub>
                        </m:sSub>
                      </m:sup>
                    </m:sSup>
                  </m:oMath>
                </a14:m>
                <a:r>
                  <a:rPr lang="en-US" dirty="0"/>
                  <a:t> can accept input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&lt;M&gt;</a:t>
                </a:r>
                <a:r>
                  <a:rPr lang="en-US" dirty="0"/>
                  <a:t> and behave as follows:</a:t>
                </a:r>
              </a:p>
              <a:p>
                <a:pPr lvl="1"/>
                <a:r>
                  <a:rPr lang="en-US" dirty="0"/>
                  <a:t>Construct an ordinary TM,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lang="en-US" dirty="0"/>
                  <a:t>, that ignores its input and behaves as follows (I am keeping the textbook's wording exact for these two sub-bullets):</a:t>
                </a:r>
              </a:p>
              <a:p>
                <a:pPr lvl="2"/>
                <a:r>
                  <a:rPr lang="en-US" dirty="0"/>
                  <a:t>"Run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 in parallel on </a:t>
                </a:r>
                <a:r>
                  <a:rPr lang="en-US" b="0" i="0" u="none" strike="noStrike" baseline="0" dirty="0"/>
                  <a:t>all strings in </a:t>
                </a:r>
                <a:r>
                  <a:rPr lang="el-GR" b="0" i="0" u="none" strike="noStrike" baseline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Σ</a:t>
                </a:r>
                <a:r>
                  <a:rPr lang="el-GR" b="0" i="0" u="none" strike="noStrike" baseline="30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∗</a:t>
                </a:r>
                <a:r>
                  <a:rPr lang="el-GR" b="0" i="0" u="none" strike="noStrike" baseline="0" dirty="0"/>
                  <a:t>.</a:t>
                </a:r>
                <a:r>
                  <a:rPr lang="en-US" b="0" i="0" u="none" strike="noStrike" baseline="0" dirty="0"/>
                  <a:t>" </a:t>
                </a:r>
                <a:r>
                  <a:rPr lang="en-US" b="0" i="0" u="none" strike="noStrike" baseline="0" dirty="0">
                    <a:sym typeface="Wingdings" panose="05000000000000000000" pitchFamily="2" charset="2"/>
                  </a:rPr>
                  <a:t> I have a problem with this, that I will discuss on the next slide</a:t>
                </a:r>
                <a:endParaRPr lang="en-US" b="0" i="0" u="none" strike="noStrike" baseline="0" dirty="0"/>
              </a:p>
              <a:p>
                <a:pPr lvl="2"/>
                <a:r>
                  <a:rPr lang="en-US" dirty="0"/>
                  <a:t>"If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 accepts any of these strings, accept."</a:t>
                </a:r>
              </a:p>
              <a:p>
                <a:pPr lvl="1"/>
                <a:r>
                  <a:rPr lang="en-US" dirty="0"/>
                  <a:t>Query the oracle to see if it accepts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&lt;N, 0&gt;</a:t>
                </a:r>
                <a:r>
                  <a:rPr lang="en-US" dirty="0"/>
                  <a:t> (i.e., check 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&lt;N, 0&gt;</a:t>
                </a:r>
                <a:r>
                  <a:rPr lang="en-US" dirty="0"/>
                  <a:t> is a member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/>
                  <a:t>)</a:t>
                </a:r>
              </a:p>
              <a:p>
                <a:pPr lvl="1"/>
                <a:r>
                  <a:rPr lang="en-US" dirty="0"/>
                  <a:t>If the oracle replies with a no, accept; if the oracle replies with a yes, reject</a:t>
                </a:r>
              </a:p>
              <a:p>
                <a:r>
                  <a:rPr lang="en-US" dirty="0"/>
                  <a:t>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's language is empty, then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lang="en-US" dirty="0"/>
                  <a:t> will not accept any input; on the other hand, 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's language is not empty, then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lang="en-US" dirty="0"/>
                  <a:t> will accept every input, including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0</a:t>
                </a:r>
              </a:p>
              <a:p>
                <a:r>
                  <a:rPr lang="en-US" dirty="0"/>
                  <a:t>Therefore, by querying the oracle to see 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lang="en-US" dirty="0"/>
                  <a:t> accepts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0</a:t>
                </a:r>
                <a:r>
                  <a:rPr lang="en-US" dirty="0"/>
                  <a:t>, we can determine 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L(M) = ∅</a:t>
                </a:r>
              </a:p>
              <a:p>
                <a:r>
                  <a:rPr lang="en-US" dirty="0">
                    <a:ea typeface="Cambria Math" panose="02040503050406030204" pitchFamily="18" charset="0"/>
                  </a:rPr>
                  <a:t>Based on this construction, we can say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>
                    <a:ea typeface="Cambria Math" panose="02040503050406030204" pitchFamily="18" charset="0"/>
                  </a:rPr>
                  <a:t> is </a:t>
                </a:r>
                <a:r>
                  <a:rPr lang="en-US" i="1" dirty="0">
                    <a:ea typeface="Cambria Math" panose="02040503050406030204" pitchFamily="18" charset="0"/>
                  </a:rPr>
                  <a:t>decidable relative to</a:t>
                </a:r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86D39D7-9977-42A9-9C5E-5FC5A9699D2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26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931273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1B5D5-BCDA-4A70-A422-574D36CF0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Oracle for A</a:t>
            </a:r>
            <a:r>
              <a:rPr lang="en-US" baseline="-25000" dirty="0"/>
              <a:t>TM</a:t>
            </a:r>
            <a:r>
              <a:rPr lang="en-US" dirty="0"/>
              <a:t> (part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0FA540-0A97-40E1-8E65-D0C3CC0318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As mentioned, I have an issue with the first of the two quoted sub-bullets on the previous slide; I'll discuss that here:</a:t>
            </a:r>
          </a:p>
          <a:p>
            <a:pPr lvl="1"/>
            <a:r>
              <a:rPr lang="en-US" dirty="0"/>
              <a:t>As previously discussed, I think it's OK to "pretend" that TMs can do various things, as long as this doesn't increase the power of a TM</a:t>
            </a:r>
          </a:p>
          <a:p>
            <a:pPr lvl="1"/>
            <a:r>
              <a:rPr lang="en-US" dirty="0"/>
              <a:t>I believe that this should generally include running TMs on multiple inputs in parallel, if there are a finite number of inputs</a:t>
            </a:r>
          </a:p>
          <a:p>
            <a:pPr lvl="1"/>
            <a:r>
              <a:rPr lang="en-US" dirty="0"/>
              <a:t>This is because a TM could run a TM on each input for one step; then on each input for two steps; then on each input for three steps; etc.</a:t>
            </a:r>
          </a:p>
          <a:p>
            <a:pPr lvl="1"/>
            <a:r>
              <a:rPr lang="en-US" dirty="0"/>
              <a:t>It is less clear how we can "run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in parallel" on an infinite number of input strings</a:t>
            </a:r>
          </a:p>
          <a:p>
            <a:pPr lvl="1"/>
            <a:r>
              <a:rPr lang="en-US" dirty="0"/>
              <a:t>However, I do think there is a way that we can get around this issue</a:t>
            </a:r>
          </a:p>
          <a:p>
            <a:pPr lvl="1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can run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on all inputs of length 1 for 1 step; then all inputs of length 2 or less for 2 steps; then all inputs of length 3 or less for 3 steps; etc.</a:t>
            </a:r>
          </a:p>
          <a:p>
            <a:pPr lvl="1"/>
            <a:r>
              <a:rPr lang="en-US" dirty="0"/>
              <a:t>If there is any string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accepts, we will eventually find it</a:t>
            </a:r>
          </a:p>
          <a:p>
            <a:pPr lvl="1"/>
            <a:r>
              <a:rPr lang="en-US" dirty="0"/>
              <a:t>We've seen a similar trick before, when proving that a language is Turing-recognizable if and only if an enumerator enumerates it</a:t>
            </a:r>
          </a:p>
          <a:p>
            <a:r>
              <a:rPr lang="en-US" dirty="0"/>
              <a:t>The book says that "an oracle Turing machine with an oracle for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 is very powerful"</a:t>
            </a:r>
          </a:p>
          <a:p>
            <a:r>
              <a:rPr lang="en-US" dirty="0"/>
              <a:t>Such an oracle TM "can solve many problems that are not solvable by ordinary Turing machines" but still "cannot decide all languages" (Exercise 6.4 is related to this)</a:t>
            </a:r>
          </a:p>
        </p:txBody>
      </p:sp>
    </p:spTree>
    <p:extLst>
      <p:ext uri="{BB962C8B-B14F-4D97-AF65-F5344CB8AC3E}">
        <p14:creationId xmlns:p14="http://schemas.microsoft.com/office/powerpoint/2010/main" val="27156344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53972-CEF2-4321-A5E1-48B417D86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Turing Reducibility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C8545-8183-4C8F-8274-977D76617B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We can now define the concepts of </a:t>
            </a:r>
            <a:r>
              <a:rPr lang="en-US" b="1" dirty="0"/>
              <a:t>Turing reducibility</a:t>
            </a:r>
          </a:p>
          <a:p>
            <a:r>
              <a:rPr lang="en-US" dirty="0"/>
              <a:t>Definition 6.20 states: "Language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 is </a:t>
            </a:r>
            <a:r>
              <a:rPr lang="en-US" i="1" dirty="0"/>
              <a:t>Turing reducible</a:t>
            </a:r>
            <a:r>
              <a:rPr lang="en-US" dirty="0"/>
              <a:t> to language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, written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 ≤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B</a:t>
            </a:r>
            <a:r>
              <a:rPr lang="en-US" dirty="0">
                <a:ea typeface="Cambria Math" panose="02040503050406030204" pitchFamily="18" charset="0"/>
              </a:rPr>
              <a:t>,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>
                <a:ea typeface="Cambria Math" panose="02040503050406030204" pitchFamily="18" charset="0"/>
              </a:rPr>
              <a:t> is decidable relative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>
                <a:ea typeface="Cambria Math" panose="02040503050406030204" pitchFamily="18" charset="0"/>
              </a:rPr>
              <a:t>."</a:t>
            </a:r>
          </a:p>
          <a:p>
            <a:r>
              <a:rPr lang="en-US" dirty="0">
                <a:ea typeface="Cambria Math" panose="02040503050406030204" pitchFamily="18" charset="0"/>
              </a:rPr>
              <a:t>Our previous example therefore shows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>
                <a:ea typeface="Cambria Math" panose="02040503050406030204" pitchFamily="18" charset="0"/>
              </a:rPr>
              <a:t> is Turing reducible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</a:p>
          <a:p>
            <a:r>
              <a:rPr lang="en-US" dirty="0">
                <a:ea typeface="Cambria Math" panose="02040503050406030204" pitchFamily="18" charset="0"/>
              </a:rPr>
              <a:t>Theorem 6.21 states: "If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 ≤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B</a:t>
            </a:r>
            <a:r>
              <a:rPr lang="en-US" dirty="0">
                <a:ea typeface="Cambria Math" panose="02040503050406030204" pitchFamily="18" charset="0"/>
              </a:rPr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>
                <a:ea typeface="Cambria Math" panose="02040503050406030204" pitchFamily="18" charset="0"/>
              </a:rPr>
              <a:t> is decidable, then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>
                <a:ea typeface="Cambria Math" panose="02040503050406030204" pitchFamily="18" charset="0"/>
              </a:rPr>
              <a:t> is decidable."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This is because a regular TM can replace the oracle for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>
                <a:ea typeface="Cambria Math" panose="02040503050406030204" pitchFamily="18" charset="0"/>
              </a:rPr>
              <a:t> with a procedure that decides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Such a TM can then decide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>
                <a:ea typeface="Cambria Math" panose="02040503050406030204" pitchFamily="18" charset="0"/>
              </a:rPr>
              <a:t> without the oracle</a:t>
            </a:r>
          </a:p>
          <a:p>
            <a:r>
              <a:rPr lang="en-US" dirty="0">
                <a:ea typeface="Cambria Math" panose="02040503050406030204" pitchFamily="18" charset="0"/>
              </a:rPr>
              <a:t>The book points out that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 ≤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B</a:t>
            </a:r>
            <a:r>
              <a:rPr lang="en-US" dirty="0">
                <a:ea typeface="Cambria Math" panose="02040503050406030204" pitchFamily="18" charset="0"/>
              </a:rPr>
              <a:t>, then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 ≤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B</a:t>
            </a:r>
            <a:r>
              <a:rPr lang="en-US" dirty="0">
                <a:ea typeface="Cambria Math" panose="02040503050406030204" pitchFamily="18" charset="0"/>
              </a:rPr>
              <a:t>; we can apply the mapping reduction and then query the oracle for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</a:p>
          <a:p>
            <a:r>
              <a:rPr lang="en-US" dirty="0">
                <a:ea typeface="Cambria Math" panose="02040503050406030204" pitchFamily="18" charset="0"/>
              </a:rPr>
              <a:t>The notion of Turing reducibility probably matches our intuition of reductions better than the notion of mapping reducibility</a:t>
            </a:r>
          </a:p>
          <a:p>
            <a:r>
              <a:rPr lang="en-US" dirty="0">
                <a:ea typeface="Cambria Math" panose="02040503050406030204" pitchFamily="18" charset="0"/>
              </a:rPr>
              <a:t>However, it relies on the concept of oracles, and cannot be used to prove that a language is or is not Turing-recognizable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2144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5739</TotalTime>
  <Words>5519</Words>
  <Application>Microsoft Office PowerPoint</Application>
  <PresentationFormat>Widescreen</PresentationFormat>
  <Paragraphs>261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Cambria Math</vt:lpstr>
      <vt:lpstr>Wingdings</vt:lpstr>
      <vt:lpstr>Office Theme</vt:lpstr>
      <vt:lpstr>ECE461: Theoretical CS</vt:lpstr>
      <vt:lpstr>Brief Recap</vt:lpstr>
      <vt:lpstr>Logical Statements</vt:lpstr>
      <vt:lpstr>Logical Statements</vt:lpstr>
      <vt:lpstr>Logical Statements</vt:lpstr>
      <vt:lpstr>Logical Statements</vt:lpstr>
      <vt:lpstr>The Alphabet of First-order Logic</vt:lpstr>
      <vt:lpstr>The Syntax of First-Order Logic</vt:lpstr>
      <vt:lpstr>The Semantics of First-Order Logic</vt:lpstr>
      <vt:lpstr>Examples of Statements and Models</vt:lpstr>
      <vt:lpstr>A Decidable Theory</vt:lpstr>
      <vt:lpstr>An Undecidable Theory</vt:lpstr>
      <vt:lpstr>Formal Proofs</vt:lpstr>
      <vt:lpstr>Gödel's Theorem (part 1)</vt:lpstr>
      <vt:lpstr>Gödel's Theorem (part 2)</vt:lpstr>
      <vt:lpstr>A True, Unprovable Statement (part 1)</vt:lpstr>
      <vt:lpstr>A True, Unprovable Statement (part 2)</vt:lpstr>
      <vt:lpstr>Mapping Reducibility (revisited)</vt:lpstr>
      <vt:lpstr>Oracles</vt:lpstr>
      <vt:lpstr>An Oracle for ATM (part 1)</vt:lpstr>
      <vt:lpstr>An Oracle for ATM (part 2)</vt:lpstr>
      <vt:lpstr>Turing Reducibility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ECE461: Theoretical CS</dc:title>
  <dc:creator>Carl Sable</dc:creator>
  <cp:lastModifiedBy>Carl Sable</cp:lastModifiedBy>
  <cp:revision>62</cp:revision>
  <dcterms:created xsi:type="dcterms:W3CDTF">2022-03-16T17:10:20Z</dcterms:created>
  <dcterms:modified xsi:type="dcterms:W3CDTF">2024-03-13T03:32:38Z</dcterms:modified>
</cp:coreProperties>
</file>