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E3C7-698D-4935-AF38-E7615BA65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5A532-9FD7-4B2C-9EF5-7E7FCBBDE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C14CA-DEFF-46B5-B1CE-0C56A6684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C878C-D0B3-49A0-B900-8B62DC60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110EB-1282-4C79-BE37-4D01620C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4A8-9F39-4495-88B3-97AD8E51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83142-617F-457D-B5E5-8CCC2D7B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E1415-ED8E-42ED-8023-63AE0C63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F1E20-5179-4A55-B99C-C314DA35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C72EF-5225-41E6-A813-C98ADF4D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5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74A8D-033D-42D1-9991-4FEFE566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4C8AE-073C-4D63-B75E-857796034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D49C7-29D3-49AD-A47F-0EB02367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142FA-9DA2-4ED5-B418-9850C3B2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5A056-9972-4DE6-BA71-F9ED08A9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3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B7A9-0590-4021-8CCB-54D6C7D8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A25C3-0B12-4F63-B868-E9C8F5425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E78C6-2367-48A6-A265-48E6CACF3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FD72C-420E-48AE-9C51-3D78D367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1A78A-556F-479E-B925-C072E7989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B5E7C-DE6D-4EA1-9FBE-9EEFD491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8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71AD-41FB-48F1-AB0A-A373DE684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B89C8-EFDC-4AEF-B330-48B88FABC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7871F-F583-424D-93B2-C833BDF86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567C4-63E4-46BF-9004-9BE1CDB53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262E5-21BC-437B-A635-C92CBAB69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DD205-530C-4B57-92A8-DC79F769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8D3AD-737C-4254-BDB6-C39CDF3C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3D5C6-1DBF-43BF-A86D-223E6A62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3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F8D6-0921-4C3A-A238-A3D43E49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67319-9BE8-4548-AEA3-29EC38BE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91176-974A-4BDA-9049-243FD4F4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55520-CE1E-463B-ACE5-ECBAA31B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A1994-0744-4D45-B71B-677AC9EA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D9CB19-1511-4B39-A0E9-CF290A95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AC6B-62F0-4297-830B-78CC5256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2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256E4-5CA8-4B82-AA36-187938ED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1D8FB-5CC1-4B49-A169-44B9D1D7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5C1F6-572B-4FAC-8AE1-9EA06EE4B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C414-67F5-4FD7-A869-5C382793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B4D35-9BAF-4886-9947-08BAB33E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D9DFB-4A55-43E6-A80B-0A4EB592F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7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4B29-5116-40DD-A151-F4CCB9F1F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6FB26E-9A93-42A8-B1A9-148D2BC46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4CC42-1FCA-4BC4-A88A-07025FF34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F647C-16C4-4852-B94E-987A79A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29E73-C011-49D8-AF5A-44F616AD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ED4C6-34E3-4AF6-853E-C5D4D56E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29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14D1-996F-41C0-AD3A-07EAF1F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E9D6D-76C0-4454-8872-DA04777E9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9FDDC-A264-4FD3-ACE1-75B9E080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A1B6-982F-4F74-A8C1-0CA0B398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9BA55-5D82-4BE9-A4E2-7A85C436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2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AC2D00-8FC5-4A15-960D-17B47E4F6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97911-4E77-4B45-AB6A-AA0F9EE2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10479-12AA-4E38-AF02-3DFB22D99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4D00A-9934-45FB-826E-7566CCE2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98226-BF04-4C98-BD68-73D689AE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2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CB773-F949-4BA9-9767-01A8F4F5E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E75D1-632B-4D2A-8AD7-E335A7365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3C05D-A8B9-42F8-AFB6-A0187739D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A4063-92B1-42A1-B82C-158476B4E54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45FF5-EF98-44B7-988C-48727D450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218C7-C389-45C7-877E-6423F259C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55282-84EA-4300-A863-75CD4AECF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Classes L, NL, and coNL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(NTMs); 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coNP</a:t>
            </a:r>
            <a:r>
              <a:rPr lang="en-US" dirty="0"/>
              <a:t>, containing the complements of all languages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;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coNP = NP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Then,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NPSPACE</a:t>
            </a:r>
          </a:p>
          <a:p>
            <a:r>
              <a:rPr lang="en-US" b="1" dirty="0"/>
              <a:t>Savitch's theorem</a:t>
            </a:r>
            <a:r>
              <a:rPr lang="en-US" dirty="0"/>
              <a:t>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an example</a:t>
            </a:r>
          </a:p>
          <a:p>
            <a:r>
              <a:rPr lang="en-US" dirty="0"/>
              <a:t>In this topic, we will learn about complexity classes involving languages that require </a:t>
            </a:r>
            <a:r>
              <a:rPr lang="en-US" i="1" dirty="0"/>
              <a:t>sublinear space bounds</a:t>
            </a:r>
            <a:r>
              <a:rPr lang="en-US" dirty="0"/>
              <a:t>; however, such languages will require us to change our model of a Turing machine</a:t>
            </a:r>
          </a:p>
          <a:p>
            <a:r>
              <a:rPr lang="en-US" dirty="0"/>
              <a:t>This topic is based on Sections 8.4 – 8.6 of the textbook (we will not cover Section 8.6 in detail)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BADF-79E1-4101-8B4A-56F3DA64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Machines with Read-only Input Tape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5B8AB-3FF7-4151-A1C6-C21E95A77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To define space complexity classes with sublinear space bounds, we are going to consider a different model of Turing machine</a:t>
            </a:r>
          </a:p>
          <a:p>
            <a:r>
              <a:rPr lang="en-US" dirty="0"/>
              <a:t>Our new model will consider TMs with two tapes</a:t>
            </a:r>
          </a:p>
          <a:p>
            <a:pPr lvl="1"/>
            <a:r>
              <a:rPr lang="en-US" dirty="0"/>
              <a:t>One will be a </a:t>
            </a:r>
            <a:r>
              <a:rPr lang="en-US" i="1" dirty="0"/>
              <a:t>read-only input tape</a:t>
            </a:r>
          </a:p>
          <a:p>
            <a:pPr lvl="1"/>
            <a:r>
              <a:rPr lang="en-US" dirty="0"/>
              <a:t>We assume that the machine can detect when the head is over the leftmost or rightmost cell</a:t>
            </a:r>
          </a:p>
          <a:p>
            <a:pPr lvl="1"/>
            <a:r>
              <a:rPr lang="en-US" dirty="0"/>
              <a:t>The TM is allowed to move this head over the input tape and read symbols but not change them</a:t>
            </a:r>
          </a:p>
          <a:p>
            <a:pPr lvl="1"/>
            <a:r>
              <a:rPr lang="en-US" dirty="0"/>
              <a:t>The other tape is a </a:t>
            </a:r>
            <a:r>
              <a:rPr lang="en-US" i="1" dirty="0"/>
              <a:t>work tape</a:t>
            </a:r>
          </a:p>
          <a:p>
            <a:pPr lvl="1"/>
            <a:r>
              <a:rPr lang="en-US" dirty="0"/>
              <a:t>This is like our typical TM tape; cells can be both read and written</a:t>
            </a:r>
          </a:p>
          <a:p>
            <a:r>
              <a:rPr lang="en-US" dirty="0"/>
              <a:t>In a dated reference, the textbook says we can think about the input tape like a CD-ROM</a:t>
            </a:r>
          </a:p>
          <a:p>
            <a:r>
              <a:rPr lang="en-US" dirty="0"/>
              <a:t>Book: "Sublinear space algorithms allow the computer to manipulate the data without storing all of it in main memory"</a:t>
            </a:r>
          </a:p>
        </p:txBody>
      </p:sp>
    </p:spTree>
    <p:extLst>
      <p:ext uri="{BB962C8B-B14F-4D97-AF65-F5344CB8AC3E}">
        <p14:creationId xmlns:p14="http://schemas.microsoft.com/office/powerpoint/2010/main" val="366176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A874-5EDA-4A38-8FF7-33856657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 and NL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314C3-F4E5-44C4-A6FA-B84112BA3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 8.17 defines the space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(I am keeping the books exact wording, but modifying the format a bit):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the class of languages that are decidable in logarithmic space on a deterministic Turing machine. In other words,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SPACE(log n)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is the class of languages that are decidable in logarithmic space on a nondeterministic Turing machine. In other words,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 = NSPACE(log n)</a:t>
            </a:r>
            <a:r>
              <a:rPr lang="en-US" dirty="0"/>
              <a:t>.</a:t>
            </a:r>
          </a:p>
          <a:p>
            <a:r>
              <a:rPr lang="en-US" dirty="0"/>
              <a:t>The book mentions some reasons for concentrating on a logarithmic space bound:</a:t>
            </a:r>
          </a:p>
          <a:p>
            <a:pPr lvl="1"/>
            <a:r>
              <a:rPr lang="en-US" dirty="0"/>
              <a:t>It is large enough to solve some interesting problems</a:t>
            </a:r>
          </a:p>
          <a:p>
            <a:pPr lvl="1"/>
            <a:r>
              <a:rPr lang="en-US" dirty="0"/>
              <a:t>It has "attractive mathematical properties such as robustness even when the machine model and input encoding method change"</a:t>
            </a:r>
          </a:p>
          <a:p>
            <a:pPr lvl="1"/>
            <a:r>
              <a:rPr lang="en-US" dirty="0"/>
              <a:t>It can be used to represent "pointers into the input"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8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845E-A9DB-4972-B516-6D0ADE9C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Language: {0</a:t>
            </a:r>
            <a:r>
              <a:rPr lang="en-US" baseline="30000" dirty="0"/>
              <a:t>k</a:t>
            </a:r>
            <a:r>
              <a:rPr lang="en-US" dirty="0"/>
              <a:t>1</a:t>
            </a:r>
            <a:r>
              <a:rPr lang="en-US" baseline="30000" dirty="0"/>
              <a:t>k</a:t>
            </a:r>
            <a:r>
              <a:rPr lang="en-US" dirty="0"/>
              <a:t> | k ≥ 0}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E7A-5D6A-4BCB-8B46-899AF0D7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Recall the following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= {0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k ≥ 0}</a:t>
            </a:r>
          </a:p>
          <a:p>
            <a:r>
              <a:rPr lang="en-US" dirty="0"/>
              <a:t>We have previously examined this language's time complexity, and looked at a few algorithms to decide it</a:t>
            </a:r>
          </a:p>
          <a:p>
            <a:pPr lvl="1"/>
            <a:r>
              <a:rPr lang="en-US" dirty="0"/>
              <a:t>With a single-tape TM, we discussed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 algorithm and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O(N log N)</a:t>
            </a:r>
            <a:r>
              <a:rPr lang="en-US" dirty="0"/>
              <a:t> algorithm</a:t>
            </a:r>
          </a:p>
          <a:p>
            <a:pPr lvl="1"/>
            <a:r>
              <a:rPr lang="en-US" dirty="0"/>
              <a:t>With a two-tape TM, we saw that the language can be decided in linear time</a:t>
            </a:r>
          </a:p>
          <a:p>
            <a:r>
              <a:rPr lang="en-US" dirty="0"/>
              <a:t>The textbook mentions that those algorithms, directly modified to fit the new model, would require linear space</a:t>
            </a:r>
          </a:p>
          <a:p>
            <a:r>
              <a:rPr lang="en-US" dirty="0"/>
              <a:t>However, there is a log space algorithm</a:t>
            </a:r>
          </a:p>
          <a:p>
            <a:pPr lvl="1"/>
            <a:r>
              <a:rPr lang="en-US" dirty="0"/>
              <a:t>First, the algorithm can count the number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s and, separately, the number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s, in binary, using the work tape</a:t>
            </a:r>
          </a:p>
          <a:p>
            <a:pPr lvl="1"/>
            <a:r>
              <a:rPr lang="en-US" dirty="0"/>
              <a:t>Then, it can check if the two counts are equal</a:t>
            </a:r>
          </a:p>
          <a:p>
            <a:pPr lvl="1"/>
            <a:r>
              <a:rPr lang="en-US" dirty="0"/>
              <a:t>Clearly, this algorithm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∈ L</a:t>
            </a:r>
          </a:p>
        </p:txBody>
      </p:sp>
    </p:spTree>
    <p:extLst>
      <p:ext uri="{BB962C8B-B14F-4D97-AF65-F5344CB8AC3E}">
        <p14:creationId xmlns:p14="http://schemas.microsoft.com/office/powerpoint/2010/main" val="380463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60CAE-CA89-4801-AF99-896B9CC1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443C9-EB03-44BE-91D8-6F9326EF9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Recall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= {&lt;G, s, t&gt; | G</a:t>
            </a:r>
            <a:r>
              <a:rPr lang="en-US" dirty="0"/>
              <a:t> is a directed graph that has a directed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t}</a:t>
            </a:r>
          </a:p>
          <a:p>
            <a:r>
              <a:rPr lang="en-US" dirty="0">
                <a:ea typeface="Cambria Math" panose="02040503050406030204" pitchFamily="18" charset="0"/>
              </a:rPr>
              <a:t>We have previously seen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P</a:t>
            </a:r>
            <a:endParaRPr lang="en-US" dirty="0">
              <a:ea typeface="Cambria Math" panose="02040503050406030204" pitchFamily="18" charset="0"/>
            </a:endParaRPr>
          </a:p>
          <a:p>
            <a:r>
              <a:rPr lang="en-US" dirty="0">
                <a:ea typeface="Cambria Math" panose="02040503050406030204" pitchFamily="18" charset="0"/>
              </a:rPr>
              <a:t>The book states that it is unknown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>
                <a:ea typeface="Cambria Math" panose="02040503050406030204" pitchFamily="18" charset="0"/>
              </a:rPr>
              <a:t> can be decided in logarithmic space deterministically (i.e.,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L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there is a known nondeterministic log space algorithm for deciding path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Starting 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, nondeterministically guess the next node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On each path, only record the position of the current node on the work tape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Continue to nondeterministically guess the next node, and keep track of the count of nodes visited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 algorithm ever finds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ea typeface="Cambria Math" panose="02040503050406030204" pitchFamily="18" charset="0"/>
              </a:rPr>
              <a:t>, accept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 algorithm visits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nodes,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the number of nodes in the graph, without finding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ea typeface="Cambria Math" panose="02040503050406030204" pitchFamily="18" charset="0"/>
              </a:rPr>
              <a:t>, reject</a:t>
            </a:r>
          </a:p>
          <a:p>
            <a:r>
              <a:rPr lang="en-US" dirty="0">
                <a:ea typeface="Cambria Math" panose="02040503050406030204" pitchFamily="18" charset="0"/>
              </a:rPr>
              <a:t>Thus,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∈ NL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04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96DFB-883B-4A8E-B913-9C2FEE90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B42D-9D15-48E0-B0A2-466FEC7F9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need to modify the notion of a </a:t>
            </a:r>
            <a:r>
              <a:rPr lang="en-US" b="1" dirty="0"/>
              <a:t>configuration</a:t>
            </a:r>
            <a:r>
              <a:rPr lang="en-US" dirty="0"/>
              <a:t> for our new TM model</a:t>
            </a:r>
          </a:p>
          <a:p>
            <a:r>
              <a:rPr lang="en-US" dirty="0"/>
              <a:t>The </a:t>
            </a:r>
            <a:r>
              <a:rPr lang="en-US" i="1" dirty="0"/>
              <a:t>configuration of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i="1" dirty="0"/>
              <a:t> on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i="1" dirty="0"/>
              <a:t>,</a:t>
            </a:r>
            <a:r>
              <a:rPr lang="en-US" dirty="0"/>
              <a:t> where w is the input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must indicate:</a:t>
            </a:r>
          </a:p>
          <a:p>
            <a:pPr lvl="1"/>
            <a:r>
              <a:rPr lang="en-US" dirty="0"/>
              <a:t>The current state</a:t>
            </a:r>
          </a:p>
          <a:p>
            <a:pPr lvl="1"/>
            <a:r>
              <a:rPr lang="en-US" dirty="0"/>
              <a:t>The contents of the work tape</a:t>
            </a:r>
          </a:p>
          <a:p>
            <a:pPr lvl="1"/>
            <a:r>
              <a:rPr lang="en-US" dirty="0"/>
              <a:t>The position of both read-write heads</a:t>
            </a:r>
          </a:p>
          <a:p>
            <a:r>
              <a:rPr lang="en-US" dirty="0"/>
              <a:t>Note that the input is not part of the configuration</a:t>
            </a:r>
          </a:p>
          <a:p>
            <a:r>
              <a:rPr lang="en-US" dirty="0"/>
              <a:t>The number of possible configurations of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runs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space on an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</a:p>
          <a:p>
            <a:r>
              <a:rPr lang="en-US" dirty="0"/>
              <a:t>The book derives this formula, but we'll skip the details (it is similar to things we've seen before)</a:t>
            </a:r>
          </a:p>
          <a:p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  <a:r>
              <a:rPr lang="en-US" dirty="0"/>
              <a:t>, so it is still true that "the time complexity of a machine is at most exponential in its space complexity"</a:t>
            </a:r>
          </a:p>
          <a:p>
            <a:r>
              <a:rPr lang="en-US" dirty="0"/>
              <a:t>The book also points out that Savitch's theorem holds for sublinear space bounds down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</a:p>
          <a:p>
            <a:pPr lvl="1"/>
            <a:r>
              <a:rPr lang="en-US" dirty="0"/>
              <a:t>We previously proved Savitch's theorem for linear space complexity or higher</a:t>
            </a:r>
          </a:p>
          <a:p>
            <a:pPr lvl="1"/>
            <a:r>
              <a:rPr lang="en-US" dirty="0"/>
              <a:t>The book says that the same proof holds with the new model of a TM and the new definition of configuration</a:t>
            </a:r>
          </a:p>
        </p:txBody>
      </p:sp>
    </p:spTree>
    <p:extLst>
      <p:ext uri="{BB962C8B-B14F-4D97-AF65-F5344CB8AC3E}">
        <p14:creationId xmlns:p14="http://schemas.microsoft.com/office/powerpoint/2010/main" val="57449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7B3A-4EFC-407B-91E8-00B4562B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NL-Completeness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20918-B9EC-456C-BF7C-E612B3CB8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Similar to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versus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question,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NL</a:t>
            </a:r>
          </a:p>
          <a:p>
            <a:r>
              <a:rPr lang="en-US" dirty="0"/>
              <a:t>We have previously seen that certain problems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 and certain problems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</a:t>
            </a:r>
          </a:p>
          <a:p>
            <a:r>
              <a:rPr lang="en-US" dirty="0"/>
              <a:t>It is also known that certain problems are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b="1" dirty="0"/>
              <a:t>-complete</a:t>
            </a:r>
            <a:r>
              <a:rPr lang="en-US" dirty="0"/>
              <a:t>; these are considered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problems</a:t>
            </a:r>
          </a:p>
          <a:p>
            <a:r>
              <a:rPr lang="en-US" dirty="0"/>
              <a:t>However, the type of reduction used to define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i="1" dirty="0"/>
              <a:t>-completeness</a:t>
            </a:r>
            <a:r>
              <a:rPr lang="en-US" dirty="0"/>
              <a:t> is one we have not yet seen</a:t>
            </a:r>
          </a:p>
          <a:p>
            <a:r>
              <a:rPr lang="en-US" dirty="0"/>
              <a:t>Definition 8.22 states (I am keeping the book's exact wording, but changing the formatting a bit):</a:t>
            </a:r>
          </a:p>
          <a:p>
            <a:pPr lvl="1"/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 if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NL</a:t>
            </a:r>
            <a:r>
              <a:rPr lang="en-US" sz="2400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Every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400" dirty="0"/>
              <a:t>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sz="2400" dirty="0"/>
              <a:t> is </a:t>
            </a:r>
            <a:r>
              <a:rPr lang="en-US" sz="2400" i="1" dirty="0"/>
              <a:t>log space reducible</a:t>
            </a:r>
            <a:r>
              <a:rPr lang="en-US" sz="2400" dirty="0"/>
              <a:t>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5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6763-06B8-4F41-865A-4D715D85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Space Reducibility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50164-09FC-443C-B1BB-7A202B9C9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 define log space reducibility, we need to introduce a new model of a Turing machine</a:t>
            </a:r>
          </a:p>
          <a:p>
            <a:r>
              <a:rPr lang="en-US" dirty="0"/>
              <a:t>A </a:t>
            </a:r>
            <a:r>
              <a:rPr lang="en-US" b="1" dirty="0"/>
              <a:t>log space transducer</a:t>
            </a:r>
            <a:r>
              <a:rPr lang="en-US" dirty="0"/>
              <a:t> is a Turing machine with the following properties:</a:t>
            </a:r>
          </a:p>
          <a:p>
            <a:pPr lvl="1"/>
            <a:r>
              <a:rPr lang="en-US" dirty="0"/>
              <a:t>It has a read-only input tape</a:t>
            </a:r>
          </a:p>
          <a:p>
            <a:pPr lvl="1"/>
            <a:r>
              <a:rPr lang="en-US" dirty="0"/>
              <a:t>It has a write-only output tape</a:t>
            </a:r>
          </a:p>
          <a:p>
            <a:pPr lvl="1"/>
            <a:r>
              <a:rPr lang="en-US" dirty="0"/>
              <a:t>The head on the output tape cannot move left, so it cannot read what it has already written</a:t>
            </a:r>
          </a:p>
          <a:p>
            <a:pPr lvl="1"/>
            <a:r>
              <a:rPr lang="en-US" dirty="0"/>
              <a:t>The work tape may contain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symbols, where n is the size of the input</a:t>
            </a:r>
          </a:p>
          <a:p>
            <a:r>
              <a:rPr lang="en-US" dirty="0"/>
              <a:t>A log space transducer,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computes 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l-GR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∗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→Σ</a:t>
            </a:r>
            <a:r>
              <a:rPr lang="el-GR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∗</a:t>
            </a:r>
            <a:r>
              <a:rPr lang="el-GR" dirty="0"/>
              <a:t>,</a:t>
            </a:r>
            <a:r>
              <a:rPr lang="en-US" dirty="0"/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 is the string on the output tape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after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Any function that can be calculated by a log space transducer is said to be a </a:t>
            </a:r>
            <a:r>
              <a:rPr lang="en-US" i="1" dirty="0"/>
              <a:t>log space computable function</a:t>
            </a:r>
          </a:p>
          <a:p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b="1" dirty="0"/>
              <a:t>log space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/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mapping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by means of a log space computable function</a:t>
            </a:r>
          </a:p>
        </p:txBody>
      </p:sp>
    </p:spTree>
    <p:extLst>
      <p:ext uri="{BB962C8B-B14F-4D97-AF65-F5344CB8AC3E}">
        <p14:creationId xmlns:p14="http://schemas.microsoft.com/office/powerpoint/2010/main" val="100295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465A-4474-452B-BF3F-277B7501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Space Reducibility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1B08A-E1C4-4755-936D-CFBD8D381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Theorem 8.23 states: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 </a:t>
            </a:r>
            <a:r>
              <a:rPr lang="en-US" dirty="0"/>
              <a:t>and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B ∈ L</a:t>
            </a:r>
            <a:r>
              <a:rPr lang="en-US" dirty="0"/>
              <a:t>, then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 ∈ L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Unlike similar theorems we have seen, this is not obvious!</a:t>
            </a:r>
          </a:p>
          <a:p>
            <a:pPr lvl="1"/>
            <a:r>
              <a:rPr lang="en-US" dirty="0"/>
              <a:t>Note that the definition of a log space transducer does not limit the length of the output</a:t>
            </a:r>
          </a:p>
          <a:p>
            <a:pPr lvl="1"/>
            <a:r>
              <a:rPr lang="en-US" dirty="0"/>
              <a:t>The definition only limits the space used by the work tape, but the output can be arbitrarily long</a:t>
            </a:r>
          </a:p>
          <a:p>
            <a:pPr lvl="1"/>
            <a:r>
              <a:rPr lang="en-US" dirty="0"/>
              <a:t>To prove Theorem 8.23, the textbook explains that a transducer can produce one symbol at a time, when needed</a:t>
            </a:r>
          </a:p>
          <a:p>
            <a:pPr lvl="1"/>
            <a:r>
              <a:rPr lang="en-US" dirty="0"/>
              <a:t>Every time the machine that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needs another symbol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, the transducer can start over, until the needed symbol is computed</a:t>
            </a:r>
          </a:p>
          <a:p>
            <a:pPr lvl="1"/>
            <a:r>
              <a:rPr lang="en-US" dirty="0"/>
              <a:t>Of course, this may significantly affect the time complexity of the process, but it allows the entire process to use logarithmic space</a:t>
            </a:r>
          </a:p>
          <a:p>
            <a:r>
              <a:rPr lang="en-US" dirty="0"/>
              <a:t>Corollary 8.24 states: "If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 language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NL</a:t>
            </a:r>
            <a:r>
              <a:rPr lang="en-US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19256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60452-6E99-4E02-B9EC-54F776B4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(re-revisited)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BCB09-1948-4852-94BB-4F105898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8.25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-complete"</a:t>
            </a:r>
          </a:p>
          <a:p>
            <a:r>
              <a:rPr lang="en-US" dirty="0"/>
              <a:t>We already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∈ NL</a:t>
            </a:r>
            <a:r>
              <a:rPr lang="en-US" dirty="0"/>
              <a:t>, so what remains is to show that all language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are log space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</a:p>
          <a:p>
            <a:r>
              <a:rPr lang="en-US" dirty="0"/>
              <a:t>Consider any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decides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n)</a:t>
            </a:r>
            <a:r>
              <a:rPr lang="en-US" dirty="0"/>
              <a:t> space</a:t>
            </a:r>
          </a:p>
          <a:p>
            <a:r>
              <a:rPr lang="en-US" dirty="0"/>
              <a:t>Given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we can construct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s, t&gt;</a:t>
            </a:r>
            <a:r>
              <a:rPr lang="en-US" dirty="0"/>
              <a:t> with a log space transducer,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is a directed graph, and there is a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The nodes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represent the possible configurations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(each occupies at most logarithmic space)</a:t>
            </a:r>
          </a:p>
          <a:p>
            <a:pPr lvl="1"/>
            <a:r>
              <a:rPr lang="en-US" dirty="0"/>
              <a:t>A directed edge connects the nodes representing configurations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can yield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in a single step, according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transition function</a:t>
            </a:r>
          </a:p>
          <a:p>
            <a:pPr lvl="1"/>
            <a:r>
              <a:rPr lang="en-US" dirty="0"/>
              <a:t>Node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represents the start configuration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modified to have a unique accepting configuration, represented by node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ea typeface="Cambria Math" panose="02040503050406030204" pitchFamily="18" charset="0"/>
              </a:rPr>
              <a:t> (we have seen how to do this)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/>
              <a:t>The transducer can sequentially try out every possible configuration, each using space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 log n</a:t>
            </a:r>
            <a:r>
              <a:rPr lang="en-US" dirty="0"/>
              <a:t>, for an appropriate constant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, and output those that are legal</a:t>
            </a:r>
          </a:p>
          <a:p>
            <a:pPr lvl="1"/>
            <a:r>
              <a:rPr lang="en-US" dirty="0"/>
              <a:t>Similarly, it can try out all pairs of configurations and output those that represent legal edges</a:t>
            </a:r>
          </a:p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does not need to be stored at once; symbols can be computed one at a time, as needed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7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B424-444B-4F93-8246-B7ED275E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 ⊆ 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69393-8A49-44BD-A7C6-39C25193A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Corollary 8.26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 ⊆ P</a:t>
            </a:r>
            <a:r>
              <a:rPr lang="en-US" dirty="0"/>
              <a:t>"</a:t>
            </a:r>
          </a:p>
          <a:p>
            <a:r>
              <a:rPr lang="en-US" dirty="0"/>
              <a:t>Recall that we already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r>
              <a:rPr lang="en-US" dirty="0"/>
              <a:t>Now, we have also showed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-complete</a:t>
            </a:r>
          </a:p>
          <a:p>
            <a:r>
              <a:rPr lang="en-US" dirty="0"/>
              <a:t>This means that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NL</a:t>
            </a:r>
            <a:r>
              <a:rPr lang="en-US" dirty="0"/>
              <a:t> languages are log space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PATH</a:t>
            </a:r>
          </a:p>
          <a:p>
            <a:r>
              <a:rPr lang="en-US" dirty="0"/>
              <a:t>The proof of the corollary explains that if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is log space reducible to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it is also polynomial time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r>
              <a:rPr lang="en-US" dirty="0"/>
              <a:t>This is because a TM that uses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runs in time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, as we have seen a few times</a:t>
            </a:r>
          </a:p>
        </p:txBody>
      </p:sp>
    </p:spTree>
    <p:extLst>
      <p:ext uri="{BB962C8B-B14F-4D97-AF65-F5344CB8AC3E}">
        <p14:creationId xmlns:p14="http://schemas.microsoft.com/office/powerpoint/2010/main" val="2622836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096C-B9E4-4E84-8317-361A92854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 = coNL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6D15A-BDFC-4257-BEB7-8443B30E51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Section 8.6 of the textbook proves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= coNL</a:t>
                </a:r>
              </a:p>
              <a:p>
                <a:r>
                  <a:rPr lang="en-US" dirty="0"/>
                  <a:t>Based on other sources, this is known as the Immerman-Szelepcsényi theorem, first proved in 1987</a:t>
                </a:r>
              </a:p>
              <a:p>
                <a:r>
                  <a:rPr lang="en-US" dirty="0"/>
                  <a:t>Note that this result can be considered surprising; recall that it is believed (but not known)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≠ coNP</a:t>
                </a:r>
              </a:p>
              <a:p>
                <a:r>
                  <a:rPr lang="en-US" dirty="0"/>
                  <a:t>We won't cover the details of the proof (although I find it very interesting); I'll </a:t>
                </a:r>
                <a:r>
                  <a:rPr lang="en-US"/>
                  <a:t>just mention </a:t>
                </a:r>
                <a:r>
                  <a:rPr lang="en-US" dirty="0"/>
                  <a:t>the basic ideas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600" dirty="0"/>
                  <a:t>The constructive proof shows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PATH</m:t>
                        </m:r>
                      </m:e>
                    </m:acc>
                    <m:r>
                      <m:rPr>
                        <m:nor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6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NL</m:t>
                    </m:r>
                  </m:oMath>
                </a14:m>
                <a:r>
                  <a:rPr lang="en-US" sz="2600" dirty="0"/>
                  <a:t> by explaining a nondeterministic, log space algorithm to decide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PATH</m:t>
                        </m:r>
                      </m:e>
                    </m:acc>
                  </m:oMath>
                </a14:m>
                <a:endParaRPr lang="en-US" sz="2600" dirty="0"/>
              </a:p>
              <a:p>
                <a:pPr lvl="1"/>
                <a:r>
                  <a:rPr lang="en-US" sz="2600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PATH</m:t>
                        </m:r>
                      </m:e>
                    </m:acc>
                    <m:r>
                      <m:rPr>
                        <m:nor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6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NL</m:t>
                    </m:r>
                  </m:oMath>
                </a14:m>
                <a:r>
                  <a:rPr lang="en-US" sz="2600" dirty="0"/>
                  <a:t>, then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</a:p>
              <a:p>
                <a:pPr lvl="1"/>
                <a:r>
                  <a:rPr lang="en-US" sz="2600" dirty="0"/>
                  <a:t>Note that we already showed that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PATH</a:t>
                </a:r>
                <a:r>
                  <a:rPr lang="en-US" sz="2600" dirty="0"/>
                  <a:t> is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sz="2600" dirty="0"/>
                  <a:t>-complete, which means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 panose="02040503050406030204" pitchFamily="18" charset="0"/>
                          </a:rPr>
                          <m:t>PATH</m:t>
                        </m:r>
                      </m:e>
                    </m:acc>
                  </m:oMath>
                </a14:m>
                <a:r>
                  <a:rPr lang="en-US" sz="2600" dirty="0"/>
                  <a:t> is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sz="2600" dirty="0"/>
                  <a:t>-complete</a:t>
                </a:r>
              </a:p>
              <a:p>
                <a:pPr lvl="1"/>
                <a:r>
                  <a:rPr lang="en-US" sz="2600" dirty="0"/>
                  <a:t>Since a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sz="2600" dirty="0"/>
                  <a:t>-complete language is shown to be in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sz="2600" dirty="0"/>
                  <a:t>, and an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sz="2600" dirty="0"/>
                  <a:t>-complete language is shown to be in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sz="2600" dirty="0"/>
                  <a:t>,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/>
                  <a:t>the two complexity classes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</a:t>
                </a:r>
                <a:r>
                  <a:rPr lang="en-US" sz="2600" dirty="0"/>
                  <a:t> and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coNL</a:t>
                </a:r>
                <a:r>
                  <a:rPr lang="en-US" sz="2600" dirty="0"/>
                  <a:t> must be the same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This leads to the following knowledge about some of the complexity classes that we have covered in the course: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⊆ NL=coNL ⊆ P ⊆ NP ⊆ PSPACE</a:t>
                </a:r>
              </a:p>
              <a:p>
                <a:r>
                  <a:rPr lang="en-US" sz="2900" dirty="0">
                    <a:ea typeface="Cambria Math" panose="02040503050406030204" pitchFamily="18" charset="0"/>
                  </a:rPr>
                  <a:t>The textbook says that "most researchers conjecture that all these containments are proper"</a:t>
                </a:r>
              </a:p>
              <a:p>
                <a:r>
                  <a:rPr lang="en-US" sz="2900" dirty="0">
                    <a:ea typeface="Cambria Math" panose="02040503050406030204" pitchFamily="18" charset="0"/>
                  </a:rPr>
                  <a:t>In Chapter 9, with Corollary 9.6, the textbook proves that </a:t>
                </a:r>
                <a:r>
                  <a:rPr lang="en-US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NL ⊊ PSPACE</a:t>
                </a:r>
                <a:r>
                  <a:rPr lang="en-US" sz="2900" dirty="0">
                    <a:ea typeface="Cambria Math" panose="02040503050406030204" pitchFamily="18" charset="0"/>
                  </a:rPr>
                  <a:t>, so at least one of the three right containments must be proper</a:t>
                </a:r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6D15A-BDFC-4257-BEB7-8443B30E51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493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2153</Words>
  <Application>Microsoft Office PowerPoint</Application>
  <PresentationFormat>Widescreen</PresentationFormat>
  <Paragraphs>128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Turing Machines with Read-only Input Tape</vt:lpstr>
      <vt:lpstr>L and NL</vt:lpstr>
      <vt:lpstr>Example Language: {0k1k | k ≥ 0} (revisited)</vt:lpstr>
      <vt:lpstr>PATH (revisited)</vt:lpstr>
      <vt:lpstr>Configurations (revisited)</vt:lpstr>
      <vt:lpstr>NL-Completeness</vt:lpstr>
      <vt:lpstr>Log Space Reducibility (part 1)</vt:lpstr>
      <vt:lpstr>Log Space Reducibility (part 2)</vt:lpstr>
      <vt:lpstr>PATH (re-revisited)</vt:lpstr>
      <vt:lpstr>NL ⊆ P</vt:lpstr>
      <vt:lpstr>NL = coNL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24</cp:revision>
  <dcterms:created xsi:type="dcterms:W3CDTF">2022-04-20T12:12:32Z</dcterms:created>
  <dcterms:modified xsi:type="dcterms:W3CDTF">2024-04-20T03:15:22Z</dcterms:modified>
</cp:coreProperties>
</file>