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2" r:id="rId16"/>
    <p:sldId id="271" r:id="rId17"/>
    <p:sldId id="273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5E0F1-6376-4FCC-BDB9-A6D7503819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E71E12-9021-4D72-BF22-5CE3F81CA0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C163C6-11AA-441E-AF91-9A94987B9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7D1F1-71EE-4F49-9F7D-857421DF11FA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7BF6F0-B5B1-42B8-8222-FBD5405FA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2056B-4D0A-441D-A1AD-E919E8E20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56462-FEB6-4C38-AF2A-555AE6DF5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460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6827D-BE04-409E-A635-7BE032F93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FF34A-6572-49B0-B919-FF1B5C2924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7C1E77-E26F-478A-8F2E-94E61017B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7D1F1-71EE-4F49-9F7D-857421DF11FA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C26526-A5B7-4FD2-B398-3713C140B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4486A1-E70D-4C66-90C6-C535DB03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56462-FEB6-4C38-AF2A-555AE6DF5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285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7DF40-452B-413F-B094-02665CC97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18FF58-763E-4AA0-B415-26E55706FC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9EFC4-75EA-4CD5-B786-AB84950D9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7D1F1-71EE-4F49-9F7D-857421DF11FA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923B9C-D02F-438D-83A4-FD590A3F0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848E3-DFD5-4B2A-89CC-CE08039A6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56462-FEB6-4C38-AF2A-555AE6DF5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865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CCAF4-772A-4BE3-87A1-DC432F387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EC643-36C8-415A-B855-7B6A4CB36A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63F6FF-CACF-4C4C-A89A-13B2FD51F3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50177D-9332-44B1-BE1E-02245C109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7D1F1-71EE-4F49-9F7D-857421DF11FA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39F97F-4D4D-4C03-89F8-3CCB6D762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D238FF-4D9F-4074-BC7D-87FF3D43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56462-FEB6-4C38-AF2A-555AE6DF5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017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35E87-8120-4B29-A716-C2A02D91F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43B633-4F39-46E8-A3EF-251BA52F7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7089E2-FDCF-4E26-89B8-554D54D370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C742EB-C68D-41EB-8040-64C5D01CCC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E85EDE-8DC9-4BC8-B8AC-EBBB5562E1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91BCA-3D10-42F2-82F4-B93EC0760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7D1F1-71EE-4F49-9F7D-857421DF11FA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AD16FB-C1D3-44EB-B132-2D1A230D2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4303D4-D4E6-41FF-BA42-13C98FD91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56462-FEB6-4C38-AF2A-555AE6DF5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624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E9CCB-2FC0-4090-B660-D23DC6B38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2D8E6B-E0FE-4610-B017-22DE3BC62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7D1F1-71EE-4F49-9F7D-857421DF11FA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54952B-CCBD-4FD3-AA26-2A561D0D2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435BB9-215E-4EB8-8099-211C080D1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56462-FEB6-4C38-AF2A-555AE6DF5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091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125E60-AD14-4590-B3BB-098B45755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7D1F1-71EE-4F49-9F7D-857421DF11FA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78F70E-EA91-4C35-AD8F-0F1DACF1E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7C67CC-8369-4B42-AB5D-C28C8A122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56462-FEB6-4C38-AF2A-555AE6DF5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312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46EF4-0A62-4D66-BB9E-0BF668712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484DE-062F-41CC-B99A-37E6FB61A7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EDA86A-2A55-48C2-B14D-29E6075678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1A0151-F4CA-47B2-99D7-1B858857C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7D1F1-71EE-4F49-9F7D-857421DF11FA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7BFE99-F1EA-4700-9F6F-15744A1D0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F066F8-5C43-4F1C-82F6-FD2EE09F3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56462-FEB6-4C38-AF2A-555AE6DF5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275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960BC-583C-43E8-9BB8-26CEB89B0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42E645-E874-4C69-9925-F7520F50FF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F07D14-B4F5-4208-8410-E66ACE5748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6E947F-A8A4-4E8E-9CB1-98BB46058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7D1F1-71EE-4F49-9F7D-857421DF11FA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1BB1EA-F913-4584-A814-CA5537290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878DE1-2819-4D15-9081-ADE168896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56462-FEB6-4C38-AF2A-555AE6DF5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176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9A3EE-0AD4-4341-8FE4-8BFF6A79D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010B13-B1DE-49A7-B0A5-36769FC2E9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C8D01F-FB18-4EB1-A666-DDA4B07E6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7D1F1-71EE-4F49-9F7D-857421DF11FA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70F8DA-0D92-4559-96BB-65AF50DB2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DBCBEF-9C8D-4BFB-A463-57D063979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56462-FEB6-4C38-AF2A-555AE6DF5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005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114C81-DD80-477A-A76F-EC67765A26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862EEA-7F58-421C-B409-20958DC5CE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D1FC5C-6F6B-4AF4-923D-C44EAF807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7D1F1-71EE-4F49-9F7D-857421DF11FA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FEA136-F9F0-4A1B-A603-04170652D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9D61F5-A5E3-4651-8063-D1F19E5FC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56462-FEB6-4C38-AF2A-555AE6DF5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162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0D79D7-ACD5-4616-9B7E-0C87EC3A4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7D41AF-2CC4-409E-B00F-4EBE73E098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0429ED-C6E8-420F-BBAC-9529DB445C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7D1F1-71EE-4F49-9F7D-857421DF11FA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13B50-AD77-430B-BB9C-7282559063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9368D-1542-4F1C-A445-A464DBDF34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56462-FEB6-4C38-AF2A-555AE6DF5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104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ECE461: Theoretical 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6784" y="3602038"/>
            <a:ext cx="9718431" cy="1655762"/>
          </a:xfrm>
        </p:spPr>
        <p:txBody>
          <a:bodyPr>
            <a:normAutofit lnSpcReduction="10000"/>
          </a:bodyPr>
          <a:lstStyle/>
          <a:p>
            <a:r>
              <a:rPr lang="en-US" sz="6000" dirty="0"/>
              <a:t>Intractable Problems and Hierarchy Theorems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0A800-BABD-4A75-84F8-A4B54764D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D9D37-6F2F-422B-8562-0E17E5068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In our recent topics, we have been covering </a:t>
            </a:r>
            <a:r>
              <a:rPr lang="en-US" b="1" dirty="0"/>
              <a:t>complexity theory</a:t>
            </a:r>
          </a:p>
          <a:p>
            <a:r>
              <a:rPr lang="en-US" dirty="0"/>
              <a:t>We learned about the time complexity classes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TIME(t(n))</a:t>
            </a:r>
            <a:r>
              <a:rPr lang="en-US" dirty="0"/>
              <a:t> and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NTIME(t(n))</a:t>
            </a:r>
            <a:r>
              <a:rPr lang="en-US" dirty="0"/>
              <a:t>, which are related to </a:t>
            </a:r>
            <a:r>
              <a:rPr lang="en-US" b="1" dirty="0"/>
              <a:t>deterministic Turing machines</a:t>
            </a:r>
            <a:r>
              <a:rPr lang="en-US" dirty="0"/>
              <a:t> (DTMs) and </a:t>
            </a:r>
            <a:r>
              <a:rPr lang="en-US" b="1" dirty="0"/>
              <a:t>nondeterministic Turing machines</a:t>
            </a:r>
            <a:r>
              <a:rPr lang="en-US" dirty="0"/>
              <a:t> (NTMs)</a:t>
            </a:r>
          </a:p>
          <a:p>
            <a:r>
              <a:rPr lang="en-US" dirty="0"/>
              <a:t>Membership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in these classes </a:t>
            </a:r>
            <a:r>
              <a:rPr lang="en-US" dirty="0"/>
              <a:t>depends on the specific TM models being used</a:t>
            </a:r>
          </a:p>
          <a:p>
            <a:r>
              <a:rPr lang="en-US" dirty="0"/>
              <a:t>We defined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, the </a:t>
            </a:r>
            <a:r>
              <a:rPr lang="en-US" b="1" dirty="0"/>
              <a:t>time complexity class</a:t>
            </a:r>
            <a:r>
              <a:rPr lang="en-US" dirty="0"/>
              <a:t> containing all languages that can be decided in polynomial time by a single-tape TM; using any reasonably defined model for DTMs, the membership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would not change</a:t>
            </a:r>
          </a:p>
          <a:p>
            <a:r>
              <a:rPr lang="en-US" dirty="0"/>
              <a:t>We also defined another time complexity class,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, and we saw two formulations of it</a:t>
            </a:r>
          </a:p>
          <a:p>
            <a:r>
              <a:rPr lang="en-US" dirty="0"/>
              <a:t>It is unknown whether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 = NP</a:t>
            </a:r>
            <a:r>
              <a:rPr lang="en-US" dirty="0"/>
              <a:t>; the textbook refers to this open question as the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b="1" dirty="0"/>
              <a:t> versus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b="1" dirty="0"/>
              <a:t> question</a:t>
            </a:r>
          </a:p>
          <a:p>
            <a:r>
              <a:rPr lang="en-US" dirty="0"/>
              <a:t>We also learned about the hardest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languages, known as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b="1" dirty="0"/>
              <a:t>-complete</a:t>
            </a:r>
            <a:r>
              <a:rPr lang="en-US" dirty="0"/>
              <a:t> languages</a:t>
            </a:r>
          </a:p>
          <a:p>
            <a:r>
              <a:rPr lang="en-US" dirty="0"/>
              <a:t>Then, we shifted our discussion to </a:t>
            </a:r>
            <a:r>
              <a:rPr lang="en-US" b="1" dirty="0"/>
              <a:t>space complexity</a:t>
            </a:r>
            <a:r>
              <a:rPr lang="en-US" dirty="0"/>
              <a:t> and </a:t>
            </a:r>
            <a:r>
              <a:rPr lang="en-US" b="1" dirty="0"/>
              <a:t>space complexity classes</a:t>
            </a:r>
          </a:p>
          <a:p>
            <a:r>
              <a:rPr lang="en-US" dirty="0"/>
              <a:t>We learned about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SPACE(f(n))</a:t>
            </a:r>
            <a:r>
              <a:rPr lang="en-US" dirty="0"/>
              <a:t> and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NSPACE(f(N))</a:t>
            </a:r>
            <a:r>
              <a:rPr lang="en-US" dirty="0">
                <a:ea typeface="Cambria Math" panose="02040503050406030204" pitchFamily="18" charset="0"/>
              </a:rPr>
              <a:t>, and the more general space complexity classes,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dirty="0">
                <a:ea typeface="Cambria Math" panose="02040503050406030204" pitchFamily="18" charset="0"/>
              </a:rPr>
              <a:t> and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NPSPACE</a:t>
            </a:r>
            <a:r>
              <a:rPr lang="en-US" dirty="0">
                <a:ea typeface="Cambria Math" panose="02040503050406030204" pitchFamily="18" charset="0"/>
              </a:rPr>
              <a:t>; </a:t>
            </a:r>
            <a:r>
              <a:rPr lang="en-US" i="1" dirty="0"/>
              <a:t>Savitch's theorem</a:t>
            </a:r>
            <a:r>
              <a:rPr lang="en-US" dirty="0"/>
              <a:t> implies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 = NPSPACE</a:t>
            </a:r>
          </a:p>
          <a:p>
            <a:r>
              <a:rPr lang="en-US" dirty="0"/>
              <a:t>We also learned about the hardest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dirty="0"/>
              <a:t> languages, the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b="1" dirty="0"/>
              <a:t>-complete</a:t>
            </a:r>
            <a:r>
              <a:rPr lang="en-US" dirty="0"/>
              <a:t> languages;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TQBF</a:t>
            </a:r>
            <a:r>
              <a:rPr lang="en-US" dirty="0"/>
              <a:t> is an example</a:t>
            </a:r>
          </a:p>
          <a:p>
            <a:r>
              <a:rPr lang="en-US" dirty="0"/>
              <a:t>We also learned about languages that require </a:t>
            </a:r>
            <a:r>
              <a:rPr lang="en-US" i="1" dirty="0"/>
              <a:t>sublinear space bounds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114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B0C9E-C39B-495E-90F1-69FE2C586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Intractability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40178-8EE5-4E7E-A6BC-E338E01AE2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We have been defining complexity classes such as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,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 = NPSPACE</a:t>
            </a:r>
            <a:r>
              <a:rPr lang="en-US" dirty="0"/>
              <a:t> in terms of languages</a:t>
            </a:r>
          </a:p>
          <a:p>
            <a:r>
              <a:rPr lang="en-US" dirty="0"/>
              <a:t>However, as we have mentioned several times, they can just as easily be defined in terms of decision problems</a:t>
            </a:r>
          </a:p>
          <a:p>
            <a:r>
              <a:rPr lang="en-US" dirty="0"/>
              <a:t>Casually speaking, problems that can be solved in principle, given unlimited time and/or space, but that cannot be solved efficiently, are said to be </a:t>
            </a:r>
            <a:r>
              <a:rPr lang="en-US" b="1" dirty="0"/>
              <a:t>intractable</a:t>
            </a:r>
          </a:p>
          <a:p>
            <a:r>
              <a:rPr lang="en-US" dirty="0"/>
              <a:t>Theoretical computer scientists roughly consider problems that can be solved in polynomial time to be </a:t>
            </a:r>
            <a:r>
              <a:rPr lang="en-US" i="1" dirty="0"/>
              <a:t>tractable</a:t>
            </a:r>
            <a:r>
              <a:rPr lang="en-US" dirty="0"/>
              <a:t>, or </a:t>
            </a:r>
            <a:r>
              <a:rPr lang="en-US" i="1" dirty="0"/>
              <a:t>easy</a:t>
            </a:r>
          </a:p>
          <a:p>
            <a:r>
              <a:rPr lang="en-US" dirty="0"/>
              <a:t>Problems that require exponential time are considered to be </a:t>
            </a:r>
            <a:r>
              <a:rPr lang="en-US" i="1" dirty="0"/>
              <a:t>intractable</a:t>
            </a:r>
            <a:r>
              <a:rPr lang="en-US" dirty="0"/>
              <a:t>, or </a:t>
            </a:r>
            <a:r>
              <a:rPr lang="en-US" i="1" dirty="0"/>
              <a:t>hard</a:t>
            </a:r>
          </a:p>
          <a:p>
            <a:r>
              <a:rPr lang="en-US" dirty="0"/>
              <a:t>It is believed that the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-complete problems are intractable; they require exponential time algorithms to solve them, unless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 = NP</a:t>
            </a:r>
          </a:p>
          <a:p>
            <a:r>
              <a:rPr lang="en-US" dirty="0"/>
              <a:t>In this topic, we will learn that some problems are known to require exponential time, and even exponential space; such problems are definitely intractable</a:t>
            </a:r>
          </a:p>
          <a:p>
            <a:r>
              <a:rPr lang="en-US" dirty="0"/>
              <a:t>Before we learn about such problems, we will learn about theorems known as </a:t>
            </a:r>
            <a:r>
              <a:rPr lang="en-US" b="1" dirty="0"/>
              <a:t>hierarchy theorems</a:t>
            </a:r>
          </a:p>
          <a:p>
            <a:r>
              <a:rPr lang="en-US" dirty="0"/>
              <a:t>This topic is based on Section 9.1 of the textbook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581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9DE45-BA51-4DE5-A377-68027442B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Hierarchy Theorems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32658-B01A-4CA0-B196-C179011AA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Book: "Common sense suggests that giving a Turing machine more time or more space should increase the class of problems that it can solve."</a:t>
            </a:r>
          </a:p>
          <a:p>
            <a:r>
              <a:rPr lang="en-US" dirty="0"/>
              <a:t>A bit later: "The hierarchy theorems prove that this intuition is correct…"</a:t>
            </a:r>
          </a:p>
          <a:p>
            <a:r>
              <a:rPr lang="en-US" dirty="0"/>
              <a:t>We will learn about two </a:t>
            </a:r>
            <a:r>
              <a:rPr lang="en-US" b="1" dirty="0"/>
              <a:t>hierarchy theorems</a:t>
            </a:r>
            <a:r>
              <a:rPr lang="en-US" dirty="0"/>
              <a:t>, one for space, and one for time</a:t>
            </a:r>
          </a:p>
          <a:p>
            <a:r>
              <a:rPr lang="en-US" dirty="0"/>
              <a:t>We will learn about the hierarchy theorem for space first, because it is a bit simpler</a:t>
            </a:r>
          </a:p>
          <a:p>
            <a:r>
              <a:rPr lang="en-US" dirty="0"/>
              <a:t>These theorems will explain that there are an infinite number of space complexity classes and an infinite number of time complexity classes</a:t>
            </a:r>
          </a:p>
          <a:p>
            <a:r>
              <a:rPr lang="en-US" dirty="0"/>
              <a:t>Roughly speaking, the more time or space that a TM is given, the more problems it can solve (or the more languages it can decide)</a:t>
            </a:r>
          </a:p>
        </p:txBody>
      </p:sp>
    </p:spTree>
    <p:extLst>
      <p:ext uri="{BB962C8B-B14F-4D97-AF65-F5344CB8AC3E}">
        <p14:creationId xmlns:p14="http://schemas.microsoft.com/office/powerpoint/2010/main" val="1123141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EFE6D-120A-4BEC-81E7-7457262E4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 Constructibility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32F45A-0CF1-4123-99FE-0AAE9DC609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Before we explain the hierarchy theorem related to space, we need to define a notion known as </a:t>
            </a:r>
            <a:r>
              <a:rPr lang="en-US" i="1" dirty="0"/>
              <a:t>space constructibility</a:t>
            </a:r>
          </a:p>
          <a:p>
            <a:r>
              <a:rPr lang="en-US" dirty="0"/>
              <a:t>Definition 9.1 states (I am keeping the book's exact wording):</a:t>
            </a:r>
          </a:p>
          <a:p>
            <a:pPr marL="457200" lvl="1" indent="0">
              <a:buNone/>
            </a:pPr>
            <a:r>
              <a:rPr lang="en-US" dirty="0"/>
              <a:t>"A function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f: N→N</a:t>
            </a:r>
            <a:r>
              <a:rPr lang="en-US" dirty="0"/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</a:t>
            </a:r>
            <a:r>
              <a:rPr lang="en-US" dirty="0"/>
              <a:t> is at least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O(log n)</a:t>
            </a:r>
            <a:r>
              <a:rPr lang="en-US" dirty="0"/>
              <a:t>, is called </a:t>
            </a:r>
            <a:r>
              <a:rPr lang="en-US" b="1" dirty="0"/>
              <a:t>space constructible</a:t>
            </a:r>
            <a:r>
              <a:rPr lang="en-US" dirty="0"/>
              <a:t> if the function that maps the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to the binary representation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</a:t>
            </a:r>
            <a:r>
              <a:rPr lang="en-US" dirty="0"/>
              <a:t> is computable in space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/>
              <a:t>."</a:t>
            </a:r>
          </a:p>
          <a:p>
            <a:r>
              <a:rPr lang="en-US" dirty="0"/>
              <a:t>The textbook points out that for functions,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</a:t>
            </a:r>
            <a:r>
              <a:rPr lang="en-US" dirty="0"/>
              <a:t>, that are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o(n)</a:t>
            </a:r>
            <a:r>
              <a:rPr lang="en-US" dirty="0"/>
              <a:t>, we consider TMs with a read-only input tape, as when we considered sublinear space complexity</a:t>
            </a:r>
          </a:p>
          <a:p>
            <a:r>
              <a:rPr lang="en-US" dirty="0"/>
              <a:t>For functions that equate to fractions, they are "rounded down to the next lower integer"</a:t>
            </a:r>
          </a:p>
          <a:p>
            <a:r>
              <a:rPr lang="en-US" dirty="0"/>
              <a:t>Book (stated without proof): "All commonly occurring functions that are at least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O(log n</a:t>
            </a:r>
            <a:r>
              <a:rPr lang="en-US" dirty="0"/>
              <a:t>) are space constructible"</a:t>
            </a:r>
          </a:p>
          <a:p>
            <a:r>
              <a:rPr lang="en-US" dirty="0"/>
              <a:t>The explain two examples</a:t>
            </a:r>
          </a:p>
          <a:p>
            <a:pPr lvl="1"/>
            <a:r>
              <a:rPr lang="en-US" dirty="0"/>
              <a:t>The book describes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O(n)</a:t>
            </a:r>
            <a:r>
              <a:rPr lang="en-US" dirty="0"/>
              <a:t> space algorithm that processes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s (i.e.,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) and produces the binary representation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</a:p>
          <a:p>
            <a:pPr lvl="1"/>
            <a:r>
              <a:rPr lang="en-US" dirty="0"/>
              <a:t>Since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O(n)</a:t>
            </a:r>
            <a:r>
              <a:rPr lang="en-US" dirty="0"/>
              <a:t> is also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O(n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/>
              <a:t> is space constructible</a:t>
            </a:r>
          </a:p>
          <a:p>
            <a:pPr lvl="1"/>
            <a:r>
              <a:rPr lang="en-US" dirty="0"/>
              <a:t>They also describe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O(log n)</a:t>
            </a:r>
            <a:r>
              <a:rPr lang="en-US" dirty="0"/>
              <a:t> space algorithm to process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and produce the binary representation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log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</a:p>
          <a:p>
            <a:pPr lvl="1"/>
            <a:r>
              <a:rPr lang="en-US" dirty="0"/>
              <a:t>Therefore,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log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is space constructible</a:t>
            </a:r>
          </a:p>
        </p:txBody>
      </p:sp>
    </p:spTree>
    <p:extLst>
      <p:ext uri="{BB962C8B-B14F-4D97-AF65-F5344CB8AC3E}">
        <p14:creationId xmlns:p14="http://schemas.microsoft.com/office/powerpoint/2010/main" val="1742078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6829B-CE76-426C-A412-B213AA999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Space Hierarchy Theorem (part 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A7028-FD4A-41F5-84B9-C71A02128B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Theorem 9.3, the </a:t>
            </a:r>
            <a:r>
              <a:rPr lang="en-US" b="1" dirty="0"/>
              <a:t>space hierarchy theorem</a:t>
            </a:r>
            <a:r>
              <a:rPr lang="en-US" dirty="0"/>
              <a:t>, states (I am keeping the book's exact wording):</a:t>
            </a:r>
          </a:p>
          <a:p>
            <a:pPr marL="457200" lvl="1" indent="0">
              <a:buNone/>
            </a:pPr>
            <a:r>
              <a:rPr lang="en-US" dirty="0"/>
              <a:t>For any space constructible function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f: N→N</a:t>
            </a:r>
            <a:r>
              <a:rPr lang="en-US" dirty="0"/>
              <a:t>, a 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exists that is decidable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/>
              <a:t> space but not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/>
              <a:t> space.</a:t>
            </a:r>
          </a:p>
          <a:p>
            <a:r>
              <a:rPr lang="en-US" dirty="0"/>
              <a:t>The book uses a constructive proof to prove the space hierarchy theorem</a:t>
            </a:r>
          </a:p>
          <a:p>
            <a:r>
              <a:rPr lang="en-US" dirty="0"/>
              <a:t>They don't give any intuitive, verbal description of a language,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, that is decidable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/>
              <a:t> space but not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/>
              <a:t> space</a:t>
            </a:r>
          </a:p>
          <a:p>
            <a:r>
              <a:rPr lang="en-US" dirty="0"/>
              <a:t>Rather, they explain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/>
              <a:t> space algorithm,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, that provably cannot be duplicated by any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/>
              <a:t> space algorithm;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</a:t>
            </a:r>
            <a:r>
              <a:rPr lang="en-US" dirty="0"/>
              <a:t>is the language it recognizes</a:t>
            </a:r>
          </a:p>
          <a:p>
            <a:r>
              <a:rPr lang="en-US" dirty="0"/>
              <a:t>Book: "Language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is different from languages we have discussed previously in that it lacks a nonalgorithmic definition. Therefore, we cannot offer a simple mental picture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."</a:t>
            </a:r>
          </a:p>
          <a:p>
            <a:r>
              <a:rPr lang="en-US" dirty="0"/>
              <a:t>In the proof idea, the book first describes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at a high level, pointing out that there are technical details that need to be carefully considered; we will discuss this on the next slide</a:t>
            </a:r>
          </a:p>
          <a:p>
            <a:r>
              <a:rPr lang="en-US" dirty="0"/>
              <a:t>Then, in the main proof, they specify the algorithm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more formally; we will look 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in two slides</a:t>
            </a:r>
          </a:p>
        </p:txBody>
      </p:sp>
    </p:spTree>
    <p:extLst>
      <p:ext uri="{BB962C8B-B14F-4D97-AF65-F5344CB8AC3E}">
        <p14:creationId xmlns:p14="http://schemas.microsoft.com/office/powerpoint/2010/main" val="293642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77B4A-2154-48D8-925D-638BCD6DD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Space Hierarchy Theorem (part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A6C63B-A3E6-4DBC-B562-29C4FAD0A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At a high level,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acts as follows: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processes input representing some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&lt;M&gt;;</a:t>
            </a:r>
            <a:r>
              <a:rPr lang="en-US" dirty="0"/>
              <a:t> it rejects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&lt;M&gt;</a:t>
            </a:r>
            <a:r>
              <a:rPr lang="en-US" dirty="0"/>
              <a:t> is not properly formatted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simulates the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on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&lt;M&gt;</a:t>
            </a:r>
            <a:r>
              <a:rPr lang="en-US" dirty="0"/>
              <a:t>, assuming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&lt;M&gt;</a:t>
            </a:r>
            <a:r>
              <a:rPr lang="en-US" dirty="0"/>
              <a:t> uses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/>
              <a:t> space, and therefore at most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/>
              <a:t> time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calculates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</a:t>
            </a:r>
            <a:r>
              <a:rPr lang="en-US" dirty="0"/>
              <a:t>, where n is the size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&lt;M&gt;</a:t>
            </a:r>
            <a:r>
              <a:rPr lang="en-US" dirty="0"/>
              <a:t>, and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ever tries to use more than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</a:t>
            </a:r>
            <a:r>
              <a:rPr lang="en-US" dirty="0"/>
              <a:t> space, it rejects</a:t>
            </a:r>
          </a:p>
          <a:p>
            <a:pPr lvl="1"/>
            <a:r>
              <a:rPr lang="en-US" dirty="0"/>
              <a:t>As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simulates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it also counts the steps; if the number of steps reaches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f(n)</a:t>
            </a:r>
            <a:r>
              <a:rPr lang="en-US" dirty="0"/>
              <a:t>, it rejects, because this means it is in an infinite loop</a:t>
            </a:r>
          </a:p>
          <a:p>
            <a:pPr lvl="1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processing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&lt;M&gt;</a:t>
            </a:r>
            <a:r>
              <a:rPr lang="en-US" dirty="0"/>
              <a:t> terminates on time,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does the opposite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; that is,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&lt;M&gt;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rejects &lt;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M&gt;</a:t>
            </a:r>
            <a:r>
              <a:rPr lang="en-US" dirty="0"/>
              <a:t>, and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rejects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&lt;M&gt;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&lt;M&gt;</a:t>
            </a:r>
          </a:p>
          <a:p>
            <a:r>
              <a:rPr lang="en-US" dirty="0"/>
              <a:t>It would be nice if we could now claim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is different than every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/>
              <a:t> space algorithm, because we would then have a proof of the space hierarchy theorem</a:t>
            </a:r>
          </a:p>
          <a:p>
            <a:r>
              <a:rPr lang="en-US" dirty="0"/>
              <a:t>However, there is a problem</a:t>
            </a:r>
          </a:p>
          <a:p>
            <a:pPr lvl="1"/>
            <a:r>
              <a:rPr lang="en-US" dirty="0"/>
              <a:t>Even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runs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/>
              <a:t> space, it may use more space when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is small</a:t>
            </a:r>
          </a:p>
          <a:p>
            <a:pPr lvl="1"/>
            <a:r>
              <a:rPr lang="en-US" dirty="0"/>
              <a:t>When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processes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&lt;M&gt;</a:t>
            </a:r>
            <a:r>
              <a:rPr lang="en-US" dirty="0"/>
              <a:t>, it is possible that 'the asymptotic behavior hasn't "kicked in" yet'</a:t>
            </a:r>
          </a:p>
          <a:p>
            <a:pPr lvl="1"/>
            <a:r>
              <a:rPr lang="en-US" dirty="0"/>
              <a:t>We can "fix this problem by modifying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to give it additional opportunities to avoid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’s language"</a:t>
            </a:r>
          </a:p>
          <a:p>
            <a:pPr lvl="1"/>
            <a:r>
              <a:rPr lang="en-US" dirty="0"/>
              <a:t>Instead of taking only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&lt;M&gt;</a:t>
            </a:r>
            <a:r>
              <a:rPr lang="en-US" dirty="0"/>
              <a:t> as input,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will process any input of the form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 = &lt;M&gt;10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*</a:t>
            </a:r>
            <a:r>
              <a:rPr lang="en-US" dirty="0"/>
              <a:t>, and it will simulate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&lt;M&gt;</a:t>
            </a:r>
            <a:r>
              <a:rPr lang="en-US" dirty="0"/>
              <a:t>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>
                <a:ea typeface="Cambria Math" panose="02040503050406030204" pitchFamily="18" charset="0"/>
              </a:rPr>
              <a:t> (if this point seems confusing, the steps of the algorithm on the next slide might clarify it)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1"/>
            <a:r>
              <a:rPr lang="en-US" dirty="0"/>
              <a:t>For some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&lt;M&gt;10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/>
              <a:t>, with large enough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/>
              <a:t>, the asymptotic behavior will "kick in"</a:t>
            </a:r>
          </a:p>
        </p:txBody>
      </p:sp>
    </p:spTree>
    <p:extLst>
      <p:ext uri="{BB962C8B-B14F-4D97-AF65-F5344CB8AC3E}">
        <p14:creationId xmlns:p14="http://schemas.microsoft.com/office/powerpoint/2010/main" val="3498396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C4624-0BFE-4D34-AC11-D93F9570E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Space Hierarchy Theorem (part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5E096-4F0A-4A7C-BAA9-392D018C58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For any space constructable function,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</a:t>
            </a:r>
            <a:r>
              <a:rPr lang="en-US" dirty="0"/>
              <a:t>, we can construct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/>
              <a:t> space algorithm,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, that is not decidable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/>
              <a:t> space</a:t>
            </a:r>
          </a:p>
          <a:p>
            <a:r>
              <a:rPr lang="en-US" dirty="0"/>
              <a:t>Let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processes its input,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as follows (I am keeping the book's exact wording for the steps):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Let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be the length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Compute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</a:t>
            </a:r>
            <a:r>
              <a:rPr lang="en-US" dirty="0"/>
              <a:t> using space constructibility and mark off this much tape. If later stages ever attempt to use more, reject.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is not of the form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⟨M⟩10∗</a:t>
            </a:r>
            <a:r>
              <a:rPr lang="en-US" dirty="0"/>
              <a:t> for some TM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reject.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Simulate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while counting the number of steps used in the simulation. If the count ever exceeds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f(n)</a:t>
            </a:r>
            <a:r>
              <a:rPr lang="en-US" dirty="0"/>
              <a:t>, reject.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accepts, reject.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rejects, accept.</a:t>
            </a:r>
          </a:p>
          <a:p>
            <a:r>
              <a:rPr lang="en-US" dirty="0"/>
              <a:t>Related to stage 4:</a:t>
            </a:r>
          </a:p>
          <a:p>
            <a:pPr lvl="1"/>
            <a:r>
              <a:rPr lang="en-US" dirty="0"/>
              <a:t>The book points out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has a fixed alphabet,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's tape alphabet can be arbitrarily larger</a:t>
            </a:r>
          </a:p>
          <a:p>
            <a:pPr lvl="1"/>
            <a:r>
              <a:rPr lang="en-US" dirty="0"/>
              <a:t>Therefore, each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's tape cells might occupy multiple cells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(but a constant number)</a:t>
            </a:r>
          </a:p>
          <a:p>
            <a:pPr lvl="1"/>
            <a:r>
              <a:rPr lang="en-US" dirty="0"/>
              <a:t>Thus, "the simulation introduces a constant factor overhead in the space used", and "if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runs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g(n)</a:t>
            </a:r>
            <a:r>
              <a:rPr lang="en-US" dirty="0"/>
              <a:t> space, 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uses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 * g(n)</a:t>
            </a:r>
            <a:r>
              <a:rPr lang="en-US" dirty="0"/>
              <a:t> space to simulate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for some constant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that depends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"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398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AE8B4-9311-4420-BBF0-83F328180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Space Hierarchy Theorem (part 4)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1FF138-98AC-434C-931F-E4276A56C32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Clearly, algorithm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</a:t>
                </a:r>
                <a:r>
                  <a:rPr lang="en-US" dirty="0"/>
                  <a:t> runs 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O(f(n))</a:t>
                </a:r>
                <a:r>
                  <a:rPr lang="en-US" dirty="0"/>
                  <a:t> space because of stage 2</a:t>
                </a:r>
              </a:p>
              <a:p>
                <a:r>
                  <a:rPr lang="en-US" dirty="0"/>
                  <a:t>We can't describe the language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</a:t>
                </a:r>
                <a:r>
                  <a:rPr lang="en-US" dirty="0"/>
                  <a:t> recognizes with any intuitive verbal description, but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</a:t>
                </a:r>
                <a:r>
                  <a:rPr lang="en-US" dirty="0"/>
                  <a:t> must recognize some language; call that language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</a:p>
              <a:p>
                <a:r>
                  <a:rPr lang="en-US" dirty="0"/>
                  <a:t>Now consider any TM,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, that uses space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g(n) = o(f(n))</a:t>
                </a:r>
              </a:p>
              <a:p>
                <a:r>
                  <a:rPr lang="en-US" dirty="0"/>
                  <a:t>For some constants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en-US" dirty="0"/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 * g(n) &lt; f(n)</a:t>
                </a:r>
                <a:r>
                  <a:rPr lang="en-US" dirty="0">
                    <a:ea typeface="Cambria Math" panose="02040503050406030204" pitchFamily="18" charset="0"/>
                  </a:rPr>
                  <a:t> when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 &gt; n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dirty="0"/>
                  <a:t>When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dirty="0"/>
                  <a:t> is this long or longer,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D's</a:t>
                </a:r>
                <a:r>
                  <a:rPr lang="en-US" dirty="0"/>
                  <a:t> simulation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will run to completion</a:t>
                </a:r>
              </a:p>
              <a:p>
                <a:r>
                  <a:rPr lang="en-US" dirty="0"/>
                  <a:t>Consider what happens when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</a:t>
                </a:r>
                <a:r>
                  <a:rPr lang="en-US" dirty="0"/>
                  <a:t> is fed the input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w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</m:t>
                        </m:r>
                      </m:e>
                    </m:d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n</m:t>
                            </m:r>
                          </m:e>
                          <m:sub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p>
                    </m:sSup>
                  </m:oMath>
                </a14:m>
                <a:endParaRPr lang="en-US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dirty="0"/>
                  <a:t>This input is longer than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en-US" dirty="0"/>
                  <a:t>, so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</a:t>
                </a:r>
                <a:r>
                  <a:rPr lang="en-US" dirty="0"/>
                  <a:t>'s simulation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applied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dirty="0"/>
                  <a:t> will complete,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</a:t>
                </a:r>
                <a:r>
                  <a:rPr lang="en-US" dirty="0"/>
                  <a:t> will do the opposite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</a:p>
              <a:p>
                <a:r>
                  <a:rPr lang="en-US" dirty="0"/>
                  <a:t>Therefore,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</a:t>
                </a:r>
                <a:r>
                  <a:rPr lang="en-US" dirty="0"/>
                  <a:t> is different than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, at least for this one input</a:t>
                </a:r>
              </a:p>
              <a:p>
                <a:r>
                  <a:rPr lang="en-US" dirty="0"/>
                  <a:t>Therefore,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</a:t>
                </a:r>
                <a:r>
                  <a:rPr lang="en-US" dirty="0"/>
                  <a:t> is different than every language decidable 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o(f(n))</a:t>
                </a:r>
                <a:r>
                  <a:rPr lang="en-US" dirty="0"/>
                  <a:t> space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1FF138-98AC-434C-931F-E4276A56C32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7388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D5D0C-71FA-4477-94DA-88B05ED97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Corollaries of the Space Hierarchy Theorem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502047-2EF6-4C8D-8D78-92E29788F7F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The space hierarchy theorem has several important consequences, listed as corollaries in the textbook</a:t>
                </a:r>
              </a:p>
              <a:p>
                <a:r>
                  <a:rPr lang="en-US" dirty="0"/>
                  <a:t>Corollary 9.4 states: "For any two functions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f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 N→N</a:t>
                </a:r>
                <a:r>
                  <a:rPr lang="en-US" dirty="0"/>
                  <a:t>, where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(n)</a:t>
                </a:r>
                <a:r>
                  <a:rPr lang="en-US" dirty="0"/>
                  <a:t> is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o(f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(n))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 is space constructible,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SPACE(f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(n)) ⊊ SPACE(f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(n))</a:t>
                </a:r>
                <a:r>
                  <a:rPr lang="en-US" dirty="0"/>
                  <a:t>."</a:t>
                </a:r>
              </a:p>
              <a:p>
                <a:r>
                  <a:rPr lang="en-US" dirty="0"/>
                  <a:t>Corollary 9.5 states: "For any two real numbers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 ≤ ϵ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&lt; ϵ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SPACE(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ϵ</m:t>
                            </m:r>
                          </m:e>
                          <m:sub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p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 ⊊ SPACE(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ϵ</m:t>
                            </m:r>
                          </m:e>
                          <m:sub>
                            <m:r>
                              <a:rPr lang="en-US" b="0" i="0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p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  <a:r>
                  <a:rPr lang="en-US" dirty="0"/>
                  <a:t>."</a:t>
                </a:r>
              </a:p>
              <a:p>
                <a:r>
                  <a:rPr lang="en-US" dirty="0"/>
                  <a:t>I believe that this corollary relies on the fact that all formulas of the form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</a:t>
                </a:r>
                <a:r>
                  <a:rPr lang="en-US" dirty="0"/>
                  <a:t> are space constructible</a:t>
                </a:r>
              </a:p>
              <a:p>
                <a:r>
                  <a:rPr lang="en-US" dirty="0"/>
                  <a:t>Corollary 9.6 states: "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NL ⊊ PSPACE</a:t>
                </a:r>
                <a:r>
                  <a:rPr lang="en-US" dirty="0"/>
                  <a:t>"</a:t>
                </a:r>
              </a:p>
              <a:p>
                <a:r>
                  <a:rPr lang="en-US" dirty="0"/>
                  <a:t>As a proof, the book sates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NL ⊆ SPACE(log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n)</a:t>
                </a:r>
                <a:r>
                  <a:rPr lang="en-US" dirty="0"/>
                  <a:t> due to Savitch's theorem,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SPACE(log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n) ⊊ SPACE(N) </a:t>
                </a:r>
                <a:r>
                  <a:rPr lang="en-US" dirty="0"/>
                  <a:t>due to the space hierarchy theorem</a:t>
                </a:r>
              </a:p>
              <a:p>
                <a:r>
                  <a:rPr lang="en-US" dirty="0"/>
                  <a:t>Leading up to the next corollary, the book points out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SPACE(n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  <a:r>
                  <a:rPr lang="en-US" dirty="0"/>
                  <a:t> is contained within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SPACE(n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log n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  <a:r>
                  <a:rPr lang="en-US" dirty="0"/>
                  <a:t> which "is strictly contained within the class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SPACE(2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  <a:r>
                  <a:rPr lang="en-US" dirty="0"/>
                  <a:t>"</a:t>
                </a:r>
              </a:p>
              <a:p>
                <a:r>
                  <a:rPr lang="en-US" dirty="0"/>
                  <a:t>This separates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PSPACE</a:t>
                </a:r>
                <a:r>
                  <a:rPr lang="en-US" dirty="0"/>
                  <a:t> from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EXPSPACE = ∪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SPACE(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n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k</m:t>
                            </m:r>
                          </m:sup>
                        </m:sSup>
                      </m:sup>
                    </m:sSup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</a:p>
              <a:p>
                <a:r>
                  <a:rPr lang="en-US" dirty="0"/>
                  <a:t>Corollary 9.7 states: "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PSPACE ⊊ EXPSPACE</a:t>
                </a:r>
                <a:r>
                  <a:rPr lang="en-US" dirty="0"/>
                  <a:t>"</a:t>
                </a:r>
              </a:p>
              <a:p>
                <a:r>
                  <a:rPr lang="en-US" dirty="0"/>
                  <a:t>The book says that this corollary establishes "the main objective of this chapter", since it proves that some problems are intractable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502047-2EF6-4C8D-8D78-92E29788F7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06" t="-2241" r="-2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952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EFE6D-120A-4BEC-81E7-7457262E4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Constructibility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632F45A-0CF1-4123-99FE-0AAE9DC6093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Before we explain the hierarchy theorem related to time, we need to define a notion known as </a:t>
                </a:r>
                <a:r>
                  <a:rPr lang="en-US" i="1" dirty="0"/>
                  <a:t>time constructibility</a:t>
                </a:r>
              </a:p>
              <a:p>
                <a:r>
                  <a:rPr lang="en-US" dirty="0"/>
                  <a:t>Definition 9.8 states (I am keeping the book's exact wording):</a:t>
                </a:r>
              </a:p>
              <a:p>
                <a:pPr marL="457200" lvl="1" indent="0">
                  <a:buNone/>
                </a:pPr>
                <a:r>
                  <a:rPr lang="en-US" dirty="0"/>
                  <a:t>"A function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t: N→N</a:t>
                </a:r>
                <a:r>
                  <a:rPr lang="en-US" dirty="0"/>
                  <a:t>, where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t(n)</a:t>
                </a:r>
                <a:r>
                  <a:rPr lang="en-US" dirty="0"/>
                  <a:t> is at least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O(n log n)</a:t>
                </a:r>
                <a:r>
                  <a:rPr lang="en-US" dirty="0"/>
                  <a:t>, is called time constructible if the function that maps the string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dirty="0"/>
                  <a:t> to the binary representation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t(n)</a:t>
                </a:r>
                <a:r>
                  <a:rPr lang="en-US" dirty="0"/>
                  <a:t> is computable in time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O(t(n))</a:t>
                </a:r>
                <a:r>
                  <a:rPr lang="en-US" dirty="0"/>
                  <a:t>."</a:t>
                </a:r>
              </a:p>
              <a:p>
                <a:r>
                  <a:rPr lang="en-US" dirty="0"/>
                  <a:t>The book doesn't explicitly state it, but it is clear from their example that for functions that equate to fractions, they are rounded down (as with space constructibility)</a:t>
                </a:r>
              </a:p>
              <a:p>
                <a:r>
                  <a:rPr lang="en-US" dirty="0"/>
                  <a:t>Book (stated without proof): "All commonly occurring functions that are at least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 log n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:r>
                  <a:rPr lang="en-US" dirty="0"/>
                  <a:t>are time constructible"</a:t>
                </a:r>
              </a:p>
              <a:p>
                <a:r>
                  <a:rPr lang="en-US" dirty="0"/>
                  <a:t>The explain two examples</a:t>
                </a:r>
              </a:p>
              <a:p>
                <a:pPr lvl="1"/>
                <a:r>
                  <a:rPr lang="en-US" dirty="0"/>
                  <a:t>The book describes a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O(n log n)</a:t>
                </a:r>
                <a:r>
                  <a:rPr lang="en-US" dirty="0"/>
                  <a:t> time algorithm that processes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dirty="0"/>
                  <a:t>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s (i.e., input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dirty="0"/>
                  <a:t>) and produces the binary representation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  <m:rad>
                      <m:radPr>
                        <m:degHide m:val="on"/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e>
                    </m:rad>
                  </m:oMath>
                </a14:m>
                <a:endParaRPr lang="en-US" baseline="30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/>
                  <a:t>First, 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O(n log n)</a:t>
                </a:r>
                <a:r>
                  <a:rPr lang="en-US" dirty="0"/>
                  <a:t> time, the number n is counted in binary; this requires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O(log n)</a:t>
                </a:r>
                <a:r>
                  <a:rPr lang="en-US" dirty="0"/>
                  <a:t> steps for every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Then the algorithm computes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  <m:rad>
                          <m:radPr>
                            <m:degHide m:val="on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m:rPr>
                                <m:sty m:val="p"/>
                              </m:rPr>
                              <a:rPr lang="en-US" b="0" i="0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n</m:t>
                            </m:r>
                          </m:e>
                        </m:rad>
                      </m:e>
                    </m:d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 in binary form, based on the binary representation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</a:p>
              <a:p>
                <a:pPr lvl="1"/>
                <a:r>
                  <a:rPr lang="en-US" dirty="0"/>
                  <a:t>Therefore,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  <m:rad>
                      <m:radPr>
                        <m:degHide m:val="on"/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e>
                    </m:rad>
                  </m:oMath>
                </a14:m>
                <a:r>
                  <a:rPr lang="en-US" dirty="0"/>
                  <a:t> is time constructible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632F45A-0CF1-4123-99FE-0AAE9DC609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8891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7D408-5DB8-48FE-BA28-CD91D6943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Time Hierarchy Theorem (not detailed)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8EA601-21BF-4703-9C99-CF2A37B348C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Theorem 9.10, the </a:t>
                </a:r>
                <a:r>
                  <a:rPr lang="en-US" b="1" dirty="0"/>
                  <a:t>time hierarchy theorem</a:t>
                </a:r>
                <a:r>
                  <a:rPr lang="en-US" dirty="0"/>
                  <a:t>, states (I am keeping the book's exact wording):</a:t>
                </a:r>
              </a:p>
              <a:p>
                <a:pPr marL="457200" lvl="1" indent="0">
                  <a:buNone/>
                </a:pPr>
                <a:r>
                  <a:rPr lang="en-US" dirty="0"/>
                  <a:t>For any time constructible function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t: N→N</a:t>
                </a:r>
                <a:r>
                  <a:rPr lang="en-US" dirty="0"/>
                  <a:t>, a language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dirty="0"/>
                  <a:t> exists that is decidable 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O(t(n))</a:t>
                </a:r>
                <a:r>
                  <a:rPr lang="en-US" dirty="0"/>
                  <a:t> time but not decidable in time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o(t(n) / log t(n))</a:t>
                </a:r>
                <a:r>
                  <a:rPr lang="en-US" dirty="0"/>
                  <a:t>.</a:t>
                </a:r>
              </a:p>
              <a:p>
                <a:r>
                  <a:rPr lang="en-US" dirty="0"/>
                  <a:t>The book uses a constructive proof to prove the space hierarchy theorem</a:t>
                </a:r>
              </a:p>
              <a:p>
                <a:r>
                  <a:rPr lang="en-US" dirty="0"/>
                  <a:t>We are not going to cover this proof in has much detail as the proof of the space hierarchy theorem (the details are in the book)</a:t>
                </a:r>
              </a:p>
              <a:p>
                <a:r>
                  <a:rPr lang="en-US" dirty="0"/>
                  <a:t>Here are the main details I want to point out:</a:t>
                </a:r>
              </a:p>
              <a:p>
                <a:pPr lvl="1"/>
                <a:r>
                  <a:rPr lang="en-US" dirty="0"/>
                  <a:t>The construction of algorithm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</a:t>
                </a:r>
                <a:r>
                  <a:rPr lang="en-US" dirty="0"/>
                  <a:t> described in the proof is similar to that in the proof of the space hierarchy theorem, but there are complications that need to be handled</a:t>
                </a:r>
              </a:p>
              <a:p>
                <a:pPr lvl="1"/>
                <a:r>
                  <a:rPr lang="en-US" dirty="0"/>
                  <a:t>When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</a:t>
                </a:r>
                <a:r>
                  <a:rPr lang="en-US" dirty="0"/>
                  <a:t> simulates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, the information about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is organized into tracks</a:t>
                </a:r>
              </a:p>
              <a:p>
                <a:pPr lvl="1"/>
                <a:r>
                  <a:rPr lang="en-US" dirty="0"/>
                  <a:t>One track contains static information about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's tape; one contains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's current state and a copy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's transition function; and a third track is used to keep track of the count of steps</a:t>
                </a:r>
              </a:p>
              <a:p>
                <a:pPr lvl="1"/>
                <a:r>
                  <a:rPr lang="en-US" dirty="0"/>
                  <a:t>Instead of counting the number of steps in increasing order, this construction starts with a counter representing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n</m:t>
                            </m:r>
                          </m:e>
                        </m:d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/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n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e>
                    </m:d>
                  </m:oMath>
                </a14:m>
                <a:r>
                  <a:rPr lang="en-US" dirty="0"/>
                  <a:t> and decreasing it at each time step</a:t>
                </a:r>
              </a:p>
              <a:p>
                <a:pPr lvl="1"/>
                <a:r>
                  <a:rPr lang="en-US" dirty="0"/>
                  <a:t>However, the algorithm cannot store the count, or information about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, in a single space and move to it every step; this would square the number of required steps of the algorithm</a:t>
                </a:r>
              </a:p>
              <a:p>
                <a:pPr lvl="1"/>
                <a:r>
                  <a:rPr lang="en-US" dirty="0"/>
                  <a:t>Instead, the information and the count are continuously shifted to remain close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</a:t>
                </a:r>
                <a:r>
                  <a:rPr lang="en-US" dirty="0"/>
                  <a:t>'s read-write head; the information about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has a constant size, but the count uses up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log t(n)</a:t>
                </a:r>
                <a:r>
                  <a:rPr lang="en-US" dirty="0"/>
                  <a:t> bits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8EA601-21BF-4703-9C99-CF2A37B348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1331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D5D0C-71FA-4477-94DA-88B05ED97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Corollaries of the Time Hierarchy Theorem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502047-2EF6-4C8D-8D78-92E29788F7F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As with the space hierarchy theorem, the time hierarchy theorem has several important consequences, listed as corollaries in the textbook</a:t>
                </a:r>
              </a:p>
              <a:p>
                <a:r>
                  <a:rPr lang="en-US" dirty="0"/>
                  <a:t>Corollary 9.11 states: "For any two functions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t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 N→N</a:t>
                </a:r>
                <a:r>
                  <a:rPr lang="en-US" dirty="0"/>
                  <a:t>, where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(n)</a:t>
                </a:r>
                <a:r>
                  <a:rPr lang="en-US" dirty="0"/>
                  <a:t> is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o(t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(n) / log t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(n))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 is time constructible,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TIME(t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(n)) ⊊ TIME(t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(n))</a:t>
                </a:r>
                <a:r>
                  <a:rPr lang="en-US" dirty="0"/>
                  <a:t>."</a:t>
                </a:r>
              </a:p>
              <a:p>
                <a:r>
                  <a:rPr lang="en-US" dirty="0"/>
                  <a:t>Corollary 9.12 states: "For any two real numbers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 ≤ ϵ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&lt; ϵ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TIME(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ϵ</m:t>
                            </m:r>
                          </m:e>
                          <m:sub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p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 ⊊ TIME(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ϵ</m:t>
                            </m:r>
                          </m:e>
                          <m:sub>
                            <m:r>
                              <a:rPr lang="en-US" b="0" i="0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p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  <a:r>
                  <a:rPr lang="en-US" dirty="0"/>
                  <a:t>."</a:t>
                </a:r>
              </a:p>
              <a:p>
                <a:r>
                  <a:rPr lang="en-US" dirty="0"/>
                  <a:t>I believe that this corollary relies on the fact that all formulas of the form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</a:t>
                </a:r>
                <a:r>
                  <a:rPr lang="en-US" dirty="0"/>
                  <a:t>, where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 &gt; 1</a:t>
                </a:r>
                <a:r>
                  <a:rPr lang="en-US" dirty="0"/>
                  <a:t>, are time constructible; note that for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 &gt; 1</a:t>
                </a:r>
                <a:r>
                  <a:rPr lang="en-US" dirty="0"/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Ω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(n log n)</a:t>
                </a:r>
              </a:p>
              <a:p>
                <a:r>
                  <a:rPr lang="en-US" dirty="0"/>
                  <a:t>Corollary 9.13 states: "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 ⊊ EXPTIME</a:t>
                </a:r>
                <a:r>
                  <a:rPr lang="en-US" dirty="0"/>
                  <a:t>"</a:t>
                </a:r>
              </a:p>
              <a:p>
                <a:pPr lvl="1"/>
                <a:r>
                  <a:rPr lang="en-US" dirty="0"/>
                  <a:t>The book does not state any proof of this important corollary, so apparently it is considered obvious based on the time hierarchy theorem</a:t>
                </a:r>
              </a:p>
              <a:p>
                <a:pPr lvl="1"/>
                <a:r>
                  <a:rPr lang="en-US" dirty="0"/>
                  <a:t>I believe this is because we can rely on a derivation similar to the one used for Corollary 9.7, which stated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PSPACE ⊊ EXPSPACE</a:t>
                </a:r>
                <a:endParaRPr lang="en-US" dirty="0"/>
              </a:p>
              <a:p>
                <a:pPr lvl="1"/>
                <a:r>
                  <a:rPr lang="en-US" dirty="0"/>
                  <a:t>That is,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TIME(n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  <a:r>
                  <a:rPr lang="en-US" dirty="0"/>
                  <a:t> is contained within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TIME(n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log n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  <a:r>
                  <a:rPr lang="en-US" dirty="0"/>
                  <a:t> which is strictly contained within the class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SPACE(2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  <a:endParaRPr lang="en-US" dirty="0"/>
              </a:p>
              <a:p>
                <a:pPr lvl="1"/>
                <a:r>
                  <a:rPr lang="en-US" dirty="0"/>
                  <a:t>This separates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</a:t>
                </a:r>
                <a:r>
                  <a:rPr lang="en-US" dirty="0"/>
                  <a:t> from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EXPTIME = ∪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TIME(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n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k</m:t>
                            </m:r>
                          </m:sup>
                        </m:sSup>
                      </m:sup>
                    </m:sSup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502047-2EF6-4C8D-8D78-92E29788F7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6" t="-2801" r="-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3902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F4C2C-744D-473A-A921-B6FBFF931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Space Completeness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45F08-63DF-4A9E-A07B-35A7CEC33E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As with some of the other important, general complexity classes, we can define the notion of completeness for the class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EXPSPACE</a:t>
            </a:r>
          </a:p>
          <a:p>
            <a:r>
              <a:rPr lang="en-US" dirty="0"/>
              <a:t>Definition 9.14 states (I am keeping the book's exact wording):</a:t>
            </a:r>
          </a:p>
          <a:p>
            <a:pPr marL="457200" lvl="1" indent="0">
              <a:buNone/>
            </a:pPr>
            <a:r>
              <a:rPr lang="en-US" dirty="0"/>
              <a:t>A 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is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EXPSPACE</a:t>
            </a:r>
            <a:r>
              <a:rPr lang="en-US" b="1" dirty="0"/>
              <a:t>-complete</a:t>
            </a:r>
            <a:r>
              <a:rPr lang="en-US" dirty="0"/>
              <a:t> if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B ∈ EXPSPACE</a:t>
            </a:r>
            <a:r>
              <a:rPr lang="en-US" sz="2400" dirty="0"/>
              <a:t>, and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/>
              <a:t>every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2400" dirty="0"/>
              <a:t> in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EXPSPACE</a:t>
            </a:r>
            <a:r>
              <a:rPr lang="en-US" sz="2400" dirty="0"/>
              <a:t> is polynomial time reducible to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sz="2400" dirty="0"/>
              <a:t>.</a:t>
            </a:r>
          </a:p>
          <a:p>
            <a:r>
              <a:rPr lang="en-US" dirty="0"/>
              <a:t>Although the book doesn't explicitly define the term, they later use the term 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EXPSPACE</a:t>
            </a:r>
            <a:r>
              <a:rPr lang="en-US" i="1" dirty="0"/>
              <a:t>-hard</a:t>
            </a:r>
            <a:r>
              <a:rPr lang="en-US" dirty="0"/>
              <a:t> to define any language with the second property above</a:t>
            </a:r>
          </a:p>
          <a:p>
            <a:r>
              <a:rPr lang="en-US" dirty="0"/>
              <a:t>Note that any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EXSPACE</a:t>
            </a:r>
            <a:r>
              <a:rPr lang="en-US" dirty="0"/>
              <a:t>-complete problem must be intractable</a:t>
            </a:r>
          </a:p>
          <a:p>
            <a:pPr lvl="1"/>
            <a:r>
              <a:rPr lang="en-US" dirty="0"/>
              <a:t>This is because we already know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 ⊊ EXPSPACE</a:t>
            </a:r>
            <a:r>
              <a:rPr lang="en-US" dirty="0">
                <a:ea typeface="Cambria Math" panose="02040503050406030204" pitchFamily="18" charset="0"/>
              </a:rPr>
              <a:t> (i.e., it is a proper subset)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We also know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 ⊆ PSPACE</a:t>
            </a:r>
            <a:r>
              <a:rPr lang="en-US" dirty="0">
                <a:ea typeface="Cambria Math" panose="02040503050406030204" pitchFamily="18" charset="0"/>
              </a:rPr>
              <a:t> (it is not known if this containment is proper, but most computer scientists believe that it almost certainly is)</a:t>
            </a:r>
          </a:p>
        </p:txBody>
      </p:sp>
    </p:spTree>
    <p:extLst>
      <p:ext uri="{BB962C8B-B14F-4D97-AF65-F5344CB8AC3E}">
        <p14:creationId xmlns:p14="http://schemas.microsoft.com/office/powerpoint/2010/main" val="216666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1D06D-2D78-4C77-B87D-5BADDD8F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Expressions (revisited)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97255F-38D9-4BB9-A54E-229FBC55C4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As we have previously defined, an expression,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, is a </a:t>
            </a:r>
            <a:r>
              <a:rPr lang="en-US" b="1" dirty="0"/>
              <a:t>regular expression</a:t>
            </a:r>
            <a:r>
              <a:rPr lang="en-US" dirty="0"/>
              <a:t> (RE)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is: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, were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∈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Σ</a:t>
            </a:r>
            <a:r>
              <a:rPr lang="en-US" dirty="0"/>
              <a:t>,</a:t>
            </a:r>
          </a:p>
          <a:p>
            <a:pPr marL="914400" lvl="1" indent="-457200">
              <a:buFont typeface="+mj-lt"/>
              <a:buAutoNum type="arabicPeriod"/>
            </a:pP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ε</a:t>
            </a:r>
            <a:r>
              <a:rPr lang="en-US" dirty="0"/>
              <a:t> (the empty string),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∅</a:t>
            </a:r>
            <a:r>
              <a:rPr lang="en-US" dirty="0"/>
              <a:t> (the empty set),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∪ 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  <a:r>
              <a:rPr lang="en-US" dirty="0"/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/>
              <a:t> are regular expressions,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∘ 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  <a:r>
              <a:rPr lang="en-US" dirty="0"/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/>
              <a:t> are regular expressions, or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*)</a:t>
            </a:r>
            <a:r>
              <a:rPr lang="en-US" dirty="0"/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is a regular expression.</a:t>
            </a:r>
          </a:p>
          <a:p>
            <a:r>
              <a:rPr lang="en-US" dirty="0"/>
              <a:t>We can generally leave out the concatenation symbol when writing a regular expression</a:t>
            </a:r>
          </a:p>
          <a:p>
            <a:r>
              <a:rPr lang="en-US" dirty="0"/>
              <a:t>Additionally, parentheses may be left out unless they are necessary to change the order that operations are applied</a:t>
            </a:r>
          </a:p>
          <a:p>
            <a:r>
              <a:rPr lang="en-US" dirty="0"/>
              <a:t>The order of </a:t>
            </a:r>
            <a:r>
              <a:rPr lang="en-US" i="1" dirty="0"/>
              <a:t>precedence</a:t>
            </a:r>
            <a:r>
              <a:rPr lang="en-US" dirty="0"/>
              <a:t> of operations is first star (a.k.a. Kleene star), followed by concatenation, followed by union</a:t>
            </a:r>
          </a:p>
          <a:p>
            <a:r>
              <a:rPr lang="en-US" dirty="0"/>
              <a:t>The three operations (union, concatenation, and star) are called the </a:t>
            </a:r>
            <a:r>
              <a:rPr lang="en-US" i="1" dirty="0"/>
              <a:t>regular operations</a:t>
            </a:r>
          </a:p>
        </p:txBody>
      </p:sp>
    </p:spTree>
    <p:extLst>
      <p:ext uri="{BB962C8B-B14F-4D97-AF65-F5344CB8AC3E}">
        <p14:creationId xmlns:p14="http://schemas.microsoft.com/office/powerpoint/2010/main" val="33983122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6F2CD-A666-4C5D-82BE-993CE4581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Generalized Regular Expressions</a:t>
            </a:r>
            <a:endParaRPr lang="en-US" baseline="-25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77F95D-C66F-4EDE-B90C-FA89E515FAF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r>
                  <a:rPr lang="en-US" dirty="0"/>
                  <a:t>A </a:t>
                </a:r>
                <a:r>
                  <a:rPr lang="en-US" i="1" dirty="0"/>
                  <a:t>generalized regular expression</a:t>
                </a:r>
                <a:r>
                  <a:rPr lang="en-US" dirty="0"/>
                  <a:t> allows the </a:t>
                </a:r>
                <a:r>
                  <a:rPr lang="en-US" i="1" dirty="0"/>
                  <a:t>exponentiation operation</a:t>
                </a:r>
                <a:r>
                  <a:rPr lang="en-US" dirty="0"/>
                  <a:t> in addition to the regular operations</a:t>
                </a:r>
              </a:p>
              <a:p>
                <a:r>
                  <a:rPr lang="en-US" dirty="0"/>
                  <a:t>Book: "If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dirty="0"/>
                  <a:t> is a regular expression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:r>
                  <a:rPr lang="en-US" dirty="0"/>
                  <a:t> is a nonnegative integer, writing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R↑k</a:t>
                </a:r>
                <a:r>
                  <a:rPr lang="en-US" dirty="0"/>
                  <a:t> is equivalent to the concatenation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dirty="0"/>
                  <a:t> with itself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:r>
                  <a:rPr lang="en-US" dirty="0"/>
                  <a:t> times"</a:t>
                </a:r>
              </a:p>
              <a:p>
                <a:r>
                  <a:rPr lang="en-US" dirty="0"/>
                  <a:t>Using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:r>
                  <a:rPr lang="en-US" dirty="0"/>
                  <a:t> as shorthand for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R↑k</a:t>
                </a:r>
                <a:r>
                  <a:rPr lang="en-US" dirty="0"/>
                  <a:t>, we can write: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k</m:t>
                          </m:r>
                        </m:sup>
                      </m:sSup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R</m:t>
                      </m:r>
                      <m:r>
                        <m:rPr>
                          <m:nor/>
                        </m:rPr>
                        <a:rPr lang="en-US"/>
                        <m:t>↑</m:t>
                      </m:r>
                      <m:r>
                        <m:rPr>
                          <m:nor/>
                        </m:rPr>
                        <a:rPr lang="en-US" b="0" smtClean="0"/>
                        <m:t>k</m:t>
                      </m:r>
                      <m:r>
                        <m:rPr>
                          <m:nor/>
                        </m:rPr>
                        <a:rPr lang="en-US" b="0" smtClean="0"/>
                        <m:t> = </m:t>
                      </m:r>
                      <m:limUpp>
                        <m:limUp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groupChr>
                            <m:groupChrPr>
                              <m:chr m:val="⏞"/>
                              <m:pos m:val="top"/>
                              <m:vertJc m:val="bot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m:rPr>
                                  <m:sty m:val="p"/>
                                  <m:brk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  <m:r>
                                <m:rPr>
                                  <m:nor/>
                                </m:rPr>
                                <a:rPr lang="en-US"/>
                                <m:t>∘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  <m:r>
                                <m:rPr>
                                  <m:nor/>
                                </m:rPr>
                                <a:rPr lang="en-US"/>
                                <m:t>∘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  <m:r>
                                <m:rPr>
                                  <m:nor/>
                                </m:rPr>
                                <a:rPr lang="en-US"/>
                                <m:t>∘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e>
                          </m:groupChr>
                        </m:e>
                        <m:lim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k</m:t>
                          </m:r>
                        </m:lim>
                      </m:limUpp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Of course, adding exponentiation does not add to the power of the formalism (because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:r>
                  <a:rPr lang="en-US" dirty="0"/>
                  <a:t> can be rewritten using concatenation)</a:t>
                </a:r>
              </a:p>
              <a:p>
                <a:r>
                  <a:rPr lang="en-US" dirty="0"/>
                  <a:t>However, rewriting exponentiation as concatenation may cause the size of the expression to grow exponentially</a:t>
                </a:r>
              </a:p>
              <a:p>
                <a:r>
                  <a:rPr lang="en-US" dirty="0"/>
                  <a:t>This is because, assuming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:r>
                  <a:rPr lang="en-US" dirty="0"/>
                  <a:t> is written in binary, the exponent uses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log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:r>
                  <a:rPr lang="en-US" dirty="0"/>
                  <a:t> bits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77F95D-C66F-4EDE-B90C-FA89E515FA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2661" b="-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21074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2F4B634-EB1C-4F86-8329-276AB950A6A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EQ</a:t>
                </a:r>
                <a:r>
                  <a:rPr lang="en-US" baseline="-25000" dirty="0"/>
                  <a:t>REX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aseline="-25000" smtClean="0"/>
                      <m:t>↑</m:t>
                    </m:r>
                  </m:oMath>
                </a14:m>
                <a:r>
                  <a:rPr lang="en-US" dirty="0"/>
                  <a:t> (part 1)</a:t>
                </a:r>
                <a:endParaRPr lang="en-US" baseline="-250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2F4B634-EB1C-4F86-8329-276AB950A6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966B47-9219-4966-BA3D-3BFB96867B8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Consider the following language: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REX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{&lt;Q, R&gt; | Q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dirty="0"/>
                  <a:t> are equivalent regular expressions with exponentiation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}</a:t>
                </a:r>
              </a:p>
              <a:p>
                <a:r>
                  <a:rPr lang="en-US" dirty="0"/>
                  <a:t>In other words, the language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REX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r>
                  <a:rPr lang="en-US" dirty="0"/>
                  <a:t> consists of all pairs of equivalent, generalized regular expressions</a:t>
                </a:r>
              </a:p>
              <a:p>
                <a:r>
                  <a:rPr lang="en-US" dirty="0"/>
                  <a:t>Theorem 9.15 states: "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REX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r>
                  <a:rPr lang="en-US" dirty="0"/>
                  <a:t> is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EXPSPACE</a:t>
                </a:r>
                <a:r>
                  <a:rPr lang="en-US" dirty="0"/>
                  <a:t>-complete"</a:t>
                </a:r>
              </a:p>
              <a:p>
                <a:r>
                  <a:rPr lang="en-US" dirty="0"/>
                  <a:t>To prove this, we need to show two things</a:t>
                </a:r>
              </a:p>
              <a:p>
                <a:r>
                  <a:rPr lang="en-US" dirty="0"/>
                  <a:t>First, we need to show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REX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r>
                  <a:rPr lang="en-US" dirty="0"/>
                  <a:t> is 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EXPSPACE</a:t>
                </a:r>
                <a:r>
                  <a:rPr lang="en-US" dirty="0"/>
                  <a:t> (this is not trivial)</a:t>
                </a:r>
              </a:p>
              <a:p>
                <a:r>
                  <a:rPr lang="en-US" dirty="0"/>
                  <a:t>Second, we need to show that all other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EXPSPACE</a:t>
                </a:r>
                <a:r>
                  <a:rPr lang="en-US" dirty="0"/>
                  <a:t> languages can be reduced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REX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r>
                  <a:rPr lang="en-US" dirty="0"/>
                  <a:t> in polynomial time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966B47-9219-4966-BA3D-3BFB96867B8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661" r="-1391" b="-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76428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789378D-77D4-409B-83D6-206036B2999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EQ</a:t>
                </a:r>
                <a:r>
                  <a:rPr lang="en-US" baseline="-25000" dirty="0"/>
                  <a:t>REX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aseline="-25000" smtClean="0"/>
                      <m:t>↑</m:t>
                    </m:r>
                  </m:oMath>
                </a14:m>
                <a:r>
                  <a:rPr lang="en-US" dirty="0"/>
                  <a:t> (part 2)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789378D-77D4-409B-83D6-206036B2999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4719CEA-5B5D-432D-A353-870E47F3DBE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The book shows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REX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∈ EXPSPACE</a:t>
                </a:r>
                <a:r>
                  <a:rPr lang="en-US" dirty="0"/>
                  <a:t> with a constructive proof, i.e., be describing an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EXPSPACE</a:t>
                </a:r>
                <a:r>
                  <a:rPr lang="en-US" dirty="0"/>
                  <a:t> algorithm that decides it</a:t>
                </a:r>
              </a:p>
              <a:p>
                <a:r>
                  <a:rPr lang="en-US" dirty="0"/>
                  <a:t>We will describe it in less detail than the book, but I'll try to convey the convey the main principles of the approach</a:t>
                </a:r>
              </a:p>
              <a:p>
                <a:pPr lvl="1"/>
                <a:r>
                  <a:rPr lang="en-US" sz="2600" dirty="0"/>
                  <a:t>First, they show a nondeterministic linear space algorithm for determining if two NFAs are inequivalent</a:t>
                </a:r>
              </a:p>
              <a:p>
                <a:pPr lvl="1"/>
                <a:r>
                  <a:rPr lang="en-US" sz="2600" dirty="0"/>
                  <a:t>Savitch's theorem then tells us that there is a deterministic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O(n</a:t>
                </a:r>
                <a:r>
                  <a:rPr lang="en-US" sz="2600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  <a:r>
                  <a:rPr lang="en-US" sz="2600" dirty="0"/>
                  <a:t> space algorithm for the same problem</a:t>
                </a:r>
              </a:p>
              <a:p>
                <a:pPr lvl="1"/>
                <a:r>
                  <a:rPr lang="en-US" sz="2600" dirty="0"/>
                  <a:t>Then they show an algorithm for determining whether two generalized regular expressions are equivalent</a:t>
                </a:r>
              </a:p>
              <a:p>
                <a:pPr lvl="1"/>
                <a:r>
                  <a:rPr lang="en-US" sz="2600" dirty="0"/>
                  <a:t>This algorithm first converts both generalized REs to equivalent REs without exponentiation (this requires exponential space)</a:t>
                </a:r>
              </a:p>
              <a:p>
                <a:pPr lvl="1"/>
                <a:r>
                  <a:rPr lang="en-US" sz="2600" dirty="0"/>
                  <a:t>Then, they convert the REs to NFAs (we saw how to do this earlier in the course)</a:t>
                </a:r>
              </a:p>
              <a:p>
                <a:pPr lvl="1"/>
                <a:r>
                  <a:rPr lang="en-US" sz="2600" dirty="0"/>
                  <a:t>Then, they apply the deterministic machine for determining if the two NFAs are inequivalent, and they reverse the answer</a:t>
                </a:r>
              </a:p>
              <a:p>
                <a:r>
                  <a:rPr lang="en-US" dirty="0"/>
                  <a:t>The book analyzes the space complexity of the algorithm in more detail, showing that can be done with exponential space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4719CEA-5B5D-432D-A353-870E47F3DB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522" t="-2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49658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0D63228-E568-4620-A21B-0E46BA0CE72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EQ</a:t>
                </a:r>
                <a:r>
                  <a:rPr lang="en-US" baseline="-25000" dirty="0"/>
                  <a:t>REX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aseline="-25000" smtClean="0"/>
                      <m:t>↑</m:t>
                    </m:r>
                  </m:oMath>
                </a14:m>
                <a:r>
                  <a:rPr lang="en-US" dirty="0"/>
                  <a:t> (part 3)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0D63228-E568-4620-A21B-0E46BA0CE72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093CD6-4662-49F5-AC19-41CC78F7C0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We still need to show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REX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r>
                  <a:rPr lang="en-US" dirty="0"/>
                  <a:t> is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EXPSPACE</a:t>
                </a:r>
                <a:r>
                  <a:rPr lang="en-US" dirty="0"/>
                  <a:t>-hard</a:t>
                </a:r>
              </a:p>
              <a:p>
                <a:r>
                  <a:rPr lang="en-US" dirty="0"/>
                  <a:t>Consider a language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dirty="0"/>
                  <a:t> that is decided by some TM,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, running in space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n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k</m:t>
                            </m:r>
                          </m:sup>
                        </m:sSup>
                      </m:sup>
                    </m:sSup>
                  </m:oMath>
                </a14:m>
                <a:r>
                  <a:rPr lang="en-US" dirty="0"/>
                  <a:t> for some constant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</a:p>
              <a:p>
                <a:r>
                  <a:rPr lang="en-US" dirty="0"/>
                  <a:t>The book demonstrates a polynomial time mapping reduction from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dirty="0"/>
                  <a:t>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REX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dirty="0">
                    <a:ea typeface="Cambria Math" panose="02040503050406030204" pitchFamily="18" charset="0"/>
                  </a:rPr>
                  <a:t>Again, we will cover this in less detail than the book, but I will try to explain the intuition behind it and the high-level details of the approach</a:t>
                </a:r>
              </a:p>
              <a:p>
                <a:pPr lvl="1"/>
                <a:r>
                  <a:rPr lang="en-US" dirty="0"/>
                  <a:t>Consider any exponential time TM,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, that decides a language,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dirty="0"/>
                  <a:t>, applied to input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</a:p>
              <a:p>
                <a:pPr lvl="1"/>
                <a:r>
                  <a:rPr lang="en-US" dirty="0"/>
                  <a:t>We will map this to a pair of generalized regular expressions,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, that are equivalent if and only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accepts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 is just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Δ*,</a:t>
                </a:r>
                <a:r>
                  <a:rPr lang="en-US" dirty="0"/>
                  <a:t> where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Δ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T ∪ Q ∪ {#}</a:t>
                </a:r>
                <a:r>
                  <a:rPr lang="en-US" dirty="0"/>
                  <a:t>,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</a:t>
                </a:r>
                <a:r>
                  <a:rPr lang="en-US" dirty="0"/>
                  <a:t> is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's tape alphabet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dirty="0"/>
                  <a:t> is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's set of states; that is,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 contains all strings over these symbols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 will be constructed to generate all strings that are not rejecting computation histories when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is applied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</a:p>
              <a:p>
                <a:pPr lvl="1"/>
                <a:r>
                  <a:rPr lang="en-US" dirty="0"/>
                  <a:t>If there are no rejecting computation histories (meaning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accepts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dirty="0"/>
                  <a:t>), then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 will be equivalent, so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</a:t>
                </a:r>
                <a:r>
                  <a:rPr lang="en-US" dirty="0"/>
                  <a:t> is a member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REX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endParaRPr lang="en-US" baseline="-25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Although the book doesn't mention the term in the proof, we can think of this in terms of tableaus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093CD6-4662-49F5-AC19-41CC78F7C0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696" t="-3081" r="-348"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72259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4B8BCFD-2CC0-42AB-ADD0-BCB54120A31D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EQ</a:t>
                </a:r>
                <a:r>
                  <a:rPr lang="en-US" baseline="-25000" dirty="0"/>
                  <a:t>REX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aseline="-25000" smtClean="0"/>
                      <m:t>↑</m:t>
                    </m:r>
                  </m:oMath>
                </a14:m>
                <a:r>
                  <a:rPr lang="en-US" dirty="0"/>
                  <a:t> (part 4)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4B8BCFD-2CC0-42AB-ADD0-BCB54120A31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82B775-4C7B-457E-ACCD-EEC7551FAD7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We will go into more detail (but less than the book) about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 mentioned on the previous slide</a:t>
                </a:r>
              </a:p>
              <a:p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 is of the form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bad-start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∪ 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bad-window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∪ 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bad-reject</a:t>
                </a:r>
              </a:p>
              <a:p>
                <a:r>
                  <a:rPr lang="en-US" dirty="0"/>
                  <a:t>The three parts of this expression indicate that a computation history for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applied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dirty="0"/>
                  <a:t> is not a rejecting computation if one of the following three things is true:</a:t>
                </a:r>
              </a:p>
              <a:p>
                <a:pPr lvl="1"/>
                <a:r>
                  <a:rPr lang="en-US" dirty="0"/>
                  <a:t>The initial configuration is not the correct start configuration</a:t>
                </a:r>
              </a:p>
              <a:p>
                <a:pPr lvl="1"/>
                <a:r>
                  <a:rPr lang="en-US" dirty="0"/>
                  <a:t>The computation history never encounters a rejecting configuration</a:t>
                </a:r>
              </a:p>
              <a:p>
                <a:pPr lvl="1"/>
                <a:r>
                  <a:rPr lang="en-US" dirty="0"/>
                  <a:t>There is a "bad window" somewhere in the tableau, meaning that one configuration does not appropriately follow the previous configuration</a:t>
                </a:r>
              </a:p>
              <a:p>
                <a:r>
                  <a:rPr lang="en-US" dirty="0"/>
                  <a:t>We'll look at just one part,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bad-start</a:t>
                </a:r>
                <a:r>
                  <a:rPr lang="en-US" dirty="0"/>
                  <a:t>, in detail</a:t>
                </a:r>
              </a:p>
              <a:p>
                <a:pPr lvl="1"/>
                <a:r>
                  <a:rPr lang="en-US" dirty="0"/>
                  <a:t>We know the start configuration should look like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…</a:t>
                </a:r>
                <a:r>
                  <a:rPr lang="en-US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baseline="-250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sz="1800" dirty="0">
                    <a:effectLst/>
                    <a:latin typeface="MS Gothic" panose="020B0609070205080204" pitchFamily="49" charset="-128"/>
                    <a:cs typeface="MS Gothic" panose="020B0609070205080204" pitchFamily="49" charset="-128"/>
                  </a:rPr>
                  <a:t>␣␣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…</a:t>
                </a:r>
                <a:r>
                  <a:rPr lang="en-US" sz="1800" dirty="0">
                    <a:effectLst/>
                    <a:latin typeface="MS Gothic" panose="020B0609070205080204" pitchFamily="49" charset="-128"/>
                    <a:cs typeface="MS Gothic" panose="020B0609070205080204" pitchFamily="49" charset="-128"/>
                  </a:rPr>
                  <a:t>␣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#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The book seems to assume here that the ending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#</a:t>
                </a:r>
                <a:r>
                  <a:rPr lang="en-US" dirty="0">
                    <a:ea typeface="Cambria Math" panose="02040503050406030204" pitchFamily="18" charset="0"/>
                  </a:rPr>
                  <a:t> is part of the configuration and the starting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#</a:t>
                </a:r>
                <a:r>
                  <a:rPr lang="en-US" dirty="0">
                    <a:ea typeface="Cambria Math" panose="02040503050406030204" pitchFamily="18" charset="0"/>
                  </a:rPr>
                  <a:t> is not; I'm sure we could change this as long as we are consistent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We will define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bad-start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S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∪ S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∪ … ∪ S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∪ S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∪ S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#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Here,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en-US" dirty="0">
                    <a:ea typeface="Cambria Math" panose="02040503050406030204" pitchFamily="18" charset="0"/>
                  </a:rPr>
                  <a:t> is all strings that don't start with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en-US" dirty="0">
                    <a:ea typeface="Cambria Math" panose="02040503050406030204" pitchFamily="18" charset="0"/>
                  </a:rPr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ea typeface="Cambria Math" panose="02040503050406030204" pitchFamily="18" charset="0"/>
                  </a:rPr>
                  <a:t> is all strings that don't have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ea typeface="Cambria Math" panose="02040503050406030204" pitchFamily="18" charset="0"/>
                  </a:rPr>
                  <a:t> in the second position, etc.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en-US" dirty="0">
                    <a:ea typeface="Cambria Math" panose="02040503050406030204" pitchFamily="18" charset="0"/>
                  </a:rPr>
                  <a:t> can be represented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</m:e>
                      <m:sub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q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o</m:t>
                            </m:r>
                          </m:sub>
                        </m:sSub>
                      </m:sub>
                    </m:sSub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l-GR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</m:e>
                      <m:sup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</m:e>
                      <m:sub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q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o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 is shorthand for all symbols except 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More generally, each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</a:t>
                </a:r>
                <a:r>
                  <a:rPr lang="en-US" dirty="0">
                    <a:ea typeface="Cambria Math" panose="02040503050406030204" pitchFamily="18" charset="0"/>
                  </a:rPr>
                  <a:t> for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 ≤ i ≤ n</a:t>
                </a:r>
                <a:r>
                  <a:rPr lang="en-US" dirty="0">
                    <a:ea typeface="Cambria Math" panose="02040503050406030204" pitchFamily="18" charset="0"/>
                  </a:rPr>
                  <a:t> can be represented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l-GR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i</m:t>
                        </m:r>
                      </m:sup>
                    </m:sSup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</m:e>
                      <m:sub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w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i</m:t>
                            </m:r>
                          </m:sub>
                        </m:sSub>
                      </m:sub>
                    </m:sSub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l-GR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</m:e>
                      <m:sup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82B775-4C7B-457E-ACCD-EEC7551FAD7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522" t="-2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01249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421B1EB-F07C-4B66-A96E-3A664F25368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EQ</a:t>
                </a:r>
                <a:r>
                  <a:rPr lang="en-US" baseline="-25000" dirty="0"/>
                  <a:t>REX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aseline="-25000" smtClean="0"/>
                      <m:t>↑</m:t>
                    </m:r>
                  </m:oMath>
                </a14:m>
                <a:r>
                  <a:rPr lang="en-US" dirty="0"/>
                  <a:t> (part 5)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421B1EB-F07C-4B66-A96E-3A664F2536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CF72DB-FC8B-41F4-9CEE-D416C3FC009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The last expression on the previous slide relied on exponentiation</a:t>
                </a:r>
              </a:p>
              <a:p>
                <a:r>
                  <a:rPr lang="en-US" dirty="0"/>
                  <a:t>However, the textbook points out that it wasn't really necessary; they could have repeated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</a:t>
                </a:r>
                <a:r>
                  <a:rPr lang="en-US" dirty="0"/>
                  <a:t> times, "without excessively increasing the length of the expression"</a:t>
                </a:r>
              </a:p>
              <a:p>
                <a:r>
                  <a:rPr lang="en-US" dirty="0"/>
                  <a:t>That is, the length would be increased by a polynomial factor, not an exponential factor</a:t>
                </a:r>
              </a:p>
              <a:p>
                <a:r>
                  <a:rPr lang="en-US" dirty="0"/>
                  <a:t>However, when they produce the formula for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:r>
                  <a:rPr lang="en-US" dirty="0"/>
                  <a:t>they need exponentiation to keep the regular expression size polynomial with respect to the size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</a:p>
              <a:p>
                <a:r>
                  <a:rPr lang="en-US" dirty="0"/>
                  <a:t>We won't cover the expression (the details are in the book)</a:t>
                </a:r>
              </a:p>
              <a:p>
                <a:r>
                  <a:rPr lang="en-US" dirty="0"/>
                  <a:t>However, notice that the number of blanks is exponential with respect to the size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</a:p>
              <a:p>
                <a:r>
                  <a:rPr lang="en-US" dirty="0"/>
                  <a:t>This is because the width of the tableau is related to the space complexity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applied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dirty="0"/>
                  <a:t>, and we are dealing with problems 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EXPSPACE</a:t>
                </a:r>
              </a:p>
              <a:p>
                <a:r>
                  <a:rPr lang="en-US" dirty="0"/>
                  <a:t>Exponentiation is also needed when expressing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bad-window</a:t>
                </a:r>
                <a:r>
                  <a:rPr lang="en-US" dirty="0">
                    <a:ea typeface="Cambria Math" panose="02040503050406030204" pitchFamily="18" charset="0"/>
                  </a:rPr>
                  <a:t> without exponential explosion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Note that the expression must have a polynomial length with respect to the size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dirty="0">
                    <a:ea typeface="Cambria Math" panose="02040503050406030204" pitchFamily="18" charset="0"/>
                  </a:rPr>
                  <a:t>, because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EXPSPACE</a:t>
                </a:r>
                <a:r>
                  <a:rPr lang="en-US" dirty="0">
                    <a:ea typeface="Cambria Math" panose="02040503050406030204" pitchFamily="18" charset="0"/>
                  </a:rPr>
                  <a:t>-complete requires polynomial time reductions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The details of the reduction, completing the proof of Theorem 9.15, are in the book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CF72DB-FC8B-41F4-9CEE-D416C3FC00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522" t="-2521" r="-2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5348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6346</TotalTime>
  <Words>4219</Words>
  <Application>Microsoft Office PowerPoint</Application>
  <PresentationFormat>Widescreen</PresentationFormat>
  <Paragraphs>215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MS Gothic</vt:lpstr>
      <vt:lpstr>Arial</vt:lpstr>
      <vt:lpstr>Calibri</vt:lpstr>
      <vt:lpstr>Calibri Light</vt:lpstr>
      <vt:lpstr>Cambria Math</vt:lpstr>
      <vt:lpstr>Office Theme</vt:lpstr>
      <vt:lpstr>ECE461: Theoretical CS</vt:lpstr>
      <vt:lpstr>Brief Recap</vt:lpstr>
      <vt:lpstr>Intractability</vt:lpstr>
      <vt:lpstr>Hierarchy Theorems</vt:lpstr>
      <vt:lpstr>Space Constructibility</vt:lpstr>
      <vt:lpstr>The Space Hierarchy Theorem (part 1)</vt:lpstr>
      <vt:lpstr>The Space Hierarchy Theorem (part 2)</vt:lpstr>
      <vt:lpstr>The Space Hierarchy Theorem (part 3)</vt:lpstr>
      <vt:lpstr>The Space Hierarchy Theorem (part 4)</vt:lpstr>
      <vt:lpstr>Corollaries of the Space Hierarchy Theorem</vt:lpstr>
      <vt:lpstr>Time Constructibility</vt:lpstr>
      <vt:lpstr>The Time Hierarchy Theorem (not detailed)</vt:lpstr>
      <vt:lpstr>Corollaries of the Time Hierarchy Theorem</vt:lpstr>
      <vt:lpstr>Exponential Space Completeness</vt:lpstr>
      <vt:lpstr>Regular Expressions (revisited)</vt:lpstr>
      <vt:lpstr>Generalized Regular Expressions</vt:lpstr>
      <vt:lpstr>EQREX"↑" (part 1)</vt:lpstr>
      <vt:lpstr>EQREX"↑" (part 2)</vt:lpstr>
      <vt:lpstr>EQREX"↑" (part 3)</vt:lpstr>
      <vt:lpstr>EQREX"↑" (part 4)</vt:lpstr>
      <vt:lpstr>EQREX"↑" (part 5)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ECE461: Theoretical CS</dc:title>
  <dc:creator>Carl Sable</dc:creator>
  <cp:lastModifiedBy>Carl Sable</cp:lastModifiedBy>
  <cp:revision>36</cp:revision>
  <dcterms:created xsi:type="dcterms:W3CDTF">2022-04-24T16:00:42Z</dcterms:created>
  <dcterms:modified xsi:type="dcterms:W3CDTF">2024-04-25T03:43:43Z</dcterms:modified>
</cp:coreProperties>
</file>