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70"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574B27-7783-4595-97E8-33B3FF1D1897}" type="datetimeFigureOut">
              <a:rPr lang="en-US" smtClean="0"/>
              <a:t>1/19/2024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183E53-36FF-4E8A-9164-6E01641B82C0}" type="slidenum">
              <a:rPr lang="en-US" smtClean="0"/>
              <a:t>‹#›</a:t>
            </a:fld>
            <a:endParaRPr lang="en-US"/>
          </a:p>
        </p:txBody>
      </p:sp>
    </p:spTree>
    <p:extLst>
      <p:ext uri="{BB962C8B-B14F-4D97-AF65-F5344CB8AC3E}">
        <p14:creationId xmlns:p14="http://schemas.microsoft.com/office/powerpoint/2010/main" val="745949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183E53-36FF-4E8A-9164-6E01641B82C0}" type="slidenum">
              <a:rPr lang="en-US" smtClean="0"/>
              <a:t>9</a:t>
            </a:fld>
            <a:endParaRPr lang="en-US"/>
          </a:p>
        </p:txBody>
      </p:sp>
    </p:spTree>
    <p:extLst>
      <p:ext uri="{BB962C8B-B14F-4D97-AF65-F5344CB8AC3E}">
        <p14:creationId xmlns:p14="http://schemas.microsoft.com/office/powerpoint/2010/main" val="619837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E79ED-562B-44A6-BCE3-25B2E0B456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A2C077-9394-45AE-B923-4FC5D1AD3D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0E83E7-F641-4AD0-956D-22760641A408}"/>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D4E24EF7-79E5-4CD1-BEBA-312BE3FB18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1DB05C-1B68-440A-8AE8-4B58C41F5221}"/>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1555211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9C0B7-2811-49C8-86F0-DAEC7388D4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DB2183-3853-415F-BD87-BAF10EFC06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C8036F-AC05-42B1-A13B-1125AC7BBD3E}"/>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F852E057-CCD3-4A90-9552-C5E93B0554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EFCAC7-507B-4E30-9921-8F6395C3C6FF}"/>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1998953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E1C13-132D-4977-BDFE-5862AB2C7B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9A768E-40DF-4A26-AF14-4F216E702C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AE267F-A873-4834-885B-41DF5A075AB0}"/>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9A1DAB47-A2B7-44DB-B194-6DCC160B9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38221-F601-4DFA-956E-1FE97CF7FAF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2935980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F4C3-224B-4CAC-8389-4C53D98067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C6616C-1A1C-4191-9A7F-CDB15618DB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513223-A37B-42CC-982E-2F0533E15B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6EA4F5-5C81-4243-AE1C-54D3446EA9FE}"/>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6" name="Footer Placeholder 5">
            <a:extLst>
              <a:ext uri="{FF2B5EF4-FFF2-40B4-BE49-F238E27FC236}">
                <a16:creationId xmlns:a16="http://schemas.microsoft.com/office/drawing/2014/main" id="{F515C099-490D-4413-96D3-F5DCDDA06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4EFDB0-E3A7-4043-94FB-20ACA0EC849D}"/>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953159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5C6D4-E580-40D8-B170-F93A5A7A0F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1DAEC6-460C-4EF4-A1AB-B1FB2574BC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A0580E-C6CB-4758-843D-2B838F7CC6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F6C4BB-0D08-4F3B-9DB6-9136CBA10D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64C56E-F82B-428F-8032-64CEFBE557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388382-9EFD-456D-A344-E1C5DCA123CB}"/>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8" name="Footer Placeholder 7">
            <a:extLst>
              <a:ext uri="{FF2B5EF4-FFF2-40B4-BE49-F238E27FC236}">
                <a16:creationId xmlns:a16="http://schemas.microsoft.com/office/drawing/2014/main" id="{40BF23EE-0D94-4BC8-BD38-EA715F509F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FD5289-AA99-432D-B6D0-20492C340D82}"/>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563474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198A-67D2-4A6B-9391-0EADBC0C73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1E89EE-95D4-4F37-BD5B-9695D4411857}"/>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4" name="Footer Placeholder 3">
            <a:extLst>
              <a:ext uri="{FF2B5EF4-FFF2-40B4-BE49-F238E27FC236}">
                <a16:creationId xmlns:a16="http://schemas.microsoft.com/office/drawing/2014/main" id="{AA76D36A-5CBE-482F-8F05-5E2179E526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169652-2D1D-430D-A8E4-025282E65295}"/>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84425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2C4ECD-4AF1-4ECC-9A10-E06A90384F03}"/>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3" name="Footer Placeholder 2">
            <a:extLst>
              <a:ext uri="{FF2B5EF4-FFF2-40B4-BE49-F238E27FC236}">
                <a16:creationId xmlns:a16="http://schemas.microsoft.com/office/drawing/2014/main" id="{95E6DDAC-E393-44F8-B970-30EFF52CCE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D279A5-053A-45FC-9930-68057E2A8284}"/>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75904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63DC1-8C99-423E-BD19-F7EF54EE29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5121E5-EEFA-4476-A483-86ED52CE13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CD34B5-3C1C-4D26-B20B-86A6D9BAF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F97656-0329-44F4-8E67-BC4BA5F83590}"/>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6" name="Footer Placeholder 5">
            <a:extLst>
              <a:ext uri="{FF2B5EF4-FFF2-40B4-BE49-F238E27FC236}">
                <a16:creationId xmlns:a16="http://schemas.microsoft.com/office/drawing/2014/main" id="{B65E87E6-7D52-470F-9846-F3CFF67D66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1B54B-1AD3-47F4-8FB6-39C3CAE9C89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30524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709E1-B938-4940-9381-6250C075E5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13CF75-9B99-444E-AFD3-B9D40B6C48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7884D0-EFE3-42ED-AFCF-59D97DC964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4F075E-C6F0-4D8E-8550-12542F91CD6F}"/>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6" name="Footer Placeholder 5">
            <a:extLst>
              <a:ext uri="{FF2B5EF4-FFF2-40B4-BE49-F238E27FC236}">
                <a16:creationId xmlns:a16="http://schemas.microsoft.com/office/drawing/2014/main" id="{77287540-F14D-466E-9D24-C32F0DF023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E3CD1B-F47B-40B3-A09A-C214A67CC00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816501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8383E-D882-4BD3-861C-33240DC577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9A5D3F-FC88-4841-86ED-B1EBE47E34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B411C8-D6CF-485F-9536-DCB306385C2D}"/>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EBAF266D-B4F3-4C85-83C1-1A5495D320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49861-46AC-452B-9EB1-4A5C9A8957B9}"/>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357640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D20EFC-96DB-4B7E-9F74-0C35918824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DB0978-C9BB-4A03-B59C-F535C1783E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4E3DC4-6862-4EA3-B31A-AF79371D4051}"/>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F54509B5-03BF-4899-A867-C500591C5D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82010-6FC3-4B40-ADA0-08028E3A72D3}"/>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2436602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BBB1-734B-472F-82EC-3EA1324D6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13B7DA-EA67-4CC5-94DB-E84615E18C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32342B-EDF4-43B7-9857-AF3F734D5D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18B2AFD1-7DAA-46A9-8F33-8D1FF1321E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87A198-76D0-4A3F-8CFB-33D5FEE6E3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980E4-CF5D-4DF8-B6D4-6148FC3B92E3}" type="slidenum">
              <a:rPr lang="en-US" smtClean="0"/>
              <a:t>‹#›</a:t>
            </a:fld>
            <a:endParaRPr lang="en-US"/>
          </a:p>
        </p:txBody>
      </p:sp>
    </p:spTree>
    <p:extLst>
      <p:ext uri="{BB962C8B-B14F-4D97-AF65-F5344CB8AC3E}">
        <p14:creationId xmlns:p14="http://schemas.microsoft.com/office/powerpoint/2010/main" val="3340521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92500" lnSpcReduction="10000"/>
          </a:bodyPr>
          <a:lstStyle/>
          <a:p>
            <a:r>
              <a:rPr lang="en-US" sz="6000" dirty="0"/>
              <a:t>Deterministic</a:t>
            </a:r>
          </a:p>
          <a:p>
            <a:r>
              <a:rPr lang="en-US" sz="6000" dirty="0"/>
              <a:t>Finite Automata</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8CC64-D72E-444B-AC31-64B2FB24B1AC}"/>
              </a:ext>
            </a:extLst>
          </p:cNvPr>
          <p:cNvSpPr>
            <a:spLocks noGrp="1"/>
          </p:cNvSpPr>
          <p:nvPr>
            <p:ph type="title"/>
          </p:nvPr>
        </p:nvSpPr>
        <p:spPr/>
        <p:txBody>
          <a:bodyPr/>
          <a:lstStyle/>
          <a:p>
            <a:r>
              <a:rPr lang="en-US" dirty="0"/>
              <a:t>Finite Automata</a:t>
            </a:r>
          </a:p>
        </p:txBody>
      </p:sp>
      <p:sp>
        <p:nvSpPr>
          <p:cNvPr id="3" name="Content Placeholder 2">
            <a:extLst>
              <a:ext uri="{FF2B5EF4-FFF2-40B4-BE49-F238E27FC236}">
                <a16:creationId xmlns:a16="http://schemas.microsoft.com/office/drawing/2014/main" id="{75713C67-F0ED-463D-8D9D-A486BE3AE9C8}"/>
              </a:ext>
            </a:extLst>
          </p:cNvPr>
          <p:cNvSpPr>
            <a:spLocks noGrp="1"/>
          </p:cNvSpPr>
          <p:nvPr>
            <p:ph idx="1"/>
          </p:nvPr>
        </p:nvSpPr>
        <p:spPr/>
        <p:txBody>
          <a:bodyPr>
            <a:normAutofit fontScale="70000" lnSpcReduction="20000"/>
          </a:bodyPr>
          <a:lstStyle/>
          <a:p>
            <a:r>
              <a:rPr lang="en-US" dirty="0"/>
              <a:t>In the first portion of this course, we will introduce various </a:t>
            </a:r>
            <a:r>
              <a:rPr lang="en-US" b="1" dirty="0"/>
              <a:t>computational models</a:t>
            </a:r>
          </a:p>
          <a:p>
            <a:r>
              <a:rPr lang="en-US" dirty="0"/>
              <a:t>The first sort of model we will consider is called a </a:t>
            </a:r>
            <a:r>
              <a:rPr lang="en-US" b="1" dirty="0"/>
              <a:t>finite automaton</a:t>
            </a:r>
            <a:r>
              <a:rPr lang="en-US" dirty="0"/>
              <a:t>, a.k.a. a </a:t>
            </a:r>
            <a:r>
              <a:rPr lang="en-US" i="1" dirty="0"/>
              <a:t>finite state machine</a:t>
            </a:r>
            <a:r>
              <a:rPr lang="en-US" dirty="0"/>
              <a:t>; the plural is </a:t>
            </a:r>
            <a:r>
              <a:rPr lang="en-US" b="1" dirty="0"/>
              <a:t>finite automata</a:t>
            </a:r>
            <a:endParaRPr lang="en-US" b="1" i="1" dirty="0"/>
          </a:p>
          <a:p>
            <a:r>
              <a:rPr lang="en-US" dirty="0"/>
              <a:t>This topic is based on Section 1.1 of the textbook</a:t>
            </a:r>
          </a:p>
          <a:p>
            <a:r>
              <a:rPr lang="en-US" dirty="0"/>
              <a:t>We will ultimately see two variations of finite automata</a:t>
            </a:r>
          </a:p>
          <a:p>
            <a:r>
              <a:rPr lang="en-US" dirty="0"/>
              <a:t>We will start with a deterministic version of the model, so we can refer to this as a </a:t>
            </a:r>
            <a:r>
              <a:rPr lang="en-US" b="1" dirty="0"/>
              <a:t>deterministic finite automaton </a:t>
            </a:r>
            <a:r>
              <a:rPr lang="en-US" dirty="0"/>
              <a:t>(</a:t>
            </a:r>
            <a:r>
              <a:rPr lang="en-US" b="1" dirty="0"/>
              <a:t>DFA</a:t>
            </a:r>
            <a:r>
              <a:rPr lang="en-US" dirty="0"/>
              <a:t>)</a:t>
            </a:r>
          </a:p>
          <a:p>
            <a:r>
              <a:rPr lang="en-US" dirty="0"/>
              <a:t>Note that the textbook does not introduce the term DFA until they introduce nondeterminism, later in the chapter</a:t>
            </a:r>
          </a:p>
          <a:p>
            <a:r>
              <a:rPr lang="en-US" dirty="0"/>
              <a:t>Book: "Finite automata are good models for computers with an extremely limited amount of memory"</a:t>
            </a:r>
          </a:p>
          <a:p>
            <a:r>
              <a:rPr lang="en-US" dirty="0"/>
              <a:t>Later, we will see (and prove) that the model cannot recognize all languages</a:t>
            </a:r>
          </a:p>
          <a:p>
            <a:r>
              <a:rPr lang="en-US" dirty="0"/>
              <a:t>Despite their limitations, DFAs (and equivalent models) are useful for certain applications</a:t>
            </a:r>
          </a:p>
          <a:p>
            <a:r>
              <a:rPr lang="en-US" dirty="0"/>
              <a:t>In later topics, we will see more powerful models of computation</a:t>
            </a:r>
          </a:p>
        </p:txBody>
      </p:sp>
    </p:spTree>
    <p:extLst>
      <p:ext uri="{BB962C8B-B14F-4D97-AF65-F5344CB8AC3E}">
        <p14:creationId xmlns:p14="http://schemas.microsoft.com/office/powerpoint/2010/main" val="4232269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B7B68-90DC-4F13-B167-A2B06EFC2A35}"/>
              </a:ext>
            </a:extLst>
          </p:cNvPr>
          <p:cNvSpPr>
            <a:spLocks noGrp="1"/>
          </p:cNvSpPr>
          <p:nvPr>
            <p:ph type="title"/>
          </p:nvPr>
        </p:nvSpPr>
        <p:spPr/>
        <p:txBody>
          <a:bodyPr/>
          <a:lstStyle/>
          <a:p>
            <a:r>
              <a:rPr lang="en-US" dirty="0"/>
              <a:t>Brief Early History of Automata Theory</a:t>
            </a:r>
          </a:p>
        </p:txBody>
      </p:sp>
      <p:sp>
        <p:nvSpPr>
          <p:cNvPr id="3" name="Content Placeholder 2">
            <a:extLst>
              <a:ext uri="{FF2B5EF4-FFF2-40B4-BE49-F238E27FC236}">
                <a16:creationId xmlns:a16="http://schemas.microsoft.com/office/drawing/2014/main" id="{EF5E19A4-4385-442E-AE4D-FE13FB765940}"/>
              </a:ext>
            </a:extLst>
          </p:cNvPr>
          <p:cNvSpPr>
            <a:spLocks noGrp="1"/>
          </p:cNvSpPr>
          <p:nvPr>
            <p:ph idx="1"/>
          </p:nvPr>
        </p:nvSpPr>
        <p:spPr/>
        <p:txBody>
          <a:bodyPr>
            <a:normAutofit fontScale="62500" lnSpcReduction="20000"/>
          </a:bodyPr>
          <a:lstStyle/>
          <a:p>
            <a:r>
              <a:rPr lang="en-US" dirty="0"/>
              <a:t>The concept of </a:t>
            </a:r>
            <a:r>
              <a:rPr lang="en-US" i="1" dirty="0"/>
              <a:t>Turing machines</a:t>
            </a:r>
            <a:r>
              <a:rPr lang="en-US" dirty="0"/>
              <a:t> was introduced by Alan Turing in a seminal 1936 paper</a:t>
            </a:r>
          </a:p>
          <a:p>
            <a:pPr lvl="1"/>
            <a:r>
              <a:rPr lang="en-US" dirty="0"/>
              <a:t>Later in the course, we will learn that Turing machines are as powerful as any known formalism, and the definition of an </a:t>
            </a:r>
            <a:r>
              <a:rPr lang="en-US" i="1" dirty="0"/>
              <a:t>algorithm</a:t>
            </a:r>
            <a:r>
              <a:rPr lang="en-US" dirty="0"/>
              <a:t> is based on this</a:t>
            </a:r>
          </a:p>
          <a:p>
            <a:pPr lvl="1"/>
            <a:r>
              <a:rPr lang="en-US" dirty="0"/>
              <a:t>However, Turing machines assume the existence of infinite memory; they are not physically realizable</a:t>
            </a:r>
          </a:p>
          <a:p>
            <a:r>
              <a:rPr lang="en-US" dirty="0"/>
              <a:t>One of the earliest works often cited in histories of automata theory is a paper by McCulloch and Pitts in 1943</a:t>
            </a:r>
          </a:p>
          <a:p>
            <a:pPr lvl="1"/>
            <a:r>
              <a:rPr lang="en-US" dirty="0"/>
              <a:t>They proposed a model for an artificial neuron, to simulate neurons from the human brain</a:t>
            </a:r>
          </a:p>
          <a:p>
            <a:pPr lvl="1"/>
            <a:r>
              <a:rPr lang="en-US" dirty="0"/>
              <a:t>Nodes in modern neural networks still have a strong resemblance to their model</a:t>
            </a:r>
          </a:p>
          <a:p>
            <a:pPr lvl="1"/>
            <a:r>
              <a:rPr lang="en-US" dirty="0"/>
              <a:t>This work is often discussed in histories of AI and machine learning</a:t>
            </a:r>
          </a:p>
          <a:p>
            <a:r>
              <a:rPr lang="en-US" dirty="0"/>
              <a:t>The concepts of </a:t>
            </a:r>
            <a:r>
              <a:rPr lang="en-US" i="1" dirty="0"/>
              <a:t>finite automata</a:t>
            </a:r>
            <a:r>
              <a:rPr lang="en-US" dirty="0"/>
              <a:t> (the deterministic version) and </a:t>
            </a:r>
            <a:r>
              <a:rPr lang="en-US" i="1" dirty="0"/>
              <a:t>regular expressions</a:t>
            </a:r>
            <a:r>
              <a:rPr lang="en-US" dirty="0"/>
              <a:t> were both introduced in a paper by Kleene in 1951</a:t>
            </a:r>
          </a:p>
          <a:p>
            <a:pPr lvl="1"/>
            <a:r>
              <a:rPr lang="en-US" dirty="0"/>
              <a:t>This paper introduced both models and also proved their equivalence</a:t>
            </a:r>
          </a:p>
          <a:p>
            <a:pPr lvl="1"/>
            <a:r>
              <a:rPr lang="en-US" dirty="0"/>
              <a:t>According to some sources, Kleene was influenced by McCulloch and Pitts, and was interested in exploring models of computation that were potentially physically realizable, i.e., that used only finite memory</a:t>
            </a:r>
          </a:p>
          <a:p>
            <a:r>
              <a:rPr lang="en-US" dirty="0"/>
              <a:t>The </a:t>
            </a:r>
            <a:r>
              <a:rPr lang="en-US" i="1" dirty="0"/>
              <a:t>nondeterministic finite automaton</a:t>
            </a:r>
            <a:r>
              <a:rPr lang="en-US" dirty="0"/>
              <a:t> was introduced in a 1959 paper by Rabin and Scott</a:t>
            </a:r>
          </a:p>
          <a:p>
            <a:pPr lvl="1"/>
            <a:r>
              <a:rPr lang="en-US" dirty="0"/>
              <a:t>The paper, in general, explored variations of finite automata, as well as the limitations of such models</a:t>
            </a:r>
          </a:p>
          <a:p>
            <a:pPr lvl="1"/>
            <a:r>
              <a:rPr lang="en-US" dirty="0"/>
              <a:t>The same paper proved the equivalence of deterministic and nondeterministic finite automata</a:t>
            </a:r>
          </a:p>
          <a:p>
            <a:r>
              <a:rPr lang="en-US" dirty="0"/>
              <a:t>We will learn about nondeterministic finite automata and regular expressions in our next two topics</a:t>
            </a:r>
          </a:p>
        </p:txBody>
      </p:sp>
    </p:spTree>
    <p:extLst>
      <p:ext uri="{BB962C8B-B14F-4D97-AF65-F5344CB8AC3E}">
        <p14:creationId xmlns:p14="http://schemas.microsoft.com/office/powerpoint/2010/main" val="222519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45704-CC79-4D66-A451-1473EC0E6042}"/>
              </a:ext>
            </a:extLst>
          </p:cNvPr>
          <p:cNvSpPr>
            <a:spLocks noGrp="1"/>
          </p:cNvSpPr>
          <p:nvPr>
            <p:ph type="title"/>
          </p:nvPr>
        </p:nvSpPr>
        <p:spPr/>
        <p:txBody>
          <a:bodyPr/>
          <a:lstStyle/>
          <a:p>
            <a:r>
              <a:rPr lang="en-US" dirty="0"/>
              <a:t>DFA Example</a:t>
            </a:r>
          </a:p>
        </p:txBody>
      </p:sp>
      <p:sp>
        <p:nvSpPr>
          <p:cNvPr id="3" name="Content Placeholder 2">
            <a:extLst>
              <a:ext uri="{FF2B5EF4-FFF2-40B4-BE49-F238E27FC236}">
                <a16:creationId xmlns:a16="http://schemas.microsoft.com/office/drawing/2014/main" id="{27E66EBA-5463-4B03-ABCE-8FA1FC81F51D}"/>
              </a:ext>
            </a:extLst>
          </p:cNvPr>
          <p:cNvSpPr>
            <a:spLocks noGrp="1"/>
          </p:cNvSpPr>
          <p:nvPr>
            <p:ph idx="1"/>
          </p:nvPr>
        </p:nvSpPr>
        <p:spPr>
          <a:xfrm>
            <a:off x="781878" y="1852129"/>
            <a:ext cx="10515600" cy="4351338"/>
          </a:xfrm>
        </p:spPr>
        <p:txBody>
          <a:bodyPr>
            <a:normAutofit fontScale="62500" lnSpcReduction="20000"/>
          </a:bodyPr>
          <a:lstStyle/>
          <a:p>
            <a:r>
              <a:rPr lang="en-US" dirty="0"/>
              <a:t>The figure below, from the textbook, shows a </a:t>
            </a:r>
            <a:r>
              <a:rPr lang="en-US" b="1" dirty="0"/>
              <a:t>state diagram </a:t>
            </a:r>
            <a:r>
              <a:rPr lang="en-US" dirty="0"/>
              <a:t>for a particular DFA that we will call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a:t>
            </a:r>
          </a:p>
          <a:p>
            <a:endParaRPr lang="en-US" dirty="0"/>
          </a:p>
          <a:p>
            <a:endParaRPr lang="en-US" dirty="0"/>
          </a:p>
          <a:p>
            <a:endParaRPr lang="en-US" dirty="0"/>
          </a:p>
          <a:p>
            <a:pPr marL="0" indent="0">
              <a:buNone/>
            </a:pPr>
            <a:endParaRPr lang="en-US" dirty="0"/>
          </a:p>
          <a:p>
            <a:endParaRPr lang="en-US" dirty="0"/>
          </a:p>
          <a:p>
            <a:endParaRPr lang="en-US" dirty="0"/>
          </a:p>
          <a:p>
            <a:endParaRPr lang="en-US" dirty="0"/>
          </a:p>
          <a:p>
            <a:r>
              <a:rPr lang="en-US" dirty="0"/>
              <a:t>Components of the DFA indicated in the state diagram include:</a:t>
            </a:r>
          </a:p>
          <a:p>
            <a:pPr lvl="1"/>
            <a:r>
              <a:rPr lang="en-US" dirty="0"/>
              <a:t>The circles represent the set of </a:t>
            </a:r>
            <a:r>
              <a:rPr lang="en-US" b="1" dirty="0"/>
              <a:t>states</a:t>
            </a:r>
            <a:r>
              <a:rPr lang="en-US" dirty="0"/>
              <a:t> that the machine might be in</a:t>
            </a:r>
          </a:p>
          <a:p>
            <a:pPr lvl="1"/>
            <a:r>
              <a:rPr lang="en-US" dirty="0"/>
              <a:t>Double circles represent </a:t>
            </a:r>
            <a:r>
              <a:rPr lang="en-US" b="1" dirty="0"/>
              <a:t>accept states</a:t>
            </a:r>
            <a:r>
              <a:rPr lang="en-US" dirty="0"/>
              <a:t> (a.k.a. </a:t>
            </a:r>
            <a:r>
              <a:rPr lang="en-US" i="1" dirty="0"/>
              <a:t>final states</a:t>
            </a:r>
            <a:r>
              <a:rPr lang="en-US" dirty="0"/>
              <a:t>); the accept states are a subset of the states</a:t>
            </a:r>
          </a:p>
          <a:p>
            <a:pPr lvl="1"/>
            <a:r>
              <a:rPr lang="en-US" dirty="0"/>
              <a:t>The arrow without a source points to the </a:t>
            </a:r>
            <a:r>
              <a:rPr lang="en-US" b="1" dirty="0"/>
              <a:t>start state</a:t>
            </a:r>
            <a:r>
              <a:rPr lang="en-US" dirty="0"/>
              <a:t> (a.k.a. </a:t>
            </a:r>
            <a:r>
              <a:rPr lang="en-US" i="1" dirty="0"/>
              <a:t>initial state</a:t>
            </a:r>
            <a:r>
              <a:rPr lang="en-US" dirty="0"/>
              <a:t>), which is a member of the set of states</a:t>
            </a:r>
          </a:p>
          <a:p>
            <a:pPr lvl="1"/>
            <a:r>
              <a:rPr lang="en-US" dirty="0"/>
              <a:t>The arrows represent </a:t>
            </a:r>
            <a:r>
              <a:rPr lang="en-US" b="1" dirty="0"/>
              <a:t>transitions</a:t>
            </a:r>
            <a:r>
              <a:rPr lang="en-US" dirty="0"/>
              <a:t>, labeled with symbols from the machines </a:t>
            </a:r>
            <a:r>
              <a:rPr lang="en-US" b="1" dirty="0"/>
              <a:t>alphabet</a:t>
            </a:r>
          </a:p>
          <a:p>
            <a:r>
              <a:rPr lang="en-US" dirty="0"/>
              <a:t>After processing a sequence of input, the machine </a:t>
            </a:r>
            <a:r>
              <a:rPr lang="en-US" b="1" dirty="0"/>
              <a:t>accepts</a:t>
            </a:r>
            <a:r>
              <a:rPr lang="en-US" dirty="0"/>
              <a:t> or </a:t>
            </a:r>
            <a:r>
              <a:rPr lang="en-US" b="1" dirty="0"/>
              <a:t>rejects</a:t>
            </a:r>
            <a:r>
              <a:rPr lang="en-US" dirty="0"/>
              <a:t> the input, depending on whether it ends at an accept state</a:t>
            </a:r>
          </a:p>
        </p:txBody>
      </p:sp>
      <p:pic>
        <p:nvPicPr>
          <p:cNvPr id="5" name="Picture 4">
            <a:extLst>
              <a:ext uri="{FF2B5EF4-FFF2-40B4-BE49-F238E27FC236}">
                <a16:creationId xmlns:a16="http://schemas.microsoft.com/office/drawing/2014/main" id="{F5DA814D-2F54-42B7-A27F-4EF2D2D93AEF}"/>
              </a:ext>
            </a:extLst>
          </p:cNvPr>
          <p:cNvPicPr>
            <a:picLocks noChangeAspect="1"/>
          </p:cNvPicPr>
          <p:nvPr/>
        </p:nvPicPr>
        <p:blipFill>
          <a:blip r:embed="rId2"/>
          <a:stretch>
            <a:fillRect/>
          </a:stretch>
        </p:blipFill>
        <p:spPr>
          <a:xfrm>
            <a:off x="3576286" y="2328731"/>
            <a:ext cx="5039428" cy="1895740"/>
          </a:xfrm>
          <a:prstGeom prst="rect">
            <a:avLst/>
          </a:prstGeom>
        </p:spPr>
      </p:pic>
    </p:spTree>
    <p:extLst>
      <p:ext uri="{BB962C8B-B14F-4D97-AF65-F5344CB8AC3E}">
        <p14:creationId xmlns:p14="http://schemas.microsoft.com/office/powerpoint/2010/main" val="2163850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97267-210C-43DB-838A-0A7421601469}"/>
              </a:ext>
            </a:extLst>
          </p:cNvPr>
          <p:cNvSpPr>
            <a:spLocks noGrp="1"/>
          </p:cNvSpPr>
          <p:nvPr>
            <p:ph type="title"/>
          </p:nvPr>
        </p:nvSpPr>
        <p:spPr/>
        <p:txBody>
          <a:bodyPr/>
          <a:lstStyle/>
          <a:p>
            <a:r>
              <a:rPr lang="en-US" dirty="0"/>
              <a:t>Formal Definition of a DFA</a:t>
            </a:r>
          </a:p>
        </p:txBody>
      </p:sp>
      <p:sp>
        <p:nvSpPr>
          <p:cNvPr id="3" name="Content Placeholder 2">
            <a:extLst>
              <a:ext uri="{FF2B5EF4-FFF2-40B4-BE49-F238E27FC236}">
                <a16:creationId xmlns:a16="http://schemas.microsoft.com/office/drawing/2014/main" id="{72CDF73E-C851-46E0-84A9-46A102D27B89}"/>
              </a:ext>
            </a:extLst>
          </p:cNvPr>
          <p:cNvSpPr>
            <a:spLocks noGrp="1"/>
          </p:cNvSpPr>
          <p:nvPr>
            <p:ph idx="1"/>
          </p:nvPr>
        </p:nvSpPr>
        <p:spPr/>
        <p:txBody>
          <a:bodyPr>
            <a:normAutofit fontScale="85000" lnSpcReduction="20000"/>
          </a:bodyPr>
          <a:lstStyle/>
          <a:p>
            <a:r>
              <a:rPr lang="en-US" dirty="0"/>
              <a:t>We will now consider a formal definition of a </a:t>
            </a:r>
            <a:r>
              <a:rPr lang="en-US" b="1" dirty="0"/>
              <a:t>deterministic finite automaton</a:t>
            </a:r>
            <a:r>
              <a:rPr lang="en-US" dirty="0"/>
              <a:t> (Definition 1.5 from the textbook)</a:t>
            </a:r>
          </a:p>
          <a:p>
            <a:r>
              <a:rPr lang="en-US" dirty="0"/>
              <a:t>A finite automaton is a 5-tuple </a:t>
            </a:r>
            <a:r>
              <a:rPr lang="en-US" dirty="0">
                <a:latin typeface="Cambria Math" panose="02040503050406030204" pitchFamily="18" charset="0"/>
                <a:ea typeface="Cambria Math" panose="02040503050406030204" pitchFamily="18" charset="0"/>
              </a:rPr>
              <a:t>(Q, Σ, δ,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F)</a:t>
            </a:r>
            <a:r>
              <a:rPr lang="en-US" dirty="0"/>
              <a:t>, where:</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dirty="0"/>
              <a:t> is a finite set called the </a:t>
            </a:r>
            <a:r>
              <a:rPr lang="en-US" b="1" dirty="0"/>
              <a:t>states</a:t>
            </a:r>
            <a:r>
              <a:rPr lang="en-US" dirty="0"/>
              <a: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Σ</a:t>
            </a:r>
            <a:r>
              <a:rPr lang="en-US" dirty="0"/>
              <a:t> is a finite set called the </a:t>
            </a:r>
            <a:r>
              <a:rPr lang="en-US" b="1" dirty="0"/>
              <a:t>alphabet</a:t>
            </a:r>
            <a:r>
              <a:rPr lang="en-US" dirty="0"/>
              <a: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δ : Q × Σ</a:t>
            </a:r>
            <a:r>
              <a:rPr lang="en-US" sz="2500" dirty="0">
                <a:latin typeface="Cambria Math" panose="02040503050406030204" pitchFamily="18" charset="0"/>
                <a:ea typeface="Cambria Math" panose="02040503050406030204" pitchFamily="18" charset="0"/>
              </a:rPr>
              <a:t> </a:t>
            </a:r>
            <a:r>
              <a:rPr lang="en-US" sz="2500" dirty="0">
                <a:effectLst/>
                <a:latin typeface="Cambria Math" panose="02040503050406030204" pitchFamily="18" charset="0"/>
                <a:ea typeface="Calibri" panose="020F0502020204030204" pitchFamily="34" charset="0"/>
                <a:cs typeface="Cambria Math" panose="02040503050406030204" pitchFamily="18" charset="0"/>
              </a:rPr>
              <a:t>→ </a:t>
            </a:r>
            <a:r>
              <a:rPr lang="en-US" dirty="0">
                <a:latin typeface="Cambria Math" panose="02040503050406030204" pitchFamily="18" charset="0"/>
                <a:ea typeface="Cambria Math" panose="02040503050406030204" pitchFamily="18" charset="0"/>
              </a:rPr>
              <a:t>Q </a:t>
            </a:r>
            <a:r>
              <a:rPr lang="en-US" dirty="0"/>
              <a:t>is the </a:t>
            </a:r>
            <a:r>
              <a:rPr lang="en-US" b="1" dirty="0"/>
              <a:t>transition function</a:t>
            </a:r>
            <a:r>
              <a:rPr lang="en-US" dirty="0"/>
              <a: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 Q </a:t>
            </a:r>
            <a:r>
              <a:rPr lang="en-US" dirty="0"/>
              <a:t>is the </a:t>
            </a:r>
            <a:r>
              <a:rPr lang="en-US" b="1" dirty="0"/>
              <a:t>start state</a:t>
            </a:r>
            <a:r>
              <a:rPr lang="en-US" dirty="0"/>
              <a:t>,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F ⊆ Q</a:t>
            </a:r>
            <a:r>
              <a:rPr lang="en-US" dirty="0"/>
              <a:t> is the set of </a:t>
            </a:r>
            <a:r>
              <a:rPr lang="en-US" b="1" dirty="0"/>
              <a:t>accept states</a:t>
            </a:r>
          </a:p>
          <a:p>
            <a:r>
              <a:rPr lang="en-US" dirty="0"/>
              <a:t>The textbook points out that certain questions about deterministic finite automata can be answered by looking at the formal definition; e.g.:</a:t>
            </a:r>
          </a:p>
          <a:p>
            <a:pPr lvl="1"/>
            <a:r>
              <a:rPr lang="en-US" dirty="0"/>
              <a:t>It is allowable for a DFA to have no accept states</a:t>
            </a:r>
          </a:p>
          <a:p>
            <a:pPr lvl="1"/>
            <a:r>
              <a:rPr lang="en-US" dirty="0"/>
              <a:t>There must be exactly one transition from each state for each alphabet symbol</a:t>
            </a:r>
          </a:p>
          <a:p>
            <a:r>
              <a:rPr lang="en-US" dirty="0"/>
              <a:t>Note that the textbook still refers to DFA as finite automata, more generally, up to this point, but this definition specifically applies to deterministic finite automata</a:t>
            </a:r>
          </a:p>
        </p:txBody>
      </p:sp>
    </p:spTree>
    <p:extLst>
      <p:ext uri="{BB962C8B-B14F-4D97-AF65-F5344CB8AC3E}">
        <p14:creationId xmlns:p14="http://schemas.microsoft.com/office/powerpoint/2010/main" val="4026954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8519D-CE5A-4D6B-BE32-1EA2D412BBBE}"/>
              </a:ext>
            </a:extLst>
          </p:cNvPr>
          <p:cNvSpPr>
            <a:spLocks noGrp="1"/>
          </p:cNvSpPr>
          <p:nvPr>
            <p:ph type="title"/>
          </p:nvPr>
        </p:nvSpPr>
        <p:spPr/>
        <p:txBody>
          <a:bodyPr/>
          <a:lstStyle/>
          <a:p>
            <a:r>
              <a:rPr lang="en-US" dirty="0"/>
              <a:t>Formal Description of a DFA Example</a:t>
            </a:r>
          </a:p>
        </p:txBody>
      </p:sp>
      <p:sp>
        <p:nvSpPr>
          <p:cNvPr id="3" name="Content Placeholder 2">
            <a:extLst>
              <a:ext uri="{FF2B5EF4-FFF2-40B4-BE49-F238E27FC236}">
                <a16:creationId xmlns:a16="http://schemas.microsoft.com/office/drawing/2014/main" id="{48D65D23-D1C1-4745-AE29-D853BED7A657}"/>
              </a:ext>
            </a:extLst>
          </p:cNvPr>
          <p:cNvSpPr>
            <a:spLocks noGrp="1"/>
          </p:cNvSpPr>
          <p:nvPr>
            <p:ph idx="1"/>
          </p:nvPr>
        </p:nvSpPr>
        <p:spPr/>
        <p:txBody>
          <a:bodyPr>
            <a:normAutofit/>
          </a:bodyPr>
          <a:lstStyle/>
          <a:p>
            <a:r>
              <a:rPr lang="en-US" dirty="0"/>
              <a:t>We can now describe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seen earlier as a state diagram, formally</a:t>
            </a:r>
          </a:p>
          <a:p>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 </a:t>
            </a:r>
            <a:r>
              <a:rPr lang="el-GR" dirty="0">
                <a:latin typeface="Cambria Math" panose="02040503050406030204" pitchFamily="18" charset="0"/>
                <a:ea typeface="Cambria Math" panose="02040503050406030204" pitchFamily="18" charset="0"/>
              </a:rPr>
              <a:t>Σ, δ,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F)</a:t>
            </a:r>
            <a:r>
              <a:rPr lang="en-US" dirty="0"/>
              <a:t>, where:</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3</a:t>
            </a:r>
            <a:r>
              <a:rPr lang="en-US" dirty="0">
                <a:latin typeface="Cambria Math" panose="02040503050406030204" pitchFamily="18" charset="0"/>
                <a:ea typeface="Cambria Math" panose="02040503050406030204" pitchFamily="18" charset="0"/>
              </a:rPr>
              <a:t>}</a:t>
            </a:r>
            <a:r>
              <a:rPr lang="en-US" dirty="0"/>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Σ = {0,</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1}</a:t>
            </a:r>
            <a:r>
              <a:rPr lang="el-GR" dirty="0"/>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δ</a:t>
            </a:r>
            <a:r>
              <a:rPr lang="el-GR" dirty="0"/>
              <a:t> </a:t>
            </a:r>
            <a:r>
              <a:rPr lang="en-US" dirty="0"/>
              <a:t>can described as:</a:t>
            </a:r>
          </a:p>
          <a:p>
            <a:pPr marL="914400" lvl="1" indent="-457200">
              <a:buFont typeface="+mj-lt"/>
              <a:buAutoNum type="arabicPeriod"/>
            </a:pPr>
            <a:endParaRPr lang="en-US" dirty="0"/>
          </a:p>
          <a:p>
            <a:pPr marL="914400" lvl="1" indent="-457200">
              <a:buFont typeface="+mj-lt"/>
              <a:buAutoNum type="arabicPeriod"/>
            </a:pPr>
            <a:endParaRPr lang="en-US" dirty="0"/>
          </a:p>
          <a:p>
            <a:pPr marL="914400" lvl="1" indent="-457200">
              <a:buFont typeface="+mj-lt"/>
              <a:buAutoNum type="arabicPeriod"/>
            </a:pPr>
            <a:endParaRPr lang="en-US" dirty="0"/>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t> is the start state,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F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p:txBody>
      </p:sp>
      <p:pic>
        <p:nvPicPr>
          <p:cNvPr id="5" name="Picture 4">
            <a:extLst>
              <a:ext uri="{FF2B5EF4-FFF2-40B4-BE49-F238E27FC236}">
                <a16:creationId xmlns:a16="http://schemas.microsoft.com/office/drawing/2014/main" id="{04BCE63E-4B7B-4C55-B45B-C7D2DFBF7187}"/>
              </a:ext>
            </a:extLst>
          </p:cNvPr>
          <p:cNvPicPr>
            <a:picLocks noChangeAspect="1"/>
          </p:cNvPicPr>
          <p:nvPr/>
        </p:nvPicPr>
        <p:blipFill>
          <a:blip r:embed="rId2"/>
          <a:stretch>
            <a:fillRect/>
          </a:stretch>
        </p:blipFill>
        <p:spPr>
          <a:xfrm>
            <a:off x="2339396" y="3989571"/>
            <a:ext cx="1415045" cy="1098244"/>
          </a:xfrm>
          <a:prstGeom prst="rect">
            <a:avLst/>
          </a:prstGeom>
        </p:spPr>
      </p:pic>
    </p:spTree>
    <p:extLst>
      <p:ext uri="{BB962C8B-B14F-4D97-AF65-F5344CB8AC3E}">
        <p14:creationId xmlns:p14="http://schemas.microsoft.com/office/powerpoint/2010/main" val="3292763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EE3FA-3AC5-46C9-A4C0-D49AAFA81BCC}"/>
              </a:ext>
            </a:extLst>
          </p:cNvPr>
          <p:cNvSpPr>
            <a:spLocks noGrp="1"/>
          </p:cNvSpPr>
          <p:nvPr>
            <p:ph type="title"/>
          </p:nvPr>
        </p:nvSpPr>
        <p:spPr/>
        <p:txBody>
          <a:bodyPr/>
          <a:lstStyle/>
          <a:p>
            <a:r>
              <a:rPr lang="en-US" dirty="0"/>
              <a:t>Languages</a:t>
            </a:r>
          </a:p>
        </p:txBody>
      </p:sp>
      <p:sp>
        <p:nvSpPr>
          <p:cNvPr id="3" name="Content Placeholder 2">
            <a:extLst>
              <a:ext uri="{FF2B5EF4-FFF2-40B4-BE49-F238E27FC236}">
                <a16:creationId xmlns:a16="http://schemas.microsoft.com/office/drawing/2014/main" id="{26152F4B-0422-4621-8456-CB09AB549653}"/>
              </a:ext>
            </a:extLst>
          </p:cNvPr>
          <p:cNvSpPr>
            <a:spLocks noGrp="1"/>
          </p:cNvSpPr>
          <p:nvPr>
            <p:ph idx="1"/>
          </p:nvPr>
        </p:nvSpPr>
        <p:spPr/>
        <p:txBody>
          <a:bodyPr>
            <a:normAutofit fontScale="70000" lnSpcReduction="20000"/>
          </a:bodyPr>
          <a:lstStyle/>
          <a:p>
            <a:r>
              <a:rPr lang="en-US" dirty="0"/>
              <a:t>Every DFA </a:t>
            </a:r>
            <a:r>
              <a:rPr lang="en-US" b="1" dirty="0"/>
              <a:t>recognizes</a:t>
            </a:r>
            <a:r>
              <a:rPr lang="en-US" dirty="0"/>
              <a:t>, or </a:t>
            </a:r>
            <a:r>
              <a:rPr lang="en-US" b="1" dirty="0"/>
              <a:t>accepts</a:t>
            </a:r>
            <a:r>
              <a:rPr lang="en-US" dirty="0"/>
              <a:t>, a </a:t>
            </a:r>
            <a:r>
              <a:rPr lang="en-US" b="1" dirty="0"/>
              <a:t>language</a:t>
            </a:r>
          </a:p>
          <a:p>
            <a:r>
              <a:rPr lang="en-US" dirty="0"/>
              <a:t>As was mentioned in our introductory topic, </a:t>
            </a:r>
            <a:r>
              <a:rPr lang="en-US" i="1" dirty="0"/>
              <a:t>a language is a set of strings</a:t>
            </a:r>
          </a:p>
          <a:p>
            <a:r>
              <a:rPr lang="en-US" dirty="0"/>
              <a:t>If A is the language recognized by a machine, </a:t>
            </a:r>
            <a:r>
              <a:rPr lang="en-US" dirty="0">
                <a:latin typeface="Cambria Math" panose="02040503050406030204" pitchFamily="18" charset="0"/>
                <a:ea typeface="Cambria Math" panose="02040503050406030204" pitchFamily="18" charset="0"/>
              </a:rPr>
              <a:t>M</a:t>
            </a:r>
            <a:r>
              <a:rPr lang="en-US" dirty="0"/>
              <a:t>, we can say:</a:t>
            </a:r>
          </a:p>
          <a:p>
            <a:pPr lvl="1"/>
            <a:r>
              <a:rPr lang="en-US" dirty="0">
                <a:latin typeface="Cambria Math" panose="02040503050406030204" pitchFamily="18" charset="0"/>
                <a:ea typeface="Cambria Math" panose="02040503050406030204" pitchFamily="18" charset="0"/>
              </a:rPr>
              <a:t>A</a:t>
            </a:r>
            <a:r>
              <a:rPr lang="en-US" dirty="0"/>
              <a:t> is the language of machine </a:t>
            </a:r>
            <a:r>
              <a:rPr lang="en-US" dirty="0">
                <a:latin typeface="Cambria Math" panose="02040503050406030204" pitchFamily="18" charset="0"/>
                <a:ea typeface="Cambria Math" panose="02040503050406030204" pitchFamily="18" charset="0"/>
              </a:rPr>
              <a:t>M</a:t>
            </a:r>
          </a:p>
          <a:p>
            <a:pPr lvl="1"/>
            <a:r>
              <a:rPr lang="en-US" dirty="0">
                <a:latin typeface="Cambria Math" panose="02040503050406030204" pitchFamily="18" charset="0"/>
                <a:ea typeface="Cambria Math" panose="02040503050406030204" pitchFamily="18" charset="0"/>
              </a:rPr>
              <a:t>L(M) = A</a:t>
            </a:r>
          </a:p>
          <a:p>
            <a:pPr lvl="1"/>
            <a:r>
              <a:rPr lang="en-US" dirty="0">
                <a:latin typeface="Cambria Math" panose="02040503050406030204" pitchFamily="18" charset="0"/>
                <a:ea typeface="Cambria Math" panose="02040503050406030204" pitchFamily="18" charset="0"/>
              </a:rPr>
              <a:t>M</a:t>
            </a:r>
            <a:r>
              <a:rPr lang="en-US" dirty="0"/>
              <a:t> recognizes </a:t>
            </a:r>
            <a:r>
              <a:rPr lang="en-US" dirty="0">
                <a:latin typeface="Cambria Math" panose="02040503050406030204" pitchFamily="18" charset="0"/>
                <a:ea typeface="Cambria Math" panose="02040503050406030204" pitchFamily="18" charset="0"/>
              </a:rPr>
              <a:t>A</a:t>
            </a:r>
          </a:p>
          <a:p>
            <a:pPr lvl="1"/>
            <a:r>
              <a:rPr lang="en-US" dirty="0">
                <a:latin typeface="Cambria Math" panose="02040503050406030204" pitchFamily="18" charset="0"/>
                <a:ea typeface="Cambria Math" panose="02040503050406030204" pitchFamily="18" charset="0"/>
              </a:rPr>
              <a:t>M</a:t>
            </a:r>
            <a:r>
              <a:rPr lang="en-US" dirty="0"/>
              <a:t> accepts </a:t>
            </a:r>
            <a:r>
              <a:rPr lang="en-US" dirty="0">
                <a:latin typeface="Cambria Math" panose="02040503050406030204" pitchFamily="18" charset="0"/>
                <a:ea typeface="Cambria Math" panose="02040503050406030204" pitchFamily="18" charset="0"/>
              </a:rPr>
              <a:t>A</a:t>
            </a:r>
          </a:p>
          <a:p>
            <a:r>
              <a:rPr lang="en-US" dirty="0"/>
              <a:t>The book points out that "accepts" can be used for languages or for individual strings, so they prefer to use "recognizes" for languages (I personally tend to use both terms for languages)</a:t>
            </a:r>
          </a:p>
          <a:p>
            <a:r>
              <a:rPr lang="en-US" dirty="0"/>
              <a:t>Note that even if a machine accepts no strings, it still recognizes a language</a:t>
            </a:r>
          </a:p>
          <a:p>
            <a:pPr lvl="1"/>
            <a:r>
              <a:rPr lang="en-US" dirty="0"/>
              <a:t>This would be the </a:t>
            </a:r>
            <a:r>
              <a:rPr lang="en-US" i="1" dirty="0"/>
              <a:t>empty language</a:t>
            </a:r>
            <a:r>
              <a:rPr lang="en-US" dirty="0"/>
              <a:t>, which can be denoted as </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(the null sign)</a:t>
            </a:r>
            <a:endParaRPr lang="en-US" dirty="0">
              <a:latin typeface="Cambria Math" panose="02040503050406030204" pitchFamily="18" charset="0"/>
              <a:ea typeface="Cambria Math" panose="02040503050406030204" pitchFamily="18" charset="0"/>
            </a:endParaRPr>
          </a:p>
          <a:p>
            <a:pPr lvl="1"/>
            <a:r>
              <a:rPr lang="en-US" dirty="0">
                <a:ea typeface="Cambria Math" panose="02040503050406030204" pitchFamily="18" charset="0"/>
              </a:rPr>
              <a:t>This is the same symbol used to represent the empty set, more generally</a:t>
            </a:r>
          </a:p>
          <a:p>
            <a:pPr lvl="1"/>
            <a:r>
              <a:rPr lang="en-US" dirty="0">
                <a:ea typeface="Cambria Math" panose="02040503050406030204" pitchFamily="18" charset="0"/>
              </a:rPr>
              <a:t>Keep in mind that the empty language is different from the </a:t>
            </a:r>
            <a:r>
              <a:rPr lang="en-US" i="1" dirty="0">
                <a:ea typeface="Cambria Math" panose="02040503050406030204" pitchFamily="18" charset="0"/>
              </a:rPr>
              <a:t>empty string</a:t>
            </a:r>
            <a:r>
              <a:rPr lang="en-US" dirty="0">
                <a:ea typeface="Cambria Math" panose="02040503050406030204" pitchFamily="18" charset="0"/>
              </a:rPr>
              <a:t>, which can be denoted as </a:t>
            </a:r>
            <a:r>
              <a:rPr lang="el-GR" dirty="0">
                <a:latin typeface="Cambria Math" panose="02040503050406030204" pitchFamily="18" charset="0"/>
                <a:ea typeface="Cambria Math" panose="02040503050406030204" pitchFamily="18" charset="0"/>
              </a:rPr>
              <a:t>ε</a:t>
            </a:r>
            <a:endParaRPr lang="en-US" dirty="0">
              <a:latin typeface="Cambria Math" panose="02040503050406030204" pitchFamily="18" charset="0"/>
              <a:ea typeface="Cambria Math" panose="02040503050406030204" pitchFamily="18" charset="0"/>
            </a:endParaRPr>
          </a:p>
          <a:p>
            <a:r>
              <a:rPr lang="en-US" dirty="0">
                <a:ea typeface="Cambria Math" panose="02040503050406030204" pitchFamily="18" charset="0"/>
              </a:rPr>
              <a:t>We can describe the language of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from our previously example, as follows:</a:t>
            </a:r>
          </a:p>
          <a:p>
            <a:pPr marL="457200" lvl="1" indent="0">
              <a:buNone/>
            </a:pPr>
            <a:r>
              <a:rPr lang="en-US" dirty="0">
                <a:latin typeface="Cambria Math" panose="02040503050406030204" pitchFamily="18" charset="0"/>
                <a:ea typeface="Cambria Math" panose="02040503050406030204" pitchFamily="18" charset="0"/>
              </a:rPr>
              <a:t>L(M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 = {w | w </a:t>
            </a:r>
            <a:r>
              <a:rPr lang="en-US" dirty="0">
                <a:ea typeface="Cambria Math" panose="02040503050406030204" pitchFamily="18" charset="0"/>
              </a:rPr>
              <a:t>contains at least one </a:t>
            </a:r>
            <a:r>
              <a:rPr lang="en-US"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an even number of </a:t>
            </a:r>
            <a:r>
              <a:rPr lang="en-US" dirty="0">
                <a:latin typeface="Cambria Math" panose="02040503050406030204" pitchFamily="18" charset="0"/>
                <a:ea typeface="Cambria Math" panose="02040503050406030204" pitchFamily="18" charset="0"/>
              </a:rPr>
              <a:t>0</a:t>
            </a:r>
            <a:r>
              <a:rPr lang="en-US" dirty="0">
                <a:ea typeface="Cambria Math" panose="02040503050406030204" pitchFamily="18" charset="0"/>
              </a:rPr>
              <a:t>s follow the last </a:t>
            </a:r>
            <a:r>
              <a:rPr lang="en-US" dirty="0">
                <a:latin typeface="Cambria Math" panose="02040503050406030204" pitchFamily="18" charset="0"/>
                <a:ea typeface="Cambria Math" panose="02040503050406030204" pitchFamily="18" charset="0"/>
              </a:rPr>
              <a:t>1}</a:t>
            </a:r>
          </a:p>
        </p:txBody>
      </p:sp>
    </p:spTree>
    <p:extLst>
      <p:ext uri="{BB962C8B-B14F-4D97-AF65-F5344CB8AC3E}">
        <p14:creationId xmlns:p14="http://schemas.microsoft.com/office/powerpoint/2010/main" val="1389816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86024-EADC-433A-92EC-F9DFDCA6D217}"/>
              </a:ext>
            </a:extLst>
          </p:cNvPr>
          <p:cNvSpPr>
            <a:spLocks noGrp="1"/>
          </p:cNvSpPr>
          <p:nvPr>
            <p:ph type="title"/>
          </p:nvPr>
        </p:nvSpPr>
        <p:spPr/>
        <p:txBody>
          <a:bodyPr/>
          <a:lstStyle/>
          <a:p>
            <a:r>
              <a:rPr lang="en-US" dirty="0"/>
              <a:t>Other Examples of DFAs (from textbook)</a:t>
            </a:r>
          </a:p>
        </p:txBody>
      </p:sp>
      <p:pic>
        <p:nvPicPr>
          <p:cNvPr id="5" name="Picture 4">
            <a:extLst>
              <a:ext uri="{FF2B5EF4-FFF2-40B4-BE49-F238E27FC236}">
                <a16:creationId xmlns:a16="http://schemas.microsoft.com/office/drawing/2014/main" id="{872382CF-474F-4630-9CB7-C36BFEFDDB9C}"/>
              </a:ext>
            </a:extLst>
          </p:cNvPr>
          <p:cNvPicPr>
            <a:picLocks noChangeAspect="1"/>
          </p:cNvPicPr>
          <p:nvPr/>
        </p:nvPicPr>
        <p:blipFill>
          <a:blip r:embed="rId2"/>
          <a:stretch>
            <a:fillRect/>
          </a:stretch>
        </p:blipFill>
        <p:spPr>
          <a:xfrm>
            <a:off x="838200" y="1447523"/>
            <a:ext cx="4258269" cy="1981477"/>
          </a:xfrm>
          <a:prstGeom prst="rect">
            <a:avLst/>
          </a:prstGeom>
        </p:spPr>
      </p:pic>
      <p:pic>
        <p:nvPicPr>
          <p:cNvPr id="7" name="Picture 6">
            <a:extLst>
              <a:ext uri="{FF2B5EF4-FFF2-40B4-BE49-F238E27FC236}">
                <a16:creationId xmlns:a16="http://schemas.microsoft.com/office/drawing/2014/main" id="{718E70B4-54A6-444C-BB12-B4E49A2F1091}"/>
              </a:ext>
            </a:extLst>
          </p:cNvPr>
          <p:cNvPicPr>
            <a:picLocks noChangeAspect="1"/>
          </p:cNvPicPr>
          <p:nvPr/>
        </p:nvPicPr>
        <p:blipFill>
          <a:blip r:embed="rId3"/>
          <a:stretch>
            <a:fillRect/>
          </a:stretch>
        </p:blipFill>
        <p:spPr>
          <a:xfrm>
            <a:off x="7124110" y="1466576"/>
            <a:ext cx="4229690" cy="1962424"/>
          </a:xfrm>
          <a:prstGeom prst="rect">
            <a:avLst/>
          </a:prstGeom>
        </p:spPr>
      </p:pic>
      <p:pic>
        <p:nvPicPr>
          <p:cNvPr id="9" name="Picture 8">
            <a:extLst>
              <a:ext uri="{FF2B5EF4-FFF2-40B4-BE49-F238E27FC236}">
                <a16:creationId xmlns:a16="http://schemas.microsoft.com/office/drawing/2014/main" id="{FDE0FBC9-36CC-445E-941B-C5B2A8112B3E}"/>
              </a:ext>
            </a:extLst>
          </p:cNvPr>
          <p:cNvPicPr>
            <a:picLocks noChangeAspect="1"/>
          </p:cNvPicPr>
          <p:nvPr/>
        </p:nvPicPr>
        <p:blipFill>
          <a:blip r:embed="rId4"/>
          <a:stretch>
            <a:fillRect/>
          </a:stretch>
        </p:blipFill>
        <p:spPr>
          <a:xfrm>
            <a:off x="838200" y="3429000"/>
            <a:ext cx="5106113" cy="3143689"/>
          </a:xfrm>
          <a:prstGeom prst="rect">
            <a:avLst/>
          </a:prstGeom>
        </p:spPr>
      </p:pic>
      <p:pic>
        <p:nvPicPr>
          <p:cNvPr id="11" name="Picture 10">
            <a:extLst>
              <a:ext uri="{FF2B5EF4-FFF2-40B4-BE49-F238E27FC236}">
                <a16:creationId xmlns:a16="http://schemas.microsoft.com/office/drawing/2014/main" id="{7C6F124E-9480-4C63-A96F-0F901DE494A6}"/>
              </a:ext>
            </a:extLst>
          </p:cNvPr>
          <p:cNvPicPr>
            <a:picLocks noChangeAspect="1"/>
          </p:cNvPicPr>
          <p:nvPr/>
        </p:nvPicPr>
        <p:blipFill>
          <a:blip r:embed="rId5"/>
          <a:stretch>
            <a:fillRect/>
          </a:stretch>
        </p:blipFill>
        <p:spPr>
          <a:xfrm>
            <a:off x="6152424" y="3610001"/>
            <a:ext cx="5201376" cy="2962688"/>
          </a:xfrm>
          <a:prstGeom prst="rect">
            <a:avLst/>
          </a:prstGeom>
        </p:spPr>
      </p:pic>
    </p:spTree>
    <p:extLst>
      <p:ext uri="{BB962C8B-B14F-4D97-AF65-F5344CB8AC3E}">
        <p14:creationId xmlns:p14="http://schemas.microsoft.com/office/powerpoint/2010/main" val="1651251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B895D-DCF5-47E3-9328-C5440CE050A2}"/>
              </a:ext>
            </a:extLst>
          </p:cNvPr>
          <p:cNvSpPr>
            <a:spLocks noGrp="1"/>
          </p:cNvSpPr>
          <p:nvPr>
            <p:ph type="title"/>
          </p:nvPr>
        </p:nvSpPr>
        <p:spPr/>
        <p:txBody>
          <a:bodyPr/>
          <a:lstStyle/>
          <a:p>
            <a:r>
              <a:rPr lang="en-US" dirty="0"/>
              <a:t>Computation with a DFA</a:t>
            </a:r>
          </a:p>
        </p:txBody>
      </p:sp>
      <p:sp>
        <p:nvSpPr>
          <p:cNvPr id="3" name="Content Placeholder 2">
            <a:extLst>
              <a:ext uri="{FF2B5EF4-FFF2-40B4-BE49-F238E27FC236}">
                <a16:creationId xmlns:a16="http://schemas.microsoft.com/office/drawing/2014/main" id="{8FEC233F-137C-496B-9126-C68D919DEEF2}"/>
              </a:ext>
            </a:extLst>
          </p:cNvPr>
          <p:cNvSpPr>
            <a:spLocks noGrp="1"/>
          </p:cNvSpPr>
          <p:nvPr>
            <p:ph idx="1"/>
          </p:nvPr>
        </p:nvSpPr>
        <p:spPr/>
        <p:txBody>
          <a:bodyPr>
            <a:normAutofit fontScale="77500" lnSpcReduction="20000"/>
          </a:bodyPr>
          <a:lstStyle/>
          <a:p>
            <a:r>
              <a:rPr lang="en-US" dirty="0"/>
              <a:t>Consider some DFA, </a:t>
            </a:r>
            <a:r>
              <a:rPr lang="en-US" dirty="0">
                <a:latin typeface="Cambria Math" panose="02040503050406030204" pitchFamily="18" charset="0"/>
                <a:ea typeface="Cambria Math" panose="02040503050406030204" pitchFamily="18" charset="0"/>
              </a:rPr>
              <a:t>M = (Q, </a:t>
            </a:r>
            <a:r>
              <a:rPr lang="el-GR" dirty="0">
                <a:latin typeface="Cambria Math" panose="02040503050406030204" pitchFamily="18" charset="0"/>
                <a:ea typeface="Cambria Math" panose="02040503050406030204" pitchFamily="18" charset="0"/>
              </a:rPr>
              <a:t>Σ, δ,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F)</a:t>
            </a:r>
          </a:p>
          <a:p>
            <a:r>
              <a:rPr lang="en-US" dirty="0">
                <a:ea typeface="Cambria Math" panose="02040503050406030204" pitchFamily="18" charset="0"/>
              </a:rPr>
              <a:t>Also consider a string </a:t>
            </a:r>
            <a:r>
              <a:rPr lang="en-US" dirty="0">
                <a:latin typeface="Cambria Math" panose="02040503050406030204" pitchFamily="18" charset="0"/>
                <a:ea typeface="Cambria Math" panose="02040503050406030204" pitchFamily="18" charset="0"/>
              </a:rPr>
              <a:t>w = 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ea typeface="Cambria Math" panose="02040503050406030204" pitchFamily="18" charset="0"/>
              </a:rPr>
              <a:t>, where each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i</a:t>
            </a:r>
            <a:r>
              <a:rPr lang="en-US" dirty="0">
                <a:ea typeface="Cambria Math" panose="02040503050406030204" pitchFamily="18" charset="0"/>
              </a:rPr>
              <a:t> is a member of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's alphabet, </a:t>
            </a:r>
            <a:r>
              <a:rPr lang="el-GR" dirty="0">
                <a:latin typeface="Cambria Math" panose="02040503050406030204" pitchFamily="18" charset="0"/>
                <a:ea typeface="Cambria Math" panose="02040503050406030204" pitchFamily="18" charset="0"/>
              </a:rPr>
              <a:t>Σ</a:t>
            </a:r>
            <a:endParaRPr lang="en-US" dirty="0">
              <a:ea typeface="Cambria Math" panose="02040503050406030204" pitchFamily="18" charset="0"/>
            </a:endParaRPr>
          </a:p>
          <a:p>
            <a:r>
              <a:rPr lang="en-US" dirty="0">
                <a:ea typeface="Cambria Math" panose="02040503050406030204" pitchFamily="18" charset="0"/>
              </a:rPr>
              <a:t>Now consider applying w as the input to M (i.e., M will process the string w, one symbol at a time)</a:t>
            </a:r>
          </a:p>
          <a:p>
            <a:r>
              <a:rPr lang="en-US" dirty="0">
                <a:ea typeface="Cambria Math" panose="02040503050406030204" pitchFamily="18" charset="0"/>
              </a:rPr>
              <a:t>We can say that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a:t>
            </a:r>
            <a:r>
              <a:rPr lang="en-US" i="1" dirty="0">
                <a:ea typeface="Cambria Math" panose="02040503050406030204" pitchFamily="18" charset="0"/>
              </a:rPr>
              <a:t>accepts</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if and only if there exists a sequence of states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a:t>
            </a:r>
            <a:r>
              <a:rPr lang="en-US" dirty="0">
                <a:ea typeface="Cambria Math" panose="02040503050406030204" pitchFamily="18" charset="0"/>
              </a:rPr>
              <a:t>(all members of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such that the following three conditions hold: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0</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w</a:t>
            </a:r>
            <a:r>
              <a:rPr lang="en-US" baseline="-25000" dirty="0">
                <a:latin typeface="Cambria Math" panose="02040503050406030204" pitchFamily="18" charset="0"/>
                <a:ea typeface="Cambria Math" panose="02040503050406030204" pitchFamily="18" charset="0"/>
              </a:rPr>
              <a:t>i+1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i+1</a:t>
            </a:r>
            <a:r>
              <a:rPr lang="en-US" dirty="0">
                <a:latin typeface="Cambria Math" panose="02040503050406030204" pitchFamily="18" charset="0"/>
                <a:ea typeface="Cambria Math" panose="02040503050406030204" pitchFamily="18" charset="0"/>
              </a:rPr>
              <a:t> for i = 0, 1, …, n-1</a:t>
            </a:r>
          </a:p>
          <a:p>
            <a:pPr marL="914400" lvl="1" indent="-457200">
              <a:buFont typeface="+mj-lt"/>
              <a:buAutoNum type="arabicPeriod"/>
            </a:pPr>
            <a:r>
              <a:rPr lang="en-US" sz="2500" dirty="0">
                <a:latin typeface="Cambria Math" panose="02040503050406030204" pitchFamily="18" charset="0"/>
                <a:ea typeface="Cambria Math" panose="02040503050406030204" pitchFamily="18" charset="0"/>
              </a:rPr>
              <a:t>r</a:t>
            </a:r>
            <a:r>
              <a:rPr lang="en-US" sz="2500" baseline="-25000" dirty="0">
                <a:latin typeface="Cambria Math" panose="02040503050406030204" pitchFamily="18" charset="0"/>
                <a:ea typeface="Cambria Math" panose="02040503050406030204" pitchFamily="18" charset="0"/>
              </a:rPr>
              <a:t>n</a:t>
            </a:r>
            <a:r>
              <a:rPr lang="en-US" sz="2500" dirty="0">
                <a:latin typeface="Cambria Math" panose="02040503050406030204" pitchFamily="18" charset="0"/>
                <a:ea typeface="Cambria Math" panose="02040503050406030204" pitchFamily="18" charset="0"/>
              </a:rPr>
              <a:t> </a:t>
            </a:r>
            <a:r>
              <a:rPr lang="en-US" sz="2500" dirty="0">
                <a:effectLst/>
                <a:latin typeface="Cambria Math" panose="02040503050406030204" pitchFamily="18" charset="0"/>
                <a:ea typeface="Cambria Math" panose="02040503050406030204" pitchFamily="18" charset="0"/>
                <a:cs typeface="Cambria Math" panose="02040503050406030204" pitchFamily="18" charset="0"/>
              </a:rPr>
              <a:t>∈ F</a:t>
            </a:r>
          </a:p>
          <a:p>
            <a:r>
              <a:rPr lang="en-US" dirty="0">
                <a:latin typeface="Cambria Math" panose="02040503050406030204" pitchFamily="18" charset="0"/>
                <a:ea typeface="Cambria Math" panose="02040503050406030204" pitchFamily="18" charset="0"/>
              </a:rPr>
              <a:t>This should match our intuitive understanding of how a DFA processes its input</a:t>
            </a:r>
          </a:p>
          <a:p>
            <a:pPr lvl="1"/>
            <a:r>
              <a:rPr lang="en-US" dirty="0">
                <a:latin typeface="Cambria Math" panose="02040503050406030204" pitchFamily="18" charset="0"/>
                <a:ea typeface="Cambria Math" panose="02040503050406030204" pitchFamily="18" charset="0"/>
              </a:rPr>
              <a:t>The first condition states that we must start at the start state</a:t>
            </a:r>
          </a:p>
          <a:p>
            <a:pPr lvl="1"/>
            <a:r>
              <a:rPr lang="en-US" dirty="0">
                <a:latin typeface="Cambria Math" panose="02040503050406030204" pitchFamily="18" charset="0"/>
                <a:ea typeface="Cambria Math" panose="02040503050406030204" pitchFamily="18" charset="0"/>
              </a:rPr>
              <a:t>The second condition explains that we process one symbol at a time (the next input symbol) and deterministically proceed to the appropriate state, as specified by the transition function</a:t>
            </a:r>
          </a:p>
          <a:p>
            <a:pPr lvl="1"/>
            <a:r>
              <a:rPr lang="en-US" dirty="0">
                <a:latin typeface="Cambria Math" panose="02040503050406030204" pitchFamily="18" charset="0"/>
                <a:ea typeface="Cambria Math" panose="02040503050406030204" pitchFamily="18" charset="0"/>
              </a:rPr>
              <a:t>The third condition says that the machine accepts the input if we end up at an accept state (although not mentioned here, we can say that otherwise the machine </a:t>
            </a:r>
            <a:r>
              <a:rPr lang="en-US" i="1" dirty="0">
                <a:latin typeface="Cambria Math" panose="02040503050406030204" pitchFamily="18" charset="0"/>
                <a:ea typeface="Cambria Math" panose="02040503050406030204" pitchFamily="18" charset="0"/>
              </a:rPr>
              <a:t>rejects</a:t>
            </a:r>
            <a:r>
              <a:rPr lang="en-US" dirty="0">
                <a:latin typeface="Cambria Math" panose="02040503050406030204" pitchFamily="18" charset="0"/>
                <a:ea typeface="Cambria Math" panose="02040503050406030204" pitchFamily="18" charset="0"/>
              </a:rPr>
              <a:t> the input)</a:t>
            </a:r>
          </a:p>
        </p:txBody>
      </p:sp>
    </p:spTree>
    <p:extLst>
      <p:ext uri="{BB962C8B-B14F-4D97-AF65-F5344CB8AC3E}">
        <p14:creationId xmlns:p14="http://schemas.microsoft.com/office/powerpoint/2010/main" val="3185661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5D776-BE0F-442D-ADAF-8C52C445D4D8}"/>
              </a:ext>
            </a:extLst>
          </p:cNvPr>
          <p:cNvSpPr>
            <a:spLocks noGrp="1"/>
          </p:cNvSpPr>
          <p:nvPr>
            <p:ph type="title"/>
          </p:nvPr>
        </p:nvSpPr>
        <p:spPr/>
        <p:txBody>
          <a:bodyPr/>
          <a:lstStyle/>
          <a:p>
            <a:r>
              <a:rPr lang="en-US" dirty="0"/>
              <a:t>Regular Languages</a:t>
            </a:r>
          </a:p>
        </p:txBody>
      </p:sp>
      <p:sp>
        <p:nvSpPr>
          <p:cNvPr id="3" name="Content Placeholder 2">
            <a:extLst>
              <a:ext uri="{FF2B5EF4-FFF2-40B4-BE49-F238E27FC236}">
                <a16:creationId xmlns:a16="http://schemas.microsoft.com/office/drawing/2014/main" id="{AF15098D-DE02-4783-886D-F69F4359F74C}"/>
              </a:ext>
            </a:extLst>
          </p:cNvPr>
          <p:cNvSpPr>
            <a:spLocks noGrp="1"/>
          </p:cNvSpPr>
          <p:nvPr>
            <p:ph idx="1"/>
          </p:nvPr>
        </p:nvSpPr>
        <p:spPr/>
        <p:txBody>
          <a:bodyPr>
            <a:normAutofit fontScale="92500" lnSpcReduction="10000"/>
          </a:bodyPr>
          <a:lstStyle/>
          <a:p>
            <a:r>
              <a:rPr lang="en-US" dirty="0"/>
              <a:t>A language is a </a:t>
            </a:r>
            <a:r>
              <a:rPr lang="en-US" b="1" dirty="0"/>
              <a:t>regular language </a:t>
            </a:r>
            <a:r>
              <a:rPr lang="en-US" dirty="0"/>
              <a:t>if and only if some DFA recognizes it</a:t>
            </a:r>
          </a:p>
          <a:p>
            <a:r>
              <a:rPr lang="en-US" dirty="0"/>
              <a:t>This can serve as a definition of a regular language (it is Definition 1.16 in the textbook)</a:t>
            </a:r>
          </a:p>
          <a:p>
            <a:r>
              <a:rPr lang="en-US" dirty="0"/>
              <a:t>In our next two topics, we will see other, equivalent definitions of regular languages</a:t>
            </a:r>
          </a:p>
          <a:p>
            <a:r>
              <a:rPr lang="en-US" dirty="0"/>
              <a:t>In the topic after those, we will also prove that certain languages are not regular</a:t>
            </a:r>
          </a:p>
          <a:p>
            <a:r>
              <a:rPr lang="en-US" dirty="0"/>
              <a:t>The textbook contains a subsection titled "Designing Finite Automata" with some helpful advice, and it steps through a couple of examples</a:t>
            </a:r>
          </a:p>
          <a:p>
            <a:r>
              <a:rPr lang="en-US" dirty="0"/>
              <a:t>Of course, this will only be possible if the language is regular, which isn't always obvious one way or the other</a:t>
            </a:r>
          </a:p>
        </p:txBody>
      </p:sp>
    </p:spTree>
    <p:extLst>
      <p:ext uri="{BB962C8B-B14F-4D97-AF65-F5344CB8AC3E}">
        <p14:creationId xmlns:p14="http://schemas.microsoft.com/office/powerpoint/2010/main" val="3002573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4842D-2250-41E7-8B33-AD0ED80C74F8}"/>
              </a:ext>
            </a:extLst>
          </p:cNvPr>
          <p:cNvSpPr>
            <a:spLocks noGrp="1"/>
          </p:cNvSpPr>
          <p:nvPr>
            <p:ph type="title"/>
          </p:nvPr>
        </p:nvSpPr>
        <p:spPr/>
        <p:txBody>
          <a:bodyPr/>
          <a:lstStyle/>
          <a:p>
            <a:r>
              <a:rPr lang="en-US" dirty="0"/>
              <a:t>Regular Operations</a:t>
            </a:r>
          </a:p>
        </p:txBody>
      </p:sp>
      <p:sp>
        <p:nvSpPr>
          <p:cNvPr id="3" name="Content Placeholder 2">
            <a:extLst>
              <a:ext uri="{FF2B5EF4-FFF2-40B4-BE49-F238E27FC236}">
                <a16:creationId xmlns:a16="http://schemas.microsoft.com/office/drawing/2014/main" id="{B4D20178-AE37-4707-8243-5D21FBF73067}"/>
              </a:ext>
            </a:extLst>
          </p:cNvPr>
          <p:cNvSpPr>
            <a:spLocks noGrp="1"/>
          </p:cNvSpPr>
          <p:nvPr>
            <p:ph idx="1"/>
          </p:nvPr>
        </p:nvSpPr>
        <p:spPr/>
        <p:txBody>
          <a:bodyPr>
            <a:normAutofit fontScale="85000" lnSpcReduction="20000"/>
          </a:bodyPr>
          <a:lstStyle/>
          <a:p>
            <a:r>
              <a:rPr lang="en-US" dirty="0"/>
              <a:t>We are defining three </a:t>
            </a:r>
            <a:r>
              <a:rPr lang="en-US" i="1" dirty="0"/>
              <a:t>regular operations </a:t>
            </a:r>
            <a:r>
              <a:rPr lang="en-US" dirty="0"/>
              <a:t>that can be applied to languages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(all part of Definition 1.23 in the textbook):</a:t>
            </a:r>
          </a:p>
          <a:p>
            <a:pPr lvl="1"/>
            <a:r>
              <a:rPr lang="en-US" b="1" dirty="0"/>
              <a:t>Union</a:t>
            </a:r>
            <a:r>
              <a:rPr lang="en-US" dirty="0"/>
              <a:t>: </a:t>
            </a:r>
            <a:r>
              <a:rPr lang="en-US" dirty="0">
                <a:latin typeface="Cambria Math" panose="02040503050406030204" pitchFamily="18" charset="0"/>
                <a:ea typeface="Cambria Math" panose="02040503050406030204" pitchFamily="18" charset="0"/>
              </a:rPr>
              <a:t>A ∪ B = {x | x ∈ A</a:t>
            </a:r>
            <a:r>
              <a:rPr lang="en-US" dirty="0">
                <a:ea typeface="Cambria Math" panose="02040503050406030204" pitchFamily="18" charset="0"/>
              </a:rPr>
              <a:t> or </a:t>
            </a:r>
            <a:r>
              <a:rPr lang="en-US" dirty="0">
                <a:latin typeface="Cambria Math" panose="02040503050406030204" pitchFamily="18" charset="0"/>
                <a:ea typeface="Cambria Math" panose="02040503050406030204" pitchFamily="18" charset="0"/>
              </a:rPr>
              <a:t>x ∈ B}</a:t>
            </a:r>
          </a:p>
          <a:p>
            <a:pPr lvl="1"/>
            <a:r>
              <a:rPr lang="en-US" b="1" dirty="0"/>
              <a:t>Concatenation</a:t>
            </a:r>
            <a:r>
              <a:rPr lang="en-US" dirty="0"/>
              <a:t>: </a:t>
            </a:r>
            <a:r>
              <a:rPr lang="en-US" dirty="0">
                <a:latin typeface="Cambria Math" panose="02040503050406030204" pitchFamily="18" charset="0"/>
                <a:ea typeface="Cambria Math" panose="02040503050406030204" pitchFamily="18" charset="0"/>
              </a:rPr>
              <a:t>A ∘ B = {xy | x ∈ A</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y ∈ B}</a:t>
            </a:r>
          </a:p>
          <a:p>
            <a:pPr lvl="1"/>
            <a:r>
              <a:rPr lang="en-US" b="1" dirty="0"/>
              <a:t>Star</a:t>
            </a:r>
            <a:r>
              <a:rPr lang="en-US" dirty="0"/>
              <a:t> (a.k.a. </a:t>
            </a:r>
            <a:r>
              <a:rPr lang="en-US" i="1" dirty="0"/>
              <a:t>Kleene star</a:t>
            </a:r>
            <a:r>
              <a:rPr lang="en-US" dirty="0"/>
              <a:t>):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 = {x</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 k ≥ 0</a:t>
            </a:r>
            <a:r>
              <a:rPr lang="en-US" dirty="0">
                <a:ea typeface="Cambria Math" panose="02040503050406030204" pitchFamily="18" charset="0"/>
              </a:rPr>
              <a:t> and each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A}</a:t>
            </a:r>
          </a:p>
          <a:p>
            <a:r>
              <a:rPr lang="en-US" dirty="0"/>
              <a:t>Note that union and concatenation are </a:t>
            </a:r>
            <a:r>
              <a:rPr lang="en-US" i="1" dirty="0"/>
              <a:t>binary operations</a:t>
            </a:r>
            <a:r>
              <a:rPr lang="en-US" dirty="0"/>
              <a:t>, while star is a </a:t>
            </a:r>
            <a:r>
              <a:rPr lang="en-US" i="1" dirty="0"/>
              <a:t>unary operation</a:t>
            </a:r>
          </a:p>
          <a:p>
            <a:r>
              <a:rPr lang="en-US" dirty="0"/>
              <a:t>I add:</a:t>
            </a:r>
          </a:p>
          <a:p>
            <a:pPr lvl="1"/>
            <a:r>
              <a:rPr lang="en-US" dirty="0"/>
              <a:t>These definitions apply to languages in general, not just regular languages</a:t>
            </a:r>
          </a:p>
          <a:p>
            <a:pPr lvl="1"/>
            <a:r>
              <a:rPr lang="en-US" dirty="0"/>
              <a:t>As far as I can tell, there is no great reason (other than historical) that these three operations are the only so-called regular operations</a:t>
            </a:r>
          </a:p>
          <a:p>
            <a:pPr lvl="1"/>
            <a:r>
              <a:rPr lang="en-US" dirty="0"/>
              <a:t>For example, I have not found a logical reason that union is considered a regular operation, but intersection is not</a:t>
            </a:r>
          </a:p>
          <a:p>
            <a:pPr lvl="1"/>
            <a:r>
              <a:rPr lang="en-US" dirty="0"/>
              <a:t>When we cover regular expressions, we will see that union is built into the formalism, and intersection is not (and I think that is why these are called regular operations, historically)</a:t>
            </a:r>
          </a:p>
        </p:txBody>
      </p:sp>
    </p:spTree>
    <p:extLst>
      <p:ext uri="{BB962C8B-B14F-4D97-AF65-F5344CB8AC3E}">
        <p14:creationId xmlns:p14="http://schemas.microsoft.com/office/powerpoint/2010/main" val="3153936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A41F8-F7E8-4951-995E-6EF8083802E7}"/>
              </a:ext>
            </a:extLst>
          </p:cNvPr>
          <p:cNvSpPr>
            <a:spLocks noGrp="1"/>
          </p:cNvSpPr>
          <p:nvPr>
            <p:ph type="title"/>
          </p:nvPr>
        </p:nvSpPr>
        <p:spPr/>
        <p:txBody>
          <a:bodyPr/>
          <a:lstStyle/>
          <a:p>
            <a:r>
              <a:rPr lang="en-US" dirty="0"/>
              <a:t>Regular Operations Example</a:t>
            </a:r>
          </a:p>
        </p:txBody>
      </p:sp>
      <p:sp>
        <p:nvSpPr>
          <p:cNvPr id="3" name="Content Placeholder 2">
            <a:extLst>
              <a:ext uri="{FF2B5EF4-FFF2-40B4-BE49-F238E27FC236}">
                <a16:creationId xmlns:a16="http://schemas.microsoft.com/office/drawing/2014/main" id="{23E79207-2D56-4121-8661-25510F766DBA}"/>
              </a:ext>
            </a:extLst>
          </p:cNvPr>
          <p:cNvSpPr>
            <a:spLocks noGrp="1"/>
          </p:cNvSpPr>
          <p:nvPr>
            <p:ph idx="1"/>
          </p:nvPr>
        </p:nvSpPr>
        <p:spPr/>
        <p:txBody>
          <a:bodyPr/>
          <a:lstStyle/>
          <a:p>
            <a:r>
              <a:rPr lang="en-US" dirty="0"/>
              <a:t>Consider the languages </a:t>
            </a:r>
            <a:r>
              <a:rPr lang="en-US" dirty="0">
                <a:latin typeface="Cambria Math" panose="02040503050406030204" pitchFamily="18" charset="0"/>
                <a:ea typeface="Cambria Math" panose="02040503050406030204" pitchFamily="18" charset="0"/>
              </a:rPr>
              <a:t>A = {good, bad}</a:t>
            </a:r>
            <a:r>
              <a:rPr lang="en-US" dirty="0"/>
              <a:t> and </a:t>
            </a:r>
            <a:r>
              <a:rPr lang="en-US" dirty="0">
                <a:latin typeface="Cambria Math" panose="02040503050406030204" pitchFamily="18" charset="0"/>
                <a:ea typeface="Cambria Math" panose="02040503050406030204" pitchFamily="18" charset="0"/>
              </a:rPr>
              <a:t>B = {boy, girl}</a:t>
            </a:r>
          </a:p>
          <a:p>
            <a:r>
              <a:rPr lang="en-US" dirty="0"/>
              <a:t>The book says that the alphabet for each language is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 b, .., z}</a:t>
            </a:r>
            <a:r>
              <a:rPr lang="en-US" dirty="0"/>
              <a:t>, which is valid, but it could be a smaller subset of that</a:t>
            </a:r>
          </a:p>
          <a:p>
            <a:r>
              <a:rPr lang="en-US" dirty="0"/>
              <a:t>We then have:</a:t>
            </a:r>
            <a:endParaRPr lang="en-US" dirty="0">
              <a:latin typeface="Cambria Math" panose="02040503050406030204" pitchFamily="18" charset="0"/>
              <a:ea typeface="Cambria Math" panose="02040503050406030204" pitchFamily="18" charset="0"/>
            </a:endParaRPr>
          </a:p>
          <a:p>
            <a:pPr lvl="1"/>
            <a:r>
              <a:rPr lang="en-US" dirty="0">
                <a:latin typeface="Cambria Math" panose="02040503050406030204" pitchFamily="18" charset="0"/>
                <a:ea typeface="Cambria Math" panose="02040503050406030204" pitchFamily="18" charset="0"/>
              </a:rPr>
              <a:t>A ∪ B = {good, bad, boy, girl}</a:t>
            </a:r>
          </a:p>
          <a:p>
            <a:pPr lvl="1"/>
            <a:r>
              <a:rPr lang="en-US" dirty="0">
                <a:latin typeface="Cambria Math" panose="02040503050406030204" pitchFamily="18" charset="0"/>
                <a:ea typeface="Cambria Math" panose="02040503050406030204" pitchFamily="18" charset="0"/>
              </a:rPr>
              <a:t>A ∘ B = {goodboy, goodgirl, badboy, badgirl}</a:t>
            </a:r>
          </a:p>
          <a:p>
            <a:pPr lvl="1"/>
            <a:r>
              <a:rPr lang="en-US" noProof="1">
                <a:latin typeface="Cambria Math" panose="02040503050406030204" pitchFamily="18" charset="0"/>
                <a:ea typeface="Cambria Math" panose="02040503050406030204" pitchFamily="18" charset="0"/>
              </a:rPr>
              <a:t>A</a:t>
            </a:r>
            <a:r>
              <a:rPr lang="en-US" baseline="30000" noProof="1">
                <a:latin typeface="Cambria Math" panose="02040503050406030204" pitchFamily="18" charset="0"/>
                <a:ea typeface="Cambria Math" panose="02040503050406030204" pitchFamily="18" charset="0"/>
              </a:rPr>
              <a:t>*</a:t>
            </a:r>
            <a:r>
              <a:rPr lang="en-US" noProof="1">
                <a:latin typeface="Cambria Math" panose="02040503050406030204" pitchFamily="18" charset="0"/>
                <a:ea typeface="Cambria Math" panose="02040503050406030204" pitchFamily="18" charset="0"/>
              </a:rPr>
              <a:t> = {∈, good, bad, goodgood, goodbad, badgood, badbad, goodgoodgood, goodgoodbad, goodbadgood, goodbadbad, boodgoodgood, …}</a:t>
            </a:r>
          </a:p>
          <a:p>
            <a:pPr lvl="1"/>
            <a:endParaRPr lang="en-US" dirty="0"/>
          </a:p>
        </p:txBody>
      </p:sp>
    </p:spTree>
    <p:extLst>
      <p:ext uri="{BB962C8B-B14F-4D97-AF65-F5344CB8AC3E}">
        <p14:creationId xmlns:p14="http://schemas.microsoft.com/office/powerpoint/2010/main" val="1167415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D02C9-ADD6-4939-B7DB-9CE14521A8CC}"/>
              </a:ext>
            </a:extLst>
          </p:cNvPr>
          <p:cNvSpPr>
            <a:spLocks noGrp="1"/>
          </p:cNvSpPr>
          <p:nvPr>
            <p:ph type="title"/>
          </p:nvPr>
        </p:nvSpPr>
        <p:spPr/>
        <p:txBody>
          <a:bodyPr/>
          <a:lstStyle/>
          <a:p>
            <a:r>
              <a:rPr lang="en-US" dirty="0"/>
              <a:t>Closure</a:t>
            </a:r>
          </a:p>
        </p:txBody>
      </p:sp>
      <p:sp>
        <p:nvSpPr>
          <p:cNvPr id="3" name="Content Placeholder 2">
            <a:extLst>
              <a:ext uri="{FF2B5EF4-FFF2-40B4-BE49-F238E27FC236}">
                <a16:creationId xmlns:a16="http://schemas.microsoft.com/office/drawing/2014/main" id="{5FDC3050-6D50-45B5-BDAB-100745B83142}"/>
              </a:ext>
            </a:extLst>
          </p:cNvPr>
          <p:cNvSpPr>
            <a:spLocks noGrp="1"/>
          </p:cNvSpPr>
          <p:nvPr>
            <p:ph idx="1"/>
          </p:nvPr>
        </p:nvSpPr>
        <p:spPr/>
        <p:txBody>
          <a:bodyPr>
            <a:normAutofit fontScale="62500" lnSpcReduction="20000"/>
          </a:bodyPr>
          <a:lstStyle/>
          <a:p>
            <a:r>
              <a:rPr lang="en-US" dirty="0"/>
              <a:t>A class of languages is </a:t>
            </a:r>
            <a:r>
              <a:rPr lang="en-US" b="1" dirty="0"/>
              <a:t>closed</a:t>
            </a:r>
            <a:r>
              <a:rPr lang="en-US" dirty="0"/>
              <a:t> under an operation if and only if applying the operation to two members of the class is guaranteed to result in another member of the class</a:t>
            </a:r>
          </a:p>
          <a:p>
            <a:r>
              <a:rPr lang="en-US" dirty="0"/>
              <a:t>We will (eventually) show that </a:t>
            </a:r>
            <a:r>
              <a:rPr lang="en-US" i="1" dirty="0"/>
              <a:t>the class of regular languages is closed under union, concatenation, and star</a:t>
            </a:r>
          </a:p>
          <a:p>
            <a:r>
              <a:rPr lang="en-US" dirty="0"/>
              <a:t>We will start with proving </a:t>
            </a:r>
            <a:r>
              <a:rPr lang="en-US" i="1" dirty="0"/>
              <a:t>closure under union</a:t>
            </a:r>
            <a:r>
              <a:rPr lang="en-US" dirty="0"/>
              <a:t> (Theorem 1.25 in the textbook)</a:t>
            </a:r>
          </a:p>
          <a:p>
            <a:r>
              <a:rPr lang="en-US" dirty="0"/>
              <a:t>Assume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t> are regular languages; we want to prove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is also regular</a:t>
            </a:r>
          </a:p>
          <a:p>
            <a:r>
              <a:rPr lang="en-US" dirty="0">
                <a:ea typeface="Cambria Math" panose="02040503050406030204" pitchFamily="18" charset="0"/>
              </a:rPr>
              <a:t>IMO, this is the first interesting proof in the textbook; note that the textbook often starts with a higher level "proof idea", and then proceeds with the more technical "proof"</a:t>
            </a:r>
          </a:p>
          <a:p>
            <a:r>
              <a:rPr lang="en-US" dirty="0">
                <a:ea typeface="Cambria Math" panose="02040503050406030204" pitchFamily="18" charset="0"/>
              </a:rPr>
              <a:t>In this case, the proof idea can be summarized as follows:</a:t>
            </a:r>
          </a:p>
          <a:p>
            <a:pPr lvl="1"/>
            <a:r>
              <a:rPr lang="en-US" dirty="0">
                <a:ea typeface="Cambria Math" panose="02040503050406030204" pitchFamily="18" charset="0"/>
              </a:rPr>
              <a:t>By the definition of regular languages, we know that there is a DFA that recognizes each regular language</a:t>
            </a:r>
          </a:p>
          <a:p>
            <a:pPr lvl="1"/>
            <a:r>
              <a:rPr lang="en-US" dirty="0">
                <a:ea typeface="Cambria Math" panose="02040503050406030204" pitchFamily="18" charset="0"/>
              </a:rPr>
              <a:t>Let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be a DFA that recognizes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be a DFA that recognizes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we need to prove that there is also a DFA,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that recognizes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2</a:t>
            </a:r>
          </a:p>
          <a:p>
            <a:pPr lvl="1"/>
            <a:r>
              <a:rPr lang="en-US" dirty="0">
                <a:ea typeface="Cambria Math" panose="02040503050406030204" pitchFamily="18" charset="0"/>
              </a:rPr>
              <a:t>It may seem intuitive to have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simulate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if that doesn't work, it could simulate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but this approach doesn't work, because we cannot unwind the input tape</a:t>
            </a:r>
          </a:p>
          <a:p>
            <a:pPr lvl="1"/>
            <a:r>
              <a:rPr lang="en-US" dirty="0">
                <a:ea typeface="Cambria Math" panose="02040503050406030204" pitchFamily="18" charset="0"/>
              </a:rPr>
              <a:t>Instead,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must effectively simulate both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simultaneously, or in parallel</a:t>
            </a:r>
          </a:p>
          <a:p>
            <a:pPr lvl="1"/>
            <a:r>
              <a:rPr lang="en-US" dirty="0">
                <a:ea typeface="Cambria Math" panose="02040503050406030204" pitchFamily="18" charset="0"/>
              </a:rPr>
              <a:t>We can achieve this by creating a machine,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such that each state of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represents a pair of states from the original machines; the first part of each pair represents a state from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the second part of each pair represents a state from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p>
          <a:p>
            <a:pPr lvl="1"/>
            <a:r>
              <a:rPr lang="en-US" dirty="0">
                <a:ea typeface="Cambria Math" panose="02040503050406030204" pitchFamily="18" charset="0"/>
              </a:rPr>
              <a:t>The accept states of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are the states that represent an accept state from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or an accept state from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endParaRPr lang="en-US"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175606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8E032-24FD-4B84-950E-D1408AB1D773}"/>
              </a:ext>
            </a:extLst>
          </p:cNvPr>
          <p:cNvSpPr>
            <a:spLocks noGrp="1"/>
          </p:cNvSpPr>
          <p:nvPr>
            <p:ph type="title"/>
          </p:nvPr>
        </p:nvSpPr>
        <p:spPr/>
        <p:txBody>
          <a:bodyPr/>
          <a:lstStyle/>
          <a:p>
            <a:r>
              <a:rPr lang="en-US" dirty="0"/>
              <a:t>Proof of Closure Under Union</a:t>
            </a:r>
          </a:p>
        </p:txBody>
      </p:sp>
      <p:sp>
        <p:nvSpPr>
          <p:cNvPr id="3" name="Content Placeholder 2">
            <a:extLst>
              <a:ext uri="{FF2B5EF4-FFF2-40B4-BE49-F238E27FC236}">
                <a16:creationId xmlns:a16="http://schemas.microsoft.com/office/drawing/2014/main" id="{EAA9B651-99C0-4699-A1B6-D098C1CF0130}"/>
              </a:ext>
            </a:extLst>
          </p:cNvPr>
          <p:cNvSpPr>
            <a:spLocks noGrp="1"/>
          </p:cNvSpPr>
          <p:nvPr>
            <p:ph idx="1"/>
          </p:nvPr>
        </p:nvSpPr>
        <p:spPr/>
        <p:txBody>
          <a:bodyPr>
            <a:normAutofit fontScale="85000" lnSpcReduction="20000"/>
          </a:bodyPr>
          <a:lstStyle/>
          <a:p>
            <a:r>
              <a:rPr lang="en-US" dirty="0"/>
              <a:t>Let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Σ, δ</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F</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a:t>
            </a:r>
            <a:r>
              <a:rPr lang="en-US" dirty="0"/>
              <a:t>be a DFA that recognizes regular language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Σ, δ</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F</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be a DFA that recognizes regular language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p>
          <a:p>
            <a:r>
              <a:rPr lang="en-US" dirty="0"/>
              <a:t>We can construct </a:t>
            </a:r>
            <a:r>
              <a:rPr lang="en-US" dirty="0">
                <a:latin typeface="Cambria Math" panose="02040503050406030204" pitchFamily="18" charset="0"/>
                <a:ea typeface="Cambria Math" panose="02040503050406030204" pitchFamily="18" charset="0"/>
              </a:rPr>
              <a:t>M = (Q, </a:t>
            </a:r>
            <a:r>
              <a:rPr lang="el-GR" dirty="0">
                <a:latin typeface="Cambria Math" panose="02040503050406030204" pitchFamily="18" charset="0"/>
                <a:ea typeface="Cambria Math" panose="02040503050406030204" pitchFamily="18" charset="0"/>
              </a:rPr>
              <a:t>Σ, δ,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F) </a:t>
            </a:r>
            <a:r>
              <a:rPr lang="en-US" dirty="0"/>
              <a:t>to recognize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as follows:</a:t>
            </a:r>
          </a:p>
          <a:p>
            <a:pPr lvl="1"/>
            <a:r>
              <a:rPr lang="en-US" dirty="0">
                <a:latin typeface="Cambria Math" panose="02040503050406030204" pitchFamily="18" charset="0"/>
                <a:ea typeface="Cambria Math" panose="02040503050406030204" pitchFamily="18" charset="0"/>
              </a:rPr>
              <a:t>Q = {(r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a:t>
            </a:r>
            <a:r>
              <a:rPr lang="en-US" dirty="0">
                <a:ea typeface="Cambria Math" panose="02040503050406030204" pitchFamily="18" charset="0"/>
              </a:rPr>
              <a:t>and</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2</a:t>
            </a:r>
          </a:p>
          <a:p>
            <a:pPr lvl="2"/>
            <a:r>
              <a:rPr lang="en-US" dirty="0">
                <a:ea typeface="Cambria Math" panose="02040503050406030204" pitchFamily="18" charset="0"/>
              </a:rPr>
              <a:t>This is the </a:t>
            </a:r>
            <a:r>
              <a:rPr lang="en-US" i="1" dirty="0">
                <a:ea typeface="Cambria Math" panose="02040503050406030204" pitchFamily="18" charset="0"/>
              </a:rPr>
              <a:t>Cartesian product</a:t>
            </a:r>
            <a:r>
              <a:rPr lang="en-US" dirty="0">
                <a:ea typeface="Cambria Math" panose="02040503050406030204" pitchFamily="18" charset="0"/>
              </a:rPr>
              <a:t> (a.k.a. </a:t>
            </a:r>
            <a:r>
              <a:rPr lang="en-US" i="1" dirty="0">
                <a:ea typeface="Cambria Math" panose="02040503050406030204" pitchFamily="18" charset="0"/>
              </a:rPr>
              <a:t>cross product</a:t>
            </a:r>
            <a:r>
              <a:rPr lang="en-US" dirty="0">
                <a:ea typeface="Cambria Math" panose="02040503050406030204" pitchFamily="18" charset="0"/>
              </a:rPr>
              <a:t>) of sets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2</a:t>
            </a:r>
          </a:p>
          <a:p>
            <a:pPr lvl="2"/>
            <a:r>
              <a:rPr lang="en-US" dirty="0">
                <a:ea typeface="Cambria Math" panose="02040503050406030204" pitchFamily="18" charset="0"/>
              </a:rPr>
              <a:t>The number of elements in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|Q|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(although this notation is not in the book)</a:t>
            </a:r>
            <a:endParaRPr lang="en-US" dirty="0">
              <a:latin typeface="Cambria Math" panose="02040503050406030204" pitchFamily="18" charset="0"/>
              <a:ea typeface="Cambria Math" panose="02040503050406030204" pitchFamily="18" charset="0"/>
            </a:endParaRPr>
          </a:p>
          <a:p>
            <a:pPr lvl="1"/>
            <a:r>
              <a:rPr lang="en-US" dirty="0"/>
              <a:t>We are assuming that the alphabets of </a:t>
            </a:r>
            <a:r>
              <a:rPr lang="en-US" dirty="0">
                <a:latin typeface="Cambria Math" panose="02040503050406030204" pitchFamily="18" charset="0"/>
                <a:ea typeface="Cambria Math" panose="02040503050406030204" pitchFamily="18" charset="0"/>
              </a:rPr>
              <a:t>M</a:t>
            </a:r>
            <a:r>
              <a:rPr lang="en-US" dirty="0"/>
              <a:t>,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t> are identical; however, the proof can easily be extended to account for different alphabets</a:t>
            </a:r>
          </a:p>
          <a:p>
            <a:pPr lvl="1"/>
            <a:r>
              <a:rPr lang="en-US" dirty="0">
                <a:ea typeface="Cambria Math" panose="02040503050406030204" pitchFamily="18" charset="0"/>
              </a:rPr>
              <a:t>For each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a ∈ </a:t>
            </a:r>
            <a:r>
              <a:rPr lang="el-GR" dirty="0">
                <a:latin typeface="Cambria Math" panose="02040503050406030204" pitchFamily="18" charset="0"/>
                <a:ea typeface="Cambria Math" panose="02040503050406030204" pitchFamily="18" charset="0"/>
              </a:rPr>
              <a:t>Σ</a:t>
            </a:r>
            <a:r>
              <a:rPr lang="en-US" dirty="0">
                <a:ea typeface="Cambria Math" panose="02040503050406030204" pitchFamily="18" charset="0"/>
              </a:rPr>
              <a:t>, we define</a:t>
            </a:r>
            <a:r>
              <a:rPr lang="en-US" dirty="0">
                <a:latin typeface="Cambria Math" panose="02040503050406030204" pitchFamily="18" charset="0"/>
                <a:ea typeface="Cambria Math" panose="02040503050406030204" pitchFamily="18" charset="0"/>
              </a:rPr>
              <a:t>:</a:t>
            </a:r>
          </a:p>
          <a:p>
            <a:pPr lvl="2"/>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a) = (</a:t>
            </a:r>
            <a:r>
              <a:rPr lang="el-GR" dirty="0">
                <a:latin typeface="Cambria Math" panose="02040503050406030204" pitchFamily="18" charset="0"/>
                <a:ea typeface="Cambria Math" panose="02040503050406030204" pitchFamily="18" charset="0"/>
              </a:rPr>
              <a:t>δ</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a), </a:t>
            </a:r>
            <a:r>
              <a:rPr lang="el-GR" dirty="0">
                <a:latin typeface="Cambria Math" panose="02040503050406030204" pitchFamily="18" charset="0"/>
                <a:ea typeface="Cambria Math" panose="02040503050406030204" pitchFamily="18" charset="0"/>
              </a:rPr>
              <a:t>δ</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a))</a:t>
            </a:r>
          </a:p>
          <a:p>
            <a:pPr lvl="2"/>
            <a:r>
              <a:rPr lang="en-US" dirty="0">
                <a:latin typeface="Cambria Math" panose="02040503050406030204" pitchFamily="18" charset="0"/>
                <a:ea typeface="Cambria Math" panose="02040503050406030204" pitchFamily="18" charset="0"/>
              </a:rPr>
              <a:t>In other words, machine M is simulating what happens in both of the original machines at each step</a:t>
            </a:r>
          </a:p>
          <a:p>
            <a:pPr lvl="1"/>
            <a:r>
              <a:rPr lang="en-US" dirty="0">
                <a:ea typeface="Cambria Math" panose="02040503050406030204" pitchFamily="18" charset="0"/>
              </a:rPr>
              <a:t>q</a:t>
            </a:r>
            <a:r>
              <a:rPr lang="en-US" baseline="-25000" dirty="0">
                <a:ea typeface="Cambria Math" panose="02040503050406030204" pitchFamily="18" charset="0"/>
              </a:rPr>
              <a:t>0</a:t>
            </a:r>
            <a:r>
              <a:rPr lang="en-US" dirty="0">
                <a:ea typeface="Cambria Math" panose="02040503050406030204" pitchFamily="18" charset="0"/>
              </a:rPr>
              <a:t> = (q</a:t>
            </a:r>
            <a:r>
              <a:rPr lang="en-US" baseline="-25000" dirty="0">
                <a:ea typeface="Cambria Math" panose="02040503050406030204" pitchFamily="18" charset="0"/>
              </a:rPr>
              <a:t>1</a:t>
            </a:r>
            <a:r>
              <a:rPr lang="en-US" dirty="0">
                <a:ea typeface="Cambria Math" panose="02040503050406030204" pitchFamily="18" charset="0"/>
              </a:rPr>
              <a:t>, q</a:t>
            </a:r>
            <a:r>
              <a:rPr lang="en-US" baseline="-25000" dirty="0">
                <a:ea typeface="Cambria Math" panose="02040503050406030204" pitchFamily="18" charset="0"/>
              </a:rPr>
              <a:t>2</a:t>
            </a:r>
            <a:r>
              <a:rPr lang="en-US" dirty="0">
                <a:ea typeface="Cambria Math" panose="02040503050406030204" pitchFamily="18" charset="0"/>
              </a:rPr>
              <a:t>)</a:t>
            </a:r>
          </a:p>
          <a:p>
            <a:pPr lvl="1"/>
            <a:r>
              <a:rPr lang="en-US" dirty="0">
                <a:latin typeface="Cambria Math" panose="02040503050406030204" pitchFamily="18" charset="0"/>
                <a:ea typeface="Cambria Math" panose="02040503050406030204" pitchFamily="18" charset="0"/>
              </a:rPr>
              <a:t>F = {(r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F</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or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F</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(F</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F</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Interestingly, if we change the definition of </a:t>
            </a:r>
            <a:r>
              <a:rPr lang="en-US" dirty="0">
                <a:latin typeface="Cambria Math" panose="02040503050406030204" pitchFamily="18" charset="0"/>
                <a:ea typeface="Cambria Math" panose="02040503050406030204" pitchFamily="18" charset="0"/>
              </a:rPr>
              <a:t>F</a:t>
            </a:r>
            <a:r>
              <a:rPr lang="en-US" dirty="0">
                <a:ea typeface="Cambria Math" panose="02040503050406030204" pitchFamily="18" charset="0"/>
              </a:rPr>
              <a:t> to be </a:t>
            </a:r>
            <a:r>
              <a:rPr lang="en-US" dirty="0">
                <a:latin typeface="Cambria Math" panose="02040503050406030204" pitchFamily="18" charset="0"/>
                <a:ea typeface="Cambria Math" panose="02040503050406030204" pitchFamily="18" charset="0"/>
              </a:rPr>
              <a:t>F = F</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F</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we obtain a proof that </a:t>
            </a:r>
            <a:r>
              <a:rPr lang="en-US" i="1" dirty="0">
                <a:ea typeface="Cambria Math" panose="02040503050406030204" pitchFamily="18" charset="0"/>
              </a:rPr>
              <a:t>the class of regular languages is closed under intersection</a:t>
            </a:r>
          </a:p>
        </p:txBody>
      </p:sp>
    </p:spTree>
    <p:extLst>
      <p:ext uri="{BB962C8B-B14F-4D97-AF65-F5344CB8AC3E}">
        <p14:creationId xmlns:p14="http://schemas.microsoft.com/office/powerpoint/2010/main" val="1297885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0F14E-E4AA-40A1-B239-30A23A32ACAB}"/>
              </a:ext>
            </a:extLst>
          </p:cNvPr>
          <p:cNvSpPr>
            <a:spLocks noGrp="1"/>
          </p:cNvSpPr>
          <p:nvPr>
            <p:ph type="title"/>
          </p:nvPr>
        </p:nvSpPr>
        <p:spPr/>
        <p:txBody>
          <a:bodyPr/>
          <a:lstStyle/>
          <a:p>
            <a:r>
              <a:rPr lang="en-US" dirty="0"/>
              <a:t>Closure Under Concatenation/Star (for now)</a:t>
            </a:r>
          </a:p>
        </p:txBody>
      </p:sp>
      <p:sp>
        <p:nvSpPr>
          <p:cNvPr id="3" name="Content Placeholder 2">
            <a:extLst>
              <a:ext uri="{FF2B5EF4-FFF2-40B4-BE49-F238E27FC236}">
                <a16:creationId xmlns:a16="http://schemas.microsoft.com/office/drawing/2014/main" id="{8B9412F5-F480-4F9E-B242-70BEBF4DA638}"/>
              </a:ext>
            </a:extLst>
          </p:cNvPr>
          <p:cNvSpPr>
            <a:spLocks noGrp="1"/>
          </p:cNvSpPr>
          <p:nvPr>
            <p:ph idx="1"/>
          </p:nvPr>
        </p:nvSpPr>
        <p:spPr/>
        <p:txBody>
          <a:bodyPr>
            <a:normAutofit fontScale="92500" lnSpcReduction="10000"/>
          </a:bodyPr>
          <a:lstStyle/>
          <a:p>
            <a:r>
              <a:rPr lang="en-US" dirty="0"/>
              <a:t>We could try a similar approach to prove </a:t>
            </a:r>
            <a:r>
              <a:rPr lang="en-US" i="1" dirty="0"/>
              <a:t>closure under concatenation</a:t>
            </a:r>
          </a:p>
          <a:p>
            <a:pPr lvl="1"/>
            <a:r>
              <a:rPr lang="en-US" dirty="0"/>
              <a:t>We could start by assuming the existence of two DFAs that recognize two languages,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p>
          <a:p>
            <a:pPr lvl="1"/>
            <a:r>
              <a:rPr lang="en-US" dirty="0"/>
              <a:t>We could then try to construct a DFA that recognizes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2</a:t>
            </a:r>
          </a:p>
          <a:p>
            <a:r>
              <a:rPr lang="en-US" dirty="0">
                <a:ea typeface="Cambria Math" panose="02040503050406030204" pitchFamily="18" charset="0"/>
              </a:rPr>
              <a:t>Similarly, we could try a similar approach to prove </a:t>
            </a:r>
            <a:r>
              <a:rPr lang="en-US" i="1" dirty="0">
                <a:ea typeface="Cambria Math" panose="02040503050406030204" pitchFamily="18" charset="0"/>
              </a:rPr>
              <a:t>closure under star</a:t>
            </a:r>
          </a:p>
          <a:p>
            <a:pPr lvl="1"/>
            <a:r>
              <a:rPr lang="en-US" dirty="0"/>
              <a:t>We could start by assuming the existence of a DFA that recognizes a language, </a:t>
            </a:r>
            <a:r>
              <a:rPr lang="en-US" dirty="0">
                <a:latin typeface="Cambria Math" panose="02040503050406030204" pitchFamily="18" charset="0"/>
                <a:ea typeface="Cambria Math" panose="02040503050406030204" pitchFamily="18" charset="0"/>
              </a:rPr>
              <a:t>A</a:t>
            </a:r>
          </a:p>
          <a:p>
            <a:pPr lvl="1"/>
            <a:r>
              <a:rPr lang="en-US" dirty="0"/>
              <a:t>We could then try to construct a DFA that recognizes </a:t>
            </a:r>
            <a:r>
              <a:rPr lang="en-US" dirty="0">
                <a:latin typeface="Cambria Math" panose="02040503050406030204" pitchFamily="18" charset="0"/>
                <a:ea typeface="Cambria Math" panose="02040503050406030204" pitchFamily="18" charset="0"/>
              </a:rPr>
              <a:t>A*</a:t>
            </a:r>
          </a:p>
          <a:p>
            <a:r>
              <a:rPr lang="en-US" dirty="0">
                <a:ea typeface="Cambria Math" panose="02040503050406030204" pitchFamily="18" charset="0"/>
              </a:rPr>
              <a:t>It turns out these proofs would be much more difficult for concatenation or star than for union</a:t>
            </a:r>
          </a:p>
          <a:p>
            <a:r>
              <a:rPr lang="en-US" dirty="0">
                <a:ea typeface="Cambria Math" panose="02040503050406030204" pitchFamily="18" charset="0"/>
              </a:rPr>
              <a:t>Instead, we will put off these proofs until after we have discussed </a:t>
            </a:r>
            <a:r>
              <a:rPr lang="en-US" b="1" dirty="0">
                <a:ea typeface="Cambria Math" panose="02040503050406030204" pitchFamily="18" charset="0"/>
              </a:rPr>
              <a:t>nondeterminism</a:t>
            </a:r>
            <a:r>
              <a:rPr lang="en-US" dirty="0">
                <a:ea typeface="Cambria Math" panose="02040503050406030204" pitchFamily="18" charset="0"/>
              </a:rPr>
              <a:t>, as part of our next topic</a:t>
            </a:r>
          </a:p>
        </p:txBody>
      </p:sp>
    </p:spTree>
    <p:extLst>
      <p:ext uri="{BB962C8B-B14F-4D97-AF65-F5344CB8AC3E}">
        <p14:creationId xmlns:p14="http://schemas.microsoft.com/office/powerpoint/2010/main" val="39106630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9535</TotalTime>
  <Words>2423</Words>
  <Application>Microsoft Office PowerPoint</Application>
  <PresentationFormat>Widescreen</PresentationFormat>
  <Paragraphs>156</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Cambria Math</vt:lpstr>
      <vt:lpstr>Office Theme</vt:lpstr>
      <vt:lpstr>ECE461: Theoretical CS</vt:lpstr>
      <vt:lpstr>Finite Automata</vt:lpstr>
      <vt:lpstr>Brief Early History of Automata Theory</vt:lpstr>
      <vt:lpstr>DFA Example</vt:lpstr>
      <vt:lpstr>Formal Definition of a DFA</vt:lpstr>
      <vt:lpstr>Formal Description of a DFA Example</vt:lpstr>
      <vt:lpstr>Languages</vt:lpstr>
      <vt:lpstr>Other Examples of DFAs (from textbook)</vt:lpstr>
      <vt:lpstr>Computation with a DFA</vt:lpstr>
      <vt:lpstr>Regular Languages</vt:lpstr>
      <vt:lpstr>Regular Operations</vt:lpstr>
      <vt:lpstr>Regular Operations Example</vt:lpstr>
      <vt:lpstr>Closure</vt:lpstr>
      <vt:lpstr>Proof of Closure Under Union</vt:lpstr>
      <vt:lpstr>Closure Under Concatenation/Star (for 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60</cp:revision>
  <dcterms:created xsi:type="dcterms:W3CDTF">2022-01-11T17:41:06Z</dcterms:created>
  <dcterms:modified xsi:type="dcterms:W3CDTF">2024-01-19T16:25:02Z</dcterms:modified>
</cp:coreProperties>
</file>