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5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D84BD-6B7B-40A4-9C17-A1DAFC967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3E2600-B311-42DA-BAA1-64AD28812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37F1E-BE3C-403D-A3BB-6F3BFB2AD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28CEB-A042-40F5-9ECE-CAB514421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B1F80-AA05-41AC-B7C3-EFEF821E2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5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D71FC-8EB0-4967-9416-BEA73330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1A41E-B2CB-4B1E-82AB-B0D3A694A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796F1-D766-4DFE-B15A-9F9D29EF1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C054B-9865-4333-8385-9A448724B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E9A57-26A1-4E5E-9ECE-9F2836783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14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6CCDF-275B-4876-A7B3-F718430B7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538D8-4888-4BE9-A7F9-AFB42D2E4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87E91-C130-4011-A944-C63AC13FD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39604-2DF6-4354-BB2A-9F87BDF93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06DAE-114A-4E76-AB08-D9AAEA66C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436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6BF16-DD2A-4FC0-A5E7-AC694DF42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B5017-C2C9-490B-9B12-C2329451F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B10BF-9781-49FA-BB9C-7CF268582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33250A-EE0D-4E37-97E0-2A3263D91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B96B6B-AA7E-49C5-94C8-39422AE3C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C06D4-B63D-415E-8878-583B722CF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95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BFCD9-2889-46DE-A27B-0CF77188B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82DA9-C855-474C-97F3-1A2C6B9D3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2A4F6B-9F6E-4B7E-9390-708A83FEB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C26EC1-636D-434E-B919-9777B0286B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D418C8-E487-4575-BEC2-2B831E6E22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E186AA-783C-495B-9676-B65B2525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E673E4-6E07-413F-8EBB-3D350BFA9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D19169-6B73-4897-8C15-22F5FECBD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9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6B618-11FA-423A-9659-46D94C24C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830078-50AC-416A-992F-12F899E9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E4D10-E885-4B2D-99B6-3BC5E5D52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A8266D-B51D-4F14-AD90-DDF6562E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76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162B1E-BC7E-48A1-8572-DB6CC3F61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73301F-79B7-4CFA-BD90-B46FF9A63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8B52B-3572-4DDC-82BB-EDAF30F3B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9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2A243-D9CF-447F-BB1A-9355964E9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72E52-7928-400F-A3A2-02551B329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9DB42-5227-4262-94D9-A61D33A6F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E741D7-E46B-4B14-8F7B-DFE4858F3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467894-ECB5-4399-B4AF-CDC800F0A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D7FB42-5731-45A1-9385-1452462AB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45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6D1EF-C1F2-47ED-886C-9A1DA7161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6780DC-0C59-469D-BDBF-11E07206EB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8E947-1B0D-4C8E-AA9C-AFB5EA8B3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154B6-F1CF-4E4F-B716-F24FCFE9C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078294-D1DB-4FA1-9E78-0315770DB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CEA4A-A213-4C14-B41F-1645AFAFC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036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E97F5-E578-4E63-8098-117ACAC9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7923A4-92EA-4A76-9DD2-DD8A09058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7820C-C9CF-4189-9026-B1E5C408C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E63B9-6392-4CD4-8D20-B8489DE81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4FC32-3A2A-48E5-881E-5ABD31683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850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F20560-28C1-4B11-B8E3-70C9509644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B24373-CCF0-46A1-BF69-B308137E2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D5234-3AEE-4E04-94C5-0A435B121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10F61-BF67-4C98-8781-5ECBC2EFD04D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98D16-1D5C-4619-BB90-944C3D050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9BD49-68F9-411E-9D67-604EE6344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5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CFEDE6-203B-4525-9969-30B5FCA33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1E927-CABB-48E5-B537-E780BC747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769DD-9171-4431-ADA9-164C5810C3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10F61-BF67-4C98-8781-5ECBC2EFD04D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62E13-DE46-4FA4-9C1C-9A27EB435B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66ECC-049A-438E-B0E6-C055D395ED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96BEE-48B8-435D-A7C8-9AAE98D90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4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Context-Free Grammars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3424-DAD7-4C90-870D-54D6F7D63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2A0A2-48A8-4B52-BC3C-E4A5C4983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 previous topics, we have learned about three formalisms capable of recognizing </a:t>
            </a:r>
            <a:r>
              <a:rPr lang="en-US" b="1" dirty="0"/>
              <a:t>regular languages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Deterministic finite automata</a:t>
            </a:r>
            <a:r>
              <a:rPr lang="en-US" dirty="0"/>
              <a:t> (DFAs)</a:t>
            </a:r>
            <a:endParaRPr lang="en-US" b="1" dirty="0"/>
          </a:p>
          <a:p>
            <a:pPr lvl="1"/>
            <a:r>
              <a:rPr lang="en-US" b="1" dirty="0"/>
              <a:t>Nondeterministic finite automata</a:t>
            </a:r>
            <a:r>
              <a:rPr lang="en-US" dirty="0"/>
              <a:t> (NFAs)</a:t>
            </a:r>
            <a:endParaRPr lang="en-US" b="1" dirty="0"/>
          </a:p>
          <a:p>
            <a:pPr lvl="1"/>
            <a:r>
              <a:rPr lang="en-US" b="1" dirty="0"/>
              <a:t>Regular expressions</a:t>
            </a:r>
            <a:r>
              <a:rPr lang="en-US" dirty="0"/>
              <a:t> (REs)</a:t>
            </a:r>
            <a:endParaRPr lang="en-US" b="1" dirty="0"/>
          </a:p>
          <a:p>
            <a:r>
              <a:rPr lang="en-US" dirty="0"/>
              <a:t>Regular languages could potentially be defined in terms of any one of  these formalisms</a:t>
            </a:r>
          </a:p>
          <a:p>
            <a:r>
              <a:rPr lang="en-US" dirty="0"/>
              <a:t>Remember that, more generally, </a:t>
            </a:r>
            <a:r>
              <a:rPr lang="en-US" i="1" dirty="0"/>
              <a:t>a language is a set of strings</a:t>
            </a:r>
            <a:r>
              <a:rPr lang="en-US" dirty="0"/>
              <a:t> (possibly infinite), and </a:t>
            </a:r>
            <a:r>
              <a:rPr lang="en-US" i="1" dirty="0"/>
              <a:t>a string a finite sequence of symbols from an alphabe</a:t>
            </a:r>
            <a:r>
              <a:rPr lang="en-US" dirty="0"/>
              <a:t>t</a:t>
            </a:r>
          </a:p>
          <a:p>
            <a:r>
              <a:rPr lang="en-US" dirty="0"/>
              <a:t>These three formalisms are equal in </a:t>
            </a:r>
            <a:r>
              <a:rPr lang="en-US" b="1" dirty="0"/>
              <a:t>power</a:t>
            </a:r>
            <a:r>
              <a:rPr lang="en-US" dirty="0"/>
              <a:t>; i.e., they are capable of representing exactly the same class of languages (the regular languages)</a:t>
            </a:r>
            <a:endParaRPr lang="en-US" b="1" dirty="0"/>
          </a:p>
          <a:p>
            <a:r>
              <a:rPr lang="en-US" dirty="0"/>
              <a:t>We have also learned that each of these formalisms is limited; that is, there are </a:t>
            </a:r>
            <a:r>
              <a:rPr lang="en-US" b="1" dirty="0"/>
              <a:t>nonregular languages</a:t>
            </a:r>
            <a:r>
              <a:rPr lang="en-US" dirty="0"/>
              <a:t> that cannot be represented by them</a:t>
            </a:r>
          </a:p>
          <a:p>
            <a:r>
              <a:rPr lang="en-US" dirty="0"/>
              <a:t>We discussed the </a:t>
            </a:r>
            <a:r>
              <a:rPr lang="en-US" b="1" dirty="0"/>
              <a:t>pumping lemma</a:t>
            </a:r>
            <a:r>
              <a:rPr lang="en-US" dirty="0"/>
              <a:t> for regular languages, which can be used to prove that </a:t>
            </a:r>
            <a:r>
              <a:rPr lang="en-US" i="1" dirty="0"/>
              <a:t>certain languages are nonregular</a:t>
            </a:r>
          </a:p>
        </p:txBody>
      </p:sp>
    </p:spTree>
    <p:extLst>
      <p:ext uri="{BB962C8B-B14F-4D97-AF65-F5344CB8AC3E}">
        <p14:creationId xmlns:p14="http://schemas.microsoft.com/office/powerpoint/2010/main" val="590852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E4914-ADFB-4FE0-BC90-5E88D8340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Context-Free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E7A72-5FD7-4065-850A-1B62AA0D8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this topic, based on Section 2.1 of the textbook, we will learn about a more powerful formalism than the three previous discussed</a:t>
            </a:r>
          </a:p>
          <a:p>
            <a:r>
              <a:rPr lang="en-US" dirty="0"/>
              <a:t>This formalism is called a </a:t>
            </a:r>
            <a:r>
              <a:rPr lang="en-US" b="1" dirty="0"/>
              <a:t>context-free grammar</a:t>
            </a:r>
            <a:r>
              <a:rPr lang="en-US" dirty="0"/>
              <a:t> (</a:t>
            </a:r>
            <a:r>
              <a:rPr lang="en-US" b="1" dirty="0"/>
              <a:t>CFG</a:t>
            </a:r>
            <a:r>
              <a:rPr lang="en-US" dirty="0"/>
              <a:t>)</a:t>
            </a:r>
          </a:p>
          <a:p>
            <a:r>
              <a:rPr lang="en-US" dirty="0"/>
              <a:t>CFGs can describe all regular languages, and they can also describe certain nonregular languages</a:t>
            </a:r>
          </a:p>
          <a:p>
            <a:r>
              <a:rPr lang="en-US" dirty="0"/>
              <a:t>CFGs are often used to specify the syntax rules of programming languages, and to implement compilers</a:t>
            </a:r>
          </a:p>
          <a:p>
            <a:r>
              <a:rPr lang="en-US" dirty="0"/>
              <a:t>CFGs have historically been used by linguists to attempt to specify the grammar rules of natural languages, and in computational linguistics (a sub-field of NLP), they have been used to implement parsers</a:t>
            </a:r>
          </a:p>
          <a:p>
            <a:r>
              <a:rPr lang="en-US" dirty="0"/>
              <a:t>In our next topic, we will learn about another formalism, called a </a:t>
            </a:r>
            <a:r>
              <a:rPr lang="en-US" i="1" dirty="0"/>
              <a:t>pushdown automaton</a:t>
            </a:r>
            <a:r>
              <a:rPr lang="en-US" dirty="0"/>
              <a:t>, that is equally powerful to CFGs</a:t>
            </a:r>
          </a:p>
          <a:p>
            <a:r>
              <a:rPr lang="en-US" dirty="0"/>
              <a:t>The class of languages that can be described by CFGs or pushdown automata are known as </a:t>
            </a:r>
            <a:r>
              <a:rPr lang="en-US" b="1" dirty="0"/>
              <a:t>context-free languages</a:t>
            </a:r>
            <a:r>
              <a:rPr lang="en-US" dirty="0"/>
              <a:t> (CFLs)</a:t>
            </a:r>
            <a:endParaRPr lang="en-US" b="1" dirty="0"/>
          </a:p>
          <a:p>
            <a:r>
              <a:rPr lang="en-US" dirty="0"/>
              <a:t>Although more powerful than the formalisms we previously learned about, CFGs and pushdown automata still cannot describe all languages; that is, </a:t>
            </a:r>
            <a:r>
              <a:rPr lang="en-US" i="1" dirty="0"/>
              <a:t>some languages are not context free</a:t>
            </a:r>
          </a:p>
          <a:p>
            <a:r>
              <a:rPr lang="en-US" dirty="0"/>
              <a:t>Two topics from now, will learn about another form of the pumping lemma that can be used to prove that certain languages are not context free</a:t>
            </a:r>
          </a:p>
        </p:txBody>
      </p:sp>
    </p:spTree>
    <p:extLst>
      <p:ext uri="{BB962C8B-B14F-4D97-AF65-F5344CB8AC3E}">
        <p14:creationId xmlns:p14="http://schemas.microsoft.com/office/powerpoint/2010/main" val="3272023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BDFFD-4F9D-42CF-AD3E-65035CD96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History of Context-Free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514F9-6B9F-43FD-8858-9829844EC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our textbook states, "context-free grammars were first used in the study of human languages" (although the book provides no details about the history)</a:t>
            </a:r>
          </a:p>
          <a:p>
            <a:r>
              <a:rPr lang="en-US" dirty="0"/>
              <a:t>Chomsky was hugely influential in the study of context-free grammars and related formalisms</a:t>
            </a:r>
            <a:endParaRPr lang="en-US" i="1" dirty="0"/>
          </a:p>
          <a:p>
            <a:pPr lvl="1"/>
            <a:r>
              <a:rPr lang="en-US" dirty="0"/>
              <a:t>In a 1956 paper, Chomsky first described </a:t>
            </a:r>
            <a:r>
              <a:rPr lang="en-US" i="1" dirty="0"/>
              <a:t>phrase-structure grammars</a:t>
            </a:r>
            <a:r>
              <a:rPr lang="en-US" dirty="0"/>
              <a:t>, and he discussed (in an earlier form) what is now known as </a:t>
            </a:r>
            <a:r>
              <a:rPr lang="en-US" i="1" dirty="0"/>
              <a:t>the Chomsky hierarchy</a:t>
            </a:r>
            <a:r>
              <a:rPr lang="en-US" dirty="0"/>
              <a:t>, which includes, from most powerful to least powerful:</a:t>
            </a:r>
          </a:p>
          <a:p>
            <a:pPr lvl="2"/>
            <a:r>
              <a:rPr lang="en-US" sz="2100" i="1" dirty="0"/>
              <a:t>Recursively enumerable languages</a:t>
            </a:r>
            <a:r>
              <a:rPr lang="en-US" sz="2100" dirty="0"/>
              <a:t> (which can be recognized by Turing machines)</a:t>
            </a:r>
          </a:p>
          <a:p>
            <a:pPr lvl="2"/>
            <a:r>
              <a:rPr lang="en-US" sz="2100" i="1" dirty="0"/>
              <a:t>Context-sensitive languages</a:t>
            </a:r>
            <a:r>
              <a:rPr lang="en-US" sz="2100" dirty="0"/>
              <a:t> (we won't be learning about these, but they can be recognized by nondeterministic linear bounded Turing machines)</a:t>
            </a:r>
          </a:p>
          <a:p>
            <a:pPr lvl="2"/>
            <a:r>
              <a:rPr lang="en-US" sz="2100" i="1" dirty="0"/>
              <a:t>Context-free languages</a:t>
            </a:r>
            <a:r>
              <a:rPr lang="en-US" sz="2100" dirty="0"/>
              <a:t> (we will learn about these over the next few topics)</a:t>
            </a:r>
          </a:p>
          <a:p>
            <a:pPr lvl="2"/>
            <a:r>
              <a:rPr lang="en-US" sz="2100" i="1" dirty="0"/>
              <a:t>Regular languages</a:t>
            </a:r>
            <a:r>
              <a:rPr lang="en-US" sz="2100" dirty="0"/>
              <a:t> (we already learned about these)</a:t>
            </a:r>
          </a:p>
          <a:p>
            <a:pPr lvl="1"/>
            <a:r>
              <a:rPr lang="en-US" dirty="0"/>
              <a:t>Chomsky continued to formalize and describe properties of CFGs and CFLs over the next few years</a:t>
            </a:r>
          </a:p>
          <a:p>
            <a:pPr lvl="1"/>
            <a:r>
              <a:rPr lang="en-US" dirty="0"/>
              <a:t>Chomsky may also be the person who first formalized the </a:t>
            </a:r>
            <a:r>
              <a:rPr lang="en-US" i="1" dirty="0"/>
              <a:t>pushdown automaton</a:t>
            </a:r>
            <a:r>
              <a:rPr lang="en-US" dirty="0"/>
              <a:t>, although that is less clear</a:t>
            </a:r>
          </a:p>
          <a:p>
            <a:pPr lvl="1"/>
            <a:r>
              <a:rPr lang="en-US" dirty="0"/>
              <a:t>Chomsky's theories dominated linguistics for decades, although some have always been controversial</a:t>
            </a:r>
          </a:p>
          <a:p>
            <a:r>
              <a:rPr lang="en-US" dirty="0"/>
              <a:t>The </a:t>
            </a:r>
            <a:r>
              <a:rPr lang="en-US" i="1" dirty="0"/>
              <a:t>pumping lemmas</a:t>
            </a:r>
            <a:r>
              <a:rPr lang="en-US" dirty="0"/>
              <a:t> for both context-free languages and regular languages were proven in a 1961 paper by Bar-Hillel, Perles, and Shamir</a:t>
            </a:r>
          </a:p>
          <a:p>
            <a:pPr lvl="1"/>
            <a:r>
              <a:rPr lang="en-US" dirty="0"/>
              <a:t>Some sources refer to </a:t>
            </a:r>
            <a:r>
              <a:rPr lang="en-US" i="1" dirty="0"/>
              <a:t>the pumping lemma for context-free languages</a:t>
            </a:r>
            <a:r>
              <a:rPr lang="en-US" dirty="0"/>
              <a:t> as the Bar-Hillel lemma</a:t>
            </a:r>
          </a:p>
          <a:p>
            <a:pPr lvl="1"/>
            <a:r>
              <a:rPr lang="en-US" dirty="0"/>
              <a:t>Some sources claim that </a:t>
            </a:r>
            <a:r>
              <a:rPr lang="en-US" i="1" dirty="0"/>
              <a:t>the pumping lemma for regular languages</a:t>
            </a:r>
            <a:r>
              <a:rPr lang="en-US" dirty="0"/>
              <a:t> was previously proven by Rabin and Scott, although others cite the Bar-Hillel, Perles, and Shamir paper as the source of the original proof</a:t>
            </a:r>
          </a:p>
        </p:txBody>
      </p:sp>
    </p:spTree>
    <p:extLst>
      <p:ext uri="{BB962C8B-B14F-4D97-AF65-F5344CB8AC3E}">
        <p14:creationId xmlns:p14="http://schemas.microsoft.com/office/powerpoint/2010/main" val="2048044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1FF67-2116-43FD-A5AA-36DF6123F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D2007-C821-4D7E-8AAD-9F9CBBD36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textbook shows a simple example of a CFG; we will call this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 0A1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A  B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B  #</a:t>
            </a:r>
          </a:p>
          <a:p>
            <a:r>
              <a:rPr lang="en-US" dirty="0">
                <a:sym typeface="Wingdings" panose="05000000000000000000" pitchFamily="2" charset="2"/>
              </a:rPr>
              <a:t>Each line is a </a:t>
            </a:r>
            <a:r>
              <a:rPr lang="en-US" b="1" dirty="0">
                <a:sym typeface="Wingdings" panose="05000000000000000000" pitchFamily="2" charset="2"/>
              </a:rPr>
              <a:t>substitution rule</a:t>
            </a:r>
            <a:r>
              <a:rPr lang="en-US" dirty="0">
                <a:sym typeface="Wingdings" panose="05000000000000000000" pitchFamily="2" charset="2"/>
              </a:rPr>
              <a:t>, a.k.a. a </a:t>
            </a:r>
            <a:r>
              <a:rPr lang="en-US" b="1" dirty="0">
                <a:sym typeface="Wingdings" panose="05000000000000000000" pitchFamily="2" charset="2"/>
              </a:rPr>
              <a:t>production</a:t>
            </a:r>
            <a:r>
              <a:rPr lang="en-US" dirty="0">
                <a:sym typeface="Wingdings" panose="05000000000000000000" pitchFamily="2" charset="2"/>
              </a:rPr>
              <a:t>; these are often referred to simply as </a:t>
            </a:r>
            <a:r>
              <a:rPr lang="en-US" b="1" dirty="0">
                <a:sym typeface="Wingdings" panose="05000000000000000000" pitchFamily="2" charset="2"/>
              </a:rPr>
              <a:t>rules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The book says that each rule consists of "a symbol and a string separated by an arrow"</a:t>
            </a:r>
          </a:p>
          <a:p>
            <a:r>
              <a:rPr lang="en-US" dirty="0">
                <a:sym typeface="Wingdings" panose="05000000000000000000" pitchFamily="2" charset="2"/>
              </a:rPr>
              <a:t>The book refers to the symbols to the left of the arrows as </a:t>
            </a:r>
            <a:r>
              <a:rPr lang="en-US" b="1" dirty="0">
                <a:sym typeface="Wingdings" panose="05000000000000000000" pitchFamily="2" charset="2"/>
              </a:rPr>
              <a:t>variables</a:t>
            </a:r>
            <a:r>
              <a:rPr lang="en-US" dirty="0">
                <a:sym typeface="Wingdings" panose="05000000000000000000" pitchFamily="2" charset="2"/>
              </a:rPr>
              <a:t>; I have typically seen these referred to as </a:t>
            </a:r>
            <a:r>
              <a:rPr lang="en-US" b="1" dirty="0">
                <a:sym typeface="Wingdings" panose="05000000000000000000" pitchFamily="2" charset="2"/>
              </a:rPr>
              <a:t>nonterminal symbols</a:t>
            </a:r>
            <a:r>
              <a:rPr lang="en-US" dirty="0">
                <a:sym typeface="Wingdings" panose="05000000000000000000" pitchFamily="2" charset="2"/>
              </a:rPr>
              <a:t> (or </a:t>
            </a:r>
            <a:r>
              <a:rPr lang="en-US" i="1" dirty="0">
                <a:sym typeface="Wingdings" panose="05000000000000000000" pitchFamily="2" charset="2"/>
              </a:rPr>
              <a:t>nonterminals</a:t>
            </a:r>
            <a:r>
              <a:rPr lang="en-US" dirty="0">
                <a:sym typeface="Wingdings" panose="05000000000000000000" pitchFamily="2" charset="2"/>
              </a:rPr>
              <a:t>), and I will often call them that</a:t>
            </a:r>
            <a:endParaRPr lang="en-US" b="1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The strings on the RHS of the arrows consist of nonterminal symbols and </a:t>
            </a:r>
            <a:r>
              <a:rPr lang="en-US" b="1" dirty="0">
                <a:sym typeface="Wingdings" panose="05000000000000000000" pitchFamily="2" charset="2"/>
              </a:rPr>
              <a:t>terminal symbols </a:t>
            </a:r>
            <a:r>
              <a:rPr lang="en-US" dirty="0">
                <a:sym typeface="Wingdings" panose="05000000000000000000" pitchFamily="2" charset="2"/>
              </a:rPr>
              <a:t>(or </a:t>
            </a:r>
            <a:r>
              <a:rPr lang="en-US" i="1" dirty="0">
                <a:sym typeface="Wingdings" panose="05000000000000000000" pitchFamily="2" charset="2"/>
              </a:rPr>
              <a:t>terminals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r>
              <a:rPr lang="en-US" dirty="0">
                <a:sym typeface="Wingdings" panose="05000000000000000000" pitchFamily="2" charset="2"/>
              </a:rPr>
              <a:t>One variable is designated as a </a:t>
            </a:r>
            <a:r>
              <a:rPr lang="en-US" b="1" dirty="0">
                <a:sym typeface="Wingdings" panose="05000000000000000000" pitchFamily="2" charset="2"/>
              </a:rPr>
              <a:t>start variable</a:t>
            </a:r>
            <a:r>
              <a:rPr lang="en-US" dirty="0">
                <a:sym typeface="Wingdings" panose="05000000000000000000" pitchFamily="2" charset="2"/>
              </a:rPr>
              <a:t> (I have often seen this called the </a:t>
            </a:r>
            <a:r>
              <a:rPr lang="en-US" i="1" dirty="0">
                <a:sym typeface="Wingdings" panose="05000000000000000000" pitchFamily="2" charset="2"/>
              </a:rPr>
              <a:t>start symbol</a:t>
            </a:r>
            <a:r>
              <a:rPr lang="en-US" dirty="0">
                <a:sym typeface="Wingdings" panose="05000000000000000000" pitchFamily="2" charset="2"/>
              </a:rPr>
              <a:t>); it conventionally appears to the left of the first arrow in a CFG</a:t>
            </a:r>
            <a:endParaRPr lang="en-US" b="1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There are a few things I want to point out: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 don’t generally think of the RHS of each rule as a "string", although it is a sequence of symbols; but the symbols in a string come from an alphabet, and here, the RHS of each rule consists of symbols from two sets (nonterminals and terminals)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 textbook doesn't mention how to read such a rule; I have learned to read the arrow as "can have the form of" or "can consist of"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 think the book should also make it clearer that </a:t>
            </a:r>
            <a:r>
              <a:rPr lang="en-US" i="1" dirty="0">
                <a:sym typeface="Wingdings" panose="05000000000000000000" pitchFamily="2" charset="2"/>
              </a:rPr>
              <a:t>there must be exactly one nonterminal symbol to the left of the arrow</a:t>
            </a:r>
          </a:p>
        </p:txBody>
      </p:sp>
    </p:spTree>
    <p:extLst>
      <p:ext uri="{BB962C8B-B14F-4D97-AF65-F5344CB8AC3E}">
        <p14:creationId xmlns:p14="http://schemas.microsoft.com/office/powerpoint/2010/main" val="221565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D4836-BCA5-4CEC-AFA0-B8E42DBC4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Definition of a CFG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BBDFE-5E9B-47E3-9539-5A0B47DAE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context-free grammar is a 4-type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(V,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Σ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, R, S)</a:t>
            </a:r>
            <a:r>
              <a:rPr lang="en-US" dirty="0"/>
              <a:t>, where: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V</a:t>
            </a:r>
            <a:r>
              <a:rPr lang="en-US" dirty="0"/>
              <a:t> is a finite set called the </a:t>
            </a:r>
            <a:r>
              <a:rPr lang="en-US" i="1" dirty="0"/>
              <a:t>variables</a:t>
            </a:r>
            <a:r>
              <a:rPr lang="en-US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Σ</a:t>
            </a:r>
            <a:r>
              <a:rPr lang="en-US" dirty="0"/>
              <a:t> is a finite set, disjoint from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dirty="0"/>
              <a:t>, called the </a:t>
            </a:r>
            <a:r>
              <a:rPr lang="en-US" i="1" dirty="0"/>
              <a:t>terminals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R</a:t>
            </a:r>
            <a:r>
              <a:rPr lang="en-US" dirty="0"/>
              <a:t> is a finite set of </a:t>
            </a:r>
            <a:r>
              <a:rPr lang="en-US" i="1" dirty="0"/>
              <a:t>rules</a:t>
            </a:r>
            <a:r>
              <a:rPr lang="en-US" dirty="0"/>
              <a:t>, with each rule being a variable and a string of variables and terminals, 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S ∈ V</a:t>
            </a:r>
            <a:r>
              <a:rPr lang="en-US" dirty="0"/>
              <a:t> is the </a:t>
            </a:r>
            <a:r>
              <a:rPr lang="en-US" i="1" dirty="0"/>
              <a:t>start variable</a:t>
            </a:r>
            <a:r>
              <a:rPr lang="en-US" dirty="0"/>
              <a:t>.</a:t>
            </a:r>
          </a:p>
          <a:p>
            <a:r>
              <a:rPr lang="en-US" dirty="0"/>
              <a:t>A few things to point out:</a:t>
            </a:r>
          </a:p>
          <a:p>
            <a:pPr lvl="1"/>
            <a:r>
              <a:rPr lang="en-US" dirty="0"/>
              <a:t>I kept the textbook's wording of this exactly as they state it (except for adding a colon), but I feel like this is less precise than most of their definitions</a:t>
            </a:r>
          </a:p>
          <a:p>
            <a:pPr lvl="1"/>
            <a:r>
              <a:rPr lang="en-US" dirty="0"/>
              <a:t>As with DFAs, NFAs, and REs, we can think of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Σ</a:t>
            </a:r>
            <a:r>
              <a:rPr lang="en-US" dirty="0"/>
              <a:t> as the </a:t>
            </a:r>
            <a:r>
              <a:rPr lang="en-US" i="1" dirty="0"/>
              <a:t>alphabet</a:t>
            </a:r>
            <a:r>
              <a:rPr lang="en-US" dirty="0"/>
              <a:t> of the CFG, although the textbook does not seem to use the term alphabet when discussing CFGs</a:t>
            </a:r>
          </a:p>
          <a:p>
            <a:pPr lvl="1"/>
            <a:r>
              <a:rPr lang="en-US" dirty="0"/>
              <a:t>The definition states what a rule consists of, but nothing about its form or meaning</a:t>
            </a:r>
          </a:p>
          <a:p>
            <a:pPr lvl="1"/>
            <a:r>
              <a:rPr lang="en-US" dirty="0"/>
              <a:t>Contrasting this to their definitions of automata, it is clear, in those cases, that the transition function is a function, and therefore that it provides a mapping</a:t>
            </a:r>
          </a:p>
        </p:txBody>
      </p:sp>
    </p:spTree>
    <p:extLst>
      <p:ext uri="{BB962C8B-B14F-4D97-AF65-F5344CB8AC3E}">
        <p14:creationId xmlns:p14="http://schemas.microsoft.com/office/powerpoint/2010/main" val="1686744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E59A2-5A6E-4E80-9402-05EF44B28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13B0A-454D-41CE-92A6-AF8339F9D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Consider a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w</a:t>
            </a:r>
            <a:r>
              <a:rPr lang="en-US" dirty="0">
                <a:sym typeface="Wingdings" panose="05000000000000000000" pitchFamily="2" charset="2"/>
              </a:rPr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is a single variable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w</a:t>
            </a:r>
            <a:r>
              <a:rPr lang="en-US" dirty="0">
                <a:sym typeface="Wingdings" panose="05000000000000000000" pitchFamily="2" charset="2"/>
              </a:rPr>
              <a:t> is a string of variables and terminals (the required form for a production in a CFG)</a:t>
            </a:r>
          </a:p>
          <a:p>
            <a:r>
              <a:rPr lang="en-US" dirty="0"/>
              <a:t>Also let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 be other strings of variables and terminals</a:t>
            </a:r>
          </a:p>
          <a:p>
            <a:r>
              <a:rPr lang="en-US" dirty="0"/>
              <a:t>We can write: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uAv</a:t>
            </a:r>
            <a:r>
              <a:rPr lang="en-US" dirty="0"/>
              <a:t> ⇒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uwv</a:t>
            </a:r>
          </a:p>
          <a:p>
            <a:r>
              <a:rPr lang="en-US" dirty="0"/>
              <a:t>Referring to the above </a:t>
            </a:r>
            <a:r>
              <a:rPr lang="en-US" i="1" dirty="0"/>
              <a:t>substitution</a:t>
            </a:r>
            <a:r>
              <a:rPr lang="en-US" dirty="0"/>
              <a:t>, we can saw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uAv</a:t>
            </a:r>
            <a:r>
              <a:rPr lang="en-US" dirty="0"/>
              <a:t> </a:t>
            </a:r>
            <a:r>
              <a:rPr lang="en-US" b="1" dirty="0"/>
              <a:t>yields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uwv</a:t>
            </a:r>
            <a:r>
              <a:rPr lang="en-US" dirty="0"/>
              <a:t> (referring to a single substitution)</a:t>
            </a:r>
          </a:p>
          <a:p>
            <a:r>
              <a:rPr lang="en-US" dirty="0"/>
              <a:t>We can say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dirty="0"/>
              <a:t> </a:t>
            </a:r>
            <a:r>
              <a:rPr lang="en-US" b="1" dirty="0"/>
              <a:t>derives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dirty="0"/>
              <a:t>, written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 ⇒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v</a:t>
            </a:r>
            <a:r>
              <a:rPr lang="en-US" dirty="0"/>
              <a:t>, 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u=v</a:t>
            </a:r>
            <a:r>
              <a:rPr lang="en-US" dirty="0"/>
              <a:t> or if there is a sequence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…,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/>
              <a:t>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k≥0</a:t>
            </a:r>
            <a:r>
              <a:rPr lang="en-US" dirty="0"/>
              <a:t> such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u⇒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⇒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⇒ … ⇒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⇒ v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Note that for the derivation symbol, the book places the asterisk centered above the arrow (    ); I could not figure out how to do that without pasting an image!</a:t>
            </a:r>
          </a:p>
          <a:p>
            <a:r>
              <a:rPr lang="en-US" dirty="0"/>
              <a:t>For a CFG,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, with start symbol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dirty="0"/>
              <a:t>, we can say that the </a:t>
            </a:r>
            <a:r>
              <a:rPr lang="en-US" b="1" dirty="0"/>
              <a:t>language of the grammar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L(G) = {w ∈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| S ⇒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*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w}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9FF3F-8432-45F6-A20E-6EF88078B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332" y="4793673"/>
            <a:ext cx="312544" cy="33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50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E253F-C953-4A0E-933E-668992084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Context-Free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1DD3D-4588-45DE-BDC6-BE9589D10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900" dirty="0">
                <a:ea typeface="Cambria Math" panose="02040503050406030204" pitchFamily="18" charset="0"/>
              </a:rPr>
              <a:t>With DFAs and NFAs, it is common to say that each </a:t>
            </a:r>
            <a:r>
              <a:rPr lang="en-US" sz="2900" i="1" dirty="0">
                <a:ea typeface="Cambria Math" panose="02040503050406030204" pitchFamily="18" charset="0"/>
              </a:rPr>
              <a:t>recognizes</a:t>
            </a:r>
            <a:r>
              <a:rPr lang="en-US" sz="2900" dirty="0">
                <a:ea typeface="Cambria Math" panose="02040503050406030204" pitchFamily="18" charset="0"/>
              </a:rPr>
              <a:t>, or </a:t>
            </a:r>
            <a:r>
              <a:rPr lang="en-US" sz="2900" i="1" dirty="0">
                <a:ea typeface="Cambria Math" panose="02040503050406030204" pitchFamily="18" charset="0"/>
              </a:rPr>
              <a:t>accepts</a:t>
            </a:r>
            <a:r>
              <a:rPr lang="en-US" sz="2900" dirty="0">
                <a:ea typeface="Cambria Math" panose="02040503050406030204" pitchFamily="18" charset="0"/>
              </a:rPr>
              <a:t>, a language</a:t>
            </a:r>
          </a:p>
          <a:p>
            <a:r>
              <a:rPr lang="en-US" sz="2900" dirty="0">
                <a:ea typeface="Cambria Math" panose="02040503050406030204" pitchFamily="18" charset="0"/>
              </a:rPr>
              <a:t>I also often state this about REs (as do some other sources), but it seems to be more common to say that a regular expression </a:t>
            </a:r>
            <a:r>
              <a:rPr lang="en-US" sz="2900" i="1" dirty="0">
                <a:ea typeface="Cambria Math" panose="02040503050406030204" pitchFamily="18" charset="0"/>
              </a:rPr>
              <a:t>describes</a:t>
            </a:r>
            <a:r>
              <a:rPr lang="en-US" sz="2900" dirty="0">
                <a:ea typeface="Cambria Math" panose="02040503050406030204" pitchFamily="18" charset="0"/>
              </a:rPr>
              <a:t> a language</a:t>
            </a:r>
          </a:p>
          <a:p>
            <a:r>
              <a:rPr lang="en-US" sz="2900" dirty="0">
                <a:ea typeface="Cambria Math" panose="02040503050406030204" pitchFamily="18" charset="0"/>
              </a:rPr>
              <a:t>We can also say that a DFA, NFA, or RE accepts a string (a member of the language that it recognizes)</a:t>
            </a:r>
          </a:p>
          <a:p>
            <a:r>
              <a:rPr lang="en-US" sz="2900" dirty="0">
                <a:ea typeface="Cambria Math" panose="02040503050406030204" pitchFamily="18" charset="0"/>
              </a:rPr>
              <a:t>With CFGs, it is common to say that each </a:t>
            </a:r>
            <a:r>
              <a:rPr lang="en-US" sz="2900" b="1" dirty="0">
                <a:ea typeface="Cambria Math" panose="02040503050406030204" pitchFamily="18" charset="0"/>
              </a:rPr>
              <a:t>generates</a:t>
            </a:r>
            <a:r>
              <a:rPr lang="en-US" sz="2900" dirty="0">
                <a:ea typeface="Cambria Math" panose="02040503050406030204" pitchFamily="18" charset="0"/>
              </a:rPr>
              <a:t> a language (the language of the CFG, as defined on the previous slide)</a:t>
            </a:r>
          </a:p>
          <a:p>
            <a:r>
              <a:rPr lang="en-US" sz="2900" dirty="0">
                <a:ea typeface="Cambria Math" panose="02040503050406030204" pitchFamily="18" charset="0"/>
              </a:rPr>
              <a:t>A language generated by some CFG is called a </a:t>
            </a:r>
            <a:r>
              <a:rPr lang="en-US" sz="2900" b="1" dirty="0">
                <a:ea typeface="Cambria Math" panose="02040503050406030204" pitchFamily="18" charset="0"/>
              </a:rPr>
              <a:t>context-free language</a:t>
            </a:r>
            <a:r>
              <a:rPr lang="en-US" sz="2900" dirty="0">
                <a:ea typeface="Cambria Math" panose="02040503050406030204" pitchFamily="18" charset="0"/>
              </a:rPr>
              <a:t> (CFL)</a:t>
            </a:r>
          </a:p>
          <a:p>
            <a:r>
              <a:rPr lang="en-US" sz="2900" dirty="0">
                <a:ea typeface="Cambria Math" panose="02040503050406030204" pitchFamily="18" charset="0"/>
              </a:rPr>
              <a:t>It is also common to say that a CFG generates a string that is a member of its language</a:t>
            </a:r>
          </a:p>
          <a:p>
            <a:r>
              <a:rPr lang="en-US" sz="2900" dirty="0">
                <a:ea typeface="Cambria Math" panose="02040503050406030204" pitchFamily="18" charset="0"/>
              </a:rPr>
              <a:t>A few things I want to point out:</a:t>
            </a:r>
          </a:p>
          <a:p>
            <a:pPr lvl="1"/>
            <a:r>
              <a:rPr lang="en-US" sz="2500" dirty="0">
                <a:ea typeface="Cambria Math" panose="02040503050406030204" pitchFamily="18" charset="0"/>
              </a:rPr>
              <a:t>Due to my background in NLP, I don't personally like this distinction between recognizing or accepting a language or string as opposed to generating a language or string</a:t>
            </a:r>
          </a:p>
          <a:p>
            <a:pPr lvl="1"/>
            <a:r>
              <a:rPr lang="en-US" sz="2500" dirty="0">
                <a:ea typeface="Cambria Math" panose="02040503050406030204" pitchFamily="18" charset="0"/>
              </a:rPr>
              <a:t>This is because CFGs are often used as the basis for writing parsers, that can decide whether a sentence is grammatically correct according to a grammar</a:t>
            </a:r>
          </a:p>
          <a:p>
            <a:pPr lvl="1"/>
            <a:r>
              <a:rPr lang="en-US" sz="2500" dirty="0">
                <a:ea typeface="Cambria Math" panose="02040503050406030204" pitchFamily="18" charset="0"/>
              </a:rPr>
              <a:t>Similarly, designers of programming languages use CFGs to specify the syntax rules of the languages, and implementations of compilers rely on CFGs when parsing programs</a:t>
            </a:r>
          </a:p>
          <a:p>
            <a:pPr lvl="1"/>
            <a:r>
              <a:rPr lang="en-US" sz="2500" dirty="0">
                <a:ea typeface="Cambria Math" panose="02040503050406030204" pitchFamily="18" charset="0"/>
              </a:rPr>
              <a:t>However, I will try to generally follow the convention of referring to CFGs as generating strings and languages</a:t>
            </a:r>
            <a:endParaRPr lang="en-US" sz="2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675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B5F8E-5AE1-4121-889E-B3743422A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Trees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7186A5-E6CE-486A-9FD4-5CAB9BDA8A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 am re-pasting the simple CFG called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 0A1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A  B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  <a:sym typeface="Wingdings" panose="05000000000000000000" pitchFamily="2" charset="2"/>
              </a:rPr>
              <a:t>B  #</a:t>
            </a:r>
          </a:p>
          <a:p>
            <a:r>
              <a:rPr lang="en-US" dirty="0"/>
              <a:t>A </a:t>
            </a:r>
            <a:r>
              <a:rPr lang="en-US" b="1" dirty="0"/>
              <a:t>parse tree</a:t>
            </a:r>
            <a:r>
              <a:rPr lang="en-US" dirty="0"/>
              <a:t> is a graphical way of showing how a string can be generated by a CFG</a:t>
            </a:r>
          </a:p>
          <a:p>
            <a:r>
              <a:rPr lang="en-US" dirty="0"/>
              <a:t>The figure to the right shows how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000#111</a:t>
            </a:r>
            <a:r>
              <a:rPr lang="en-US" dirty="0"/>
              <a:t> can be generated by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</a:p>
          <a:p>
            <a:r>
              <a:rPr lang="en-US" dirty="0"/>
              <a:t>The book displays all terminals at the bottom to make it easier to read the string</a:t>
            </a:r>
          </a:p>
          <a:p>
            <a:r>
              <a:rPr lang="en-US" dirty="0"/>
              <a:t>However, note that the symbols of the string occur at different depths of the parse tree</a:t>
            </a:r>
          </a:p>
          <a:p>
            <a:r>
              <a:rPr lang="en-US" dirty="0"/>
              <a:t>This parse tree relates to the following derivation of the string: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A ⇒ 0A1 ⇒ 00A11 ⇒ 000A111 ⇒ 000B111 ⇒ 000#111</a:t>
            </a:r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1966A23-45F6-4CF9-A468-9E713DF5B4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10023" y="1923840"/>
            <a:ext cx="4505954" cy="3010320"/>
          </a:xfrm>
        </p:spPr>
      </p:pic>
    </p:spTree>
    <p:extLst>
      <p:ext uri="{BB962C8B-B14F-4D97-AF65-F5344CB8AC3E}">
        <p14:creationId xmlns:p14="http://schemas.microsoft.com/office/powerpoint/2010/main" val="2665398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78ED22-97AE-4417-8811-8E4F6093D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CFG: Interesting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B524ED-F60A-4DF3-B3C8-6AAB56F12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Consider the CFG: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({S}, {a, b}, R, S)</a:t>
            </a:r>
            <a:r>
              <a:rPr lang="en-US" dirty="0"/>
              <a:t>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containing only one rule: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aSb | SS |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Note that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|</a:t>
            </a:r>
            <a:r>
              <a:rPr lang="en-US" dirty="0">
                <a:sym typeface="Wingdings" panose="05000000000000000000" pitchFamily="2" charset="2"/>
              </a:rPr>
              <a:t> symbol is not officially part of the definition of CFGs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This is used as a shorthand when there are multiple rules with the same LHS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You can think of it as meaning "or"</a:t>
            </a:r>
          </a:p>
          <a:p>
            <a:r>
              <a:rPr lang="en-US" dirty="0">
                <a:sym typeface="Wingdings" panose="05000000000000000000" pitchFamily="2" charset="2"/>
              </a:rPr>
              <a:t>Also note that </a:t>
            </a:r>
            <a:r>
              <a:rPr lang="en-US" i="1" dirty="0">
                <a:sym typeface="Wingdings" panose="05000000000000000000" pitchFamily="2" charset="2"/>
              </a:rPr>
              <a:t>the empty string symbol,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i="1" dirty="0">
                <a:sym typeface="Wingdings" panose="05000000000000000000" pitchFamily="2" charset="2"/>
              </a:rPr>
              <a:t>, can appear as the RHS of a rule in a CFG</a:t>
            </a:r>
            <a:r>
              <a:rPr lang="en-US" dirty="0">
                <a:sym typeface="Wingdings" panose="05000000000000000000" pitchFamily="2" charset="2"/>
              </a:rPr>
              <a:t>, but it is not considered one of the terminal symbols of the grammar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3</a:t>
            </a:r>
            <a:r>
              <a:rPr lang="en-US" dirty="0">
                <a:sym typeface="Wingdings" panose="05000000000000000000" pitchFamily="2" charset="2"/>
              </a:rPr>
              <a:t> can generate strings including: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abab, aaabbb, aababb</a:t>
            </a:r>
          </a:p>
          <a:p>
            <a:r>
              <a:rPr lang="en-US" dirty="0">
                <a:sym typeface="Wingdings" panose="05000000000000000000" pitchFamily="2" charset="2"/>
              </a:rPr>
              <a:t>It cannot generate strings such as: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aabbba, baba, aaabb</a:t>
            </a:r>
          </a:p>
          <a:p>
            <a:r>
              <a:rPr lang="en-US" dirty="0">
                <a:sym typeface="Wingdings" panose="05000000000000000000" pitchFamily="2" charset="2"/>
              </a:rPr>
              <a:t>I find it interesting that we can intuitively understand this language by considering another language we are already familiar with</a:t>
            </a:r>
          </a:p>
          <a:p>
            <a:r>
              <a:rPr lang="en-US" dirty="0">
                <a:sym typeface="Wingdings" panose="05000000000000000000" pitchFamily="2" charset="2"/>
              </a:rPr>
              <a:t>Instead of the alphabet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{a, b}</a:t>
            </a:r>
            <a:r>
              <a:rPr lang="en-US" dirty="0">
                <a:sym typeface="Wingdings" panose="05000000000000000000" pitchFamily="2" charset="2"/>
              </a:rPr>
              <a:t>, consider the alphabet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{(, )}</a:t>
            </a:r>
          </a:p>
          <a:p>
            <a:r>
              <a:rPr lang="en-US" dirty="0">
                <a:sym typeface="Wingdings" panose="05000000000000000000" pitchFamily="2" charset="2"/>
              </a:rPr>
              <a:t>Then, this language would consist of all properly nested parentheses</a:t>
            </a:r>
          </a:p>
          <a:p>
            <a:endParaRPr 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79411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45B54-937E-4867-9EED-F1DFDFE30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CFG: Arithmetic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A3F0C-F827-47E6-9078-029301287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Consider the CFG: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4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(V,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R, &lt;EXPR&gt;), where: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V = {&lt;EXPR&gt;, &lt;TERM&gt;, &lt;FACTOR&gt;}</a:t>
            </a:r>
          </a:p>
          <a:p>
            <a:pPr lvl="1"/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 {a, +, x, (, )}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dirty="0"/>
              <a:t> includes the following rules:</a:t>
            </a:r>
          </a:p>
          <a:p>
            <a:pPr marL="914400" lvl="2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&lt;EXPR&gt;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&lt;EXPR&gt; + &lt;TERM&gt; | &lt;TERM&gt;</a:t>
            </a:r>
          </a:p>
          <a:p>
            <a:pPr marL="914400" lvl="2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&lt;TERM&gt;  &lt;TERM&gt; x &lt;FACTOR&gt; | &lt;FACTOR&gt;</a:t>
            </a:r>
          </a:p>
          <a:p>
            <a:pPr marL="914400" lvl="2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&lt;FACTOR&gt;  ( &lt;EXPR&gt; ) | a</a:t>
            </a:r>
          </a:p>
          <a:p>
            <a:pPr lvl="1"/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&lt;EXPR&gt;</a:t>
            </a:r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 is the start symbol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This allows the generation (or parsing) of strings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's, added and multiplied together, grouped using the standard precedence rules</a:t>
            </a:r>
          </a:p>
          <a:p>
            <a:r>
              <a:rPr lang="en-US" dirty="0">
                <a:sym typeface="Wingdings" panose="05000000000000000000" pitchFamily="2" charset="2"/>
              </a:rPr>
              <a:t>The figure on the next slide shows the parse trees for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a+axa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(a+a)xa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543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3B831-4EA2-4264-9D7D-52979F419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CFG: Arithmetic Parse Trees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F14E16-43F8-42B0-ACE1-E6C206606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8969" y="2224633"/>
            <a:ext cx="6354062" cy="3553321"/>
          </a:xfrm>
        </p:spPr>
      </p:pic>
    </p:spTree>
    <p:extLst>
      <p:ext uri="{BB962C8B-B14F-4D97-AF65-F5344CB8AC3E}">
        <p14:creationId xmlns:p14="http://schemas.microsoft.com/office/powerpoint/2010/main" val="1482315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E3204-C31F-40B9-8409-3E523CEDB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CFG: Natural Language Example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3049B8-CB46-40E1-9864-D33E59FC9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64442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book defines a CFG,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, that they claim "describes a fraction of the English Language"</a:t>
            </a:r>
          </a:p>
          <a:p>
            <a:r>
              <a:rPr lang="en-US" dirty="0"/>
              <a:t>This is seen at the right, on top</a:t>
            </a:r>
          </a:p>
          <a:p>
            <a:r>
              <a:rPr lang="en-US" dirty="0"/>
              <a:t>Examples of sentences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/>
              <a:t> can generate are seen at the right, at the bottom</a:t>
            </a:r>
          </a:p>
          <a:p>
            <a:r>
              <a:rPr lang="en-US" dirty="0"/>
              <a:t>Some things I want to point out:</a:t>
            </a:r>
          </a:p>
          <a:p>
            <a:pPr lvl="1"/>
            <a:r>
              <a:rPr lang="en-US" dirty="0"/>
              <a:t>I consider this example somewhat sloppy, which is unusual for the textbook</a:t>
            </a:r>
          </a:p>
          <a:p>
            <a:pPr lvl="1"/>
            <a:r>
              <a:rPr lang="en-US" dirty="0"/>
              <a:t>They claim that the alphabet consists of lowercase letters and spaces (they call it "the blank symbol") </a:t>
            </a:r>
          </a:p>
          <a:p>
            <a:pPr lvl="1"/>
            <a:r>
              <a:rPr lang="en-US" dirty="0"/>
              <a:t>They further claim that a space is "placed invisibly after each word"</a:t>
            </a:r>
          </a:p>
          <a:p>
            <a:pPr lvl="1"/>
            <a:r>
              <a:rPr lang="en-US" dirty="0"/>
              <a:t>However, there is nothing in the grammar that does this!</a:t>
            </a:r>
          </a:p>
          <a:p>
            <a:pPr lvl="1"/>
            <a:r>
              <a:rPr lang="en-US" dirty="0"/>
              <a:t>Also, in linguistics and NLP, it is common to consider terminals to be words as opposed to characters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343DD8-2BE9-4969-891A-C2C635C49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620" y="2185843"/>
            <a:ext cx="5181601" cy="19229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44CCE3-4009-42FB-B85A-96D933B83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392" y="4938604"/>
            <a:ext cx="3458058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61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F2F6AF-AB8D-43CC-9FC0-AA1033471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CFG: Example with Union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E6A7C9-EB7E-489D-8698-E706465D2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Consider the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L = {0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| n≥0} ∪ {1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| n≥0}</a:t>
            </a:r>
          </a:p>
          <a:p>
            <a:r>
              <a:rPr lang="en-US" dirty="0"/>
              <a:t>Note that the language to the left of the union was one that we proved to be nonregular in our previous topic</a:t>
            </a:r>
          </a:p>
          <a:p>
            <a:r>
              <a:rPr lang="en-US" dirty="0"/>
              <a:t>The previous CFGs that we just covered are also nonregular (although we won't prove that)</a:t>
            </a:r>
          </a:p>
          <a:p>
            <a:r>
              <a:rPr lang="en-US" dirty="0"/>
              <a:t>In any case, we can easily represent this with a CFG as follows: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0S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 |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Similarly, we can represent the language to the right of the union as follows: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1S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0 |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Adding one more rule, we can create a CFG to generate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L</a:t>
            </a:r>
            <a:r>
              <a:rPr lang="en-US" dirty="0">
                <a:sym typeface="Wingdings" panose="05000000000000000000" pitchFamily="2" charset="2"/>
              </a:rPr>
              <a:t> as follows: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| 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endParaRPr lang="en-US" baseline="-25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0S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 |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1S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0 |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39653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4B0E2-44E7-42F3-A1A1-A2FB916A9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(re-re-revisited)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E229F-3EC5-49B2-9B9D-3F8FE5945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have just seen that some nonregular languages can be represented by CFGs</a:t>
            </a:r>
          </a:p>
          <a:p>
            <a:r>
              <a:rPr lang="en-US" dirty="0"/>
              <a:t>Additionally, all regular languages can be represented by CFGs; the textbook explains this as follows:</a:t>
            </a:r>
          </a:p>
          <a:p>
            <a:pPr lvl="1"/>
            <a:r>
              <a:rPr lang="en-US" dirty="0"/>
              <a:t>If a language is regular, there is a DFA,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that recognizes it</a:t>
            </a:r>
          </a:p>
          <a:p>
            <a:pPr lvl="1"/>
            <a:r>
              <a:rPr lang="en-US" dirty="0"/>
              <a:t>For every state,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,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make a variable (nonterminal) called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 in the CFG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For the variable,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0</a:t>
            </a:r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,</a:t>
            </a:r>
            <a:r>
              <a:rPr lang="en-US" dirty="0">
                <a:sym typeface="Wingdings" panose="05000000000000000000" pitchFamily="2" charset="2"/>
              </a:rPr>
              <a:t> that corresponds to the start sate,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0</a:t>
            </a:r>
            <a:r>
              <a:rPr lang="en-US" dirty="0">
                <a:sym typeface="Wingdings" panose="05000000000000000000" pitchFamily="2" charset="2"/>
              </a:rPr>
              <a:t>,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M</a:t>
            </a:r>
            <a:r>
              <a:rPr lang="en-US" dirty="0">
                <a:sym typeface="Wingdings" panose="05000000000000000000" pitchFamily="2" charset="2"/>
              </a:rPr>
              <a:t>, make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0</a:t>
            </a:r>
            <a:r>
              <a:rPr lang="en-US" dirty="0">
                <a:sym typeface="Wingdings" panose="05000000000000000000" pitchFamily="2" charset="2"/>
              </a:rPr>
              <a:t> the start variable of the CFG</a:t>
            </a:r>
          </a:p>
          <a:p>
            <a:pPr lvl="1"/>
            <a:r>
              <a:rPr lang="en-US" dirty="0"/>
              <a:t>For every transition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a) = 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dirty="0"/>
              <a:t>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add the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aR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j</a:t>
            </a:r>
            <a:r>
              <a:rPr lang="en-US" dirty="0">
                <a:sym typeface="Wingdings" panose="05000000000000000000" pitchFamily="2" charset="2"/>
              </a:rPr>
              <a:t> to the CFG</a:t>
            </a:r>
            <a:endParaRPr lang="en-US" baseline="-25000" dirty="0">
              <a:sym typeface="Wingdings" panose="05000000000000000000" pitchFamily="2" charset="2"/>
            </a:endParaRPr>
          </a:p>
          <a:p>
            <a:pPr lvl="1"/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/>
              <a:t> is an accept state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add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sym typeface="Wingdings" panose="05000000000000000000" pitchFamily="2" charset="2"/>
              </a:rPr>
              <a:t> to the CFG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 book does not step through the proof more formally, but this constructed CFG is guaranteed to generate the same strings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M</a:t>
            </a:r>
            <a:r>
              <a:rPr lang="en-US" dirty="0">
                <a:sym typeface="Wingdings" panose="05000000000000000000" pitchFamily="2" charset="2"/>
              </a:rPr>
              <a:t> recognizes</a:t>
            </a:r>
          </a:p>
          <a:p>
            <a:r>
              <a:rPr lang="en-US" dirty="0">
                <a:sym typeface="Wingdings" panose="05000000000000000000" pitchFamily="2" charset="2"/>
              </a:rPr>
              <a:t>The textbook's explanation is in a subsection called "Designing Context-Free Grammars" giving advice that might help when constructing a CFG for language</a:t>
            </a:r>
          </a:p>
          <a:p>
            <a:r>
              <a:rPr lang="en-US" dirty="0">
                <a:sym typeface="Wingdings" panose="05000000000000000000" pitchFamily="2" charset="2"/>
              </a:rPr>
              <a:t>Of course, this means that the regular languages form a subset of the context-free languages</a:t>
            </a:r>
          </a:p>
          <a:p>
            <a:r>
              <a:rPr lang="en-US" dirty="0">
                <a:sym typeface="Wingdings" panose="05000000000000000000" pitchFamily="2" charset="2"/>
              </a:rPr>
              <a:t>I feel like the book should give this proof more emphasis; it is an important fact</a:t>
            </a:r>
          </a:p>
          <a:p>
            <a:r>
              <a:rPr lang="en-US" dirty="0">
                <a:sym typeface="Wingdings" panose="05000000000000000000" pitchFamily="2" charset="2"/>
              </a:rPr>
              <a:t>In our next topic, we will see another proof that </a:t>
            </a:r>
            <a:r>
              <a:rPr lang="en-US" i="1" dirty="0">
                <a:sym typeface="Wingdings" panose="05000000000000000000" pitchFamily="2" charset="2"/>
              </a:rPr>
              <a:t>all regular languages are context free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66054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76F60-2A5D-47EA-9214-581C70F8B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Ambiguity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19E3B-A819-456A-A283-FCE7952B5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For some CFGs, there are multiple ways to derive the same strings, leading to different parse trees</a:t>
            </a:r>
          </a:p>
          <a:p>
            <a:r>
              <a:rPr lang="en-US" dirty="0"/>
              <a:t>Such a CFG is said to be an </a:t>
            </a:r>
            <a:r>
              <a:rPr lang="en-US" b="1" dirty="0"/>
              <a:t>ambiguous</a:t>
            </a:r>
            <a:r>
              <a:rPr lang="en-US" dirty="0"/>
              <a:t> grammar</a:t>
            </a:r>
          </a:p>
          <a:p>
            <a:r>
              <a:rPr lang="en-US" dirty="0"/>
              <a:t>As an example of an ambiguous CFG, consider this alternative grammar for generating arithmetic expressions, which we will call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5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&lt;EXPR&gt;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&lt;EXPR&gt; + &lt;EXPR&gt; | &lt;EXPR&gt; * &lt;EXPR&gt; | ( &lt;EXPR &gt; ) | a</a:t>
            </a:r>
          </a:p>
          <a:p>
            <a:r>
              <a:rPr lang="en-US" dirty="0">
                <a:sym typeface="Wingdings" panose="05000000000000000000" pitchFamily="2" charset="2"/>
              </a:rPr>
              <a:t>This CFG generates exactly the same language as one of the previous grammars that we saw,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4</a:t>
            </a:r>
          </a:p>
          <a:p>
            <a:r>
              <a:rPr lang="en-US" dirty="0">
                <a:sym typeface="Wingdings" panose="05000000000000000000" pitchFamily="2" charset="2"/>
              </a:rPr>
              <a:t>Although we will not prove it,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4</a:t>
            </a:r>
            <a:r>
              <a:rPr lang="en-US" dirty="0">
                <a:sym typeface="Wingdings" panose="05000000000000000000" pitchFamily="2" charset="2"/>
              </a:rPr>
              <a:t> is not ambiguous; that is, every valid string has exactly one parse tree</a:t>
            </a:r>
          </a:p>
          <a:p>
            <a:r>
              <a:rPr lang="en-US" dirty="0">
                <a:sym typeface="Wingdings" panose="05000000000000000000" pitchFamily="2" charset="2"/>
              </a:rPr>
              <a:t>However,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5</a:t>
            </a:r>
            <a:r>
              <a:rPr lang="en-US" dirty="0">
                <a:sym typeface="Wingdings" panose="05000000000000000000" pitchFamily="2" charset="2"/>
              </a:rPr>
              <a:t>, some strings have ambiguous derivations, leading to different parse trees</a:t>
            </a:r>
          </a:p>
          <a:p>
            <a:r>
              <a:rPr lang="en-US" dirty="0">
                <a:sym typeface="Wingdings" panose="05000000000000000000" pitchFamily="2" charset="2"/>
              </a:rPr>
              <a:t>The next slide shows two parse trees for the string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a+axa</a:t>
            </a:r>
            <a:r>
              <a:rPr lang="en-US" dirty="0">
                <a:sym typeface="Wingdings" panose="05000000000000000000" pitchFamily="2" charset="2"/>
              </a:rPr>
              <a:t> using this ambiguous grammar,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G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5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Note that evaluating the expression using the two parse trees leads to two different results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One of the two parse trees follows the standard precedence rules, but the other does not</a:t>
            </a:r>
          </a:p>
          <a:p>
            <a:r>
              <a:rPr lang="en-US" dirty="0">
                <a:sym typeface="Wingdings" panose="05000000000000000000" pitchFamily="2" charset="2"/>
              </a:rPr>
              <a:t>In NLP and linguistics, ambiguous parse trees represent different ways to syntactically parse valid sentences, in turn leading to different semantic interpretations of sentences</a:t>
            </a:r>
          </a:p>
        </p:txBody>
      </p:sp>
    </p:spTree>
    <p:extLst>
      <p:ext uri="{BB962C8B-B14F-4D97-AF65-F5344CB8AC3E}">
        <p14:creationId xmlns:p14="http://schemas.microsoft.com/office/powerpoint/2010/main" val="3011942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EE23D-E075-4511-A4DD-C6D210F9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Ambiguity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357991-DD32-449C-8A79-D26F3604E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1470" y="2934345"/>
            <a:ext cx="5449060" cy="2133898"/>
          </a:xfrm>
        </p:spPr>
      </p:pic>
    </p:spTree>
    <p:extLst>
      <p:ext uri="{BB962C8B-B14F-4D97-AF65-F5344CB8AC3E}">
        <p14:creationId xmlns:p14="http://schemas.microsoft.com/office/powerpoint/2010/main" val="2163172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74208-E8EC-49D5-BDA1-6D352BE0F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Definition of an Ambiguous CFG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30C66-E4EA-4F5F-A440-8A4B22B25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Note that many parse trees can lead to different derivations, because we can place nonterminals in any order that we choose</a:t>
            </a:r>
          </a:p>
          <a:p>
            <a:r>
              <a:rPr lang="en-US" dirty="0"/>
              <a:t>This does not mean that a grammar is ambiguous</a:t>
            </a:r>
          </a:p>
          <a:p>
            <a:r>
              <a:rPr lang="en-US" dirty="0"/>
              <a:t>To avoid this confusion, we can replace nonterminals in a fixed order, from left to right</a:t>
            </a:r>
          </a:p>
          <a:p>
            <a:r>
              <a:rPr lang="en-US" dirty="0"/>
              <a:t>A </a:t>
            </a:r>
            <a:r>
              <a:rPr lang="en-US" i="1" dirty="0"/>
              <a:t>leftmost derivation</a:t>
            </a:r>
            <a:r>
              <a:rPr lang="en-US" dirty="0"/>
              <a:t> is one in which the leftmost remaining variable is the one replaced at every step</a:t>
            </a:r>
          </a:p>
          <a:p>
            <a:r>
              <a:rPr lang="en-US" dirty="0"/>
              <a:t>With this understanding, we can define ambiguity as follows (Definition 2.7 from the textbook):</a:t>
            </a:r>
          </a:p>
          <a:p>
            <a:pPr marL="457200" lvl="1" indent="0">
              <a:buNone/>
            </a:pPr>
            <a:r>
              <a:rPr lang="en-US" dirty="0"/>
              <a:t>A string w is derived ambiguously in context-free grammar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if it has two or more different leftmost derivations. Grammar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is ambiguous if it generates some string ambiguously.</a:t>
            </a:r>
          </a:p>
          <a:p>
            <a:r>
              <a:rPr lang="en-US" dirty="0"/>
              <a:t>If there are two or more leftmost derivations of a string, those will lead to different parse trees</a:t>
            </a:r>
          </a:p>
          <a:p>
            <a:r>
              <a:rPr lang="en-US" dirty="0">
                <a:sym typeface="Wingdings" panose="05000000000000000000" pitchFamily="2" charset="2"/>
              </a:rPr>
              <a:t>Although we will not prove it, some context-free languages are </a:t>
            </a:r>
            <a:r>
              <a:rPr lang="en-US" i="1" dirty="0">
                <a:sym typeface="Wingdings" panose="05000000000000000000" pitchFamily="2" charset="2"/>
              </a:rPr>
              <a:t>inherently ambiguous, </a:t>
            </a:r>
            <a:r>
              <a:rPr lang="en-US" dirty="0">
                <a:sym typeface="Wingdings" panose="05000000000000000000" pitchFamily="2" charset="2"/>
              </a:rPr>
              <a:t>meaning that any CFG generating such languages will be ambiguous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179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7E3E8-93D0-4173-A3A9-854661B04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Chomsky Normal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EB321-FB14-4334-8EA6-7653601C2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Definition 2.8 defines </a:t>
            </a:r>
            <a:r>
              <a:rPr lang="en-US" b="1" dirty="0"/>
              <a:t>Chomsky normal form</a:t>
            </a:r>
            <a:r>
              <a:rPr lang="en-US" dirty="0"/>
              <a:t> as follows (I am using the book's wording exactly here):</a:t>
            </a:r>
          </a:p>
          <a:p>
            <a:pPr marL="457200" lvl="1" indent="0">
              <a:buNone/>
            </a:pPr>
            <a:r>
              <a:rPr lang="en-US" dirty="0"/>
              <a:t>A context-free grammar is in Chomsky normal form if every rule is of the form</a:t>
            </a:r>
          </a:p>
          <a:p>
            <a:pPr marL="914400" lvl="2" indent="0">
              <a:buNone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BC</a:t>
            </a:r>
          </a:p>
          <a:p>
            <a:pPr marL="914400" lvl="2" indent="0">
              <a:buNone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  a</a:t>
            </a:r>
          </a:p>
          <a:p>
            <a:pPr marL="4572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is any terminal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B</a:t>
            </a:r>
            <a:r>
              <a:rPr lang="en-US" dirty="0">
                <a:sym typeface="Wingdings" panose="05000000000000000000" pitchFamily="2" charset="2"/>
              </a:rPr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C</a:t>
            </a:r>
            <a:r>
              <a:rPr lang="en-US" dirty="0">
                <a:sym typeface="Wingdings" panose="05000000000000000000" pitchFamily="2" charset="2"/>
              </a:rPr>
              <a:t> are any variables – except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B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C</a:t>
            </a:r>
            <a:r>
              <a:rPr lang="en-US" dirty="0">
                <a:sym typeface="Wingdings" panose="05000000000000000000" pitchFamily="2" charset="2"/>
              </a:rPr>
              <a:t> may not be the start variable. In addition, we permit the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 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sym typeface="Wingdings" panose="05000000000000000000" pitchFamily="2" charset="2"/>
              </a:rPr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</a:t>
            </a:r>
            <a:r>
              <a:rPr lang="en-US" dirty="0">
                <a:sym typeface="Wingdings" panose="05000000000000000000" pitchFamily="2" charset="2"/>
              </a:rPr>
              <a:t> is the start variable.</a:t>
            </a:r>
          </a:p>
          <a:p>
            <a:r>
              <a:rPr lang="en-US" dirty="0"/>
              <a:t>Coming from an NLP background, I am used to seeing Chomsky normal form without the extra clauses at the end</a:t>
            </a:r>
          </a:p>
          <a:p>
            <a:pPr lvl="1"/>
            <a:r>
              <a:rPr lang="en-US" dirty="0"/>
              <a:t>Disallowing the start symbol on the RHS is helpful for certain proofs, and it does not decrease the power of the formalism if the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 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 is allowed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  <a:p>
            <a:pPr lvl="1"/>
            <a:r>
              <a:rPr lang="en-US" dirty="0"/>
              <a:t>The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S 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/>
              <a:t> is only needed in contexts for which the language might contain the empty string (typically not true in NLP and linguistics)</a:t>
            </a:r>
          </a:p>
          <a:p>
            <a:pPr lvl="1"/>
            <a:r>
              <a:rPr lang="en-US" dirty="0"/>
              <a:t>Of course, this rule should only be added to the grammar if the empty string is a member of the language</a:t>
            </a:r>
          </a:p>
          <a:p>
            <a:r>
              <a:rPr lang="en-US" i="1" dirty="0"/>
              <a:t>Every CFG can be converted to Chomsky normal form</a:t>
            </a:r>
            <a:endParaRPr lang="en-US" dirty="0"/>
          </a:p>
          <a:p>
            <a:r>
              <a:rPr lang="en-US" dirty="0"/>
              <a:t>The book proves this fact, which will be useful for a couple of proofs later in the course, by explaining how to do the conversion (explained on the next slide)</a:t>
            </a:r>
          </a:p>
        </p:txBody>
      </p:sp>
    </p:spTree>
    <p:extLst>
      <p:ext uri="{BB962C8B-B14F-4D97-AF65-F5344CB8AC3E}">
        <p14:creationId xmlns:p14="http://schemas.microsoft.com/office/powerpoint/2010/main" val="734093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8A7B5-B733-46E1-8A2E-1D3730C7A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Converting a CFG to Chomsky Normal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C9A87-4B03-4F61-85FB-7CD6238F3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First, add a new start variable,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, and a new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S</a:t>
            </a:r>
            <a:r>
              <a:rPr lang="en-US" dirty="0">
                <a:sym typeface="Wingdings" panose="05000000000000000000" pitchFamily="2" charset="2"/>
              </a:rPr>
              <a:t>, ensuring that the start variable does not occur on the RHS</a:t>
            </a:r>
          </a:p>
          <a:p>
            <a:r>
              <a:rPr lang="en-US" dirty="0"/>
              <a:t>Next, all rules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ε</a:t>
            </a:r>
            <a:r>
              <a:rPr lang="en-US" dirty="0">
                <a:sym typeface="Wingdings" panose="05000000000000000000" pitchFamily="2" charset="2"/>
              </a:rPr>
              <a:t> are removed from the grammar, unless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is the new start variable (which might occur during the construction)</a:t>
            </a:r>
          </a:p>
          <a:p>
            <a:r>
              <a:rPr lang="en-US" dirty="0">
                <a:sym typeface="Wingdings" panose="05000000000000000000" pitchFamily="2" charset="2"/>
              </a:rPr>
              <a:t>Then, for each rule that includes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on the RHS, a new rule is created with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removed</a:t>
            </a:r>
          </a:p>
          <a:p>
            <a:r>
              <a:rPr lang="en-US" dirty="0">
                <a:sym typeface="Wingdings" panose="05000000000000000000" pitchFamily="2" charset="2"/>
              </a:rPr>
              <a:t>For example,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uAv</a:t>
            </a:r>
            <a:r>
              <a:rPr lang="en-US" dirty="0">
                <a:sym typeface="Wingdings" panose="05000000000000000000" pitchFamily="2" charset="2"/>
              </a:rPr>
              <a:t> would lead to the addition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uv</a:t>
            </a:r>
          </a:p>
          <a:p>
            <a:r>
              <a:rPr lang="en-US" dirty="0">
                <a:sym typeface="Wingdings" panose="05000000000000000000" pitchFamily="2" charset="2"/>
              </a:rPr>
              <a:t>Note that we do not remove the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uAv</a:t>
            </a:r>
            <a:r>
              <a:rPr lang="en-US" dirty="0">
                <a:sym typeface="Wingdings" panose="05000000000000000000" pitchFamily="2" charset="2"/>
              </a:rPr>
              <a:t> from the grammar, because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can also be on the LHS of other rules</a:t>
            </a:r>
          </a:p>
          <a:p>
            <a:r>
              <a:rPr lang="en-US" dirty="0">
                <a:sym typeface="Wingdings" panose="05000000000000000000" pitchFamily="2" charset="2"/>
              </a:rPr>
              <a:t>This must take into account various all combinations of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dirty="0">
                <a:sym typeface="Wingdings" panose="05000000000000000000" pitchFamily="2" charset="2"/>
              </a:rPr>
              <a:t> on the RHS; For example, if there is a rule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uAvAw</a:t>
            </a:r>
            <a:r>
              <a:rPr lang="en-US" dirty="0">
                <a:sym typeface="Wingdings" panose="05000000000000000000" pitchFamily="2" charset="2"/>
              </a:rPr>
              <a:t>, we must add the rules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uvAw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uAvw</a:t>
            </a:r>
            <a:r>
              <a:rPr lang="en-US" dirty="0">
                <a:sym typeface="Wingdings" panose="05000000000000000000" pitchFamily="2" charset="2"/>
              </a:rPr>
              <a:t>, and 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R  uvw</a:t>
            </a:r>
          </a:p>
          <a:p>
            <a:r>
              <a:rPr lang="en-US" dirty="0">
                <a:sym typeface="Wingdings" panose="05000000000000000000" pitchFamily="2" charset="2"/>
              </a:rPr>
              <a:t>Next, all </a:t>
            </a:r>
            <a:r>
              <a:rPr lang="en-US" dirty="0"/>
              <a:t>rules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 B </a:t>
            </a:r>
            <a:r>
              <a:rPr lang="en-US" dirty="0">
                <a:sym typeface="Wingdings" panose="05000000000000000000" pitchFamily="2" charset="2"/>
              </a:rPr>
              <a:t>are removed</a:t>
            </a:r>
          </a:p>
          <a:p>
            <a:r>
              <a:rPr lang="en-US" dirty="0">
                <a:sym typeface="Wingdings" panose="05000000000000000000" pitchFamily="2" charset="2"/>
              </a:rPr>
              <a:t>Then, for all rules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B  u </a:t>
            </a:r>
            <a:r>
              <a:rPr lang="en-US" dirty="0">
                <a:sym typeface="Wingdings" panose="05000000000000000000" pitchFamily="2" charset="2"/>
              </a:rPr>
              <a:t>(where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u</a:t>
            </a:r>
            <a:r>
              <a:rPr lang="en-US" dirty="0">
                <a:sym typeface="Wingdings" panose="05000000000000000000" pitchFamily="2" charset="2"/>
              </a:rPr>
              <a:t> is a string of terminals and nonterminal), we add a rule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  u</a:t>
            </a:r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(unless such a rule was previously removed)</a:t>
            </a:r>
          </a:p>
          <a:p>
            <a:r>
              <a:rPr lang="en-US" dirty="0">
                <a:sym typeface="Wingdings" panose="05000000000000000000" pitchFamily="2" charset="2"/>
              </a:rPr>
              <a:t>Next, all rules with 3 or more symbols on the RHS are handled</a:t>
            </a:r>
          </a:p>
          <a:p>
            <a:r>
              <a:rPr lang="en-US" dirty="0">
                <a:sym typeface="Wingdings" panose="05000000000000000000" pitchFamily="2" charset="2"/>
              </a:rPr>
              <a:t>Consider a rule of the form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 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…u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k</a:t>
            </a:r>
            <a:r>
              <a:rPr lang="en-US" dirty="0">
                <a:sym typeface="Wingdings" panose="05000000000000000000" pitchFamily="2" charset="2"/>
              </a:rPr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k ≥ 3</a:t>
            </a:r>
          </a:p>
          <a:p>
            <a:r>
              <a:rPr lang="en-US" dirty="0">
                <a:sym typeface="Wingdings" panose="05000000000000000000" pitchFamily="2" charset="2"/>
              </a:rPr>
              <a:t>This would be replaced with rules of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form A 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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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3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3</a:t>
            </a:r>
            <a:r>
              <a:rPr lang="en-US" dirty="0">
                <a:sym typeface="Wingdings" panose="05000000000000000000" pitchFamily="2" charset="2"/>
              </a:rPr>
              <a:t>, …,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A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k-2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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k-1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k</a:t>
            </a:r>
          </a:p>
          <a:p>
            <a:r>
              <a:rPr lang="en-US" dirty="0">
                <a:sym typeface="Wingdings" panose="05000000000000000000" pitchFamily="2" charset="2"/>
              </a:rPr>
              <a:t>Finally, any terminal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i</a:t>
            </a:r>
            <a:r>
              <a:rPr lang="en-US" dirty="0">
                <a:sym typeface="Wingdings" panose="05000000000000000000" pitchFamily="2" charset="2"/>
              </a:rPr>
              <a:t> on the RHS of a rule with multiple symbols is replaced with a new variable,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i</a:t>
            </a:r>
            <a:r>
              <a:rPr lang="en-US" dirty="0">
                <a:sym typeface="Wingdings" panose="05000000000000000000" pitchFamily="2" charset="2"/>
              </a:rPr>
              <a:t>, and we add the rule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 u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i</a:t>
            </a:r>
          </a:p>
          <a:p>
            <a:r>
              <a:rPr lang="en-US" dirty="0">
                <a:ea typeface="Cambria Math" panose="02040503050406030204" pitchFamily="18" charset="0"/>
                <a:sym typeface="Wingdings" panose="05000000000000000000" pitchFamily="2" charset="2"/>
              </a:rPr>
              <a:t>The book steps through a complete example explaining the steps (we'll skip this in class, but I encourage you to step through it)</a:t>
            </a:r>
          </a:p>
        </p:txBody>
      </p:sp>
    </p:spTree>
    <p:extLst>
      <p:ext uri="{BB962C8B-B14F-4D97-AF65-F5344CB8AC3E}">
        <p14:creationId xmlns:p14="http://schemas.microsoft.com/office/powerpoint/2010/main" val="4196320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3872</TotalTime>
  <Words>3425</Words>
  <Application>Microsoft Office PowerPoint</Application>
  <PresentationFormat>Widescreen</PresentationFormat>
  <Paragraphs>199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Courier New</vt:lpstr>
      <vt:lpstr>Wingdings</vt:lpstr>
      <vt:lpstr>Office Theme</vt:lpstr>
      <vt:lpstr>ECE461: Theoretical CS</vt:lpstr>
      <vt:lpstr>Brief Recap</vt:lpstr>
      <vt:lpstr>Context-Free Grammars</vt:lpstr>
      <vt:lpstr>Brief History of Context-Free Grammars</vt:lpstr>
      <vt:lpstr>CFG Terminology</vt:lpstr>
      <vt:lpstr>Formal Definition of a CFG</vt:lpstr>
      <vt:lpstr>Derivations</vt:lpstr>
      <vt:lpstr>Context-Free Languages</vt:lpstr>
      <vt:lpstr>Parse Trees</vt:lpstr>
      <vt:lpstr>CFG: Interesting Example</vt:lpstr>
      <vt:lpstr>CFG: Arithmetic Example</vt:lpstr>
      <vt:lpstr>CFG: Arithmetic Parse Trees Example</vt:lpstr>
      <vt:lpstr>CFG: Natural Language Example</vt:lpstr>
      <vt:lpstr>CFG: Example with Union</vt:lpstr>
      <vt:lpstr>Regular Languages (re-re-revisited)</vt:lpstr>
      <vt:lpstr>Ambiguity</vt:lpstr>
      <vt:lpstr>Ambiguity Example</vt:lpstr>
      <vt:lpstr>Formal Definition of an Ambiguous CFG</vt:lpstr>
      <vt:lpstr>Chomsky Normal Form</vt:lpstr>
      <vt:lpstr>Converting a CFG to Chomsky Normal Form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48</cp:revision>
  <dcterms:created xsi:type="dcterms:W3CDTF">2022-01-28T16:09:19Z</dcterms:created>
  <dcterms:modified xsi:type="dcterms:W3CDTF">2024-01-31T18:27:26Z</dcterms:modified>
</cp:coreProperties>
</file>