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78" d="100"/>
          <a:sy n="78" d="100"/>
        </p:scale>
        <p:origin x="12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A9D1-16DA-2F90-9AC6-8614B2C173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119784-D7E1-A7C5-4564-798A152FC1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A1697E-5DB9-7E00-4B1B-3761F94999EA}"/>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D6C3A6C2-D106-2720-C6ED-D72BBD3F8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7055E9-9968-5AF6-FF58-2B089DA0B904}"/>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216267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9102-29CD-D002-1E06-64A73BE73E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60173-DDFB-08EB-19C0-41ECEC7C0E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DEA1F-3D26-296E-C137-B2E030A9C57A}"/>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FCC62B93-C1F5-794E-05AC-51AE1AE86D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46AA8-D848-3EE0-BD58-32F29AAF73B9}"/>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3895039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C395-2C3A-DFAF-9CB6-C1F4C11E69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A98091-12BB-4903-6820-D1F6BC36E5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A1FE42-D47F-1D6D-6728-F76571624C76}"/>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D941D2F7-87D7-FB1A-AB85-6663FD096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877C8-5608-DDAF-3C97-38DD3CE4AE5F}"/>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76264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7918-FA44-76D4-ADA6-A13803887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107FC-5E2B-3A6E-8A71-A40F5E0650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2AB7C6-54AF-E911-0A06-75B0677F9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9310DA-4E9B-A756-1BEF-7524CBA36621}"/>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6" name="Footer Placeholder 5">
            <a:extLst>
              <a:ext uri="{FF2B5EF4-FFF2-40B4-BE49-F238E27FC236}">
                <a16:creationId xmlns:a16="http://schemas.microsoft.com/office/drawing/2014/main" id="{AA21A987-F4B2-AE64-1BCD-CF84301E4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3ECD4B-FCD6-D40B-7B6E-AF985C12C727}"/>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834113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96E9-D157-CD20-EAA5-9B422E99E6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756802-055F-2E65-7F3D-BAD3F8F814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59254B-040B-31AF-85CB-C5619805E1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D055C8-1666-EA00-81C5-8A844EC9FE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4E6655-7C0F-0F0A-9315-0024E0FE99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BFFD00-35B9-6CAD-93C6-1C0005ABD062}"/>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8" name="Footer Placeholder 7">
            <a:extLst>
              <a:ext uri="{FF2B5EF4-FFF2-40B4-BE49-F238E27FC236}">
                <a16:creationId xmlns:a16="http://schemas.microsoft.com/office/drawing/2014/main" id="{8A139C7C-3A84-3529-2638-59522721E9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1A6568-2B0E-35DB-6C40-CAFA4124F8ED}"/>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54082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3EAD-3615-8B21-01E8-343E88373B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AE05B6-2890-302D-5D50-2A644E22E5FC}"/>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4" name="Footer Placeholder 3">
            <a:extLst>
              <a:ext uri="{FF2B5EF4-FFF2-40B4-BE49-F238E27FC236}">
                <a16:creationId xmlns:a16="http://schemas.microsoft.com/office/drawing/2014/main" id="{E7F2B702-D7D3-9AAB-EF0B-597C2E18E0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D21B20-C8DB-33B3-C4C1-5D25AC086027}"/>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2123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952F3-58D9-C25C-AE45-FAFCFF9E8B5C}"/>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3" name="Footer Placeholder 2">
            <a:extLst>
              <a:ext uri="{FF2B5EF4-FFF2-40B4-BE49-F238E27FC236}">
                <a16:creationId xmlns:a16="http://schemas.microsoft.com/office/drawing/2014/main" id="{8CEFD89C-7E72-C275-4155-705F7E90DB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7ED3C3-82C2-4A49-946E-2A8DF19B6DA0}"/>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436924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FA43-EFE9-590C-8842-0F24AFB3C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FFD78A-9FE3-8D72-BFDC-1A4E5011BD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496DEF-668D-0A12-DCC9-F6507CAFE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FCAE37-9576-DC97-F654-ECACA56A4F1F}"/>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6" name="Footer Placeholder 5">
            <a:extLst>
              <a:ext uri="{FF2B5EF4-FFF2-40B4-BE49-F238E27FC236}">
                <a16:creationId xmlns:a16="http://schemas.microsoft.com/office/drawing/2014/main" id="{91BB4844-ECB8-4884-C028-673E74A51E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7007A7-5F65-719A-0611-29D8DEDD70AB}"/>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433129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B5E53-AA82-5528-4939-CF42817A2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605FD0-C89F-C4F5-1D2C-ED712B6E90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4B1C34-BDEB-6D12-554A-B1C0FBA1C1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3E7084-656F-A437-A884-3BE2E304E6EC}"/>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6" name="Footer Placeholder 5">
            <a:extLst>
              <a:ext uri="{FF2B5EF4-FFF2-40B4-BE49-F238E27FC236}">
                <a16:creationId xmlns:a16="http://schemas.microsoft.com/office/drawing/2014/main" id="{4B8829A6-A002-79B4-F70F-C8A09D2C36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F6B65A-7D58-EE5A-26E6-D1D35AF04F23}"/>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66753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4DFB8-2FD9-F380-7C9C-E8E2DE5CE6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49B2D4-B134-50C9-FAEC-691B4D2F15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FA7AFA-2438-68A9-6CF6-B5D2135D79DE}"/>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4C7DD7DB-4C4F-C5D8-2F1B-DD35D8FDC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BAF45-2316-709B-65AE-46CDF892BB7D}"/>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27504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18F70-6A40-9F0E-0EDA-2F466FE0E9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AE7257-60D5-069B-ECC8-F3DD996C1D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468B2-7801-D455-A5D2-DA59EC2293BD}"/>
              </a:ext>
            </a:extLst>
          </p:cNvPr>
          <p:cNvSpPr>
            <a:spLocks noGrp="1"/>
          </p:cNvSpPr>
          <p:nvPr>
            <p:ph type="dt" sz="half" idx="10"/>
          </p:nvPr>
        </p:nvSpPr>
        <p:spPr/>
        <p:txBody>
          <a:body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63FBB717-23B8-8043-2FF1-A009B8936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96EF8-C786-027F-3E56-0CC41C0115B0}"/>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752910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1AF942-34AC-1286-A95F-AE64F56B07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23F69E-58E0-317B-A51F-8B40E3BC85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54A722-E083-8345-0CB0-3ED9EA9F3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644D7-268F-4A5B-BA81-EAC7F5D23CCF}" type="datetimeFigureOut">
              <a:rPr lang="en-US" smtClean="0"/>
              <a:t>4/29/2024</a:t>
            </a:fld>
            <a:endParaRPr lang="en-US"/>
          </a:p>
        </p:txBody>
      </p:sp>
      <p:sp>
        <p:nvSpPr>
          <p:cNvPr id="5" name="Footer Placeholder 4">
            <a:extLst>
              <a:ext uri="{FF2B5EF4-FFF2-40B4-BE49-F238E27FC236}">
                <a16:creationId xmlns:a16="http://schemas.microsoft.com/office/drawing/2014/main" id="{BF224D93-C34F-4647-DBB9-E24823DE6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898A78-47AB-E248-ECBE-CB4C23ECE9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2EE08-2C9C-41B5-9322-A23B21257792}" type="slidenum">
              <a:rPr lang="en-US" smtClean="0"/>
              <a:t>‹#›</a:t>
            </a:fld>
            <a:endParaRPr lang="en-US"/>
          </a:p>
        </p:txBody>
      </p:sp>
    </p:spTree>
    <p:extLst>
      <p:ext uri="{BB962C8B-B14F-4D97-AF65-F5344CB8AC3E}">
        <p14:creationId xmlns:p14="http://schemas.microsoft.com/office/powerpoint/2010/main" val="1765552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Approximation Algorithms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undecidable</a:t>
            </a:r>
            <a:endParaRPr lang="en-US" b="1" i="1" dirty="0"/>
          </a:p>
          <a:p>
            <a:r>
              <a:rPr lang="en-US" dirty="0"/>
              <a:t>Then we started to cover </a:t>
            </a:r>
            <a:r>
              <a:rPr lang="en-US" b="1" dirty="0"/>
              <a:t>complexity theory</a:t>
            </a:r>
            <a:r>
              <a:rPr lang="en-US" dirty="0"/>
              <a:t>, which explores which languages can be decided efficiently</a:t>
            </a:r>
          </a:p>
          <a:p>
            <a:r>
              <a:rPr lang="en-US" dirty="0"/>
              <a:t>We introduced time and space </a:t>
            </a:r>
            <a:r>
              <a:rPr lang="en-US" b="1" dirty="0"/>
              <a:t>complexity classes</a:t>
            </a:r>
          </a:p>
          <a:p>
            <a:r>
              <a:rPr lang="en-US" dirty="0"/>
              <a:t>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The existence of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 give us some insight into the question</a:t>
            </a:r>
            <a:endParaRPr lang="en-US" i="1" dirty="0"/>
          </a:p>
          <a:p>
            <a:r>
              <a:rPr lang="en-US" dirty="0"/>
              <a:t>We also learned about the time and space </a:t>
            </a:r>
            <a:r>
              <a:rPr lang="en-US" b="1" dirty="0"/>
              <a:t>hierarchy theorems</a:t>
            </a:r>
          </a:p>
          <a:p>
            <a:r>
              <a:rPr lang="en-US" dirty="0"/>
              <a:t>Important corollaries of these theorems tell us that some languages are </a:t>
            </a:r>
            <a:r>
              <a:rPr lang="en-US" b="1" dirty="0"/>
              <a:t>intractable</a:t>
            </a:r>
            <a:r>
              <a:rPr lang="en-US" dirty="0"/>
              <a:t>; we know that some problems require exponential time, and some problems require exponential space, to solve them</a:t>
            </a:r>
          </a:p>
          <a:p>
            <a:r>
              <a:rPr lang="en-US" dirty="0"/>
              <a:t>The NP-complete problems are probably intractable, but we don't know for sure</a:t>
            </a:r>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53E4F-AE03-5279-6685-F84B683D11D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5577FF0-47DD-869C-9A91-91431764C3DC}"/>
              </a:ext>
            </a:extLst>
          </p:cNvPr>
          <p:cNvSpPr>
            <a:spLocks noGrp="1"/>
          </p:cNvSpPr>
          <p:nvPr>
            <p:ph idx="1"/>
          </p:nvPr>
        </p:nvSpPr>
        <p:spPr/>
        <p:txBody>
          <a:bodyPr>
            <a:normAutofit fontScale="70000" lnSpcReduction="20000"/>
          </a:bodyPr>
          <a:lstStyle/>
          <a:p>
            <a:r>
              <a:rPr lang="en-US" dirty="0"/>
              <a:t>We have learned throughout the course that the various complexity classes we have been defining in terms of languages could, instead, be defined in terms of </a:t>
            </a:r>
            <a:r>
              <a:rPr lang="en-US" b="1" dirty="0"/>
              <a:t>decision problems</a:t>
            </a:r>
          </a:p>
          <a:p>
            <a:pPr lvl="1"/>
            <a:r>
              <a:rPr lang="en-US" dirty="0"/>
              <a:t>Decision problems are problems that have yes/no answers</a:t>
            </a:r>
          </a:p>
          <a:p>
            <a:pPr lvl="1"/>
            <a:r>
              <a:rPr lang="en-US" dirty="0"/>
              <a:t>The complexity class, </a:t>
            </a:r>
            <a:r>
              <a:rPr lang="en-US" dirty="0">
                <a:latin typeface="Cambria Math" panose="02040503050406030204" pitchFamily="18" charset="0"/>
                <a:ea typeface="Cambria Math" panose="02040503050406030204" pitchFamily="18" charset="0"/>
              </a:rPr>
              <a:t>P</a:t>
            </a:r>
            <a:r>
              <a:rPr lang="en-US" dirty="0"/>
              <a:t>, for example, could be defined as the set of decision problems that can be solved in polynomial time by a deterministic Turing machine</a:t>
            </a:r>
          </a:p>
          <a:p>
            <a:pPr lvl="1"/>
            <a:r>
              <a:rPr lang="en-US" dirty="0"/>
              <a:t>The complexity class, </a:t>
            </a:r>
            <a:r>
              <a:rPr lang="en-US" dirty="0">
                <a:latin typeface="Cambria Math" panose="02040503050406030204" pitchFamily="18" charset="0"/>
                <a:ea typeface="Cambria Math" panose="02040503050406030204" pitchFamily="18" charset="0"/>
              </a:rPr>
              <a:t>NP</a:t>
            </a:r>
            <a:r>
              <a:rPr lang="en-US" dirty="0"/>
              <a:t>, could be defined as the set of decision problems that can be solved in polynomial time by a nondeterministic Turing machine</a:t>
            </a:r>
          </a:p>
          <a:p>
            <a:pPr lvl="1"/>
            <a:r>
              <a:rPr lang="en-US" dirty="0"/>
              <a:t>Alternatively, </a:t>
            </a:r>
            <a:r>
              <a:rPr lang="en-US" dirty="0">
                <a:latin typeface="Cambria Math" panose="02040503050406030204" pitchFamily="18" charset="0"/>
                <a:ea typeface="Cambria Math" panose="02040503050406030204" pitchFamily="18" charset="0"/>
              </a:rPr>
              <a:t>NP</a:t>
            </a:r>
            <a:r>
              <a:rPr lang="en-US" dirty="0"/>
              <a:t> could be defined as the set of decision problems that have polynomial time verifiers</a:t>
            </a:r>
          </a:p>
          <a:p>
            <a:r>
              <a:rPr lang="en-US" dirty="0"/>
              <a:t>In this topic, we will talk about </a:t>
            </a:r>
            <a:r>
              <a:rPr lang="en-US" b="1" dirty="0"/>
              <a:t>optimization problems</a:t>
            </a:r>
            <a:r>
              <a:rPr lang="en-US" dirty="0"/>
              <a:t>, which are harder than decision problems</a:t>
            </a:r>
          </a:p>
          <a:p>
            <a:pPr lvl="1"/>
            <a:r>
              <a:rPr lang="en-US" dirty="0"/>
              <a:t>Rather than ask whether a problem has any solution (often phrased as a yes/no question, to fit the definition of a decision problem), an optimization problem asks us to find the best, or </a:t>
            </a:r>
            <a:r>
              <a:rPr lang="en-US" i="1" dirty="0"/>
              <a:t>optimal</a:t>
            </a:r>
            <a:r>
              <a:rPr lang="en-US" dirty="0"/>
              <a:t>, solution</a:t>
            </a:r>
          </a:p>
          <a:p>
            <a:pPr lvl="1"/>
            <a:r>
              <a:rPr lang="en-US" dirty="0"/>
              <a:t>When an optimization problem asks us to maximize something, it is called a </a:t>
            </a:r>
            <a:r>
              <a:rPr lang="en-US" b="1" dirty="0"/>
              <a:t>maximization problem</a:t>
            </a:r>
            <a:r>
              <a:rPr lang="en-US" dirty="0"/>
              <a:t>; when it asks us to minimize something, it is called a </a:t>
            </a:r>
            <a:r>
              <a:rPr lang="en-US" b="1" dirty="0"/>
              <a:t>minimization problem</a:t>
            </a:r>
          </a:p>
          <a:p>
            <a:pPr lvl="1"/>
            <a:r>
              <a:rPr lang="en-US" dirty="0"/>
              <a:t>For example, we might want to find the largest click in a graph or the smallest vertex cover in a graph</a:t>
            </a:r>
          </a:p>
          <a:p>
            <a:pPr lvl="1"/>
            <a:r>
              <a:rPr lang="en-US" dirty="0"/>
              <a:t>These are examples of </a:t>
            </a:r>
            <a:r>
              <a:rPr lang="en-US" b="1" dirty="0">
                <a:latin typeface="Cambria Math" panose="02040503050406030204" pitchFamily="18" charset="0"/>
                <a:ea typeface="Cambria Math" panose="02040503050406030204" pitchFamily="18" charset="0"/>
              </a:rPr>
              <a:t>NP</a:t>
            </a:r>
            <a:r>
              <a:rPr lang="en-US" b="1" dirty="0"/>
              <a:t>-hard optimization problems</a:t>
            </a:r>
            <a:r>
              <a:rPr lang="en-US" dirty="0"/>
              <a:t>; hence, they are likely intractable</a:t>
            </a:r>
          </a:p>
          <a:p>
            <a:pPr lvl="1"/>
            <a:r>
              <a:rPr lang="en-US" dirty="0"/>
              <a:t>Since there does not likely exist any polynomial time algorithm that is guaranteed to give us the optimal results, we will instead consider algorithms that are guaranteed to give us results that are close to optimal</a:t>
            </a:r>
          </a:p>
          <a:p>
            <a:pPr lvl="1"/>
            <a:r>
              <a:rPr lang="en-US" dirty="0"/>
              <a:t>This topic is based on Section 10.1 of the textbook, augmented with material from the Papadimitriou book</a:t>
            </a:r>
          </a:p>
        </p:txBody>
      </p:sp>
    </p:spTree>
    <p:extLst>
      <p:ext uri="{BB962C8B-B14F-4D97-AF65-F5344CB8AC3E}">
        <p14:creationId xmlns:p14="http://schemas.microsoft.com/office/powerpoint/2010/main" val="1806733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98B8A-094F-AEBE-754C-45F9502EB5F4}"/>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5E3489-5097-626F-0205-E623181DDBFD}"/>
                  </a:ext>
                </a:extLst>
              </p:cNvPr>
              <p:cNvSpPr>
                <a:spLocks noGrp="1"/>
              </p:cNvSpPr>
              <p:nvPr>
                <p:ph idx="1"/>
              </p:nvPr>
            </p:nvSpPr>
            <p:spPr/>
            <p:txBody>
              <a:bodyPr>
                <a:normAutofit fontScale="62500" lnSpcReduction="20000"/>
              </a:bodyPr>
              <a:lstStyle/>
              <a:p>
                <a:r>
                  <a:rPr lang="en-US" dirty="0">
                    <a:latin typeface="Cambria Math" panose="02040503050406030204" pitchFamily="18" charset="0"/>
                    <a:ea typeface="Cambria Math" panose="02040503050406030204" pitchFamily="18" charset="0"/>
                  </a:rPr>
                  <a:t>NP</a:t>
                </a:r>
                <a:r>
                  <a:rPr lang="en-US" dirty="0"/>
                  <a:t>-hard optimization problems are very likely intractable (unless </a:t>
                </a:r>
                <a:r>
                  <a:rPr lang="en-US" dirty="0">
                    <a:latin typeface="Cambria Math" panose="02040503050406030204" pitchFamily="18" charset="0"/>
                    <a:ea typeface="Cambria Math" panose="02040503050406030204" pitchFamily="18" charset="0"/>
                  </a:rPr>
                  <a:t>P = NP</a:t>
                </a:r>
                <a:r>
                  <a:rPr lang="en-US" dirty="0"/>
                  <a:t>); therefore, we must consider algorithms for them that are not guaranteed to be optimal</a:t>
                </a:r>
              </a:p>
              <a:p>
                <a:r>
                  <a:rPr lang="en-US" b="1" dirty="0"/>
                  <a:t>Approximation algorithms</a:t>
                </a:r>
                <a:r>
                  <a:rPr lang="en-US" dirty="0"/>
                  <a:t> are "designed to find such approximately optimal solutions"</a:t>
                </a:r>
              </a:p>
              <a:p>
                <a:pPr lvl="1"/>
                <a:r>
                  <a:rPr lang="en-US" dirty="0"/>
                  <a:t>Book: "An approximation algorithm for a minimization problem is </a:t>
                </a:r>
                <a:r>
                  <a:rPr lang="en-US" dirty="0">
                    <a:latin typeface="Cambria Math" panose="02040503050406030204" pitchFamily="18" charset="0"/>
                    <a:ea typeface="Cambria Math" panose="02040503050406030204" pitchFamily="18" charset="0"/>
                  </a:rPr>
                  <a:t>k</a:t>
                </a:r>
                <a:r>
                  <a:rPr lang="en-US" dirty="0"/>
                  <a:t>-optimal if it always finds a solution that is not more than </a:t>
                </a:r>
                <a:r>
                  <a:rPr lang="en-US" dirty="0">
                    <a:latin typeface="Cambria Math" panose="02040503050406030204" pitchFamily="18" charset="0"/>
                    <a:ea typeface="Cambria Math" panose="02040503050406030204" pitchFamily="18" charset="0"/>
                  </a:rPr>
                  <a:t>k</a:t>
                </a:r>
                <a:r>
                  <a:rPr lang="en-US" dirty="0"/>
                  <a:t> times optimal"</a:t>
                </a:r>
              </a:p>
              <a:p>
                <a:pPr lvl="1"/>
                <a:r>
                  <a:rPr lang="en-US" dirty="0"/>
                  <a:t>Book: "For a maximization problem, a </a:t>
                </a:r>
                <a:r>
                  <a:rPr lang="en-US" dirty="0">
                    <a:latin typeface="Cambria Math" panose="02040503050406030204" pitchFamily="18" charset="0"/>
                    <a:ea typeface="Cambria Math" panose="02040503050406030204" pitchFamily="18" charset="0"/>
                  </a:rPr>
                  <a:t>k</a:t>
                </a:r>
                <a:r>
                  <a:rPr lang="en-US" dirty="0"/>
                  <a:t>-optimal approximation algorithm always finds a solution that is at least </a:t>
                </a:r>
                <a:r>
                  <a:rPr lang="en-US" dirty="0">
                    <a:latin typeface="Cambria Math" panose="02040503050406030204" pitchFamily="18" charset="0"/>
                    <a:ea typeface="Cambria Math" panose="02040503050406030204" pitchFamily="18" charset="0"/>
                  </a:rPr>
                  <a:t>1/k</a:t>
                </a:r>
                <a:r>
                  <a:rPr lang="en-US" dirty="0"/>
                  <a:t> times the size of the optimal"</a:t>
                </a:r>
              </a:p>
              <a:p>
                <a:pPr lvl="1"/>
                <a:r>
                  <a:rPr lang="en-US" dirty="0"/>
                  <a:t>We will see that such approximation algorithms exist for some, but not all, </a:t>
                </a:r>
                <a:r>
                  <a:rPr lang="en-US" dirty="0">
                    <a:latin typeface="Cambria Math" panose="02040503050406030204" pitchFamily="18" charset="0"/>
                    <a:ea typeface="Cambria Math" panose="02040503050406030204" pitchFamily="18" charset="0"/>
                  </a:rPr>
                  <a:t>NP</a:t>
                </a:r>
                <a:r>
                  <a:rPr lang="en-US" dirty="0"/>
                  <a:t>-hard optimization problems</a:t>
                </a:r>
              </a:p>
              <a:p>
                <a:r>
                  <a:rPr lang="en-US" dirty="0"/>
                  <a:t>Some sources (e.g., Papadimitriou) call such algorithms </a:t>
                </a:r>
                <a:r>
                  <a:rPr lang="el-GR" b="1" dirty="0">
                    <a:latin typeface="Cambria Math" panose="02040503050406030204" pitchFamily="18" charset="0"/>
                    <a:ea typeface="Cambria Math" panose="02040503050406030204" pitchFamily="18" charset="0"/>
                  </a:rPr>
                  <a:t>ε</a:t>
                </a:r>
                <a:r>
                  <a:rPr lang="en-US" b="1" dirty="0"/>
                  <a:t>-approximation algorithms</a:t>
                </a:r>
                <a:r>
                  <a:rPr lang="en-US" dirty="0"/>
                  <a:t>, and this is how we discussed the problems in DSA II</a:t>
                </a:r>
                <a:endParaRPr lang="en-US" b="1" dirty="0"/>
              </a:p>
              <a:p>
                <a:pPr lvl="1"/>
                <a:r>
                  <a:rPr lang="en-US" dirty="0"/>
                  <a:t>We say that </a:t>
                </a:r>
                <a:r>
                  <a:rPr lang="en-US" dirty="0">
                    <a:latin typeface="Cambria Math" panose="02040503050406030204" pitchFamily="18" charset="0"/>
                    <a:ea typeface="Cambria Math" panose="02040503050406030204" pitchFamily="18" charset="0"/>
                  </a:rPr>
                  <a:t>M</a:t>
                </a:r>
                <a:r>
                  <a:rPr lang="en-US" dirty="0"/>
                  <a:t> is an </a:t>
                </a:r>
                <a:r>
                  <a:rPr lang="en-US" dirty="0">
                    <a:latin typeface="Cambria Math" panose="02040503050406030204" pitchFamily="18" charset="0"/>
                    <a:ea typeface="Cambria Math" panose="02040503050406030204" pitchFamily="18" charset="0"/>
                  </a:rPr>
                  <a:t>ε</a:t>
                </a:r>
                <a:r>
                  <a:rPr lang="en-US" dirty="0"/>
                  <a:t>-approximation algorithm if it is guaranteed that: </a:t>
                </a:r>
                <a14:m>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m:rPr>
                        <m:sty m:val="p"/>
                      </m:rPr>
                      <a:rPr lang="en-US" i="0" smtClean="0">
                        <a:latin typeface="Cambria Math" panose="02040503050406030204" pitchFamily="18" charset="0"/>
                        <a:ea typeface="Cambria Math" panose="02040503050406030204" pitchFamily="18" charset="0"/>
                      </a:rPr>
                      <m:t>ε</m:t>
                    </m:r>
                  </m:oMath>
                </a14:m>
                <a:endParaRPr lang="en-US" dirty="0"/>
              </a:p>
              <a:p>
                <a:pPr lvl="1"/>
                <a:r>
                  <a:rPr lang="en-US" dirty="0"/>
                  <a:t>Above, </a:t>
                </a:r>
                <a:r>
                  <a:rPr lang="en-US" dirty="0">
                    <a:latin typeface="Cambria Math" panose="02040503050406030204" pitchFamily="18" charset="0"/>
                    <a:ea typeface="Cambria Math" panose="02040503050406030204" pitchFamily="18" charset="0"/>
                  </a:rPr>
                  <a:t>x</a:t>
                </a:r>
                <a:r>
                  <a:rPr lang="en-US" dirty="0"/>
                  <a:t> is some instance of the optimization problem, </a:t>
                </a:r>
                <a:r>
                  <a:rPr lang="en-US" dirty="0">
                    <a:latin typeface="Cambria Math" panose="02040503050406030204" pitchFamily="18" charset="0"/>
                    <a:ea typeface="Cambria Math" panose="02040503050406030204" pitchFamily="18" charset="0"/>
                  </a:rPr>
                  <a:t>c(M(x))</a:t>
                </a:r>
                <a:r>
                  <a:rPr lang="en-US" dirty="0"/>
                  <a:t> is the cost of the solution that </a:t>
                </a:r>
                <a:r>
                  <a:rPr lang="en-US" dirty="0">
                    <a:latin typeface="Cambria Math" panose="02040503050406030204" pitchFamily="18" charset="0"/>
                    <a:ea typeface="Cambria Math" panose="02040503050406030204" pitchFamily="18" charset="0"/>
                  </a:rPr>
                  <a:t>M</a:t>
                </a:r>
                <a:r>
                  <a:rPr lang="en-US" dirty="0"/>
                  <a:t> finds, and </a:t>
                </a:r>
                <a:r>
                  <a:rPr lang="en-US" dirty="0">
                    <a:latin typeface="Cambria Math" panose="02040503050406030204" pitchFamily="18" charset="0"/>
                    <a:ea typeface="Cambria Math" panose="02040503050406030204" pitchFamily="18" charset="0"/>
                  </a:rPr>
                  <a:t>OPT(x)</a:t>
                </a:r>
                <a:r>
                  <a:rPr lang="en-US" dirty="0"/>
                  <a:t> is the cost of optimal solution for </a:t>
                </a:r>
                <a:r>
                  <a:rPr lang="en-US" dirty="0">
                    <a:latin typeface="Cambria Math" panose="02040503050406030204" pitchFamily="18" charset="0"/>
                    <a:ea typeface="Cambria Math" panose="02040503050406030204" pitchFamily="18" charset="0"/>
                  </a:rPr>
                  <a:t>x</a:t>
                </a:r>
              </a:p>
              <a:p>
                <a:pPr lvl="1"/>
                <a:r>
                  <a:rPr lang="en-US" dirty="0"/>
                  <a:t>For minimization problems, </a:t>
                </a:r>
                <a:r>
                  <a:rPr lang="en-US" dirty="0">
                    <a:latin typeface="Cambria Math" panose="02040503050406030204" pitchFamily="18" charset="0"/>
                    <a:ea typeface="Cambria Math" panose="02040503050406030204" pitchFamily="18" charset="0"/>
                  </a:rPr>
                  <a:t>c(M(x))</a:t>
                </a:r>
                <a:r>
                  <a:rPr lang="en-US" dirty="0"/>
                  <a:t> is never more than </a:t>
                </a:r>
                <a:r>
                  <a:rPr lang="en-US" dirty="0">
                    <a:latin typeface="Cambria Math" panose="02040503050406030204" pitchFamily="18" charset="0"/>
                    <a:ea typeface="Cambria Math" panose="02040503050406030204" pitchFamily="18" charset="0"/>
                  </a:rPr>
                  <a:t>1 / (1 - ε)</a:t>
                </a:r>
                <a:r>
                  <a:rPr lang="en-US" dirty="0"/>
                  <a:t> times </a:t>
                </a:r>
                <a:r>
                  <a:rPr lang="en-US" dirty="0">
                    <a:latin typeface="Cambria Math" panose="02040503050406030204" pitchFamily="18" charset="0"/>
                    <a:ea typeface="Cambria Math" panose="02040503050406030204" pitchFamily="18" charset="0"/>
                  </a:rPr>
                  <a:t>OPT(x)</a:t>
                </a:r>
              </a:p>
              <a:p>
                <a:pPr lvl="1"/>
                <a:r>
                  <a:rPr lang="en-US" dirty="0"/>
                  <a:t>For maximization problems, </a:t>
                </a:r>
                <a:r>
                  <a:rPr lang="en-US" dirty="0">
                    <a:latin typeface="Cambria Math" panose="02040503050406030204" pitchFamily="18" charset="0"/>
                    <a:ea typeface="Cambria Math" panose="02040503050406030204" pitchFamily="18" charset="0"/>
                  </a:rPr>
                  <a:t>c(M(x))</a:t>
                </a:r>
                <a:r>
                  <a:rPr lang="en-US" dirty="0"/>
                  <a:t> is never less than </a:t>
                </a:r>
                <a:r>
                  <a:rPr lang="en-US" dirty="0">
                    <a:latin typeface="Cambria Math" panose="02040503050406030204" pitchFamily="18" charset="0"/>
                    <a:ea typeface="Cambria Math" panose="02040503050406030204" pitchFamily="18" charset="0"/>
                  </a:rPr>
                  <a:t>1 - ε</a:t>
                </a:r>
                <a:r>
                  <a:rPr lang="en-US" dirty="0"/>
                  <a:t> times the </a:t>
                </a:r>
                <a:r>
                  <a:rPr lang="en-US" dirty="0">
                    <a:latin typeface="Cambria Math" panose="02040503050406030204" pitchFamily="18" charset="0"/>
                    <a:ea typeface="Cambria Math" panose="02040503050406030204" pitchFamily="18" charset="0"/>
                  </a:rPr>
                  <a:t>OPT(x)</a:t>
                </a:r>
              </a:p>
              <a:p>
                <a:pPr>
                  <a:lnSpc>
                    <a:spcPct val="100000"/>
                  </a:lnSpc>
                  <a:spcBef>
                    <a:spcPts val="600"/>
                  </a:spcBef>
                </a:pPr>
                <a:r>
                  <a:rPr lang="en-US" dirty="0"/>
                  <a:t>With simple algebra, for both types of optimization problems, we can show that </a:t>
                </a:r>
                <a14:m>
                  <m:oMath xmlns:m="http://schemas.openxmlformats.org/officeDocument/2006/math">
                    <m:r>
                      <m:rPr>
                        <m:sty m:val="p"/>
                      </m:rPr>
                      <a:rPr lang="en-US" b="0" i="0" smtClean="0">
                        <a:latin typeface="Cambria Math" panose="02040503050406030204" pitchFamily="18" charset="0"/>
                      </a:rPr>
                      <m:t>k</m:t>
                    </m:r>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ε</m:t>
                        </m:r>
                      </m:den>
                    </m:f>
                  </m:oMath>
                </a14:m>
                <a:r>
                  <a:rPr lang="en-US" dirty="0"/>
                  <a:t> and </a:t>
                </a:r>
                <a14:m>
                  <m:oMath xmlns:m="http://schemas.openxmlformats.org/officeDocument/2006/math">
                    <m:r>
                      <m:rPr>
                        <m:sty m:val="p"/>
                      </m:rPr>
                      <a:rPr lang="en-US" i="0" smtClean="0">
                        <a:latin typeface="Cambria Math" panose="02040503050406030204" pitchFamily="18" charset="0"/>
                        <a:ea typeface="Cambria Math" panose="02040503050406030204" pitchFamily="18" charset="0"/>
                      </a:rPr>
                      <m:t>ε</m:t>
                    </m:r>
                    <m:r>
                      <a:rPr lang="en-US" b="0" i="0" smtClean="0">
                        <a:latin typeface="Cambria Math" panose="02040503050406030204" pitchFamily="18" charset="0"/>
                        <a:ea typeface="Cambria Math" panose="02040503050406030204" pitchFamily="18" charset="0"/>
                      </a:rPr>
                      <m:t>=1−</m:t>
                    </m:r>
                    <m:f>
                      <m:fPr>
                        <m:ctrlPr>
                          <a:rPr lang="en-US" b="0" i="1" smtClean="0">
                            <a:latin typeface="Cambria Math" panose="02040503050406030204" pitchFamily="18" charset="0"/>
                            <a:ea typeface="Cambria Math" panose="02040503050406030204" pitchFamily="18" charset="0"/>
                          </a:rPr>
                        </m:ctrlPr>
                      </m:fPr>
                      <m:num>
                        <m:r>
                          <a:rPr lang="en-US" b="0" i="0" smtClean="0">
                            <a:latin typeface="Cambria Math" panose="02040503050406030204" pitchFamily="18" charset="0"/>
                            <a:ea typeface="Cambria Math" panose="02040503050406030204" pitchFamily="18" charset="0"/>
                          </a:rPr>
                          <m:t>1</m:t>
                        </m:r>
                      </m:num>
                      <m:den>
                        <m:r>
                          <m:rPr>
                            <m:sty m:val="p"/>
                          </m:rPr>
                          <a:rPr lang="en-US" b="0" i="0" smtClean="0">
                            <a:latin typeface="Cambria Math" panose="02040503050406030204" pitchFamily="18" charset="0"/>
                            <a:ea typeface="Cambria Math" panose="02040503050406030204" pitchFamily="18" charset="0"/>
                          </a:rPr>
                          <m:t>k</m:t>
                        </m:r>
                      </m:den>
                    </m:f>
                  </m:oMath>
                </a14:m>
                <a:endParaRPr lang="en-US" dirty="0"/>
              </a:p>
              <a:p>
                <a:pPr>
                  <a:lnSpc>
                    <a:spcPct val="100000"/>
                  </a:lnSpc>
                  <a:spcBef>
                    <a:spcPts val="600"/>
                  </a:spcBef>
                </a:pPr>
                <a:r>
                  <a:rPr lang="en-US" dirty="0"/>
                  <a:t>Note that </a:t>
                </a:r>
                <a:r>
                  <a:rPr lang="en-US" dirty="0">
                    <a:latin typeface="Cambria Math" panose="02040503050406030204" pitchFamily="18" charset="0"/>
                    <a:ea typeface="Cambria Math" panose="02040503050406030204" pitchFamily="18" charset="0"/>
                  </a:rPr>
                  <a:t>k &gt; 1</a:t>
                </a:r>
                <a:r>
                  <a:rPr lang="en-US" dirty="0"/>
                  <a:t>, where closer to 1 is better, whereas </a:t>
                </a:r>
                <a:r>
                  <a:rPr lang="en-US" dirty="0">
                    <a:latin typeface="Cambria Math" panose="02040503050406030204" pitchFamily="18" charset="0"/>
                    <a:ea typeface="Cambria Math" panose="02040503050406030204" pitchFamily="18" charset="0"/>
                  </a:rPr>
                  <a:t>0 &lt;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&lt; 1</a:t>
                </a:r>
                <a:r>
                  <a:rPr lang="en-US" dirty="0"/>
                  <a:t>, where closer to 0 is better</a:t>
                </a:r>
              </a:p>
            </p:txBody>
          </p:sp>
        </mc:Choice>
        <mc:Fallback xmlns="">
          <p:sp>
            <p:nvSpPr>
              <p:cNvPr id="3" name="Content Placeholder 2">
                <a:extLst>
                  <a:ext uri="{FF2B5EF4-FFF2-40B4-BE49-F238E27FC236}">
                    <a16:creationId xmlns:a16="http://schemas.microsoft.com/office/drawing/2014/main" id="{B95E3489-5097-626F-0205-E623181DDBFD}"/>
                  </a:ext>
                </a:extLst>
              </p:cNvPr>
              <p:cNvSpPr>
                <a:spLocks noGrp="1" noRot="1" noChangeAspect="1" noMove="1" noResize="1" noEditPoints="1" noAdjustHandles="1" noChangeArrowheads="1" noChangeShapeType="1" noTextEdit="1"/>
              </p:cNvSpPr>
              <p:nvPr>
                <p:ph idx="1"/>
              </p:nvPr>
            </p:nvSpPr>
            <p:spPr>
              <a:blipFill>
                <a:blip r:embed="rId2"/>
                <a:stretch>
                  <a:fillRect l="-406" t="-2521" r="-116"/>
                </a:stretch>
              </a:blipFill>
            </p:spPr>
            <p:txBody>
              <a:bodyPr/>
              <a:lstStyle/>
              <a:p>
                <a:r>
                  <a:rPr lang="en-US">
                    <a:noFill/>
                  </a:rPr>
                  <a:t> </a:t>
                </a:r>
              </a:p>
            </p:txBody>
          </p:sp>
        </mc:Fallback>
      </mc:AlternateContent>
    </p:spTree>
    <p:extLst>
      <p:ext uri="{BB962C8B-B14F-4D97-AF65-F5344CB8AC3E}">
        <p14:creationId xmlns:p14="http://schemas.microsoft.com/office/powerpoint/2010/main" val="3358162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E831-94FA-B0F7-82A4-7A0F768A5AEB}"/>
              </a:ext>
            </a:extLst>
          </p:cNvPr>
          <p:cNvSpPr>
            <a:spLocks noGrp="1"/>
          </p:cNvSpPr>
          <p:nvPr>
            <p:ph type="title"/>
          </p:nvPr>
        </p:nvSpPr>
        <p:spPr/>
        <p:txBody>
          <a:bodyPr/>
          <a:lstStyle/>
          <a:p>
            <a:r>
              <a:rPr lang="en-US" dirty="0"/>
              <a:t>MIN-VERTEX-COVER (part 1)</a:t>
            </a:r>
          </a:p>
        </p:txBody>
      </p:sp>
      <p:sp>
        <p:nvSpPr>
          <p:cNvPr id="3" name="Content Placeholder 2">
            <a:extLst>
              <a:ext uri="{FF2B5EF4-FFF2-40B4-BE49-F238E27FC236}">
                <a16:creationId xmlns:a16="http://schemas.microsoft.com/office/drawing/2014/main" id="{6FB8D142-4E07-F8CD-3E1F-68EF1F35EB38}"/>
              </a:ext>
            </a:extLst>
          </p:cNvPr>
          <p:cNvSpPr>
            <a:spLocks noGrp="1"/>
          </p:cNvSpPr>
          <p:nvPr>
            <p:ph idx="1"/>
          </p:nvPr>
        </p:nvSpPr>
        <p:spPr/>
        <p:txBody>
          <a:bodyPr>
            <a:normAutofit fontScale="70000" lnSpcReduction="20000"/>
          </a:bodyPr>
          <a:lstStyle/>
          <a:p>
            <a:r>
              <a:rPr lang="en-US" dirty="0"/>
              <a:t>A </a:t>
            </a:r>
            <a:r>
              <a:rPr lang="en-US" i="1" dirty="0"/>
              <a:t>vertex cover</a:t>
            </a:r>
            <a:r>
              <a:rPr lang="en-US" dirty="0"/>
              <a:t> in a graph, </a:t>
            </a:r>
            <a:r>
              <a:rPr lang="en-US" dirty="0">
                <a:latin typeface="Cambria Math" panose="02040503050406030204" pitchFamily="18" charset="0"/>
                <a:ea typeface="Cambria Math" panose="02040503050406030204" pitchFamily="18" charset="0"/>
              </a:rPr>
              <a:t>G</a:t>
            </a:r>
            <a:r>
              <a:rPr lang="en-US" dirty="0"/>
              <a:t>, is a subset of nodes such that every edge touches one of the nodes</a:t>
            </a:r>
          </a:p>
          <a:p>
            <a:r>
              <a:rPr lang="en-US" dirty="0"/>
              <a:t>Earlier, we were introduced to the language: </a:t>
            </a:r>
            <a:r>
              <a:rPr lang="en-US" dirty="0">
                <a:latin typeface="Cambria Math" panose="02040503050406030204" pitchFamily="18" charset="0"/>
                <a:ea typeface="Cambria Math" panose="02040503050406030204" pitchFamily="18" charset="0"/>
              </a:rPr>
              <a:t>VERTEX-COVER = {&lt;G, k&gt; | G</a:t>
            </a:r>
            <a:r>
              <a:rPr lang="en-US" dirty="0"/>
              <a:t> is an undirected graph has a </a:t>
            </a:r>
            <a:r>
              <a:rPr lang="en-US" dirty="0">
                <a:latin typeface="Cambria Math" panose="02040503050406030204" pitchFamily="18" charset="0"/>
                <a:ea typeface="Cambria Math" panose="02040503050406030204" pitchFamily="18" charset="0"/>
              </a:rPr>
              <a:t>k</a:t>
            </a:r>
            <a:r>
              <a:rPr lang="en-US" dirty="0"/>
              <a:t>-node vertex cover</a:t>
            </a:r>
            <a:r>
              <a:rPr lang="en-US" dirty="0">
                <a:latin typeface="Cambria Math" panose="02040503050406030204" pitchFamily="18" charset="0"/>
                <a:ea typeface="Cambria Math" panose="02040503050406030204" pitchFamily="18" charset="0"/>
              </a:rPr>
              <a:t>}</a:t>
            </a:r>
          </a:p>
          <a:p>
            <a:pPr lvl="1"/>
            <a:r>
              <a:rPr lang="en-US" dirty="0"/>
              <a:t>We learned that </a:t>
            </a:r>
            <a:r>
              <a:rPr lang="en-US" dirty="0">
                <a:latin typeface="Cambria Math" panose="02040503050406030204" pitchFamily="18" charset="0"/>
                <a:ea typeface="Cambria Math" panose="02040503050406030204" pitchFamily="18" charset="0"/>
              </a:rPr>
              <a:t>VERTEX-COVER</a:t>
            </a:r>
            <a:r>
              <a:rPr lang="en-US" dirty="0"/>
              <a:t> is </a:t>
            </a:r>
            <a:r>
              <a:rPr lang="en-US" dirty="0">
                <a:latin typeface="Cambria Math" panose="02040503050406030204" pitchFamily="18" charset="0"/>
                <a:ea typeface="Cambria Math" panose="02040503050406030204" pitchFamily="18" charset="0"/>
              </a:rPr>
              <a:t>NP</a:t>
            </a:r>
            <a:r>
              <a:rPr lang="en-US" dirty="0"/>
              <a:t>-complete (we didn't cover the proof, but it is in the textbook)</a:t>
            </a:r>
          </a:p>
          <a:p>
            <a:pPr lvl="1"/>
            <a:r>
              <a:rPr lang="en-US" dirty="0"/>
              <a:t>Of course, this also means that the related decision problem is </a:t>
            </a:r>
            <a:r>
              <a:rPr lang="en-US" dirty="0">
                <a:latin typeface="Cambria Math" panose="02040503050406030204" pitchFamily="18" charset="0"/>
                <a:ea typeface="Cambria Math" panose="02040503050406030204" pitchFamily="18" charset="0"/>
              </a:rPr>
              <a:t>NP</a:t>
            </a:r>
            <a:r>
              <a:rPr lang="en-US" dirty="0"/>
              <a:t>-complete</a:t>
            </a:r>
          </a:p>
          <a:p>
            <a:r>
              <a:rPr lang="en-US" dirty="0"/>
              <a:t>Now, we will discuss the optimization version of the problem, which we will call </a:t>
            </a:r>
            <a:r>
              <a:rPr lang="en-US" dirty="0">
                <a:latin typeface="Cambria Math" panose="02040503050406030204" pitchFamily="18" charset="0"/>
                <a:ea typeface="Cambria Math" panose="02040503050406030204" pitchFamily="18" charset="0"/>
              </a:rPr>
              <a:t>MIN-VERTEX-COVER</a:t>
            </a:r>
          </a:p>
          <a:p>
            <a:pPr lvl="1"/>
            <a:r>
              <a:rPr lang="en-US" dirty="0"/>
              <a:t>Given input </a:t>
            </a:r>
            <a:r>
              <a:rPr lang="en-US" dirty="0">
                <a:latin typeface="Cambria Math" panose="02040503050406030204" pitchFamily="18" charset="0"/>
                <a:ea typeface="Cambria Math" panose="02040503050406030204" pitchFamily="18" charset="0"/>
              </a:rPr>
              <a:t>&lt;G&gt;</a:t>
            </a:r>
            <a:r>
              <a:rPr lang="en-US" dirty="0"/>
              <a:t> representing an undirected graph, the problem challenges us to find the smallest vertex cover</a:t>
            </a:r>
          </a:p>
          <a:p>
            <a:pPr lvl="1"/>
            <a:r>
              <a:rPr lang="en-US" dirty="0"/>
              <a:t>This is an example of a minimization problem</a:t>
            </a:r>
          </a:p>
          <a:p>
            <a:pPr lvl="1"/>
            <a:r>
              <a:rPr lang="en-US" dirty="0"/>
              <a:t>Since </a:t>
            </a:r>
            <a:r>
              <a:rPr lang="en-US" dirty="0">
                <a:latin typeface="Cambria Math" panose="02040503050406030204" pitchFamily="18" charset="0"/>
                <a:ea typeface="Cambria Math" panose="02040503050406030204" pitchFamily="18" charset="0"/>
              </a:rPr>
              <a:t>VERTEX-COVER</a:t>
            </a:r>
            <a:r>
              <a:rPr lang="en-US" dirty="0"/>
              <a:t> is </a:t>
            </a:r>
            <a:r>
              <a:rPr lang="en-US" dirty="0">
                <a:latin typeface="Cambria Math" panose="02040503050406030204" pitchFamily="18" charset="0"/>
                <a:ea typeface="Cambria Math" panose="02040503050406030204" pitchFamily="18" charset="0"/>
              </a:rPr>
              <a:t>NP</a:t>
            </a:r>
            <a:r>
              <a:rPr lang="en-US" dirty="0"/>
              <a:t>-complete, </a:t>
            </a:r>
            <a:r>
              <a:rPr lang="en-US" dirty="0">
                <a:latin typeface="Cambria Math" panose="02040503050406030204" pitchFamily="18" charset="0"/>
                <a:ea typeface="Cambria Math" panose="02040503050406030204" pitchFamily="18" charset="0"/>
              </a:rPr>
              <a:t>MIN-VERTEX-COVER</a:t>
            </a:r>
            <a:r>
              <a:rPr lang="en-US" dirty="0"/>
              <a:t> is </a:t>
            </a:r>
            <a:r>
              <a:rPr lang="en-US" dirty="0">
                <a:latin typeface="Cambria Math" panose="02040503050406030204" pitchFamily="18" charset="0"/>
                <a:ea typeface="Cambria Math" panose="02040503050406030204" pitchFamily="18" charset="0"/>
              </a:rPr>
              <a:t>NP</a:t>
            </a:r>
            <a:r>
              <a:rPr lang="en-US" dirty="0"/>
              <a:t>-hard</a:t>
            </a:r>
          </a:p>
          <a:p>
            <a:r>
              <a:rPr lang="en-US" dirty="0"/>
              <a:t>We will discuss a polynomial time </a:t>
            </a:r>
            <a:r>
              <a:rPr lang="en-US" dirty="0">
                <a:latin typeface="Cambria Math" panose="02040503050406030204" pitchFamily="18" charset="0"/>
                <a:ea typeface="Cambria Math" panose="02040503050406030204" pitchFamily="18" charset="0"/>
              </a:rPr>
              <a:t>2</a:t>
            </a:r>
            <a:r>
              <a:rPr lang="en-US" dirty="0"/>
              <a:t>-optimal approximation algorithm (or, using Papadimitriou's notation, a </a:t>
            </a:r>
            <a:r>
              <a:rPr lang="en-US" dirty="0">
                <a:latin typeface="Cambria Math" panose="02040503050406030204" pitchFamily="18" charset="0"/>
                <a:ea typeface="Cambria Math" panose="02040503050406030204" pitchFamily="18" charset="0"/>
              </a:rPr>
              <a:t>½</a:t>
            </a:r>
            <a:r>
              <a:rPr lang="en-US" dirty="0"/>
              <a:t>-approximation algorithm) for this problem</a:t>
            </a:r>
          </a:p>
          <a:p>
            <a:r>
              <a:rPr lang="en-US" dirty="0"/>
              <a:t>Some students might recall that we discussed this algorithm in DSA II when we briefly covered </a:t>
            </a:r>
            <a:r>
              <a:rPr lang="el-GR" dirty="0"/>
              <a:t>ε-</a:t>
            </a:r>
            <a:r>
              <a:rPr lang="en-US" dirty="0"/>
              <a:t>approximation algorithms at the end of our topic on theoretical computer science</a:t>
            </a:r>
          </a:p>
        </p:txBody>
      </p:sp>
    </p:spTree>
    <p:extLst>
      <p:ext uri="{BB962C8B-B14F-4D97-AF65-F5344CB8AC3E}">
        <p14:creationId xmlns:p14="http://schemas.microsoft.com/office/powerpoint/2010/main" val="3893021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09CD0-4FA1-BA66-B595-D9D89310E71E}"/>
              </a:ext>
            </a:extLst>
          </p:cNvPr>
          <p:cNvSpPr>
            <a:spLocks noGrp="1"/>
          </p:cNvSpPr>
          <p:nvPr>
            <p:ph type="title"/>
          </p:nvPr>
        </p:nvSpPr>
        <p:spPr/>
        <p:txBody>
          <a:bodyPr/>
          <a:lstStyle/>
          <a:p>
            <a:r>
              <a:rPr lang="en-US" dirty="0"/>
              <a:t>MIN-VERTEX-COVER (part 2)</a:t>
            </a:r>
          </a:p>
        </p:txBody>
      </p:sp>
      <p:sp>
        <p:nvSpPr>
          <p:cNvPr id="3" name="Content Placeholder 2">
            <a:extLst>
              <a:ext uri="{FF2B5EF4-FFF2-40B4-BE49-F238E27FC236}">
                <a16:creationId xmlns:a16="http://schemas.microsoft.com/office/drawing/2014/main" id="{680E5F0A-8D10-46EC-12F4-475A16C215F9}"/>
              </a:ext>
            </a:extLst>
          </p:cNvPr>
          <p:cNvSpPr>
            <a:spLocks noGrp="1"/>
          </p:cNvSpPr>
          <p:nvPr>
            <p:ph idx="1"/>
          </p:nvPr>
        </p:nvSpPr>
        <p:spPr/>
        <p:txBody>
          <a:bodyPr>
            <a:normAutofit fontScale="70000" lnSpcReduction="20000"/>
          </a:bodyPr>
          <a:lstStyle/>
          <a:p>
            <a:r>
              <a:rPr lang="en-US" dirty="0"/>
              <a:t>First, from the Papadimitriou book, we will cover an approach that might intuitively seem like a good idea, but it doesn't work out well</a:t>
            </a:r>
          </a:p>
          <a:p>
            <a:pPr lvl="1"/>
            <a:r>
              <a:rPr lang="en-US" dirty="0"/>
              <a:t>Consider a </a:t>
            </a:r>
            <a:r>
              <a:rPr lang="en-US" i="1" dirty="0"/>
              <a:t>greedy algorithm</a:t>
            </a:r>
            <a:r>
              <a:rPr lang="en-US" dirty="0"/>
              <a:t> that selects the node in the graph with the largest degree, then adds it to the node cover and removes it from the graph, etc.</a:t>
            </a:r>
          </a:p>
          <a:p>
            <a:pPr lvl="1"/>
            <a:r>
              <a:rPr lang="en-US" dirty="0"/>
              <a:t>It turns out that this is not an </a:t>
            </a:r>
            <a:r>
              <a:rPr lang="en-US" dirty="0">
                <a:latin typeface="Cambria Math" panose="02040503050406030204" pitchFamily="18" charset="0"/>
                <a:ea typeface="Cambria Math" panose="02040503050406030204" pitchFamily="18" charset="0"/>
              </a:rPr>
              <a:t>ε</a:t>
            </a:r>
            <a:r>
              <a:rPr lang="en-US" dirty="0"/>
              <a:t>-approximation algorithm for any </a:t>
            </a:r>
            <a:r>
              <a:rPr lang="en-US" dirty="0">
                <a:latin typeface="Cambria Math" panose="02040503050406030204" pitchFamily="18" charset="0"/>
                <a:ea typeface="Cambria Math" panose="02040503050406030204" pitchFamily="18" charset="0"/>
              </a:rPr>
              <a:t>ε</a:t>
            </a:r>
            <a:r>
              <a:rPr lang="en-US" dirty="0"/>
              <a:t> less than one, and the error ratio grows as </a:t>
            </a:r>
            <a:r>
              <a:rPr lang="en-US" dirty="0">
                <a:latin typeface="Cambria Math" panose="02040503050406030204" pitchFamily="18" charset="0"/>
                <a:ea typeface="Cambria Math" panose="02040503050406030204" pitchFamily="18" charset="0"/>
              </a:rPr>
              <a:t>log n</a:t>
            </a:r>
            <a:r>
              <a:rPr lang="en-US" dirty="0"/>
              <a:t>, where </a:t>
            </a:r>
            <a:r>
              <a:rPr lang="en-US" dirty="0">
                <a:latin typeface="Cambria Math" panose="02040503050406030204" pitchFamily="18" charset="0"/>
                <a:ea typeface="Cambria Math" panose="02040503050406030204" pitchFamily="18" charset="0"/>
              </a:rPr>
              <a:t>n</a:t>
            </a:r>
            <a:r>
              <a:rPr lang="en-US" dirty="0"/>
              <a:t> is the number of nodes in the graph</a:t>
            </a:r>
          </a:p>
          <a:p>
            <a:r>
              <a:rPr lang="en-US" dirty="0"/>
              <a:t>Next, we will consider an approach discussed both in our textbook and in the Papadimitriou textbook</a:t>
            </a:r>
          </a:p>
          <a:p>
            <a:r>
              <a:rPr lang="en-US" dirty="0"/>
              <a:t>In the description below, two edges touch each other if they share a node in common</a:t>
            </a:r>
          </a:p>
          <a:p>
            <a:r>
              <a:rPr lang="en-US" dirty="0"/>
              <a:t>Consider an algorithm, </a:t>
            </a:r>
            <a:r>
              <a:rPr lang="en-US" dirty="0">
                <a:latin typeface="Cambria Math" panose="02040503050406030204" pitchFamily="18" charset="0"/>
                <a:ea typeface="Cambria Math" panose="02040503050406030204" pitchFamily="18" charset="0"/>
              </a:rPr>
              <a:t>A</a:t>
            </a:r>
            <a:r>
              <a:rPr lang="en-US" dirty="0"/>
              <a:t>, that processes input </a:t>
            </a:r>
            <a:r>
              <a:rPr lang="en-US" dirty="0">
                <a:latin typeface="Cambria Math" panose="02040503050406030204" pitchFamily="18" charset="0"/>
                <a:ea typeface="Cambria Math" panose="02040503050406030204" pitchFamily="18" charset="0"/>
              </a:rPr>
              <a:t>&lt;G&gt;</a:t>
            </a:r>
            <a:r>
              <a:rPr lang="en-US" dirty="0"/>
              <a:t> representing an undirected graph as follows (I am keeping our textbook's exact wording):</a:t>
            </a:r>
          </a:p>
          <a:p>
            <a:pPr marL="914400" lvl="1" indent="-457200">
              <a:buFont typeface="+mj-lt"/>
              <a:buAutoNum type="arabicPeriod"/>
            </a:pPr>
            <a:r>
              <a:rPr lang="en-US" dirty="0"/>
              <a:t>Repeat the following until all edges in </a:t>
            </a:r>
            <a:r>
              <a:rPr lang="en-US" dirty="0">
                <a:latin typeface="Cambria Math" panose="02040503050406030204" pitchFamily="18" charset="0"/>
                <a:ea typeface="Cambria Math" panose="02040503050406030204" pitchFamily="18" charset="0"/>
              </a:rPr>
              <a:t>G</a:t>
            </a:r>
            <a:r>
              <a:rPr lang="en-US" dirty="0"/>
              <a:t> touch a marked edge:</a:t>
            </a:r>
          </a:p>
          <a:p>
            <a:pPr marL="914400" lvl="1" indent="-457200">
              <a:buFont typeface="+mj-lt"/>
              <a:buAutoNum type="arabicPeriod"/>
            </a:pPr>
            <a:r>
              <a:rPr lang="en-US" dirty="0"/>
              <a:t>    Find an edge in </a:t>
            </a:r>
            <a:r>
              <a:rPr lang="en-US" dirty="0">
                <a:latin typeface="Cambria Math" panose="02040503050406030204" pitchFamily="18" charset="0"/>
                <a:ea typeface="Cambria Math" panose="02040503050406030204" pitchFamily="18" charset="0"/>
              </a:rPr>
              <a:t>G</a:t>
            </a:r>
            <a:r>
              <a:rPr lang="en-US" dirty="0"/>
              <a:t> untouched by any marked edge.</a:t>
            </a:r>
          </a:p>
          <a:p>
            <a:pPr marL="914400" lvl="1" indent="-457200">
              <a:buFont typeface="+mj-lt"/>
              <a:buAutoNum type="arabicPeriod"/>
            </a:pPr>
            <a:r>
              <a:rPr lang="en-US" dirty="0"/>
              <a:t>    Mark that edge.</a:t>
            </a:r>
          </a:p>
          <a:p>
            <a:pPr marL="914400" lvl="1" indent="-457200">
              <a:buFont typeface="+mj-lt"/>
              <a:buAutoNum type="arabicPeriod"/>
            </a:pPr>
            <a:r>
              <a:rPr lang="en-US" dirty="0"/>
              <a:t>Output all nodes that are endpoints of marked edges.</a:t>
            </a:r>
          </a:p>
          <a:p>
            <a:r>
              <a:rPr lang="en-US" dirty="0"/>
              <a:t>We will prove that this is a </a:t>
            </a:r>
            <a:r>
              <a:rPr lang="en-US" dirty="0">
                <a:latin typeface="Cambria Math" panose="02040503050406030204" pitchFamily="18" charset="0"/>
                <a:ea typeface="Cambria Math" panose="02040503050406030204" pitchFamily="18" charset="0"/>
              </a:rPr>
              <a:t>2</a:t>
            </a:r>
            <a:r>
              <a:rPr lang="en-US" dirty="0"/>
              <a:t>-optimal approximation algorithm</a:t>
            </a:r>
          </a:p>
          <a:p>
            <a:endParaRPr lang="en-US" dirty="0"/>
          </a:p>
        </p:txBody>
      </p:sp>
    </p:spTree>
    <p:extLst>
      <p:ext uri="{BB962C8B-B14F-4D97-AF65-F5344CB8AC3E}">
        <p14:creationId xmlns:p14="http://schemas.microsoft.com/office/powerpoint/2010/main" val="260828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C2D50-21EC-7CDD-1080-5753BF24625D}"/>
              </a:ext>
            </a:extLst>
          </p:cNvPr>
          <p:cNvSpPr>
            <a:spLocks noGrp="1"/>
          </p:cNvSpPr>
          <p:nvPr>
            <p:ph type="title"/>
          </p:nvPr>
        </p:nvSpPr>
        <p:spPr/>
        <p:txBody>
          <a:bodyPr/>
          <a:lstStyle/>
          <a:p>
            <a:r>
              <a:rPr lang="en-US" dirty="0"/>
              <a:t>MIN-VERTEX-COVER (part 3)</a:t>
            </a:r>
          </a:p>
        </p:txBody>
      </p:sp>
      <p:sp>
        <p:nvSpPr>
          <p:cNvPr id="3" name="Content Placeholder 2">
            <a:extLst>
              <a:ext uri="{FF2B5EF4-FFF2-40B4-BE49-F238E27FC236}">
                <a16:creationId xmlns:a16="http://schemas.microsoft.com/office/drawing/2014/main" id="{FFA6BAD2-67B2-A615-18F6-1B1968553121}"/>
              </a:ext>
            </a:extLst>
          </p:cNvPr>
          <p:cNvSpPr>
            <a:spLocks noGrp="1"/>
          </p:cNvSpPr>
          <p:nvPr>
            <p:ph idx="1"/>
          </p:nvPr>
        </p:nvSpPr>
        <p:spPr/>
        <p:txBody>
          <a:bodyPr>
            <a:normAutofit fontScale="70000" lnSpcReduction="20000"/>
          </a:bodyPr>
          <a:lstStyle/>
          <a:p>
            <a:r>
              <a:rPr lang="en-US" dirty="0"/>
              <a:t>Theorem 10.1 states: "</a:t>
            </a:r>
            <a:r>
              <a:rPr lang="en-US" dirty="0">
                <a:latin typeface="Cambria Math" panose="02040503050406030204" pitchFamily="18" charset="0"/>
                <a:ea typeface="Cambria Math" panose="02040503050406030204" pitchFamily="18" charset="0"/>
              </a:rPr>
              <a:t>A</a:t>
            </a:r>
            <a:r>
              <a:rPr lang="en-US" dirty="0"/>
              <a:t> is a polynomial time algorithm that produces a vertex cover of </a:t>
            </a:r>
            <a:r>
              <a:rPr lang="en-US" dirty="0">
                <a:latin typeface="Cambria Math" panose="02040503050406030204" pitchFamily="18" charset="0"/>
                <a:ea typeface="Cambria Math" panose="02040503050406030204" pitchFamily="18" charset="0"/>
              </a:rPr>
              <a:t>G</a:t>
            </a:r>
            <a:r>
              <a:rPr lang="en-US" dirty="0"/>
              <a:t> that is no more than twice as large as a smallest vertex cover."</a:t>
            </a:r>
          </a:p>
          <a:p>
            <a:r>
              <a:rPr lang="en-US" dirty="0"/>
              <a:t>The fact that </a:t>
            </a:r>
            <a:r>
              <a:rPr lang="en-US" dirty="0">
                <a:latin typeface="Cambria Math" panose="02040503050406030204" pitchFamily="18" charset="0"/>
                <a:ea typeface="Cambria Math" panose="02040503050406030204" pitchFamily="18" charset="0"/>
              </a:rPr>
              <a:t>A</a:t>
            </a:r>
            <a:r>
              <a:rPr lang="en-US" dirty="0"/>
              <a:t> runs in polynomial time is obvious</a:t>
            </a:r>
          </a:p>
          <a:p>
            <a:r>
              <a:rPr lang="en-US" dirty="0"/>
              <a:t>We know that the set of returned edges must be a vertex cover, because if there is any remaining edge that does not touch a marked edge, the algorithm would not terminate</a:t>
            </a:r>
          </a:p>
          <a:p>
            <a:r>
              <a:rPr lang="en-US" dirty="0"/>
              <a:t>To prove that this vertex cover is at most twice as large as the smallest vertex cover, I will summarize Papadimitriou's argument, which is a bit different than our textbook's proof</a:t>
            </a:r>
          </a:p>
          <a:p>
            <a:pPr lvl="1"/>
            <a:r>
              <a:rPr lang="en-US" dirty="0"/>
              <a:t>The algorithm ensures that no two selected edges touch each other</a:t>
            </a:r>
          </a:p>
          <a:p>
            <a:pPr lvl="1"/>
            <a:r>
              <a:rPr lang="en-US" dirty="0"/>
              <a:t>Consider any edge, </a:t>
            </a:r>
            <a:r>
              <a:rPr lang="en-US" dirty="0">
                <a:latin typeface="Cambria Math" panose="02040503050406030204" pitchFamily="18" charset="0"/>
                <a:ea typeface="Cambria Math" panose="02040503050406030204" pitchFamily="18" charset="0"/>
              </a:rPr>
              <a:t>e</a:t>
            </a:r>
            <a:r>
              <a:rPr lang="en-US" dirty="0"/>
              <a:t>, marked by the algorithm; </a:t>
            </a:r>
            <a:r>
              <a:rPr lang="en-US" dirty="0">
                <a:latin typeface="Cambria Math" panose="02040503050406030204" pitchFamily="18" charset="0"/>
                <a:ea typeface="Cambria Math" panose="02040503050406030204" pitchFamily="18" charset="0"/>
              </a:rPr>
              <a:t>e</a:t>
            </a:r>
            <a:r>
              <a:rPr lang="en-US" dirty="0"/>
              <a:t> adds two nodes to the vertex cover, and no other marked edge touches any of these two nodes</a:t>
            </a:r>
          </a:p>
          <a:p>
            <a:pPr lvl="1"/>
            <a:r>
              <a:rPr lang="en-US" dirty="0"/>
              <a:t>If neither of these nodes were in the returned set of nodes, </a:t>
            </a:r>
            <a:r>
              <a:rPr lang="en-US" dirty="0">
                <a:latin typeface="Cambria Math" panose="02040503050406030204" pitchFamily="18" charset="0"/>
                <a:ea typeface="Cambria Math" panose="02040503050406030204" pitchFamily="18" charset="0"/>
              </a:rPr>
              <a:t>e</a:t>
            </a:r>
            <a:r>
              <a:rPr lang="en-US" dirty="0"/>
              <a:t> would not be touched, so this would not be a valid vertex cover</a:t>
            </a:r>
          </a:p>
          <a:p>
            <a:pPr lvl="1"/>
            <a:r>
              <a:rPr lang="en-US" dirty="0"/>
              <a:t>Hence, at least half of the nodes in the vertex cover must be in the vertex cover</a:t>
            </a:r>
          </a:p>
          <a:p>
            <a:pPr lvl="1"/>
            <a:r>
              <a:rPr lang="en-US" dirty="0"/>
              <a:t>Therefore, the size of the vertex cover returned by </a:t>
            </a:r>
            <a:r>
              <a:rPr lang="en-US" dirty="0">
                <a:latin typeface="Cambria Math" panose="02040503050406030204" pitchFamily="18" charset="0"/>
                <a:ea typeface="Cambria Math" panose="02040503050406030204" pitchFamily="18" charset="0"/>
              </a:rPr>
              <a:t>A</a:t>
            </a:r>
            <a:r>
              <a:rPr lang="en-US" dirty="0"/>
              <a:t> is at most twice the size of the optimal vertex cover; i.e., </a:t>
            </a:r>
            <a:r>
              <a:rPr lang="en-US" dirty="0">
                <a:latin typeface="Cambria Math" panose="02040503050406030204" pitchFamily="18" charset="0"/>
                <a:ea typeface="Cambria Math" panose="02040503050406030204" pitchFamily="18" charset="0"/>
              </a:rPr>
              <a:t>A</a:t>
            </a:r>
            <a:r>
              <a:rPr lang="en-US" dirty="0"/>
              <a:t> is a </a:t>
            </a:r>
            <a:r>
              <a:rPr lang="en-US" dirty="0">
                <a:latin typeface="Cambria Math" panose="02040503050406030204" pitchFamily="18" charset="0"/>
                <a:ea typeface="Cambria Math" panose="02040503050406030204" pitchFamily="18" charset="0"/>
              </a:rPr>
              <a:t>2</a:t>
            </a:r>
            <a:r>
              <a:rPr lang="en-US" dirty="0"/>
              <a:t>-optimal approximation algorithm (or, using Papadimitriou's notation, a </a:t>
            </a:r>
            <a:r>
              <a:rPr lang="en-US" dirty="0">
                <a:latin typeface="Cambria Math" panose="02040503050406030204" pitchFamily="18" charset="0"/>
                <a:ea typeface="Cambria Math" panose="02040503050406030204" pitchFamily="18" charset="0"/>
              </a:rPr>
              <a:t>½</a:t>
            </a:r>
            <a:r>
              <a:rPr lang="en-US" dirty="0"/>
              <a:t>-approximation algorithm)</a:t>
            </a:r>
          </a:p>
          <a:p>
            <a:r>
              <a:rPr lang="en-US" dirty="0"/>
              <a:t>According to Papadimitriou, "surprisingly, this simple algorithm is the best approximation algorithm known for" </a:t>
            </a:r>
            <a:r>
              <a:rPr lang="en-US" dirty="0">
                <a:latin typeface="Cambria Math" panose="02040503050406030204" pitchFamily="18" charset="0"/>
                <a:ea typeface="Cambria Math" panose="02040503050406030204" pitchFamily="18" charset="0"/>
              </a:rPr>
              <a:t>MIN-VERTEX-COVER</a:t>
            </a:r>
            <a:r>
              <a:rPr lang="en-US" dirty="0"/>
              <a:t> (Papadimitriou calls it </a:t>
            </a:r>
            <a:r>
              <a:rPr lang="en-US" dirty="0">
                <a:latin typeface="Cambria Math" panose="02040503050406030204" pitchFamily="18" charset="0"/>
                <a:ea typeface="Cambria Math" panose="02040503050406030204" pitchFamily="18" charset="0"/>
              </a:rPr>
              <a:t>NODE COVER</a:t>
            </a:r>
            <a:r>
              <a:rPr lang="en-US" dirty="0"/>
              <a:t>)</a:t>
            </a:r>
          </a:p>
          <a:p>
            <a:endParaRPr lang="en-US" dirty="0"/>
          </a:p>
        </p:txBody>
      </p:sp>
    </p:spTree>
    <p:extLst>
      <p:ext uri="{BB962C8B-B14F-4D97-AF65-F5344CB8AC3E}">
        <p14:creationId xmlns:p14="http://schemas.microsoft.com/office/powerpoint/2010/main" val="145223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3B1BC-6342-E819-FF1E-FB295C90D736}"/>
              </a:ext>
            </a:extLst>
          </p:cNvPr>
          <p:cNvSpPr>
            <a:spLocks noGrp="1"/>
          </p:cNvSpPr>
          <p:nvPr>
            <p:ph type="title"/>
          </p:nvPr>
        </p:nvSpPr>
        <p:spPr/>
        <p:txBody>
          <a:bodyPr/>
          <a:lstStyle/>
          <a:p>
            <a:r>
              <a:rPr lang="en-US" dirty="0"/>
              <a:t>Cuts</a:t>
            </a:r>
          </a:p>
        </p:txBody>
      </p:sp>
      <p:sp>
        <p:nvSpPr>
          <p:cNvPr id="3" name="Content Placeholder 2">
            <a:extLst>
              <a:ext uri="{FF2B5EF4-FFF2-40B4-BE49-F238E27FC236}">
                <a16:creationId xmlns:a16="http://schemas.microsoft.com/office/drawing/2014/main" id="{F7C05DAE-1505-69DC-D941-DEF789E997B4}"/>
              </a:ext>
            </a:extLst>
          </p:cNvPr>
          <p:cNvSpPr>
            <a:spLocks noGrp="1"/>
          </p:cNvSpPr>
          <p:nvPr>
            <p:ph idx="1"/>
          </p:nvPr>
        </p:nvSpPr>
        <p:spPr/>
        <p:txBody>
          <a:bodyPr>
            <a:normAutofit fontScale="77500" lnSpcReduction="20000"/>
          </a:bodyPr>
          <a:lstStyle/>
          <a:p>
            <a:r>
              <a:rPr lang="en-US" dirty="0"/>
              <a:t>Recall from DSA 2 that a </a:t>
            </a:r>
            <a:r>
              <a:rPr lang="en-US" b="1" dirty="0"/>
              <a:t>cut</a:t>
            </a:r>
            <a:r>
              <a:rPr lang="en-US" dirty="0"/>
              <a:t> in a graph, </a:t>
            </a:r>
            <a:r>
              <a:rPr lang="en-US" dirty="0">
                <a:latin typeface="Cambria Math" panose="02040503050406030204" pitchFamily="18" charset="0"/>
                <a:ea typeface="Cambria Math" panose="02040503050406030204" pitchFamily="18" charset="0"/>
              </a:rPr>
              <a:t>G</a:t>
            </a:r>
            <a:r>
              <a:rPr lang="en-US" dirty="0"/>
              <a:t>, is a separation of the vertices into two distinct subsets, </a:t>
            </a:r>
            <a:r>
              <a:rPr lang="en-US" dirty="0">
                <a:latin typeface="Cambria Math" panose="02040503050406030204" pitchFamily="18" charset="0"/>
                <a:ea typeface="Cambria Math" panose="02040503050406030204" pitchFamily="18" charset="0"/>
              </a:rPr>
              <a:t>S</a:t>
            </a:r>
            <a:r>
              <a:rPr lang="en-US" dirty="0"/>
              <a:t> and </a:t>
            </a:r>
            <a:r>
              <a:rPr lang="en-US" dirty="0">
                <a:latin typeface="Cambria Math" panose="02040503050406030204" pitchFamily="18" charset="0"/>
                <a:ea typeface="Cambria Math" panose="02040503050406030204" pitchFamily="18" charset="0"/>
              </a:rPr>
              <a:t>T</a:t>
            </a:r>
            <a:r>
              <a:rPr lang="en-US" dirty="0"/>
              <a:t>, such that each vertex of </a:t>
            </a:r>
            <a:r>
              <a:rPr lang="en-US" dirty="0">
                <a:latin typeface="Cambria Math" panose="02040503050406030204" pitchFamily="18" charset="0"/>
                <a:ea typeface="Cambria Math" panose="02040503050406030204" pitchFamily="18" charset="0"/>
              </a:rPr>
              <a:t>G</a:t>
            </a:r>
            <a:r>
              <a:rPr lang="en-US" dirty="0"/>
              <a:t> is in either </a:t>
            </a:r>
            <a:r>
              <a:rPr lang="en-US" dirty="0">
                <a:latin typeface="Cambria Math" panose="02040503050406030204" pitchFamily="18" charset="0"/>
                <a:ea typeface="Cambria Math" panose="02040503050406030204" pitchFamily="18" charset="0"/>
              </a:rPr>
              <a:t>S</a:t>
            </a:r>
            <a:r>
              <a:rPr lang="en-US" dirty="0"/>
              <a:t> or </a:t>
            </a:r>
            <a:r>
              <a:rPr lang="en-US" dirty="0">
                <a:latin typeface="Cambria Math" panose="02040503050406030204" pitchFamily="18" charset="0"/>
                <a:ea typeface="Cambria Math" panose="02040503050406030204" pitchFamily="18" charset="0"/>
              </a:rPr>
              <a:t>T</a:t>
            </a:r>
          </a:p>
          <a:p>
            <a:r>
              <a:rPr lang="en-US" dirty="0"/>
              <a:t>In DSA 2, we talked about cuts in the context of weighted graphs</a:t>
            </a:r>
          </a:p>
          <a:p>
            <a:pPr lvl="1"/>
            <a:r>
              <a:rPr lang="en-US" dirty="0"/>
              <a:t>The size of a cut was defined as the sum of the weights of edges crossing the cut</a:t>
            </a:r>
          </a:p>
          <a:p>
            <a:pPr lvl="1"/>
            <a:r>
              <a:rPr lang="en-US" dirty="0"/>
              <a:t>The notion of a cut was useful for proving the optimality of two algorithms</a:t>
            </a:r>
          </a:p>
          <a:p>
            <a:pPr lvl="2"/>
            <a:r>
              <a:rPr lang="en-US" dirty="0"/>
              <a:t>One was Prim's algorithm for computing the minimum spanning tree of an undirected, weighted graph</a:t>
            </a:r>
          </a:p>
          <a:p>
            <a:pPr lvl="2"/>
            <a:r>
              <a:rPr lang="en-US" dirty="0"/>
              <a:t>The fact that the minimum crossing edge through any cut is always a valid edge to add to a minimum spanning tree helped to prove the optimality of the algorithm</a:t>
            </a:r>
          </a:p>
          <a:p>
            <a:pPr lvl="2"/>
            <a:r>
              <a:rPr lang="en-US" dirty="0"/>
              <a:t>The other was the Ford-Fulkerson method (which has multiple possible implementations) for computing the maximum flow through a flow network</a:t>
            </a:r>
          </a:p>
          <a:p>
            <a:pPr lvl="2"/>
            <a:r>
              <a:rPr lang="en-US" dirty="0"/>
              <a:t>For the latter, the max-flow, min-cut theorem told us that the size of the maximum flow is equal to the size of the minimum cut</a:t>
            </a:r>
          </a:p>
          <a:p>
            <a:r>
              <a:rPr lang="en-US" dirty="0"/>
              <a:t>In this course, we will consider cuts in undirected, unweighted graphs</a:t>
            </a:r>
          </a:p>
          <a:p>
            <a:r>
              <a:rPr lang="en-US" dirty="0"/>
              <a:t>The </a:t>
            </a:r>
            <a:r>
              <a:rPr lang="en-US" i="1" dirty="0"/>
              <a:t>size</a:t>
            </a:r>
            <a:r>
              <a:rPr lang="en-US" dirty="0"/>
              <a:t> of such a cut is the number of edges with one end in </a:t>
            </a:r>
            <a:r>
              <a:rPr lang="en-US" dirty="0">
                <a:latin typeface="Cambria Math" panose="02040503050406030204" pitchFamily="18" charset="0"/>
                <a:ea typeface="Cambria Math" panose="02040503050406030204" pitchFamily="18" charset="0"/>
              </a:rPr>
              <a:t>S</a:t>
            </a:r>
            <a:r>
              <a:rPr lang="en-US" dirty="0"/>
              <a:t> and the other end in </a:t>
            </a:r>
            <a:r>
              <a:rPr lang="en-US" dirty="0">
                <a:latin typeface="Cambria Math" panose="02040503050406030204" pitchFamily="18" charset="0"/>
                <a:ea typeface="Cambria Math" panose="02040503050406030204" pitchFamily="18" charset="0"/>
              </a:rPr>
              <a:t>T</a:t>
            </a:r>
          </a:p>
          <a:p>
            <a:r>
              <a:rPr lang="en-US" dirty="0">
                <a:latin typeface="Cambria Math" panose="02040503050406030204" pitchFamily="18" charset="0"/>
                <a:ea typeface="Cambria Math" panose="02040503050406030204" pitchFamily="18" charset="0"/>
              </a:rPr>
              <a:t>The book refers to the edges that cross the cut as </a:t>
            </a:r>
            <a:r>
              <a:rPr lang="en-US" i="1" dirty="0">
                <a:latin typeface="Cambria Math" panose="02040503050406030204" pitchFamily="18" charset="0"/>
                <a:ea typeface="Cambria Math" panose="02040503050406030204" pitchFamily="18" charset="0"/>
              </a:rPr>
              <a:t>cut edges</a:t>
            </a:r>
            <a:r>
              <a:rPr lang="en-US" dirty="0">
                <a:latin typeface="Cambria Math" panose="02040503050406030204" pitchFamily="18" charset="0"/>
                <a:ea typeface="Cambria Math" panose="02040503050406030204" pitchFamily="18" charset="0"/>
              </a:rPr>
              <a:t> (in DSA 2, we called them </a:t>
            </a:r>
            <a:r>
              <a:rPr lang="en-US" i="1" dirty="0">
                <a:latin typeface="Cambria Math" panose="02040503050406030204" pitchFamily="18" charset="0"/>
                <a:ea typeface="Cambria Math" panose="02040503050406030204" pitchFamily="18" charset="0"/>
              </a:rPr>
              <a:t>crossing edges</a:t>
            </a:r>
            <a:r>
              <a:rPr lang="en-US" dirty="0">
                <a:latin typeface="Cambria Math" panose="02040503050406030204" pitchFamily="18" charset="0"/>
                <a:ea typeface="Cambria Math" panose="02040503050406030204" pitchFamily="18" charset="0"/>
              </a:rPr>
              <a:t>), and all other edges as </a:t>
            </a:r>
            <a:r>
              <a:rPr lang="en-US" i="1" dirty="0">
                <a:latin typeface="Cambria Math" panose="02040503050406030204" pitchFamily="18" charset="0"/>
                <a:ea typeface="Cambria Math" panose="02040503050406030204" pitchFamily="18" charset="0"/>
              </a:rPr>
              <a:t>uncut edges</a:t>
            </a:r>
            <a:endParaRPr lang="en-US" i="1" dirty="0"/>
          </a:p>
        </p:txBody>
      </p:sp>
    </p:spTree>
    <p:extLst>
      <p:ext uri="{BB962C8B-B14F-4D97-AF65-F5344CB8AC3E}">
        <p14:creationId xmlns:p14="http://schemas.microsoft.com/office/powerpoint/2010/main" val="330354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01BD-4B7A-1B08-C30F-136AA1721356}"/>
              </a:ext>
            </a:extLst>
          </p:cNvPr>
          <p:cNvSpPr>
            <a:spLocks noGrp="1"/>
          </p:cNvSpPr>
          <p:nvPr>
            <p:ph type="title"/>
          </p:nvPr>
        </p:nvSpPr>
        <p:spPr/>
        <p:txBody>
          <a:bodyPr/>
          <a:lstStyle/>
          <a:p>
            <a:r>
              <a:rPr lang="en-US" dirty="0"/>
              <a:t>MAX-CUT (part 1)</a:t>
            </a:r>
          </a:p>
        </p:txBody>
      </p:sp>
      <p:sp>
        <p:nvSpPr>
          <p:cNvPr id="3" name="Content Placeholder 2">
            <a:extLst>
              <a:ext uri="{FF2B5EF4-FFF2-40B4-BE49-F238E27FC236}">
                <a16:creationId xmlns:a16="http://schemas.microsoft.com/office/drawing/2014/main" id="{87D97E3F-80C4-8070-3664-D7EAB423468C}"/>
              </a:ext>
            </a:extLst>
          </p:cNvPr>
          <p:cNvSpPr>
            <a:spLocks noGrp="1"/>
          </p:cNvSpPr>
          <p:nvPr>
            <p:ph idx="1"/>
          </p:nvPr>
        </p:nvSpPr>
        <p:spPr/>
        <p:txBody>
          <a:bodyPr>
            <a:normAutofit fontScale="92500" lnSpcReduction="10000"/>
          </a:bodyPr>
          <a:lstStyle/>
          <a:p>
            <a:r>
              <a:rPr lang="en-US" dirty="0"/>
              <a:t>Problem 7.27 introduces the following language: </a:t>
            </a:r>
            <a:r>
              <a:rPr lang="en-US" dirty="0">
                <a:latin typeface="Cambria Math" panose="02040503050406030204" pitchFamily="18" charset="0"/>
                <a:ea typeface="Cambria Math" panose="02040503050406030204" pitchFamily="18" charset="0"/>
              </a:rPr>
              <a:t>MAX-CUT = {&lt;G, k&gt; | G </a:t>
            </a:r>
            <a:r>
              <a:rPr lang="en-US" dirty="0"/>
              <a:t>has a cut of size </a:t>
            </a:r>
            <a:r>
              <a:rPr lang="en-US" dirty="0">
                <a:latin typeface="Cambria Math" panose="02040503050406030204" pitchFamily="18" charset="0"/>
                <a:ea typeface="Cambria Math" panose="02040503050406030204" pitchFamily="18" charset="0"/>
              </a:rPr>
              <a:t>k</a:t>
            </a:r>
            <a:r>
              <a:rPr lang="en-US" dirty="0"/>
              <a:t> or more</a:t>
            </a:r>
            <a:r>
              <a:rPr lang="en-US" dirty="0">
                <a:latin typeface="Cambria Math" panose="02040503050406030204" pitchFamily="18" charset="0"/>
                <a:ea typeface="Cambria Math" panose="02040503050406030204" pitchFamily="18" charset="0"/>
              </a:rPr>
              <a:t>}</a:t>
            </a:r>
          </a:p>
          <a:p>
            <a:pPr lvl="1"/>
            <a:r>
              <a:rPr lang="en-US" dirty="0"/>
              <a:t>We are asked to prove that </a:t>
            </a:r>
            <a:r>
              <a:rPr lang="en-US" dirty="0">
                <a:latin typeface="Cambria Math" panose="02040503050406030204" pitchFamily="18" charset="0"/>
                <a:ea typeface="Cambria Math" panose="02040503050406030204" pitchFamily="18" charset="0"/>
              </a:rPr>
              <a:t>MAX-CUT</a:t>
            </a:r>
            <a:r>
              <a:rPr lang="en-US" dirty="0"/>
              <a:t> is </a:t>
            </a:r>
            <a:r>
              <a:rPr lang="en-US" dirty="0">
                <a:latin typeface="Cambria Math" panose="02040503050406030204" pitchFamily="18" charset="0"/>
                <a:ea typeface="Cambria Math" panose="02040503050406030204" pitchFamily="18" charset="0"/>
              </a:rPr>
              <a:t>NP</a:t>
            </a:r>
            <a:r>
              <a:rPr lang="en-US" dirty="0"/>
              <a:t>-complete (we won't cover the proof in class)</a:t>
            </a:r>
          </a:p>
          <a:p>
            <a:pPr lvl="1"/>
            <a:r>
              <a:rPr lang="en-US" dirty="0"/>
              <a:t>Of course, if the language is </a:t>
            </a:r>
            <a:r>
              <a:rPr lang="en-US" dirty="0">
                <a:latin typeface="Cambria Math" panose="02040503050406030204" pitchFamily="18" charset="0"/>
                <a:ea typeface="Cambria Math" panose="02040503050406030204" pitchFamily="18" charset="0"/>
              </a:rPr>
              <a:t>NP</a:t>
            </a:r>
            <a:r>
              <a:rPr lang="en-US" dirty="0"/>
              <a:t>-complete, the related decision problem is also </a:t>
            </a:r>
            <a:r>
              <a:rPr lang="en-US" dirty="0">
                <a:latin typeface="Cambria Math" panose="02040503050406030204" pitchFamily="18" charset="0"/>
                <a:ea typeface="Cambria Math" panose="02040503050406030204" pitchFamily="18" charset="0"/>
              </a:rPr>
              <a:t>NP</a:t>
            </a:r>
            <a:r>
              <a:rPr lang="en-US" dirty="0"/>
              <a:t>-complete</a:t>
            </a:r>
          </a:p>
          <a:p>
            <a:r>
              <a:rPr lang="en-US" dirty="0"/>
              <a:t>Section 10.1 reuses the term </a:t>
            </a:r>
            <a:r>
              <a:rPr lang="en-US" dirty="0">
                <a:latin typeface="Cambria Math" panose="02040503050406030204" pitchFamily="18" charset="0"/>
                <a:ea typeface="Cambria Math" panose="02040503050406030204" pitchFamily="18" charset="0"/>
              </a:rPr>
              <a:t>MAX-CUT</a:t>
            </a:r>
            <a:r>
              <a:rPr lang="en-US" dirty="0"/>
              <a:t> to refer to the optimization version of the problem</a:t>
            </a:r>
          </a:p>
          <a:p>
            <a:pPr lvl="1"/>
            <a:r>
              <a:rPr lang="en-US" dirty="0"/>
              <a:t>Book: "The </a:t>
            </a:r>
            <a:r>
              <a:rPr lang="en-US" dirty="0">
                <a:latin typeface="Cambria Math" panose="02040503050406030204" pitchFamily="18" charset="0"/>
                <a:ea typeface="Cambria Math" panose="02040503050406030204" pitchFamily="18" charset="0"/>
              </a:rPr>
              <a:t>MAX-CUT</a:t>
            </a:r>
            <a:r>
              <a:rPr lang="en-US" dirty="0"/>
              <a:t> problem asks for a largest cut in a graph </a:t>
            </a:r>
            <a:r>
              <a:rPr lang="en-US" dirty="0">
                <a:latin typeface="Cambria Math" panose="02040503050406030204" pitchFamily="18" charset="0"/>
                <a:ea typeface="Cambria Math" panose="02040503050406030204" pitchFamily="18" charset="0"/>
              </a:rPr>
              <a:t>G</a:t>
            </a:r>
            <a:r>
              <a:rPr lang="en-US" dirty="0"/>
              <a:t>"</a:t>
            </a:r>
          </a:p>
          <a:p>
            <a:pPr lvl="1"/>
            <a:r>
              <a:rPr lang="en-US" dirty="0"/>
              <a:t>This is an example of a maximization problem</a:t>
            </a:r>
          </a:p>
          <a:p>
            <a:pPr lvl="1"/>
            <a:r>
              <a:rPr lang="en-US" dirty="0"/>
              <a:t>Clearly, it is </a:t>
            </a:r>
            <a:r>
              <a:rPr lang="en-US" dirty="0">
                <a:latin typeface="Cambria Math" panose="02040503050406030204" pitchFamily="18" charset="0"/>
                <a:ea typeface="Cambria Math" panose="02040503050406030204" pitchFamily="18" charset="0"/>
              </a:rPr>
              <a:t>NP</a:t>
            </a:r>
            <a:r>
              <a:rPr lang="en-US" dirty="0"/>
              <a:t>-hard, since the decision version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We will discuss a polynomial time </a:t>
            </a:r>
            <a:r>
              <a:rPr lang="en-US" dirty="0">
                <a:latin typeface="Cambria Math" panose="02040503050406030204" pitchFamily="18" charset="0"/>
                <a:ea typeface="Cambria Math" panose="02040503050406030204" pitchFamily="18" charset="0"/>
              </a:rPr>
              <a:t>2</a:t>
            </a:r>
            <a:r>
              <a:rPr lang="en-US" dirty="0"/>
              <a:t>-optimal approximation algorithm (or, using Papadimitriou's notation, a </a:t>
            </a:r>
            <a:r>
              <a:rPr lang="en-US" dirty="0">
                <a:latin typeface="Cambria Math" panose="02040503050406030204" pitchFamily="18" charset="0"/>
                <a:ea typeface="Cambria Math" panose="02040503050406030204" pitchFamily="18" charset="0"/>
              </a:rPr>
              <a:t>½</a:t>
            </a:r>
            <a:r>
              <a:rPr lang="en-US" dirty="0"/>
              <a:t>-approximation algorithm) for this problem</a:t>
            </a:r>
          </a:p>
        </p:txBody>
      </p:sp>
    </p:spTree>
    <p:extLst>
      <p:ext uri="{BB962C8B-B14F-4D97-AF65-F5344CB8AC3E}">
        <p14:creationId xmlns:p14="http://schemas.microsoft.com/office/powerpoint/2010/main" val="3770333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3FA5-0FCF-EA01-C0AC-6786699F185F}"/>
              </a:ext>
            </a:extLst>
          </p:cNvPr>
          <p:cNvSpPr>
            <a:spLocks noGrp="1"/>
          </p:cNvSpPr>
          <p:nvPr>
            <p:ph type="title"/>
          </p:nvPr>
        </p:nvSpPr>
        <p:spPr/>
        <p:txBody>
          <a:bodyPr/>
          <a:lstStyle/>
          <a:p>
            <a:r>
              <a:rPr lang="en-US" dirty="0"/>
              <a:t>MAX-CUT (part 2)</a:t>
            </a:r>
          </a:p>
        </p:txBody>
      </p:sp>
      <p:sp>
        <p:nvSpPr>
          <p:cNvPr id="3" name="Content Placeholder 2">
            <a:extLst>
              <a:ext uri="{FF2B5EF4-FFF2-40B4-BE49-F238E27FC236}">
                <a16:creationId xmlns:a16="http://schemas.microsoft.com/office/drawing/2014/main" id="{77E5B1F7-94C1-60E0-58EF-C464F754C686}"/>
              </a:ext>
            </a:extLst>
          </p:cNvPr>
          <p:cNvSpPr>
            <a:spLocks noGrp="1"/>
          </p:cNvSpPr>
          <p:nvPr>
            <p:ph idx="1"/>
          </p:nvPr>
        </p:nvSpPr>
        <p:spPr/>
        <p:txBody>
          <a:bodyPr>
            <a:normAutofit fontScale="85000" lnSpcReduction="20000"/>
          </a:bodyPr>
          <a:lstStyle/>
          <a:p>
            <a:r>
              <a:rPr lang="en-US" dirty="0"/>
              <a:t>Consider an algorithm, </a:t>
            </a:r>
            <a:r>
              <a:rPr lang="en-US" dirty="0">
                <a:latin typeface="Cambria Math" panose="02040503050406030204" pitchFamily="18" charset="0"/>
                <a:ea typeface="Cambria Math" panose="02040503050406030204" pitchFamily="18" charset="0"/>
              </a:rPr>
              <a:t>B</a:t>
            </a:r>
            <a:r>
              <a:rPr lang="en-US" dirty="0"/>
              <a:t>, that processes input </a:t>
            </a:r>
            <a:r>
              <a:rPr lang="en-US" dirty="0">
                <a:latin typeface="Cambria Math" panose="02040503050406030204" pitchFamily="18" charset="0"/>
                <a:ea typeface="Cambria Math" panose="02040503050406030204" pitchFamily="18" charset="0"/>
              </a:rPr>
              <a:t>&lt;G&gt;</a:t>
            </a:r>
            <a:r>
              <a:rPr lang="en-US" dirty="0"/>
              <a:t> representing an undirected graph with nodes </a:t>
            </a:r>
            <a:r>
              <a:rPr lang="en-US" dirty="0">
                <a:latin typeface="Cambria Math" panose="02040503050406030204" pitchFamily="18" charset="0"/>
                <a:ea typeface="Cambria Math" panose="02040503050406030204" pitchFamily="18" charset="0"/>
              </a:rPr>
              <a:t>V</a:t>
            </a:r>
          </a:p>
          <a:p>
            <a:r>
              <a:rPr lang="en-US" dirty="0">
                <a:latin typeface="Cambria Math" panose="02040503050406030204" pitchFamily="18" charset="0"/>
                <a:ea typeface="Cambria Math" panose="02040503050406030204" pitchFamily="18" charset="0"/>
              </a:rPr>
              <a:t>B</a:t>
            </a:r>
            <a:r>
              <a:rPr lang="en-US" dirty="0"/>
              <a:t> proceeds as follows (I am keeping our textbook's exact wording):</a:t>
            </a:r>
          </a:p>
          <a:p>
            <a:pPr marL="914400" lvl="1" indent="-457200">
              <a:buFont typeface="+mj-lt"/>
              <a:buAutoNum type="arabicPeriod"/>
            </a:pPr>
            <a:r>
              <a:rPr lang="en-US" dirty="0"/>
              <a:t>Let </a:t>
            </a:r>
            <a:r>
              <a:rPr lang="en-US" dirty="0">
                <a:latin typeface="Cambria Math" panose="02040503050406030204" pitchFamily="18" charset="0"/>
                <a:ea typeface="Cambria Math" panose="02040503050406030204" pitchFamily="18" charset="0"/>
              </a:rPr>
              <a:t>S = ∅</a:t>
            </a:r>
            <a:r>
              <a:rPr lang="en-US" dirty="0"/>
              <a:t> and </a:t>
            </a:r>
            <a:r>
              <a:rPr lang="en-US" dirty="0">
                <a:latin typeface="Cambria Math" panose="02040503050406030204" pitchFamily="18" charset="0"/>
                <a:ea typeface="Cambria Math" panose="02040503050406030204" pitchFamily="18" charset="0"/>
              </a:rPr>
              <a:t>T = V</a:t>
            </a:r>
            <a:r>
              <a:rPr lang="en-US" dirty="0"/>
              <a:t>.</a:t>
            </a:r>
          </a:p>
          <a:p>
            <a:pPr marL="914400" lvl="1" indent="-457200">
              <a:buFont typeface="+mj-lt"/>
              <a:buAutoNum type="arabicPeriod"/>
            </a:pPr>
            <a:r>
              <a:rPr lang="en-US" dirty="0"/>
              <a:t>If moving a single node, either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or from </a:t>
            </a:r>
            <a:r>
              <a:rPr lang="en-US" dirty="0">
                <a:latin typeface="Cambria Math" panose="02040503050406030204" pitchFamily="18" charset="0"/>
                <a:ea typeface="Cambria Math" panose="02040503050406030204" pitchFamily="18" charset="0"/>
              </a:rPr>
              <a:t>T</a:t>
            </a:r>
            <a:r>
              <a:rPr lang="en-US" dirty="0"/>
              <a:t> to </a:t>
            </a:r>
            <a:r>
              <a:rPr lang="en-US" dirty="0">
                <a:latin typeface="Cambria Math" panose="02040503050406030204" pitchFamily="18" charset="0"/>
                <a:ea typeface="Cambria Math" panose="02040503050406030204" pitchFamily="18" charset="0"/>
              </a:rPr>
              <a:t>S</a:t>
            </a:r>
            <a:r>
              <a:rPr lang="en-US" dirty="0"/>
              <a:t>, increases the size of the cut, make that move and repeat this stage.</a:t>
            </a:r>
          </a:p>
          <a:p>
            <a:pPr marL="914400" lvl="1" indent="-457200">
              <a:buFont typeface="+mj-lt"/>
              <a:buAutoNum type="arabicPeriod"/>
            </a:pPr>
            <a:r>
              <a:rPr lang="en-US" dirty="0"/>
              <a:t>If no such node exists, output the current cut and halt.</a:t>
            </a:r>
          </a:p>
          <a:p>
            <a:r>
              <a:rPr lang="en-US" dirty="0"/>
              <a:t>Book: "This algorithm starts with a (presumably) bad cut and makes local improvements until no further local improvement is possible."</a:t>
            </a:r>
          </a:p>
          <a:p>
            <a:r>
              <a:rPr lang="en-US" dirty="0"/>
              <a:t>I add: This is clearly a greedy algorithm, as was the first approach (that didn't work) for the </a:t>
            </a:r>
            <a:r>
              <a:rPr lang="en-US" dirty="0">
                <a:latin typeface="Cambria Math" panose="02040503050406030204" pitchFamily="18" charset="0"/>
                <a:ea typeface="Cambria Math" panose="02040503050406030204" pitchFamily="18" charset="0"/>
              </a:rPr>
              <a:t>MIN-VERTEX-COVER</a:t>
            </a:r>
            <a:r>
              <a:rPr lang="en-US" dirty="0"/>
              <a:t> problem</a:t>
            </a:r>
          </a:p>
          <a:p>
            <a:pPr lvl="1"/>
            <a:r>
              <a:rPr lang="en-US" dirty="0"/>
              <a:t>In this case, the greedy algorithm is not optimal</a:t>
            </a:r>
          </a:p>
          <a:p>
            <a:pPr lvl="1"/>
            <a:r>
              <a:rPr lang="en-US" dirty="0"/>
              <a:t>However, we will prove that it is a </a:t>
            </a:r>
            <a:r>
              <a:rPr lang="en-US" dirty="0">
                <a:latin typeface="Cambria Math" panose="02040503050406030204" pitchFamily="18" charset="0"/>
                <a:ea typeface="Cambria Math" panose="02040503050406030204" pitchFamily="18" charset="0"/>
              </a:rPr>
              <a:t>2</a:t>
            </a:r>
            <a:r>
              <a:rPr lang="en-US" dirty="0"/>
              <a:t>-optimal approximation algorithm (or, using Papadimitriou's notation, a </a:t>
            </a:r>
            <a:r>
              <a:rPr lang="en-US" dirty="0">
                <a:latin typeface="Cambria Math" panose="02040503050406030204" pitchFamily="18" charset="0"/>
                <a:ea typeface="Cambria Math" panose="02040503050406030204" pitchFamily="18" charset="0"/>
              </a:rPr>
              <a:t>½</a:t>
            </a:r>
            <a:r>
              <a:rPr lang="en-US" dirty="0"/>
              <a:t>-approximation algorithm)</a:t>
            </a:r>
          </a:p>
        </p:txBody>
      </p:sp>
    </p:spTree>
    <p:extLst>
      <p:ext uri="{BB962C8B-B14F-4D97-AF65-F5344CB8AC3E}">
        <p14:creationId xmlns:p14="http://schemas.microsoft.com/office/powerpoint/2010/main" val="352293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F891-93D6-32E2-2F05-F969D464E578}"/>
              </a:ext>
            </a:extLst>
          </p:cNvPr>
          <p:cNvSpPr>
            <a:spLocks noGrp="1"/>
          </p:cNvSpPr>
          <p:nvPr>
            <p:ph type="title"/>
          </p:nvPr>
        </p:nvSpPr>
        <p:spPr/>
        <p:txBody>
          <a:bodyPr/>
          <a:lstStyle/>
          <a:p>
            <a:r>
              <a:rPr lang="en-US" dirty="0"/>
              <a:t>MAX-CUT (part 3)</a:t>
            </a:r>
          </a:p>
        </p:txBody>
      </p:sp>
      <p:sp>
        <p:nvSpPr>
          <p:cNvPr id="3" name="Content Placeholder 2">
            <a:extLst>
              <a:ext uri="{FF2B5EF4-FFF2-40B4-BE49-F238E27FC236}">
                <a16:creationId xmlns:a16="http://schemas.microsoft.com/office/drawing/2014/main" id="{D6A21655-56C2-CAD5-0270-ED37CD3938C7}"/>
              </a:ext>
            </a:extLst>
          </p:cNvPr>
          <p:cNvSpPr>
            <a:spLocks noGrp="1"/>
          </p:cNvSpPr>
          <p:nvPr>
            <p:ph idx="1"/>
          </p:nvPr>
        </p:nvSpPr>
        <p:spPr/>
        <p:txBody>
          <a:bodyPr>
            <a:normAutofit fontScale="70000" lnSpcReduction="20000"/>
          </a:bodyPr>
          <a:lstStyle/>
          <a:p>
            <a:r>
              <a:rPr lang="en-US" dirty="0"/>
              <a:t>Theorem 10.2 states: "</a:t>
            </a:r>
            <a:r>
              <a:rPr lang="en-US" dirty="0">
                <a:latin typeface="Cambria Math" panose="02040503050406030204" pitchFamily="18" charset="0"/>
                <a:ea typeface="Cambria Math" panose="02040503050406030204" pitchFamily="18" charset="0"/>
              </a:rPr>
              <a:t>B</a:t>
            </a:r>
            <a:r>
              <a:rPr lang="en-US" dirty="0"/>
              <a:t> is a polynomial time, </a:t>
            </a:r>
            <a:r>
              <a:rPr lang="en-US" dirty="0">
                <a:latin typeface="Cambria Math" panose="02040503050406030204" pitchFamily="18" charset="0"/>
                <a:ea typeface="Cambria Math" panose="02040503050406030204" pitchFamily="18" charset="0"/>
              </a:rPr>
              <a:t>2</a:t>
            </a:r>
            <a:r>
              <a:rPr lang="en-US" dirty="0"/>
              <a:t>-optimal approximation algorithm for </a:t>
            </a:r>
            <a:r>
              <a:rPr lang="en-US" dirty="0">
                <a:latin typeface="Cambria Math" panose="02040503050406030204" pitchFamily="18" charset="0"/>
                <a:ea typeface="Cambria Math" panose="02040503050406030204" pitchFamily="18" charset="0"/>
              </a:rPr>
              <a:t>MAX-CUT</a:t>
            </a:r>
            <a:r>
              <a:rPr lang="en-US" dirty="0"/>
              <a:t>."</a:t>
            </a:r>
          </a:p>
          <a:p>
            <a:r>
              <a:rPr lang="en-US" dirty="0"/>
              <a:t>The fact that </a:t>
            </a:r>
            <a:r>
              <a:rPr lang="en-US" dirty="0">
                <a:latin typeface="Cambria Math" panose="02040503050406030204" pitchFamily="18" charset="0"/>
                <a:ea typeface="Cambria Math" panose="02040503050406030204" pitchFamily="18" charset="0"/>
              </a:rPr>
              <a:t>B</a:t>
            </a:r>
            <a:r>
              <a:rPr lang="en-US" dirty="0"/>
              <a:t> runs in polynomial time is obvious</a:t>
            </a:r>
          </a:p>
          <a:p>
            <a:r>
              <a:rPr lang="en-US" dirty="0"/>
              <a:t>We need to prove that </a:t>
            </a:r>
            <a:r>
              <a:rPr lang="en-US" dirty="0">
                <a:latin typeface="Cambria Math" panose="02040503050406030204" pitchFamily="18" charset="0"/>
                <a:ea typeface="Cambria Math" panose="02040503050406030204" pitchFamily="18" charset="0"/>
              </a:rPr>
              <a:t>B</a:t>
            </a:r>
            <a:r>
              <a:rPr lang="en-US" dirty="0"/>
              <a:t> results in a cut with a size at least half the size of the optimal cut</a:t>
            </a:r>
          </a:p>
          <a:p>
            <a:pPr lvl="1"/>
            <a:r>
              <a:rPr lang="en-US" dirty="0"/>
              <a:t>Recall that the size of a cut in an undirected graph is the number of cut edges, or crossing edges, that cross the cut</a:t>
            </a:r>
          </a:p>
          <a:p>
            <a:pPr lvl="1"/>
            <a:r>
              <a:rPr lang="en-US" dirty="0"/>
              <a:t>We will prove something stronger than what we need to prove; namely, that </a:t>
            </a:r>
            <a:r>
              <a:rPr lang="en-US" dirty="0">
                <a:latin typeface="Cambria Math" panose="02040503050406030204" pitchFamily="18" charset="0"/>
                <a:ea typeface="Cambria Math" panose="02040503050406030204" pitchFamily="18" charset="0"/>
              </a:rPr>
              <a:t>B</a:t>
            </a:r>
            <a:r>
              <a:rPr lang="en-US" dirty="0"/>
              <a:t>'s cut contains at least half of the edges in </a:t>
            </a:r>
            <a:r>
              <a:rPr lang="en-US" dirty="0">
                <a:latin typeface="Cambria Math" panose="02040503050406030204" pitchFamily="18" charset="0"/>
                <a:ea typeface="Cambria Math" panose="02040503050406030204" pitchFamily="18" charset="0"/>
              </a:rPr>
              <a:t>G</a:t>
            </a:r>
          </a:p>
          <a:p>
            <a:pPr lvl="1"/>
            <a:r>
              <a:rPr lang="en-US" dirty="0"/>
              <a:t>Consider any vertex, </a:t>
            </a:r>
            <a:r>
              <a:rPr lang="en-US" dirty="0">
                <a:latin typeface="Cambria Math" panose="02040503050406030204" pitchFamily="18" charset="0"/>
                <a:ea typeface="Cambria Math" panose="02040503050406030204" pitchFamily="18" charset="0"/>
              </a:rPr>
              <a:t>v</a:t>
            </a:r>
            <a:r>
              <a:rPr lang="en-US" dirty="0"/>
              <a:t>, in </a:t>
            </a:r>
            <a:r>
              <a:rPr lang="en-US" dirty="0">
                <a:latin typeface="Cambria Math" panose="02040503050406030204" pitchFamily="18" charset="0"/>
                <a:ea typeface="Cambria Math" panose="02040503050406030204" pitchFamily="18" charset="0"/>
              </a:rPr>
              <a:t>G</a:t>
            </a:r>
            <a:r>
              <a:rPr lang="en-US" dirty="0"/>
              <a:t> at the point where the algorithm terminates</a:t>
            </a:r>
          </a:p>
          <a:p>
            <a:pPr lvl="1"/>
            <a:r>
              <a:rPr lang="en-US" dirty="0"/>
              <a:t>If we switch </a:t>
            </a:r>
            <a:r>
              <a:rPr lang="en-US" dirty="0">
                <a:latin typeface="Cambria Math" panose="02040503050406030204" pitchFamily="18" charset="0"/>
                <a:ea typeface="Cambria Math" panose="02040503050406030204" pitchFamily="18" charset="0"/>
              </a:rPr>
              <a:t>v</a:t>
            </a:r>
            <a:r>
              <a:rPr lang="en-US" dirty="0"/>
              <a:t> to the other side, all cut edges in touches would become uncut edges, and all uncut edges it touches would become cut edges</a:t>
            </a:r>
          </a:p>
          <a:p>
            <a:pPr lvl="1"/>
            <a:r>
              <a:rPr lang="en-US" dirty="0"/>
              <a:t>Thus, to terminate, every vertex must touch more cut edges then uncut edges</a:t>
            </a:r>
          </a:p>
          <a:p>
            <a:pPr lvl="1"/>
            <a:r>
              <a:rPr lang="en-US" dirty="0"/>
              <a:t>If we add up the number of cut edges for all the vertices and then divide by two (since each cut edge is counted twice), this will be the size of the cut</a:t>
            </a:r>
          </a:p>
          <a:p>
            <a:pPr lvl="1"/>
            <a:r>
              <a:rPr lang="en-US" dirty="0"/>
              <a:t>Clearly, this sum is at least half of the number of edges in </a:t>
            </a:r>
            <a:r>
              <a:rPr lang="en-US" dirty="0">
                <a:latin typeface="Cambria Math" panose="02040503050406030204" pitchFamily="18" charset="0"/>
                <a:ea typeface="Cambria Math" panose="02040503050406030204" pitchFamily="18" charset="0"/>
              </a:rPr>
              <a:t>V</a:t>
            </a:r>
            <a:r>
              <a:rPr lang="en-US" dirty="0"/>
              <a:t> when the algorithm terminates</a:t>
            </a:r>
          </a:p>
          <a:p>
            <a:r>
              <a:rPr lang="en-US" dirty="0"/>
              <a:t>Based on other sources, the best-known </a:t>
            </a:r>
            <a:r>
              <a:rPr lang="el-GR" dirty="0">
                <a:latin typeface="Cambria Math" panose="02040503050406030204" pitchFamily="18" charset="0"/>
                <a:ea typeface="Cambria Math" panose="02040503050406030204" pitchFamily="18" charset="0"/>
              </a:rPr>
              <a:t>ε</a:t>
            </a:r>
            <a:r>
              <a:rPr lang="en-US" dirty="0"/>
              <a:t>-approximation algorithm for the </a:t>
            </a:r>
            <a:r>
              <a:rPr lang="en-US" dirty="0">
                <a:latin typeface="Cambria Math" panose="02040503050406030204" pitchFamily="18" charset="0"/>
                <a:ea typeface="Cambria Math" panose="02040503050406030204" pitchFamily="18" charset="0"/>
              </a:rPr>
              <a:t>MAX-CUT</a:t>
            </a:r>
            <a:r>
              <a:rPr lang="en-US" dirty="0"/>
              <a:t> problem leads to an epsilon of approximately </a:t>
            </a:r>
            <a:r>
              <a:rPr lang="en-US" dirty="0">
                <a:latin typeface="Cambria Math" panose="02040503050406030204" pitchFamily="18" charset="0"/>
                <a:ea typeface="Cambria Math" panose="02040503050406030204" pitchFamily="18" charset="0"/>
              </a:rPr>
              <a:t>0.122</a:t>
            </a:r>
            <a:r>
              <a:rPr lang="en-US" dirty="0"/>
              <a:t>, but it is considerably more complicated</a:t>
            </a:r>
          </a:p>
        </p:txBody>
      </p:sp>
    </p:spTree>
    <p:extLst>
      <p:ext uri="{BB962C8B-B14F-4D97-AF65-F5344CB8AC3E}">
        <p14:creationId xmlns:p14="http://schemas.microsoft.com/office/powerpoint/2010/main" val="409238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FCDBA-B629-B09F-2F85-BC72FD5CEB70}"/>
              </a:ext>
            </a:extLst>
          </p:cNvPr>
          <p:cNvSpPr>
            <a:spLocks noGrp="1"/>
          </p:cNvSpPr>
          <p:nvPr>
            <p:ph type="title"/>
          </p:nvPr>
        </p:nvSpPr>
        <p:spPr/>
        <p:txBody>
          <a:bodyPr/>
          <a:lstStyle/>
          <a:p>
            <a:r>
              <a:rPr lang="en-US" dirty="0"/>
              <a:t>The Knapsack Problem (briefly)</a:t>
            </a:r>
          </a:p>
        </p:txBody>
      </p:sp>
      <p:sp>
        <p:nvSpPr>
          <p:cNvPr id="3" name="Content Placeholder 2">
            <a:extLst>
              <a:ext uri="{FF2B5EF4-FFF2-40B4-BE49-F238E27FC236}">
                <a16:creationId xmlns:a16="http://schemas.microsoft.com/office/drawing/2014/main" id="{4872FF2D-EC19-426B-7EFB-DCEB8F80FDF0}"/>
              </a:ext>
            </a:extLst>
          </p:cNvPr>
          <p:cNvSpPr>
            <a:spLocks noGrp="1"/>
          </p:cNvSpPr>
          <p:nvPr>
            <p:ph idx="1"/>
          </p:nvPr>
        </p:nvSpPr>
        <p:spPr/>
        <p:txBody>
          <a:bodyPr>
            <a:normAutofit fontScale="85000" lnSpcReduction="20000"/>
          </a:bodyPr>
          <a:lstStyle/>
          <a:p>
            <a:r>
              <a:rPr lang="en-US" dirty="0"/>
              <a:t>In DSA 2, when we listed </a:t>
            </a:r>
            <a:r>
              <a:rPr lang="en-US" dirty="0">
                <a:latin typeface="Cambria Math" panose="02040503050406030204" pitchFamily="18" charset="0"/>
                <a:ea typeface="Cambria Math" panose="02040503050406030204" pitchFamily="18" charset="0"/>
              </a:rPr>
              <a:t>NP</a:t>
            </a:r>
            <a:r>
              <a:rPr lang="en-US" dirty="0"/>
              <a:t>-complete problems toward the end of our topic on theoretical computer science, here is what we said about the </a:t>
            </a:r>
            <a:r>
              <a:rPr lang="en-US" b="1" dirty="0"/>
              <a:t>knapsack problem</a:t>
            </a:r>
            <a:r>
              <a:rPr lang="en-US" dirty="0"/>
              <a:t>:</a:t>
            </a:r>
          </a:p>
          <a:p>
            <a:pPr lvl="1"/>
            <a:r>
              <a:rPr lang="en-US" dirty="0"/>
              <a:t>This problem asks us to select a subset of items from </a:t>
            </a:r>
            <a:r>
              <a:rPr lang="en-US" dirty="0">
                <a:latin typeface="Cambria Math" panose="02040503050406030204" pitchFamily="18" charset="0"/>
                <a:ea typeface="Cambria Math" panose="02040503050406030204" pitchFamily="18" charset="0"/>
              </a:rPr>
              <a:t>n</a:t>
            </a:r>
            <a:r>
              <a:rPr lang="en-US" dirty="0"/>
              <a:t> items; each item </a:t>
            </a:r>
            <a:r>
              <a:rPr lang="en-US" dirty="0">
                <a:latin typeface="Cambria Math" panose="02040503050406030204" pitchFamily="18" charset="0"/>
                <a:ea typeface="Cambria Math" panose="02040503050406030204" pitchFamily="18" charset="0"/>
              </a:rPr>
              <a:t>i</a:t>
            </a:r>
            <a:r>
              <a:rPr lang="en-US" dirty="0"/>
              <a:t> has value </a:t>
            </a:r>
            <a:r>
              <a:rPr lang="en-US" dirty="0">
                <a:latin typeface="Cambria Math" panose="02040503050406030204" pitchFamily="18" charset="0"/>
                <a:ea typeface="Cambria Math" panose="02040503050406030204" pitchFamily="18" charset="0"/>
              </a:rPr>
              <a:t>v</a:t>
            </a:r>
            <a:r>
              <a:rPr lang="en-US" baseline="-25000" dirty="0">
                <a:latin typeface="Cambria Math" panose="02040503050406030204" pitchFamily="18" charset="0"/>
                <a:ea typeface="Cambria Math" panose="02040503050406030204" pitchFamily="18" charset="0"/>
              </a:rPr>
              <a:t>i</a:t>
            </a:r>
            <a:r>
              <a:rPr lang="en-US" dirty="0"/>
              <a:t> and weight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t>, and both the value and the weight are positive integers</a:t>
            </a:r>
          </a:p>
          <a:p>
            <a:pPr lvl="1"/>
            <a:r>
              <a:rPr lang="en-US" dirty="0"/>
              <a:t>There is a limit, </a:t>
            </a:r>
            <a:r>
              <a:rPr lang="en-US" dirty="0">
                <a:latin typeface="Cambria Math" panose="02040503050406030204" pitchFamily="18" charset="0"/>
                <a:ea typeface="Cambria Math" panose="02040503050406030204" pitchFamily="18" charset="0"/>
              </a:rPr>
              <a:t>W</a:t>
            </a:r>
            <a:r>
              <a:rPr lang="en-US" dirty="0"/>
              <a:t>, to the total weight of items you can choose (a weight constraint)</a:t>
            </a:r>
          </a:p>
          <a:p>
            <a:pPr lvl="1"/>
            <a:r>
              <a:rPr lang="en-US" dirty="0"/>
              <a:t>The decision version of the knapsack problem asks whether it is possible to choose items with a total value of at least some given value, </a:t>
            </a:r>
            <a:r>
              <a:rPr lang="en-US" dirty="0">
                <a:latin typeface="Cambria Math" panose="02040503050406030204" pitchFamily="18" charset="0"/>
                <a:ea typeface="Cambria Math" panose="02040503050406030204" pitchFamily="18" charset="0"/>
              </a:rPr>
              <a:t>k</a:t>
            </a:r>
          </a:p>
          <a:p>
            <a:pPr lvl="1"/>
            <a:r>
              <a:rPr lang="en-US" dirty="0"/>
              <a:t>The optimization version asks us to maximize the value of our items</a:t>
            </a:r>
          </a:p>
          <a:p>
            <a:r>
              <a:rPr lang="en-US" dirty="0"/>
              <a:t>The decision version of the knapsack problem is </a:t>
            </a:r>
            <a:r>
              <a:rPr lang="en-US" dirty="0">
                <a:latin typeface="Cambria Math" panose="02040503050406030204" pitchFamily="18" charset="0"/>
                <a:ea typeface="Cambria Math" panose="02040503050406030204" pitchFamily="18" charset="0"/>
              </a:rPr>
              <a:t>NP</a:t>
            </a:r>
            <a:r>
              <a:rPr lang="en-US" dirty="0"/>
              <a:t>-complete, and the optimization version is </a:t>
            </a:r>
            <a:r>
              <a:rPr lang="en-US" dirty="0">
                <a:latin typeface="Cambria Math" panose="02040503050406030204" pitchFamily="18" charset="0"/>
                <a:ea typeface="Cambria Math" panose="02040503050406030204" pitchFamily="18" charset="0"/>
              </a:rPr>
              <a:t>NP</a:t>
            </a:r>
            <a:r>
              <a:rPr lang="en-US" dirty="0"/>
              <a:t>-hard</a:t>
            </a:r>
          </a:p>
          <a:p>
            <a:r>
              <a:rPr lang="en-US" dirty="0"/>
              <a:t>The Papadimitriou book explains something about the knapsack problem that I find very interesting (but we won't discuss the technical details)</a:t>
            </a:r>
          </a:p>
          <a:p>
            <a:pPr lvl="1"/>
            <a:r>
              <a:rPr lang="en-US" dirty="0"/>
              <a:t>Given any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&gt; 0</a:t>
            </a:r>
            <a:r>
              <a:rPr lang="en-US" dirty="0"/>
              <a:t>, we can construct an </a:t>
            </a:r>
            <a:r>
              <a:rPr lang="el-GR" dirty="0">
                <a:latin typeface="Cambria Math" panose="02040503050406030204" pitchFamily="18" charset="0"/>
                <a:ea typeface="Cambria Math" panose="02040503050406030204" pitchFamily="18" charset="0"/>
              </a:rPr>
              <a:t>ε</a:t>
            </a:r>
            <a:r>
              <a:rPr lang="el-GR" dirty="0"/>
              <a:t>-</a:t>
            </a:r>
            <a:r>
              <a:rPr lang="en-US" dirty="0"/>
              <a:t>approximation algorithm for the knapsack problem!</a:t>
            </a:r>
          </a:p>
          <a:p>
            <a:pPr lvl="1"/>
            <a:r>
              <a:rPr lang="en-US" dirty="0"/>
              <a:t>This is about as good as we can hope for, unless </a:t>
            </a:r>
            <a:r>
              <a:rPr lang="en-US" dirty="0">
                <a:latin typeface="Cambria Math" panose="02040503050406030204" pitchFamily="18" charset="0"/>
                <a:ea typeface="Cambria Math" panose="02040503050406030204" pitchFamily="18" charset="0"/>
              </a:rPr>
              <a:t>P = NP</a:t>
            </a:r>
          </a:p>
          <a:p>
            <a:endParaRPr lang="en-US" dirty="0"/>
          </a:p>
        </p:txBody>
      </p:sp>
    </p:spTree>
    <p:extLst>
      <p:ext uri="{BB962C8B-B14F-4D97-AF65-F5344CB8AC3E}">
        <p14:creationId xmlns:p14="http://schemas.microsoft.com/office/powerpoint/2010/main" val="624230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2C74-DB3D-9E73-B196-0A2EE3CC4DC1}"/>
              </a:ext>
            </a:extLst>
          </p:cNvPr>
          <p:cNvSpPr>
            <a:spLocks noGrp="1"/>
          </p:cNvSpPr>
          <p:nvPr>
            <p:ph type="title"/>
          </p:nvPr>
        </p:nvSpPr>
        <p:spPr/>
        <p:txBody>
          <a:bodyPr/>
          <a:lstStyle/>
          <a:p>
            <a:r>
              <a:rPr lang="en-US" dirty="0"/>
              <a:t>The Traveling Salesman Problem (briefly)</a:t>
            </a:r>
          </a:p>
        </p:txBody>
      </p:sp>
      <p:sp>
        <p:nvSpPr>
          <p:cNvPr id="3" name="Content Placeholder 2">
            <a:extLst>
              <a:ext uri="{FF2B5EF4-FFF2-40B4-BE49-F238E27FC236}">
                <a16:creationId xmlns:a16="http://schemas.microsoft.com/office/drawing/2014/main" id="{A43EF404-BD3E-788E-2800-2BFD4D888E81}"/>
              </a:ext>
            </a:extLst>
          </p:cNvPr>
          <p:cNvSpPr>
            <a:spLocks noGrp="1"/>
          </p:cNvSpPr>
          <p:nvPr>
            <p:ph idx="1"/>
          </p:nvPr>
        </p:nvSpPr>
        <p:spPr/>
        <p:txBody>
          <a:bodyPr>
            <a:normAutofit fontScale="62500" lnSpcReduction="20000"/>
          </a:bodyPr>
          <a:lstStyle/>
          <a:p>
            <a:r>
              <a:rPr lang="en-US" dirty="0"/>
              <a:t>Earlier in this course, we proved that the language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 (the proof involved an interesting reduction form </a:t>
            </a:r>
            <a:r>
              <a:rPr lang="en-US" dirty="0">
                <a:latin typeface="Cambria Math" panose="02040503050406030204" pitchFamily="18" charset="0"/>
                <a:ea typeface="Cambria Math" panose="02040503050406030204" pitchFamily="18" charset="0"/>
              </a:rPr>
              <a:t>3SAT</a:t>
            </a:r>
            <a:r>
              <a:rPr lang="en-US" dirty="0"/>
              <a:t>)</a:t>
            </a:r>
          </a:p>
          <a:p>
            <a:r>
              <a:rPr lang="en-US" dirty="0"/>
              <a:t>We defined the language as follows: </a:t>
            </a:r>
            <a:r>
              <a:rPr lang="en-US" dirty="0">
                <a:latin typeface="Cambria Math" panose="02040503050406030204" pitchFamily="18" charset="0"/>
                <a:ea typeface="Cambria Math" panose="02040503050406030204" pitchFamily="18" charset="0"/>
              </a:rPr>
              <a:t>HAMPATH = {⟨G, s, t⟩ | G</a:t>
            </a:r>
            <a:r>
              <a:rPr lang="en-US" dirty="0"/>
              <a:t> is a directed graph with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ea typeface="Cambria Math" panose="02040503050406030204" pitchFamily="18" charset="0"/>
              </a:rPr>
              <a:t>The </a:t>
            </a:r>
            <a:r>
              <a:rPr lang="en-US" i="1" dirty="0">
                <a:ea typeface="Cambria Math" panose="02040503050406030204" pitchFamily="18" charset="0"/>
              </a:rPr>
              <a:t>Hamiltonian cycle problem</a:t>
            </a:r>
            <a:r>
              <a:rPr lang="en-US" dirty="0">
                <a:ea typeface="Cambria Math" panose="02040503050406030204" pitchFamily="18" charset="0"/>
              </a:rPr>
              <a:t> is a closely related problem; here is what we said about it in DSA 2</a:t>
            </a:r>
          </a:p>
          <a:p>
            <a:pPr lvl="1"/>
            <a:r>
              <a:rPr lang="en-US" dirty="0"/>
              <a:t>A Hamiltonian cycle in a graph is a simple cycle that starts and ends at the same node and visits every other node exactly once</a:t>
            </a:r>
          </a:p>
          <a:p>
            <a:pPr lvl="1"/>
            <a:r>
              <a:rPr lang="en-US" dirty="0"/>
              <a:t>The Hamiltonian cycle problem asks: Given a graph, </a:t>
            </a:r>
            <a:r>
              <a:rPr lang="en-US" dirty="0">
                <a:latin typeface="Cambria Math" panose="02040503050406030204" pitchFamily="18" charset="0"/>
                <a:ea typeface="Cambria Math" panose="02040503050406030204" pitchFamily="18" charset="0"/>
              </a:rPr>
              <a:t>G</a:t>
            </a:r>
            <a:r>
              <a:rPr lang="en-US" dirty="0"/>
              <a:t>, does </a:t>
            </a:r>
            <a:r>
              <a:rPr lang="en-US" dirty="0">
                <a:latin typeface="Cambria Math" panose="02040503050406030204" pitchFamily="18" charset="0"/>
                <a:ea typeface="Cambria Math" panose="02040503050406030204" pitchFamily="18" charset="0"/>
              </a:rPr>
              <a:t>G</a:t>
            </a:r>
            <a:r>
              <a:rPr lang="en-US" dirty="0"/>
              <a:t> contain any Hamiltonian cycle?</a:t>
            </a:r>
          </a:p>
          <a:p>
            <a:pPr lvl="1"/>
            <a:r>
              <a:rPr lang="en-US" dirty="0"/>
              <a:t>The optimization version asks us to find the shortest (i.e., lowest cost) Hamiltonian cycle in a weighted graph; this is also known as the </a:t>
            </a:r>
            <a:r>
              <a:rPr lang="en-US" b="1" dirty="0"/>
              <a:t>traveling salesman problem</a:t>
            </a:r>
          </a:p>
          <a:p>
            <a:r>
              <a:rPr lang="en-US" dirty="0"/>
              <a:t>The Papadimitriou book explains something about the traveling salesman problem that I find very interesting (but we won't discuss the technical details)</a:t>
            </a:r>
          </a:p>
          <a:p>
            <a:pPr lvl="1"/>
            <a:r>
              <a:rPr lang="en-US" dirty="0"/>
              <a:t>Unless </a:t>
            </a:r>
            <a:r>
              <a:rPr lang="en-US" dirty="0">
                <a:latin typeface="Cambria Math" panose="02040503050406030204" pitchFamily="18" charset="0"/>
                <a:ea typeface="Cambria Math" panose="02040503050406030204" pitchFamily="18" charset="0"/>
              </a:rPr>
              <a:t>P = NP</a:t>
            </a:r>
            <a:r>
              <a:rPr lang="en-US" dirty="0"/>
              <a:t> (which most computer scientists doubt), there is no </a:t>
            </a:r>
            <a:r>
              <a:rPr lang="en-US" dirty="0">
                <a:latin typeface="Cambria Math" panose="02040503050406030204" pitchFamily="18" charset="0"/>
                <a:ea typeface="Cambria Math" panose="02040503050406030204" pitchFamily="18" charset="0"/>
              </a:rPr>
              <a:t>ε</a:t>
            </a:r>
            <a:r>
              <a:rPr lang="en-US" dirty="0"/>
              <a:t>-approximation algorithm for the traveling salesman problem with </a:t>
            </a:r>
            <a:r>
              <a:rPr lang="en-US" dirty="0">
                <a:latin typeface="Cambria Math" panose="02040503050406030204" pitchFamily="18" charset="0"/>
                <a:ea typeface="Cambria Math" panose="02040503050406030204" pitchFamily="18" charset="0"/>
              </a:rPr>
              <a:t>ε &lt; 1</a:t>
            </a:r>
            <a:r>
              <a:rPr lang="en-US" dirty="0"/>
              <a:t>!</a:t>
            </a:r>
          </a:p>
          <a:p>
            <a:pPr lvl="1"/>
            <a:r>
              <a:rPr lang="en-US" dirty="0"/>
              <a:t>This is the opposite extreme that we stated for the knapsack problem</a:t>
            </a:r>
          </a:p>
          <a:p>
            <a:r>
              <a:rPr lang="en-US" dirty="0"/>
              <a:t>Even in cases such as the traveling salesman problem, the situation is not hopeless</a:t>
            </a:r>
          </a:p>
          <a:p>
            <a:r>
              <a:rPr lang="en-US" dirty="0"/>
              <a:t>There can still be </a:t>
            </a:r>
            <a:r>
              <a:rPr lang="en-US" b="1" dirty="0"/>
              <a:t>heuristics</a:t>
            </a:r>
            <a:r>
              <a:rPr lang="en-US" dirty="0"/>
              <a:t> that are not guaranteed to find close-to-optimal solutions in general, but they might be very likely to produce good solutions for typical problem instances</a:t>
            </a:r>
          </a:p>
          <a:p>
            <a:pPr marL="0" indent="0">
              <a:buNone/>
            </a:pPr>
            <a:endParaRPr lang="en-US" dirty="0"/>
          </a:p>
        </p:txBody>
      </p:sp>
    </p:spTree>
    <p:extLst>
      <p:ext uri="{BB962C8B-B14F-4D97-AF65-F5344CB8AC3E}">
        <p14:creationId xmlns:p14="http://schemas.microsoft.com/office/powerpoint/2010/main" val="3339117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TotalTime>
  <Words>2749</Words>
  <Application>Microsoft Office PowerPoint</Application>
  <PresentationFormat>Widescreen</PresentationFormat>
  <Paragraphs>139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 Math</vt:lpstr>
      <vt:lpstr>Office Theme</vt:lpstr>
      <vt:lpstr>ECE461: Theoretical CS</vt:lpstr>
      <vt:lpstr>Brief Recap</vt:lpstr>
      <vt:lpstr>Optimization Problems</vt:lpstr>
      <vt:lpstr>Approximation Algorithms</vt:lpstr>
      <vt:lpstr>MIN-VERTEX-COVER (part 1)</vt:lpstr>
      <vt:lpstr>MIN-VERTEX-COVER (part 2)</vt:lpstr>
      <vt:lpstr>MIN-VERTEX-COVER (part 3)</vt:lpstr>
      <vt:lpstr>Cuts</vt:lpstr>
      <vt:lpstr>MAX-CUT (part 1)</vt:lpstr>
      <vt:lpstr>MAX-CUT (part 2)</vt:lpstr>
      <vt:lpstr>MAX-CUT (part 3)</vt:lpstr>
      <vt:lpstr>The Knapsack Problem (briefly)</vt:lpstr>
      <vt:lpstr>The Traveling Salesman Problem (briefly)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27</cp:revision>
  <dcterms:created xsi:type="dcterms:W3CDTF">2022-05-02T03:12:07Z</dcterms:created>
  <dcterms:modified xsi:type="dcterms:W3CDTF">2024-04-30T02:21:13Z</dcterms:modified>
</cp:coreProperties>
</file>