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65" r:id="rId2"/>
    <p:sldId id="257" r:id="rId3"/>
    <p:sldId id="260" r:id="rId4"/>
    <p:sldId id="261" r:id="rId5"/>
    <p:sldId id="258" r:id="rId6"/>
    <p:sldId id="259" r:id="rId7"/>
    <p:sldId id="262" r:id="rId8"/>
    <p:sldId id="263" r:id="rId9"/>
    <p:sldId id="264" r:id="rId10"/>
    <p:sldId id="292" r:id="rId11"/>
    <p:sldId id="265" r:id="rId12"/>
    <p:sldId id="268" r:id="rId13"/>
    <p:sldId id="266" r:id="rId14"/>
    <p:sldId id="269" r:id="rId15"/>
    <p:sldId id="293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5" r:id="rId49"/>
    <p:sldId id="304" r:id="rId50"/>
    <p:sldId id="306" r:id="rId51"/>
    <p:sldId id="307" r:id="rId52"/>
    <p:sldId id="308" r:id="rId53"/>
    <p:sldId id="471" r:id="rId54"/>
    <p:sldId id="309" r:id="rId55"/>
    <p:sldId id="310" r:id="rId56"/>
    <p:sldId id="311" r:id="rId57"/>
    <p:sldId id="312" r:id="rId58"/>
    <p:sldId id="313" r:id="rId59"/>
    <p:sldId id="470" r:id="rId60"/>
    <p:sldId id="467" r:id="rId61"/>
    <p:sldId id="468" r:id="rId62"/>
    <p:sldId id="469" r:id="rId63"/>
    <p:sldId id="466" r:id="rId64"/>
    <p:sldId id="314" r:id="rId6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9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B02AD-433A-4FD9-B314-43B06FA2C7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911C73-1C2A-4B8B-B480-26913FEC87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00E4AB-7E7B-47E7-8F49-A8FAD450B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BED8-6251-4BD7-B78B-F0ED231E579B}" type="datetimeFigureOut">
              <a:rPr lang="en-US" smtClean="0"/>
              <a:t>4/14/2024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FC88C1-862B-4A0C-B765-3B84F3003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77D8DE-D7BE-497F-873D-BA76C9AF5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BB5FB-ABE7-4BDC-961C-CE11995EF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355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0097B-E0DF-4BAD-95CA-E76EFEF37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B23BE5-C2D1-47C8-9DB3-6D681C4B48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01633C-DEF2-4531-8139-181C7A8FE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BED8-6251-4BD7-B78B-F0ED231E579B}" type="datetimeFigureOut">
              <a:rPr lang="en-US" smtClean="0"/>
              <a:t>4/14/2024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3AE4F-C5E2-41E8-9693-33E400EB4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DB6D45-6333-495E-B352-2FAD6344D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BB5FB-ABE7-4BDC-961C-CE11995EF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430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27AB5-5879-4832-A475-BD1B381A0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30C48-B03D-4EE9-B6B4-B02AA7974E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AB9896-2A98-46E5-A5D8-187D83421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BED8-6251-4BD7-B78B-F0ED231E579B}" type="datetimeFigureOut">
              <a:rPr lang="en-US" smtClean="0"/>
              <a:t>4/14/2024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3A91A0-8275-4954-B95F-C1D1E1866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9997D0-7195-424F-B2DA-BECFD6B50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BB5FB-ABE7-4BDC-961C-CE11995EF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152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8C4CC-A794-45AA-B2B1-254AC94DD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109F5A-E04C-4910-A49E-9CAF81EA70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1D3827-C43A-4649-8AD1-609C4EB6AE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040835-C649-4DC2-8A25-D3BCB6A3D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BED8-6251-4BD7-B78B-F0ED231E579B}" type="datetimeFigureOut">
              <a:rPr lang="en-US" smtClean="0"/>
              <a:t>4/14/2024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A5EABA-BCEB-4E75-B5CF-2E874A28C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7283F4-E3FD-4B8D-81B8-4D76B98F8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BB5FB-ABE7-4BDC-961C-CE11995EF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183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B2890-EF58-430E-946F-24F2A1D7F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09CD2F-6B6E-4809-9A97-2E050C0914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4C4065-687C-4806-91E5-AC4D004935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3DBFB9-A225-484D-B233-B361DC8B9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826C74-E8D7-42C6-8E1E-358BA7BCCB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556DC0B-3F1A-4781-B110-2E96D8394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BED8-6251-4BD7-B78B-F0ED231E579B}" type="datetimeFigureOut">
              <a:rPr lang="en-US" smtClean="0"/>
              <a:t>4/14/2024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21D238-F551-44B4-BBF4-235AF716A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CC46F5-8A54-485D-A80A-1D5FAB3D2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BB5FB-ABE7-4BDC-961C-CE11995EF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449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AD51E-E0D0-4AB0-B7BC-242517D02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E1BA44-52EE-425F-8712-863873400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BED8-6251-4BD7-B78B-F0ED231E579B}" type="datetimeFigureOut">
              <a:rPr lang="en-US" smtClean="0"/>
              <a:t>4/14/2024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5D1A97-37BA-420B-86DF-4F95760AE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1382FA-56AD-4116-98AA-AAD6F284D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BB5FB-ABE7-4BDC-961C-CE11995EF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723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D7CE90-5F16-4D5C-A75A-85B0BE052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BED8-6251-4BD7-B78B-F0ED231E579B}" type="datetimeFigureOut">
              <a:rPr lang="en-US" smtClean="0"/>
              <a:t>4/14/2024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E12272-98A0-4D59-9436-EF78E1A80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F57796-9BDD-4C29-AEFA-771C7C36B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BB5FB-ABE7-4BDC-961C-CE11995EF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212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B1AF7-E476-4158-9BD8-E03C3AAA0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DE24CD-7ECF-40C6-B6A0-E88B49C96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F3B4DB-589D-47E3-83CF-0F53F91437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421747-704E-4200-9224-F99FE1E85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BED8-6251-4BD7-B78B-F0ED231E579B}" type="datetimeFigureOut">
              <a:rPr lang="en-US" smtClean="0"/>
              <a:t>4/14/2024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5F2963-3535-47AF-B1AE-E3A2D6720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67B9BF-356F-448D-A749-F154DAFD2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BB5FB-ABE7-4BDC-961C-CE11995EF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189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3FD3F-DABC-4D06-B47F-B0244F38C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A99DC8-5910-435B-BAD9-05D686FBC7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0EB4DD-771B-4A97-9026-A8BE8B0D84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E0D826-0E4D-482F-A525-8496A68A9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BED8-6251-4BD7-B78B-F0ED231E579B}" type="datetimeFigureOut">
              <a:rPr lang="en-US" smtClean="0"/>
              <a:t>4/14/2024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00B763-3F33-4CF6-9C2C-4C07FBAE4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B5AFA3-3AE7-4954-8924-F9EA1845C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BB5FB-ABE7-4BDC-961C-CE11995EF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160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D4DA7-BF5F-49E3-B621-DC1E49497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0CE2DF-30BD-4C9E-882A-0BFA509DE8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E0AA43-2F02-4497-AC79-0283904FF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BED8-6251-4BD7-B78B-F0ED231E579B}" type="datetimeFigureOut">
              <a:rPr lang="en-US" smtClean="0"/>
              <a:t>4/14/2024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B7250B-082E-4B59-9A78-22BE6FB36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38C18F-83C8-4C7C-BBE2-9E6ECC275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BB5FB-ABE7-4BDC-961C-CE11995EF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810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82E273-7903-4772-82BE-C7B45A2F4E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C9EBE1-9713-4E2C-9198-25E70028AC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186131-E960-4B1C-97E4-48D3093BD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BED8-6251-4BD7-B78B-F0ED231E579B}" type="datetimeFigureOut">
              <a:rPr lang="en-US" smtClean="0"/>
              <a:t>4/14/2024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EE3B11-76C6-4298-8ACD-3B7ACF5CA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E5627A-5179-4B9D-9817-83236241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BB5FB-ABE7-4BDC-961C-CE11995EF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243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46CBC9-5271-40D7-993F-BE0448BFC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66F2F9-4628-4B4E-A241-ACC4DD5F13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35BA48-0AB7-4875-8F90-825DAE69C2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43BED8-6251-4BD7-B78B-F0ED231E579B}" type="datetimeFigureOut">
              <a:rPr lang="en-US" smtClean="0"/>
              <a:t>4/14/2024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EE1ED5-E103-4E09-A30F-28764848E4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9491B9-14D0-4539-8119-54778E205A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BB5FB-ABE7-4BDC-961C-CE11995EF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965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DF6CA-ABFF-4035-BC7E-0C6E4BD4B6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ECE264: Data Structures and Algorithms I (DSA 1)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F3D3CB-7094-414E-914D-3CAF740BDB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Trees</a:t>
            </a:r>
          </a:p>
        </p:txBody>
      </p:sp>
    </p:spTree>
    <p:extLst>
      <p:ext uri="{BB962C8B-B14F-4D97-AF65-F5344CB8AC3E}">
        <p14:creationId xmlns:p14="http://schemas.microsoft.com/office/powerpoint/2010/main" val="3096131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5BD1B-E451-4A57-A58C-F9C607F3C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B55F50-579F-4C31-B569-487DA1A4BD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This topic is related to Chapter 4 of the textbook</a:t>
            </a:r>
          </a:p>
          <a:p>
            <a:r>
              <a:rPr lang="en-US" dirty="0"/>
              <a:t>Like a linked list, a </a:t>
            </a:r>
            <a:r>
              <a:rPr lang="en-US" b="1" dirty="0"/>
              <a:t>tree</a:t>
            </a:r>
            <a:r>
              <a:rPr lang="en-US" dirty="0"/>
              <a:t> is a collection of nodes</a:t>
            </a:r>
          </a:p>
          <a:p>
            <a:r>
              <a:rPr lang="en-US" dirty="0"/>
              <a:t>The collection can be </a:t>
            </a:r>
            <a:r>
              <a:rPr lang="en-US" i="1" dirty="0"/>
              <a:t>empty</a:t>
            </a:r>
            <a:r>
              <a:rPr lang="en-US" dirty="0"/>
              <a:t>; otherwise, a tree, T, consists of a </a:t>
            </a:r>
            <a:r>
              <a:rPr lang="en-US" b="1" dirty="0"/>
              <a:t>root</a:t>
            </a:r>
            <a:r>
              <a:rPr lang="en-US" dirty="0"/>
              <a:t>, r, and zero or more nonempty </a:t>
            </a:r>
            <a:r>
              <a:rPr lang="en-US" i="1" dirty="0"/>
              <a:t>subtrees</a:t>
            </a:r>
            <a:r>
              <a:rPr lang="en-US" dirty="0"/>
              <a:t> (T</a:t>
            </a:r>
            <a:r>
              <a:rPr lang="en-US" baseline="-25000" dirty="0"/>
              <a:t>1</a:t>
            </a:r>
            <a:r>
              <a:rPr lang="en-US" dirty="0"/>
              <a:t>, T</a:t>
            </a:r>
            <a:r>
              <a:rPr lang="en-US" baseline="-25000" dirty="0"/>
              <a:t>2</a:t>
            </a:r>
            <a:r>
              <a:rPr lang="en-US" dirty="0"/>
              <a:t>, ..., T</a:t>
            </a:r>
            <a:r>
              <a:rPr lang="en-US" baseline="-25000" dirty="0"/>
              <a:t>k</a:t>
            </a:r>
            <a:r>
              <a:rPr lang="en-US" dirty="0"/>
              <a:t>)</a:t>
            </a:r>
          </a:p>
          <a:p>
            <a:r>
              <a:rPr lang="en-US" dirty="0"/>
              <a:t>Each subtree of r has its own root connected by a </a:t>
            </a:r>
            <a:r>
              <a:rPr lang="en-US" i="1" dirty="0"/>
              <a:t>directed edge</a:t>
            </a:r>
            <a:r>
              <a:rPr lang="en-US" dirty="0"/>
              <a:t> from r</a:t>
            </a:r>
          </a:p>
          <a:p>
            <a:r>
              <a:rPr lang="en-US" dirty="0"/>
              <a:t>Every directed edge in a tree connects a </a:t>
            </a:r>
            <a:r>
              <a:rPr lang="en-US" b="1" dirty="0"/>
              <a:t>parent</a:t>
            </a:r>
            <a:r>
              <a:rPr lang="en-US" dirty="0"/>
              <a:t> node to a </a:t>
            </a:r>
            <a:r>
              <a:rPr lang="en-US" b="1" dirty="0"/>
              <a:t>child</a:t>
            </a:r>
            <a:r>
              <a:rPr lang="en-US" dirty="0"/>
              <a:t> node</a:t>
            </a:r>
          </a:p>
          <a:p>
            <a:r>
              <a:rPr lang="en-US" dirty="0"/>
              <a:t>Every node has exactly one parent, except the root which has none</a:t>
            </a:r>
          </a:p>
          <a:p>
            <a:r>
              <a:rPr lang="en-US" dirty="0"/>
              <a:t>In a </a:t>
            </a:r>
            <a:r>
              <a:rPr lang="en-US" i="1" dirty="0"/>
              <a:t>general tree</a:t>
            </a:r>
            <a:r>
              <a:rPr lang="en-US" dirty="0"/>
              <a:t>, nodes can have any number of children</a:t>
            </a:r>
          </a:p>
          <a:p>
            <a:r>
              <a:rPr lang="en-US" dirty="0"/>
              <a:t>Nodes that share a parent are </a:t>
            </a:r>
            <a:r>
              <a:rPr lang="en-US" b="1" dirty="0"/>
              <a:t>siblings</a:t>
            </a:r>
            <a:endParaRPr lang="en-US" dirty="0"/>
          </a:p>
          <a:p>
            <a:r>
              <a:rPr lang="en-US" dirty="0"/>
              <a:t>Nodes with no children are known as </a:t>
            </a:r>
            <a:r>
              <a:rPr lang="en-US" b="1" dirty="0"/>
              <a:t>leaves</a:t>
            </a:r>
            <a:r>
              <a:rPr lang="en-US" dirty="0"/>
              <a:t> (a.k.a. </a:t>
            </a:r>
            <a:r>
              <a:rPr lang="en-US" i="1" dirty="0"/>
              <a:t>terminal nodes</a:t>
            </a:r>
            <a:r>
              <a:rPr lang="en-US" dirty="0"/>
              <a:t> or </a:t>
            </a:r>
            <a:r>
              <a:rPr lang="en-US" i="1" dirty="0"/>
              <a:t>external nodes</a:t>
            </a:r>
            <a:r>
              <a:rPr lang="en-US" dirty="0"/>
              <a:t>)</a:t>
            </a:r>
          </a:p>
          <a:p>
            <a:r>
              <a:rPr lang="en-US" dirty="0"/>
              <a:t>Nodes with one or more children are called </a:t>
            </a:r>
            <a:r>
              <a:rPr lang="en-US" b="1" dirty="0"/>
              <a:t>internal nodes</a:t>
            </a:r>
            <a:r>
              <a:rPr lang="en-US" dirty="0"/>
              <a:t> (a.k.a. </a:t>
            </a:r>
            <a:r>
              <a:rPr lang="en-US" i="1" dirty="0"/>
              <a:t>non-terminal nodes</a:t>
            </a:r>
            <a:r>
              <a:rPr lang="en-US" dirty="0"/>
              <a:t>)</a:t>
            </a:r>
          </a:p>
          <a:p>
            <a:r>
              <a:rPr lang="en-US" dirty="0"/>
              <a:t>The figures on the next two slides demonstrate two ways to think about trees</a:t>
            </a:r>
          </a:p>
        </p:txBody>
      </p:sp>
    </p:spTree>
    <p:extLst>
      <p:ext uri="{BB962C8B-B14F-4D97-AF65-F5344CB8AC3E}">
        <p14:creationId xmlns:p14="http://schemas.microsoft.com/office/powerpoint/2010/main" val="504957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78890-CDC0-47C0-9493-0BA4E0DED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Tree with Subtrees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081B3A-473A-4167-B55C-7CAC56F47B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652" y="2264765"/>
            <a:ext cx="10256695" cy="2328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949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BA49E-45F6-480C-A26E-5930D1229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Tree with Nodes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FB66C6-0975-4CB2-B751-5FBB5B8BD8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3584" y="1858212"/>
            <a:ext cx="9464832" cy="314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845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5AAF4-19EB-49CA-BE6B-A42F7E8E1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Paths in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82CBE0-1123-459C-B26F-1D34E65E55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 </a:t>
            </a:r>
            <a:r>
              <a:rPr lang="en-US" b="1" dirty="0"/>
              <a:t>path</a:t>
            </a:r>
            <a:r>
              <a:rPr lang="en-US" dirty="0"/>
              <a:t> from one node to another is defined as a sequence of nodes connected by directed edges; the </a:t>
            </a:r>
            <a:r>
              <a:rPr lang="en-US" i="1" dirty="0"/>
              <a:t>length</a:t>
            </a:r>
            <a:r>
              <a:rPr lang="en-US" dirty="0"/>
              <a:t> of the path is the number of edges</a:t>
            </a:r>
          </a:p>
          <a:p>
            <a:r>
              <a:rPr lang="en-US" dirty="0"/>
              <a:t>There is always exactly one path from the root to each other node in the tree; there will be no undirected cycles</a:t>
            </a:r>
          </a:p>
          <a:p>
            <a:r>
              <a:rPr lang="en-US" dirty="0"/>
              <a:t>The </a:t>
            </a:r>
            <a:r>
              <a:rPr lang="en-US" b="1" dirty="0"/>
              <a:t>depth</a:t>
            </a:r>
            <a:r>
              <a:rPr lang="en-US" dirty="0"/>
              <a:t> of a node is the length of the unique path from the root to the node</a:t>
            </a:r>
          </a:p>
          <a:p>
            <a:r>
              <a:rPr lang="en-US" dirty="0"/>
              <a:t>The root is at depth 0</a:t>
            </a:r>
          </a:p>
          <a:p>
            <a:r>
              <a:rPr lang="en-US" dirty="0"/>
              <a:t>The depth of a tree is the depth of the deepest leaf</a:t>
            </a:r>
          </a:p>
          <a:p>
            <a:r>
              <a:rPr lang="en-US" dirty="0"/>
              <a:t>The </a:t>
            </a:r>
            <a:r>
              <a:rPr lang="en-US" b="1" dirty="0"/>
              <a:t>height</a:t>
            </a:r>
            <a:r>
              <a:rPr lang="en-US" dirty="0"/>
              <a:t> of a node is the length of the longest path from the node to a leaf</a:t>
            </a:r>
          </a:p>
          <a:p>
            <a:r>
              <a:rPr lang="en-US" dirty="0"/>
              <a:t>All leaves are at height 0</a:t>
            </a:r>
          </a:p>
          <a:p>
            <a:r>
              <a:rPr lang="en-US" dirty="0"/>
              <a:t>If there is a path from n</a:t>
            </a:r>
            <a:r>
              <a:rPr lang="en-US" baseline="-25000" dirty="0"/>
              <a:t>1</a:t>
            </a:r>
            <a:r>
              <a:rPr lang="en-US" dirty="0"/>
              <a:t> to n</a:t>
            </a:r>
            <a:r>
              <a:rPr lang="en-US" baseline="-25000" dirty="0"/>
              <a:t>2</a:t>
            </a:r>
            <a:r>
              <a:rPr lang="en-US" dirty="0"/>
              <a:t> then n</a:t>
            </a:r>
            <a:r>
              <a:rPr lang="en-US" baseline="-25000" dirty="0"/>
              <a:t>1</a:t>
            </a:r>
            <a:r>
              <a:rPr lang="en-US" dirty="0"/>
              <a:t> is an </a:t>
            </a:r>
            <a:r>
              <a:rPr lang="en-US" b="1" dirty="0"/>
              <a:t>ancestor</a:t>
            </a:r>
            <a:r>
              <a:rPr lang="en-US" dirty="0"/>
              <a:t> of n</a:t>
            </a:r>
            <a:r>
              <a:rPr lang="en-US" baseline="-25000" dirty="0"/>
              <a:t>2</a:t>
            </a:r>
            <a:r>
              <a:rPr lang="en-US" dirty="0"/>
              <a:t> and n</a:t>
            </a:r>
            <a:r>
              <a:rPr lang="en-US" baseline="-25000" dirty="0"/>
              <a:t>2</a:t>
            </a:r>
            <a:r>
              <a:rPr lang="en-US" dirty="0"/>
              <a:t> is a </a:t>
            </a:r>
            <a:r>
              <a:rPr lang="en-US" b="1" dirty="0"/>
              <a:t>descendant</a:t>
            </a:r>
            <a:r>
              <a:rPr lang="en-US" dirty="0"/>
              <a:t> of n</a:t>
            </a:r>
            <a:r>
              <a:rPr lang="en-US" baseline="-25000" dirty="0"/>
              <a:t>1</a:t>
            </a:r>
          </a:p>
          <a:p>
            <a:r>
              <a:rPr lang="en-US" dirty="0"/>
              <a:t>If n</a:t>
            </a:r>
            <a:r>
              <a:rPr lang="en-US" baseline="-25000" dirty="0"/>
              <a:t>1</a:t>
            </a:r>
            <a:r>
              <a:rPr lang="en-US" dirty="0"/>
              <a:t> ≠ n</a:t>
            </a:r>
            <a:r>
              <a:rPr lang="en-US" baseline="-25000" dirty="0"/>
              <a:t>2</a:t>
            </a:r>
            <a:r>
              <a:rPr lang="en-US" dirty="0"/>
              <a:t> than we can use the terms </a:t>
            </a:r>
            <a:r>
              <a:rPr lang="en-US" i="1" dirty="0"/>
              <a:t>proper ancestor</a:t>
            </a:r>
            <a:r>
              <a:rPr lang="en-US" dirty="0"/>
              <a:t> and </a:t>
            </a:r>
            <a:r>
              <a:rPr lang="en-US" i="1" dirty="0"/>
              <a:t>proper descendant</a:t>
            </a:r>
            <a:endParaRPr lang="en-US" dirty="0"/>
          </a:p>
          <a:p>
            <a:r>
              <a:rPr lang="en-US" dirty="0"/>
              <a:t>A collection of trees is sometimes referred to as a </a:t>
            </a:r>
            <a:r>
              <a:rPr lang="en-US" b="1" dirty="0"/>
              <a:t>forest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966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345B4-89DD-4064-B2AD-1D966F937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Implementing General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29C4B7-414C-4D6F-AEAD-E8A6C4B205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So far, we have been discussing trees as an </a:t>
            </a:r>
            <a:r>
              <a:rPr lang="en-US" i="1" dirty="0"/>
              <a:t>abstract data type </a:t>
            </a:r>
            <a:r>
              <a:rPr lang="en-US" dirty="0"/>
              <a:t>(ADT)</a:t>
            </a:r>
          </a:p>
          <a:p>
            <a:r>
              <a:rPr lang="en-US" dirty="0"/>
              <a:t>When we implement a tree as a </a:t>
            </a:r>
            <a:r>
              <a:rPr lang="en-US" i="1" dirty="0"/>
              <a:t>data structure</a:t>
            </a:r>
            <a:r>
              <a:rPr lang="en-US" dirty="0"/>
              <a:t>, each node will also be represented as a data structure</a:t>
            </a:r>
          </a:p>
          <a:p>
            <a:r>
              <a:rPr lang="en-US" dirty="0"/>
              <a:t>In a language such as C++, we would likely implement trees and nodes as classes</a:t>
            </a:r>
          </a:p>
          <a:p>
            <a:r>
              <a:rPr lang="en-US" dirty="0"/>
              <a:t>One element of each node will be the value stored in the node; this might be some specific type, or kept general if templates are used</a:t>
            </a:r>
          </a:p>
          <a:p>
            <a:r>
              <a:rPr lang="en-US" dirty="0"/>
              <a:t>Each node will also contain at least one pointer to a child (which could be set to nullptr)</a:t>
            </a:r>
          </a:p>
          <a:p>
            <a:r>
              <a:rPr lang="en-US" dirty="0"/>
              <a:t>A node in a general tree might store a linked list of pointers to children, but this is not the usual way to implement a general tree</a:t>
            </a:r>
          </a:p>
          <a:p>
            <a:r>
              <a:rPr lang="en-US" dirty="0"/>
              <a:t>As mentioned earlier, in a general tree, each node is allowed to have any number of children</a:t>
            </a:r>
          </a:p>
          <a:p>
            <a:r>
              <a:rPr lang="en-US" dirty="0"/>
              <a:t>A common choice is to have each node store a pointer to its left child and its right sibling, so that each node has a fixed size</a:t>
            </a:r>
          </a:p>
          <a:p>
            <a:r>
              <a:rPr lang="en-US" dirty="0"/>
              <a:t>The figure on the next slide depicts this method of storing a general tree (the same tree we saw before depicted with nodes)</a:t>
            </a:r>
          </a:p>
          <a:p>
            <a:r>
              <a:rPr lang="en-US" dirty="0"/>
              <a:t>A node in a general tree might also store a pointer to its parent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6453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F8008-1F1C-4B54-851E-91B8F1684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Tree with Fixed-sized Nodes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638F9A-71A0-4453-A7E9-EDD26DC8B3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321" y="1921961"/>
            <a:ext cx="9569358" cy="3014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512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45C61-E52A-4AC5-A124-B6426E4FF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Ordering Children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98FF1F-B012-4618-8DFB-9C53F4B82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implementation involving left child pointers and right sibling pointers seems to insinuate that children of a node are </a:t>
            </a:r>
            <a:r>
              <a:rPr lang="en-US" i="1" dirty="0"/>
              <a:t>ordered</a:t>
            </a:r>
            <a:r>
              <a:rPr lang="en-US" dirty="0"/>
              <a:t> in some linear fashion; e.g., from left to right</a:t>
            </a:r>
          </a:p>
          <a:p>
            <a:r>
              <a:rPr lang="en-US" dirty="0"/>
              <a:t>This is not necessarily intuitive for all trees; in general, a tree is a </a:t>
            </a:r>
            <a:r>
              <a:rPr lang="en-US" i="1" dirty="0"/>
              <a:t>hierarchical data structure</a:t>
            </a:r>
          </a:p>
          <a:p>
            <a:r>
              <a:rPr lang="en-US" dirty="0"/>
              <a:t>For example, a tree can be used to represent a file system with directories and files; children might be ordered according to ASCII, file type, date, etc., or the order of siblings may not matter</a:t>
            </a:r>
          </a:p>
          <a:p>
            <a:r>
              <a:rPr lang="en-US" dirty="0"/>
              <a:t>A document such as a book could be represented by a tree; the root represents "book", whose children represent "parts" or "chapters", then "sections", etc.; here, the order of siblings matters</a:t>
            </a:r>
          </a:p>
          <a:p>
            <a:r>
              <a:rPr lang="en-US" dirty="0"/>
              <a:t>Trees can also be used to represent parsed sentences broken into phrases, sub-phrases, etc., down to individual words; here again, the order of siblings matters</a:t>
            </a:r>
          </a:p>
          <a:p>
            <a:r>
              <a:rPr lang="en-US" dirty="0"/>
              <a:t>For this last example, if the rules of the grammar are worked into the tree, then this is an example of a </a:t>
            </a:r>
            <a:r>
              <a:rPr lang="en-US" i="1" dirty="0"/>
              <a:t>parse tree</a:t>
            </a:r>
            <a:r>
              <a:rPr lang="en-US" dirty="0"/>
              <a:t>, a.k.a. an </a:t>
            </a:r>
            <a:r>
              <a:rPr lang="en-US" i="1" dirty="0"/>
              <a:t>abstract syntax tree</a:t>
            </a:r>
            <a:endParaRPr lang="en-US" dirty="0"/>
          </a:p>
          <a:p>
            <a:r>
              <a:rPr lang="en-US" dirty="0"/>
              <a:t>Computer programs can also be represented as parse trees, and some compilers might choose to do so; again, the order of siblings matters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369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CAFD9-E2D1-48BA-8C06-EC5C5E397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Traversal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B8952B-99DC-4065-97AE-23F6E8CCDF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There are three important </a:t>
            </a:r>
            <a:r>
              <a:rPr lang="en-US" b="1" dirty="0"/>
              <a:t>traversal strategies</a:t>
            </a:r>
            <a:r>
              <a:rPr lang="en-US" dirty="0"/>
              <a:t> for trees:</a:t>
            </a:r>
          </a:p>
          <a:p>
            <a:pPr lvl="1"/>
            <a:r>
              <a:rPr lang="en-US" dirty="0"/>
              <a:t>A </a:t>
            </a:r>
            <a:r>
              <a:rPr lang="en-US" b="1" dirty="0"/>
              <a:t>preorder</a:t>
            </a:r>
            <a:r>
              <a:rPr lang="en-US" dirty="0"/>
              <a:t> traversal visits the current node first (e.g., the root) and then the subtrees from left to right (using preorder traversal)</a:t>
            </a:r>
          </a:p>
          <a:p>
            <a:pPr lvl="1"/>
            <a:r>
              <a:rPr lang="en-US" dirty="0"/>
              <a:t>An </a:t>
            </a:r>
            <a:r>
              <a:rPr lang="en-US" b="1" dirty="0"/>
              <a:t>inorder</a:t>
            </a:r>
            <a:r>
              <a:rPr lang="en-US" dirty="0"/>
              <a:t> traversal visits the left subtree first (using inorder traversal), then the current node, then the remaining subtrees from left to right (using inorder traversal)</a:t>
            </a:r>
          </a:p>
          <a:p>
            <a:pPr lvl="1"/>
            <a:r>
              <a:rPr lang="en-US" dirty="0"/>
              <a:t>A </a:t>
            </a:r>
            <a:r>
              <a:rPr lang="en-US" b="1" dirty="0"/>
              <a:t>postorder</a:t>
            </a:r>
            <a:r>
              <a:rPr lang="en-US" dirty="0"/>
              <a:t> traversal visits the subtrees first from left to right (using postorder traversal) and then the current node last</a:t>
            </a:r>
          </a:p>
          <a:p>
            <a:pPr lvl="1"/>
            <a:r>
              <a:rPr lang="en-US" dirty="0"/>
              <a:t>The traversal strategies mentioned above are typically implemented as recursive functions; recursive pseudo-code for preorder traversal is shown on the next slide</a:t>
            </a:r>
          </a:p>
          <a:p>
            <a:r>
              <a:rPr lang="en-US" dirty="0"/>
              <a:t>Another important traversal strategy is </a:t>
            </a:r>
            <a:r>
              <a:rPr lang="en-US" b="1" dirty="0"/>
              <a:t>breadth-first search </a:t>
            </a:r>
            <a:r>
              <a:rPr lang="en-US" dirty="0"/>
              <a:t>(BFS)</a:t>
            </a:r>
          </a:p>
          <a:p>
            <a:pPr lvl="1"/>
            <a:r>
              <a:rPr lang="en-US" dirty="0"/>
              <a:t>This visits the root first, then every node at depth 1 from left to right, then every node at depth 2 from left to right, etc.</a:t>
            </a:r>
          </a:p>
          <a:p>
            <a:pPr lvl="1"/>
            <a:r>
              <a:rPr lang="en-US" dirty="0"/>
              <a:t>BFS is typically implemented using a queue</a:t>
            </a:r>
          </a:p>
          <a:p>
            <a:r>
              <a:rPr lang="en-US" dirty="0"/>
              <a:t>Two slides from now, there is an example of each of the four traversal strategies mentioned on this slide, for the sample tree we have been looking at</a:t>
            </a:r>
          </a:p>
        </p:txBody>
      </p:sp>
    </p:spTree>
    <p:extLst>
      <p:ext uri="{BB962C8B-B14F-4D97-AF65-F5344CB8AC3E}">
        <p14:creationId xmlns:p14="http://schemas.microsoft.com/office/powerpoint/2010/main" val="3845020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7EB9F-8D24-4E39-964E-28FF7FC5B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Preorder Traversal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C4B74C-7485-43C2-864A-7A1C9F81A1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PreorderTraversal(Tree T)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if T is empty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return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visit T.root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for each child of T.root from left to right: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PreorderTraversal(child)</a:t>
            </a:r>
          </a:p>
        </p:txBody>
      </p:sp>
    </p:spTree>
    <p:extLst>
      <p:ext uri="{BB962C8B-B14F-4D97-AF65-F5344CB8AC3E}">
        <p14:creationId xmlns:p14="http://schemas.microsoft.com/office/powerpoint/2010/main" val="27665790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6C0FE-DACC-47A1-BE78-82C84DC3F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Traversal Strategies: Example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279519D-1C03-4CE0-9C7B-6276375EC23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Preorder: A, B, C, D, H, E, I, J, P, Q, F, K, L, M, G, N</a:t>
            </a:r>
          </a:p>
          <a:p>
            <a:r>
              <a:rPr lang="en-US" dirty="0"/>
              <a:t>Inorder: B, A, C, H, D, I, E, P, J, Q, K, F, L, M, N, G</a:t>
            </a:r>
          </a:p>
          <a:p>
            <a:r>
              <a:rPr lang="en-US" dirty="0"/>
              <a:t>Postorder: B, C, H, D, I, P, Q, J, E, K, L, M, F, N, G, A</a:t>
            </a:r>
          </a:p>
          <a:p>
            <a:r>
              <a:rPr lang="en-US" dirty="0"/>
              <a:t>Breadth-first search: A, B, C, D, E, F, G, H, I, J, K, L, M, N, P, Q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A0C1A9-9EE7-4F5C-987D-ADCE386969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2" y="1825625"/>
            <a:ext cx="5554631" cy="1843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3058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1E2A4-650E-4493-BFF8-4F8BF294A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 of Tree Traversals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D996B-55C5-490F-B57E-DC6CA98968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One use of a preorder traversal might be a program to display, for example, the contents of directories with subdirectories</a:t>
            </a:r>
          </a:p>
          <a:p>
            <a:pPr lvl="1"/>
            <a:r>
              <a:rPr lang="en-US" dirty="0"/>
              <a:t>Every time you move down into a folder, you increase the number of tabs</a:t>
            </a:r>
          </a:p>
          <a:p>
            <a:pPr lvl="1"/>
            <a:r>
              <a:rPr lang="en-US" dirty="0"/>
              <a:t>Every time you move back up, you decrease the number of tabs</a:t>
            </a:r>
          </a:p>
          <a:p>
            <a:r>
              <a:rPr lang="en-US" dirty="0"/>
              <a:t>One use of a postorder traversal might be a program to display the total size of each such directory (including all its subdirectories and files)</a:t>
            </a:r>
          </a:p>
          <a:p>
            <a:r>
              <a:rPr lang="en-US" dirty="0"/>
              <a:t>An inorder traversal is common for iterating through the nodes in a </a:t>
            </a:r>
            <a:r>
              <a:rPr lang="en-US" i="1" dirty="0"/>
              <a:t>binary search trees</a:t>
            </a:r>
            <a:r>
              <a:rPr lang="en-US" dirty="0"/>
              <a:t>, which we will discuss later</a:t>
            </a:r>
          </a:p>
          <a:p>
            <a:r>
              <a:rPr lang="en-US" dirty="0"/>
              <a:t>Other complex traversal strategies are possible, some relying on stacks, queues, and generalized lists</a:t>
            </a:r>
          </a:p>
          <a:p>
            <a:r>
              <a:rPr lang="en-US" dirty="0"/>
              <a:t>Some of these strategies are used by algorithms discussed in DSA II and AI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3626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E5EB0A7-7EC1-40BB-8006-FA33E9FCA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Trees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B2B1DA-50BD-4CE2-B2F6-89D3F0CA7F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 </a:t>
            </a:r>
            <a:r>
              <a:rPr lang="en-US" b="1" dirty="0"/>
              <a:t>binary tree</a:t>
            </a:r>
            <a:r>
              <a:rPr lang="en-US" dirty="0"/>
              <a:t> is a tree in which no node may have more than two children; i.e., it is possible for a node to have no children, one child, or two children</a:t>
            </a:r>
          </a:p>
          <a:p>
            <a:r>
              <a:rPr lang="en-US" dirty="0"/>
              <a:t>A </a:t>
            </a:r>
            <a:r>
              <a:rPr lang="en-US" i="1" dirty="0"/>
              <a:t>proper binary tree</a:t>
            </a:r>
            <a:r>
              <a:rPr lang="en-US" dirty="0"/>
              <a:t>, a.k.a. </a:t>
            </a:r>
            <a:r>
              <a:rPr lang="en-US" i="1" dirty="0"/>
              <a:t>full binary tree</a:t>
            </a:r>
            <a:r>
              <a:rPr lang="en-US" dirty="0"/>
              <a:t>, is a binary tree in which each internal node has exactly two children</a:t>
            </a:r>
          </a:p>
          <a:p>
            <a:r>
              <a:rPr lang="en-US" dirty="0"/>
              <a:t>A </a:t>
            </a:r>
            <a:r>
              <a:rPr lang="en-US" i="1" dirty="0"/>
              <a:t>complete binary tree</a:t>
            </a:r>
            <a:r>
              <a:rPr lang="en-US" dirty="0"/>
              <a:t> is one in which every level is filled, except possibly the bottom level, which gets filled from left to right</a:t>
            </a:r>
          </a:p>
          <a:p>
            <a:r>
              <a:rPr lang="en-US" dirty="0"/>
              <a:t>The depth of a binary tree with N nodes is often much smaller than N</a:t>
            </a:r>
          </a:p>
          <a:p>
            <a:pPr lvl="1"/>
            <a:r>
              <a:rPr lang="en-US" dirty="0"/>
              <a:t>According to the book, an analysis shows that the average depth of a binary tree is O(N</a:t>
            </a:r>
            <a:r>
              <a:rPr lang="en-US" baseline="30000" dirty="0"/>
              <a:t>0.5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For a special type of binary tree, a </a:t>
            </a:r>
            <a:r>
              <a:rPr lang="en-US" b="1" dirty="0"/>
              <a:t>binary search tree</a:t>
            </a:r>
            <a:r>
              <a:rPr lang="en-US" dirty="0"/>
              <a:t>, the average depth is O(log N)</a:t>
            </a:r>
          </a:p>
          <a:p>
            <a:pPr lvl="1"/>
            <a:r>
              <a:rPr lang="en-US" dirty="0"/>
              <a:t>In the worst case, the depth can be N-1</a:t>
            </a:r>
          </a:p>
          <a:p>
            <a:r>
              <a:rPr lang="en-US" dirty="0"/>
              <a:t>The number of nodes at depth d in a binary tree is at most 2</a:t>
            </a:r>
            <a:r>
              <a:rPr lang="en-US" baseline="30000" dirty="0"/>
              <a:t>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7268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F62E7-77F3-4492-A40A-335A691DB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Implementing Binary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3415E4-13C0-41B3-B09E-00AE962994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To implement a binary tree, each node typically stores a pointer to the </a:t>
            </a:r>
            <a:r>
              <a:rPr lang="en-US" i="1" dirty="0"/>
              <a:t>left</a:t>
            </a:r>
            <a:r>
              <a:rPr lang="en-US" dirty="0"/>
              <a:t> child (or subtree) and a pointer to the </a:t>
            </a:r>
            <a:r>
              <a:rPr lang="en-US" i="1" dirty="0"/>
              <a:t>right</a:t>
            </a:r>
            <a:r>
              <a:rPr lang="en-US" dirty="0"/>
              <a:t> child (or subtree)</a:t>
            </a:r>
          </a:p>
          <a:p>
            <a:r>
              <a:rPr lang="en-US" dirty="0"/>
              <a:t>It is thus possible to have a right child but no left child; I consider this to be philosophically different from a general tree</a:t>
            </a:r>
          </a:p>
          <a:p>
            <a:r>
              <a:rPr lang="en-US" dirty="0"/>
              <a:t>Nodes will also typically store one or more additional values</a:t>
            </a:r>
          </a:p>
          <a:p>
            <a:r>
              <a:rPr lang="en-US" dirty="0"/>
              <a:t>Some implementations will also store a pointer to the node’s parent</a:t>
            </a:r>
          </a:p>
          <a:p>
            <a:r>
              <a:rPr lang="en-US" dirty="0"/>
              <a:t>As with linked lists, you generally need to allocate memory when a node is created and to free memory when a node is deleted</a:t>
            </a:r>
          </a:p>
          <a:p>
            <a:r>
              <a:rPr lang="en-US" dirty="0"/>
              <a:t>Note that in a binary tree, every node occupies a fixed amount of memory, and there is no need for a secondary data structure such as a linked list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688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7EB9F-8D24-4E39-964E-28FF7FC5B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Tree Preorder Traversal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C4B74C-7485-43C2-864A-7A1C9F81A1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Implementing traversals for binary trees is easier than for general trees; for example, pseudo-code for preorder traversal becomes: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PreorderTraversal(BinaryTree T)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if T is empty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return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visit T.root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PreorderTraversal(T.left)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PreorderTraversal(T.right)</a:t>
            </a:r>
          </a:p>
          <a:p>
            <a:r>
              <a:rPr lang="en-US" dirty="0"/>
              <a:t>By moving the visit one or two lines down, we can obtain pseudo-code for inorder or postorder traversal, respectively</a:t>
            </a:r>
          </a:p>
        </p:txBody>
      </p:sp>
    </p:spTree>
    <p:extLst>
      <p:ext uri="{BB962C8B-B14F-4D97-AF65-F5344CB8AC3E}">
        <p14:creationId xmlns:p14="http://schemas.microsoft.com/office/powerpoint/2010/main" val="36664569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9A389-13F0-4351-9718-E1032B8A6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Expression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0D5AEE-398E-492C-9EF7-2D482B4970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</a:t>
            </a:r>
            <a:r>
              <a:rPr lang="en-US" b="1" dirty="0"/>
              <a:t>expression tree </a:t>
            </a:r>
            <a:r>
              <a:rPr lang="en-US" dirty="0"/>
              <a:t>can represent mathematical expressions</a:t>
            </a:r>
          </a:p>
          <a:p>
            <a:r>
              <a:rPr lang="en-US" dirty="0"/>
              <a:t>Leaves represent values (including variables), and internal nodes represent operators</a:t>
            </a:r>
          </a:p>
          <a:p>
            <a:r>
              <a:rPr lang="en-US" dirty="0"/>
              <a:t>Assuming that all operators are binary or unary, the expression tree will be a binary tree</a:t>
            </a:r>
          </a:p>
          <a:p>
            <a:r>
              <a:rPr lang="en-US" dirty="0"/>
              <a:t>An example of an expression tree is shown on the next slide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6879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B0368-45CF-4C99-89CA-B2626CC7A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Expression Tree: Example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512F1F-CF79-4AB3-A67A-D8025EFD12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Consider the expression: (a + b * c) + ((d * e + f) * g)</a:t>
            </a:r>
          </a:p>
          <a:p>
            <a:r>
              <a:rPr lang="en-US" dirty="0"/>
              <a:t>The corresponding expression tree is: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There is a linear algorithm to convert a postfix expression to an expression tree using a stack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85ACBA-1926-45B8-B3A8-A98BD75F9B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011" y="2599105"/>
            <a:ext cx="7049977" cy="2760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7157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512B6-445E-423E-9B7C-C536974F5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699E24-9640-4714-8A39-29121DA442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One subcategory of binary tree is the </a:t>
            </a:r>
            <a:r>
              <a:rPr lang="en-US" b="1" dirty="0"/>
              <a:t>binary search tree</a:t>
            </a:r>
          </a:p>
          <a:p>
            <a:r>
              <a:rPr lang="en-US" dirty="0"/>
              <a:t>One piece of information stored in each node is called a </a:t>
            </a:r>
            <a:r>
              <a:rPr lang="en-US" b="1" dirty="0"/>
              <a:t>key</a:t>
            </a:r>
          </a:p>
          <a:p>
            <a:r>
              <a:rPr lang="en-US" dirty="0"/>
              <a:t>There will typically also be one or more other pieces of information stored in each node</a:t>
            </a:r>
          </a:p>
          <a:p>
            <a:r>
              <a:rPr lang="en-US" dirty="0"/>
              <a:t>Of course, each node will at least contain pointers to its left child and right child (because a binary search tree is a binary tree)</a:t>
            </a:r>
          </a:p>
          <a:p>
            <a:r>
              <a:rPr lang="en-US" dirty="0"/>
              <a:t>By definition, if X is a node in a binary search tree with key k, then:</a:t>
            </a:r>
          </a:p>
          <a:p>
            <a:pPr lvl="1"/>
            <a:r>
              <a:rPr lang="en-US" dirty="0"/>
              <a:t>Every node in the left subtree of X has a key with value &lt;= k</a:t>
            </a:r>
          </a:p>
          <a:p>
            <a:pPr lvl="1"/>
            <a:r>
              <a:rPr lang="en-US" dirty="0"/>
              <a:t>Every node in the right subtree of X has a key with value &gt;= k</a:t>
            </a:r>
          </a:p>
          <a:p>
            <a:r>
              <a:rPr lang="en-US" dirty="0"/>
              <a:t>The textbook assumes that there will be no duplicate values of keys; </a:t>
            </a:r>
            <a:r>
              <a:rPr lang="en-US" i="1" dirty="0"/>
              <a:t>we will not make this assumption for regular binary search trees</a:t>
            </a:r>
          </a:p>
          <a:p>
            <a:r>
              <a:rPr lang="en-US" dirty="0"/>
              <a:t>Although you can place nodes with equal keys in the left or right subtree, it is important to be consistent; </a:t>
            </a:r>
            <a:r>
              <a:rPr lang="en-US" i="1" dirty="0"/>
              <a:t>we will always move right on equality</a:t>
            </a:r>
          </a:p>
        </p:txBody>
      </p:sp>
    </p:spTree>
    <p:extLst>
      <p:ext uri="{BB962C8B-B14F-4D97-AF65-F5344CB8AC3E}">
        <p14:creationId xmlns:p14="http://schemas.microsoft.com/office/powerpoint/2010/main" val="4502202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01828-8FAB-4DBD-92A9-2EE255160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 Implementation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B6C6B9-C408-404A-BE14-F0A5AE86F8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Assuming we are using C++:</a:t>
            </a:r>
          </a:p>
          <a:p>
            <a:pPr lvl="1"/>
            <a:r>
              <a:rPr lang="en-US" dirty="0"/>
              <a:t>The binary search tree would be implemented as a class</a:t>
            </a:r>
          </a:p>
          <a:p>
            <a:pPr lvl="1"/>
            <a:r>
              <a:rPr lang="en-US" dirty="0"/>
              <a:t>The possible operations that the data structure supports would be implemented as member functions</a:t>
            </a:r>
          </a:p>
          <a:p>
            <a:pPr lvl="1"/>
            <a:r>
              <a:rPr lang="en-US" dirty="0"/>
              <a:t>Nodes would likely be implemented as a private nested class</a:t>
            </a:r>
          </a:p>
          <a:p>
            <a:pPr lvl="1"/>
            <a:r>
              <a:rPr lang="en-US" dirty="0"/>
              <a:t>As with binary trees in general, each node will store a pointer to its left and a pointer to its right child, and often a pointer to its parent</a:t>
            </a:r>
          </a:p>
          <a:p>
            <a:pPr lvl="1"/>
            <a:r>
              <a:rPr lang="en-US" dirty="0"/>
              <a:t>Each node will also typically contain additional information</a:t>
            </a:r>
          </a:p>
          <a:p>
            <a:r>
              <a:rPr lang="en-US" dirty="0"/>
              <a:t>The textbook shows code such that each node stores an element of some general type</a:t>
            </a:r>
          </a:p>
          <a:p>
            <a:pPr lvl="1"/>
            <a:r>
              <a:rPr lang="en-US" dirty="0"/>
              <a:t>This relies on templates</a:t>
            </a:r>
          </a:p>
          <a:p>
            <a:pPr lvl="1"/>
            <a:r>
              <a:rPr lang="en-US" dirty="0"/>
              <a:t>The type must have the "&lt;" operator defined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2751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ECEC2-FEF0-405A-AD06-265FE4D27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 Operations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803AD-B22D-4B8B-AE3E-7B28E03506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Binary search trees at least support </a:t>
            </a:r>
            <a:r>
              <a:rPr lang="en-US" b="1" dirty="0"/>
              <a:t>insertion</a:t>
            </a:r>
            <a:r>
              <a:rPr lang="en-US" dirty="0"/>
              <a:t> and </a:t>
            </a:r>
            <a:r>
              <a:rPr lang="en-US" b="1" dirty="0"/>
              <a:t>search</a:t>
            </a:r>
          </a:p>
          <a:p>
            <a:r>
              <a:rPr lang="en-US" dirty="0"/>
              <a:t>Both of those operations will have </a:t>
            </a:r>
            <a:r>
              <a:rPr lang="en-US" i="1" dirty="0"/>
              <a:t>average-case logarithmic</a:t>
            </a:r>
            <a:r>
              <a:rPr lang="en-US" dirty="0"/>
              <a:t>, but </a:t>
            </a:r>
            <a:r>
              <a:rPr lang="en-US" i="1" dirty="0"/>
              <a:t>worst-case linear</a:t>
            </a:r>
            <a:r>
              <a:rPr lang="en-US" dirty="0"/>
              <a:t>, time complexity</a:t>
            </a:r>
          </a:p>
          <a:p>
            <a:r>
              <a:rPr lang="en-US" dirty="0"/>
              <a:t>Most implementations would also support </a:t>
            </a:r>
            <a:r>
              <a:rPr lang="en-US" b="1" dirty="0"/>
              <a:t>deletion</a:t>
            </a:r>
          </a:p>
          <a:p>
            <a:r>
              <a:rPr lang="en-US" dirty="0"/>
              <a:t>Other possible operations include </a:t>
            </a:r>
            <a:r>
              <a:rPr lang="en-US" i="1" dirty="0"/>
              <a:t>findMin</a:t>
            </a:r>
            <a:r>
              <a:rPr lang="en-US" dirty="0"/>
              <a:t>, </a:t>
            </a:r>
            <a:r>
              <a:rPr lang="en-US" i="1" dirty="0"/>
              <a:t>findMax</a:t>
            </a:r>
            <a:r>
              <a:rPr lang="en-US" dirty="0"/>
              <a:t>, </a:t>
            </a:r>
            <a:r>
              <a:rPr lang="en-US" i="1" dirty="0"/>
              <a:t>getSuccessor</a:t>
            </a:r>
            <a:r>
              <a:rPr lang="en-US" dirty="0"/>
              <a:t>, and </a:t>
            </a:r>
            <a:r>
              <a:rPr lang="en-US" i="1" dirty="0"/>
              <a:t>getPredecessor</a:t>
            </a:r>
          </a:p>
          <a:p>
            <a:r>
              <a:rPr lang="en-US" dirty="0"/>
              <a:t>All the above operations can be implemented in average-case logarithmic time but worst-case linear time</a:t>
            </a:r>
          </a:p>
          <a:p>
            <a:r>
              <a:rPr lang="en-US" dirty="0"/>
              <a:t>A binary search tree also lets us iterate through all items in sorted order, based on their keys, in linear time (we will discuss this a bit later)</a:t>
            </a:r>
          </a:p>
        </p:txBody>
      </p:sp>
    </p:spTree>
    <p:extLst>
      <p:ext uri="{BB962C8B-B14F-4D97-AF65-F5344CB8AC3E}">
        <p14:creationId xmlns:p14="http://schemas.microsoft.com/office/powerpoint/2010/main" val="21219334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500A8-1D5F-4A18-9F8F-FE62FD45F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 Insertion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035484-9F3F-4B3B-9CD2-12CA4913B0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insert a new item in a binary search tree, you start at the root, and walk left or right as appropriate (based on a comparison of keys)</a:t>
            </a:r>
          </a:p>
          <a:p>
            <a:r>
              <a:rPr lang="en-US" dirty="0"/>
              <a:t>When you reach a nullptr (an empty tree), you insert the new item at the position of the nullptr</a:t>
            </a:r>
          </a:p>
          <a:p>
            <a:r>
              <a:rPr lang="en-US" dirty="0"/>
              <a:t>Implementations of the insertion operation will typically keep track of the parent of the current position as well as the current position</a:t>
            </a:r>
          </a:p>
          <a:p>
            <a:r>
              <a:rPr lang="en-US" dirty="0"/>
              <a:t>Recursive implementations are also possible (the textbook shows an example)</a:t>
            </a:r>
          </a:p>
          <a:p>
            <a:r>
              <a:rPr lang="en-US" dirty="0"/>
              <a:t>The next several slides help to explain how insertion works</a:t>
            </a:r>
          </a:p>
        </p:txBody>
      </p:sp>
    </p:spTree>
    <p:extLst>
      <p:ext uri="{BB962C8B-B14F-4D97-AF65-F5344CB8AC3E}">
        <p14:creationId xmlns:p14="http://schemas.microsoft.com/office/powerpoint/2010/main" val="41704950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FAEF-E5C6-4CE1-8EB5-44B21ABA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Tree: Example of Insertion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C0921-7C25-4E1B-8F1D-8F0DD62C7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Inserting integers: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6D8D9E-1CE3-4157-B34C-79A3EE95F9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50, 23, 41, 84, 90, 86, 7, 50, 72,</a:t>
            </a:r>
          </a:p>
          <a:p>
            <a:pPr marL="0" indent="0">
              <a:buNone/>
            </a:pPr>
            <a:r>
              <a:rPr lang="en-US" dirty="0"/>
              <a:t> ^</a:t>
            </a:r>
          </a:p>
          <a:p>
            <a:pPr marL="0" indent="0">
              <a:buNone/>
            </a:pPr>
            <a:r>
              <a:rPr lang="en-US" dirty="0"/>
              <a:t>23, 50, 81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9A05E0-65BC-4BE9-BE6B-1ECC9CB0B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Tree so far: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E923AA-B25E-4237-AE53-91F8C1861E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50</a:t>
            </a:r>
          </a:p>
        </p:txBody>
      </p:sp>
    </p:spTree>
    <p:extLst>
      <p:ext uri="{BB962C8B-B14F-4D97-AF65-F5344CB8AC3E}">
        <p14:creationId xmlns:p14="http://schemas.microsoft.com/office/powerpoint/2010/main" val="15233608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FAEF-E5C6-4CE1-8EB5-44B21ABA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Tree: Example of Insertion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C0921-7C25-4E1B-8F1D-8F0DD62C7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Inserting integers: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6D8D9E-1CE3-4157-B34C-79A3EE95F9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50, 23, 41, 84, 90, 86, 7, 50, 72,</a:t>
            </a:r>
          </a:p>
          <a:p>
            <a:pPr marL="0" indent="0">
              <a:buNone/>
            </a:pPr>
            <a:r>
              <a:rPr lang="en-US" dirty="0"/>
              <a:t>        ^</a:t>
            </a:r>
          </a:p>
          <a:p>
            <a:pPr marL="0" indent="0">
              <a:buNone/>
            </a:pPr>
            <a:r>
              <a:rPr lang="en-US" dirty="0"/>
              <a:t>23, 50, 81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9A05E0-65BC-4BE9-BE6B-1ECC9CB0B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Tree so far: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E923AA-B25E-4237-AE53-91F8C1861E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50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23</a:t>
            </a:r>
          </a:p>
        </p:txBody>
      </p:sp>
    </p:spTree>
    <p:extLst>
      <p:ext uri="{BB962C8B-B14F-4D97-AF65-F5344CB8AC3E}">
        <p14:creationId xmlns:p14="http://schemas.microsoft.com/office/powerpoint/2010/main" val="40302346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FAEF-E5C6-4CE1-8EB5-44B21ABA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Tree: Example of Insertion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C0921-7C25-4E1B-8F1D-8F0DD62C7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Inserting integers: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6D8D9E-1CE3-4157-B34C-79A3EE95F9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50, 23, 41, 84, 90, 86, 7, 50, 72,</a:t>
            </a:r>
          </a:p>
          <a:p>
            <a:pPr marL="0" indent="0">
              <a:buNone/>
            </a:pPr>
            <a:r>
              <a:rPr lang="en-US" dirty="0"/>
              <a:t>              ^</a:t>
            </a:r>
          </a:p>
          <a:p>
            <a:pPr marL="0" indent="0">
              <a:buNone/>
            </a:pPr>
            <a:r>
              <a:rPr lang="en-US" dirty="0"/>
              <a:t>23, 50, 81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9A05E0-65BC-4BE9-BE6B-1ECC9CB0B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Tree so far: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E923AA-B25E-4237-AE53-91F8C1861E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50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23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41</a:t>
            </a:r>
          </a:p>
        </p:txBody>
      </p:sp>
    </p:spTree>
    <p:extLst>
      <p:ext uri="{BB962C8B-B14F-4D97-AF65-F5344CB8AC3E}">
        <p14:creationId xmlns:p14="http://schemas.microsoft.com/office/powerpoint/2010/main" val="40693829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FAEF-E5C6-4CE1-8EB5-44B21ABA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Tree: Example of Insertion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C0921-7C25-4E1B-8F1D-8F0DD62C7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Inserting integers: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6D8D9E-1CE3-4157-B34C-79A3EE95F9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50, 23, 41, 84, 90, 86, 7, 50, 72,</a:t>
            </a:r>
          </a:p>
          <a:p>
            <a:pPr marL="0" indent="0">
              <a:buNone/>
            </a:pPr>
            <a:r>
              <a:rPr lang="en-US" dirty="0"/>
              <a:t>                     ^</a:t>
            </a:r>
          </a:p>
          <a:p>
            <a:pPr marL="0" indent="0">
              <a:buNone/>
            </a:pPr>
            <a:r>
              <a:rPr lang="en-US" dirty="0"/>
              <a:t>23, 50, 81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9A05E0-65BC-4BE9-BE6B-1ECC9CB0B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Tree so far: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E923AA-B25E-4237-AE53-91F8C1861E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50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23      84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41</a:t>
            </a:r>
          </a:p>
        </p:txBody>
      </p:sp>
    </p:spTree>
    <p:extLst>
      <p:ext uri="{BB962C8B-B14F-4D97-AF65-F5344CB8AC3E}">
        <p14:creationId xmlns:p14="http://schemas.microsoft.com/office/powerpoint/2010/main" val="22883249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FAEF-E5C6-4CE1-8EB5-44B21ABA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Tree: Example of Insertion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C0921-7C25-4E1B-8F1D-8F0DD62C7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Inserting integers: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6D8D9E-1CE3-4157-B34C-79A3EE95F9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50, 23, 41, 84, 90, 86, 7, 50, 72,</a:t>
            </a:r>
          </a:p>
          <a:p>
            <a:pPr marL="0" indent="0">
              <a:buNone/>
            </a:pPr>
            <a:r>
              <a:rPr lang="en-US" dirty="0"/>
              <a:t>                           ^</a:t>
            </a:r>
          </a:p>
          <a:p>
            <a:pPr marL="0" indent="0">
              <a:buNone/>
            </a:pPr>
            <a:r>
              <a:rPr lang="en-US" dirty="0"/>
              <a:t>23, 50, 81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9A05E0-65BC-4BE9-BE6B-1ECC9CB0B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Tree so far: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E923AA-B25E-4237-AE53-91F8C1861E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50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23      84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\   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41       90</a:t>
            </a:r>
          </a:p>
        </p:txBody>
      </p:sp>
    </p:spTree>
    <p:extLst>
      <p:ext uri="{BB962C8B-B14F-4D97-AF65-F5344CB8AC3E}">
        <p14:creationId xmlns:p14="http://schemas.microsoft.com/office/powerpoint/2010/main" val="24155357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FAEF-E5C6-4CE1-8EB5-44B21ABA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Tree: Example of Insertion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C0921-7C25-4E1B-8F1D-8F0DD62C7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Inserting integers: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6D8D9E-1CE3-4157-B34C-79A3EE95F9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50, 23, 41, 84, 90, 86, 7, 50, 72,</a:t>
            </a:r>
          </a:p>
          <a:p>
            <a:pPr marL="0" indent="0">
              <a:buNone/>
            </a:pPr>
            <a:r>
              <a:rPr lang="en-US" dirty="0"/>
              <a:t>                                  ^</a:t>
            </a:r>
          </a:p>
          <a:p>
            <a:pPr marL="0" indent="0">
              <a:buNone/>
            </a:pPr>
            <a:r>
              <a:rPr lang="en-US" dirty="0"/>
              <a:t>23, 50, 81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9A05E0-65BC-4BE9-BE6B-1ECC9CB0B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Tree so far: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E923AA-B25E-4237-AE53-91F8C1861E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50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23      84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\   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41       90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86</a:t>
            </a:r>
          </a:p>
        </p:txBody>
      </p:sp>
    </p:spTree>
    <p:extLst>
      <p:ext uri="{BB962C8B-B14F-4D97-AF65-F5344CB8AC3E}">
        <p14:creationId xmlns:p14="http://schemas.microsoft.com/office/powerpoint/2010/main" val="36371119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FAEF-E5C6-4CE1-8EB5-44B21ABA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Tree: Example of Insertion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C0921-7C25-4E1B-8F1D-8F0DD62C7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Inserting integers: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6D8D9E-1CE3-4157-B34C-79A3EE95F9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50, 23, 41, 84, 90, 86, 7, 50, 72,</a:t>
            </a:r>
          </a:p>
          <a:p>
            <a:pPr marL="0" indent="0">
              <a:buNone/>
            </a:pPr>
            <a:r>
              <a:rPr lang="en-US" dirty="0"/>
              <a:t>                                       ^</a:t>
            </a:r>
          </a:p>
          <a:p>
            <a:pPr marL="0" indent="0">
              <a:buNone/>
            </a:pPr>
            <a:r>
              <a:rPr lang="en-US" dirty="0"/>
              <a:t>23, 50, 81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9A05E0-65BC-4BE9-BE6B-1ECC9CB0B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Tree so far: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E923AA-B25E-4237-AE53-91F8C1861E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50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23      84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/  \   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7   41       90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86</a:t>
            </a:r>
          </a:p>
        </p:txBody>
      </p:sp>
    </p:spTree>
    <p:extLst>
      <p:ext uri="{BB962C8B-B14F-4D97-AF65-F5344CB8AC3E}">
        <p14:creationId xmlns:p14="http://schemas.microsoft.com/office/powerpoint/2010/main" val="8897350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FAEF-E5C6-4CE1-8EB5-44B21ABA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Tree: Example of Insertion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C0921-7C25-4E1B-8F1D-8F0DD62C7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Inserting integers: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6D8D9E-1CE3-4157-B34C-79A3EE95F9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50, 23, 41, 84, 90, 86, 7, 50, 72,</a:t>
            </a:r>
          </a:p>
          <a:p>
            <a:pPr marL="0" indent="0">
              <a:buNone/>
            </a:pPr>
            <a:r>
              <a:rPr lang="en-US" dirty="0"/>
              <a:t>                                             ^</a:t>
            </a:r>
          </a:p>
          <a:p>
            <a:pPr marL="0" indent="0">
              <a:buNone/>
            </a:pPr>
            <a:r>
              <a:rPr lang="en-US" dirty="0"/>
              <a:t>23, 50, 81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9A05E0-65BC-4BE9-BE6B-1ECC9CB0B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Tree so far: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E923AA-B25E-4237-AE53-91F8C1861E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50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23      84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/  \    /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7   41  50   90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86</a:t>
            </a:r>
          </a:p>
        </p:txBody>
      </p:sp>
    </p:spTree>
    <p:extLst>
      <p:ext uri="{BB962C8B-B14F-4D97-AF65-F5344CB8AC3E}">
        <p14:creationId xmlns:p14="http://schemas.microsoft.com/office/powerpoint/2010/main" val="7570440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FAEF-E5C6-4CE1-8EB5-44B21ABA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Tree: Example of Insertion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C0921-7C25-4E1B-8F1D-8F0DD62C7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Inserting integers: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6D8D9E-1CE3-4157-B34C-79A3EE95F9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50, 23, 41, 84, 90, 86, 7, 50, 72,</a:t>
            </a:r>
          </a:p>
          <a:p>
            <a:pPr marL="0" indent="0">
              <a:buNone/>
            </a:pPr>
            <a:r>
              <a:rPr lang="en-US" dirty="0"/>
              <a:t>                                                    ^</a:t>
            </a:r>
          </a:p>
          <a:p>
            <a:pPr marL="0" indent="0">
              <a:buNone/>
            </a:pPr>
            <a:r>
              <a:rPr lang="en-US" dirty="0"/>
              <a:t>23, 50, 81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9A05E0-65BC-4BE9-BE6B-1ECC9CB0B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Tree so far: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E923AA-B25E-4237-AE53-91F8C1861E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50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23      84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/  \    /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7   41  50   90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\   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72 86</a:t>
            </a:r>
          </a:p>
        </p:txBody>
      </p:sp>
    </p:spTree>
    <p:extLst>
      <p:ext uri="{BB962C8B-B14F-4D97-AF65-F5344CB8AC3E}">
        <p14:creationId xmlns:p14="http://schemas.microsoft.com/office/powerpoint/2010/main" val="41511612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FAEF-E5C6-4CE1-8EB5-44B21ABA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Tree: Example of Insertion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C0921-7C25-4E1B-8F1D-8F0DD62C7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Inserting integers: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6D8D9E-1CE3-4157-B34C-79A3EE95F9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50, 23, 41, 84, 90, 86, 7, 50, 72,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23, 50, 81</a:t>
            </a:r>
          </a:p>
          <a:p>
            <a:pPr marL="0" indent="0">
              <a:buNone/>
            </a:pPr>
            <a:r>
              <a:rPr lang="en-US" dirty="0"/>
              <a:t> ^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9A05E0-65BC-4BE9-BE6B-1ECC9CB0B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Tree so far: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E923AA-B25E-4237-AE53-91F8C1861E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50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23      84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/  \    /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7   41  50   90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    \   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23    72 86</a:t>
            </a:r>
          </a:p>
        </p:txBody>
      </p:sp>
    </p:spTree>
    <p:extLst>
      <p:ext uri="{BB962C8B-B14F-4D97-AF65-F5344CB8AC3E}">
        <p14:creationId xmlns:p14="http://schemas.microsoft.com/office/powerpoint/2010/main" val="5185742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FAEF-E5C6-4CE1-8EB5-44B21ABA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Tree: Example of Insertion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C0921-7C25-4E1B-8F1D-8F0DD62C7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Inserting integers: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6D8D9E-1CE3-4157-B34C-79A3EE95F9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50, 23, 41, 84, 90, 86, 7, 50, 72,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23, 50, 81</a:t>
            </a:r>
          </a:p>
          <a:p>
            <a:pPr marL="0" indent="0">
              <a:buNone/>
            </a:pPr>
            <a:r>
              <a:rPr lang="en-US" dirty="0"/>
              <a:t>        ^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9A05E0-65BC-4BE9-BE6B-1ECC9CB0B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Tree so far: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E923AA-B25E-4237-AE53-91F8C1861E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50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23      84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/  \    /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7   41  50   90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    \   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23    72 86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50</a:t>
            </a:r>
          </a:p>
        </p:txBody>
      </p:sp>
    </p:spTree>
    <p:extLst>
      <p:ext uri="{BB962C8B-B14F-4D97-AF65-F5344CB8AC3E}">
        <p14:creationId xmlns:p14="http://schemas.microsoft.com/office/powerpoint/2010/main" val="7409687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FAEF-E5C6-4CE1-8EB5-44B21ABA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Tree: Example of Insertion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C0921-7C25-4E1B-8F1D-8F0DD62C7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Inserting integers: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6D8D9E-1CE3-4157-B34C-79A3EE95F9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50, 23, 41, 84, 90, 86, 7, 50, 72,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23, 50, 81</a:t>
            </a:r>
          </a:p>
          <a:p>
            <a:pPr marL="0" indent="0">
              <a:buNone/>
            </a:pPr>
            <a:r>
              <a:rPr lang="en-US" dirty="0"/>
              <a:t>              ^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9A05E0-65BC-4BE9-BE6B-1ECC9CB0B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Tree so far: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E923AA-B25E-4237-AE53-91F8C1861E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50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23      84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/  \    /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7   41  50   90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    \   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23    72 86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/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50 81</a:t>
            </a:r>
          </a:p>
        </p:txBody>
      </p:sp>
    </p:spTree>
    <p:extLst>
      <p:ext uri="{BB962C8B-B14F-4D97-AF65-F5344CB8AC3E}">
        <p14:creationId xmlns:p14="http://schemas.microsoft.com/office/powerpoint/2010/main" val="3209176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4EA4D8D-1119-4814-B3C4-B3BBAD31C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Tree: Other Simple Routines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8F543B6-8691-4AB3-B819-64F1FCA3E5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i="1" dirty="0"/>
              <a:t>FindMin</a:t>
            </a:r>
            <a:r>
              <a:rPr lang="en-US" dirty="0"/>
              <a:t> – Start at the root, and keep moving to the left child until you can’t anymore</a:t>
            </a:r>
          </a:p>
          <a:p>
            <a:r>
              <a:rPr lang="en-US" i="1" dirty="0"/>
              <a:t>FindMax</a:t>
            </a:r>
            <a:r>
              <a:rPr lang="en-US" dirty="0"/>
              <a:t> – Start at the root, and keep moving to the right child until you can’t anymore</a:t>
            </a:r>
          </a:p>
          <a:p>
            <a:r>
              <a:rPr lang="en-US" b="1" dirty="0"/>
              <a:t>Search</a:t>
            </a:r>
            <a:r>
              <a:rPr lang="en-US" dirty="0"/>
              <a:t> (a.k.a. </a:t>
            </a:r>
            <a:r>
              <a:rPr lang="en-US" i="1" dirty="0"/>
              <a:t>contains</a:t>
            </a:r>
            <a:r>
              <a:rPr lang="en-US" dirty="0"/>
              <a:t>) – To search for an item with a particular key:</a:t>
            </a:r>
          </a:p>
          <a:p>
            <a:pPr lvl="1"/>
            <a:r>
              <a:rPr lang="en-US" dirty="0"/>
              <a:t>Start at the root</a:t>
            </a:r>
          </a:p>
          <a:p>
            <a:pPr lvl="1"/>
            <a:r>
              <a:rPr lang="en-US" dirty="0"/>
              <a:t>While the current node’s key does not match the key you are looking for, and the current node is not nullptr:</a:t>
            </a:r>
          </a:p>
          <a:p>
            <a:pPr lvl="2"/>
            <a:r>
              <a:rPr lang="en-US" dirty="0"/>
              <a:t>If the key you are searching for is less than the current node’s key, move left</a:t>
            </a:r>
          </a:p>
          <a:p>
            <a:pPr lvl="2"/>
            <a:r>
              <a:rPr lang="en-US" dirty="0"/>
              <a:t>Otherwise, move right</a:t>
            </a:r>
          </a:p>
          <a:p>
            <a:pPr lvl="1"/>
            <a:r>
              <a:rPr lang="en-US" dirty="0"/>
              <a:t>If the current node is nullptr, the key is not in the tree; otherwise, you found it</a:t>
            </a:r>
          </a:p>
        </p:txBody>
      </p:sp>
    </p:spTree>
    <p:extLst>
      <p:ext uri="{BB962C8B-B14F-4D97-AF65-F5344CB8AC3E}">
        <p14:creationId xmlns:p14="http://schemas.microsoft.com/office/powerpoint/2010/main" val="26831704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E183B-63A8-4833-9C01-E30423247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getSuccessor and getPredecessor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599ECD-1AE9-41A0-9072-79ED64F9E4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If you sorted all the nodes by key, the successor of a node is the one that would come right after it, and the predecessor is the one that would come right before it</a:t>
            </a:r>
          </a:p>
          <a:p>
            <a:r>
              <a:rPr lang="en-US" dirty="0"/>
              <a:t>To explain </a:t>
            </a:r>
            <a:r>
              <a:rPr lang="en-US" i="1" dirty="0"/>
              <a:t>getSuccessor</a:t>
            </a:r>
            <a:r>
              <a:rPr lang="en-US" dirty="0"/>
              <a:t>, consider that the successor of the current node was either inserted after it or before it</a:t>
            </a:r>
          </a:p>
          <a:p>
            <a:r>
              <a:rPr lang="en-US" dirty="0"/>
              <a:t>If the successor was inserted after the current node, it will be the node with the minimum key in the current node’s right subtree</a:t>
            </a:r>
          </a:p>
          <a:p>
            <a:r>
              <a:rPr lang="en-US" dirty="0"/>
              <a:t>Therefore, if the current node has a right child, apply findMin to the node’s right subtree</a:t>
            </a:r>
          </a:p>
          <a:p>
            <a:r>
              <a:rPr lang="en-US" dirty="0"/>
              <a:t>If the successor was inserted before the current node, then the current node will be the maximum node in the successor’s left subtree</a:t>
            </a:r>
          </a:p>
          <a:p>
            <a:r>
              <a:rPr lang="en-US" dirty="0"/>
              <a:t>Therefore, if the current node has no right subtree, walk up to parents until you take a step from a left-child to a parent</a:t>
            </a:r>
          </a:p>
          <a:p>
            <a:pPr lvl="1"/>
            <a:r>
              <a:rPr lang="en-US" dirty="0"/>
              <a:t>If this happens, you found the successor</a:t>
            </a:r>
          </a:p>
          <a:p>
            <a:pPr lvl="1"/>
            <a:r>
              <a:rPr lang="en-US" dirty="0"/>
              <a:t>If this never happens, there is no successor</a:t>
            </a:r>
          </a:p>
          <a:p>
            <a:r>
              <a:rPr lang="en-US" dirty="0"/>
              <a:t>The </a:t>
            </a:r>
            <a:r>
              <a:rPr lang="en-US" i="1" dirty="0"/>
              <a:t>getPredecessor</a:t>
            </a:r>
            <a:r>
              <a:rPr lang="en-US" dirty="0"/>
              <a:t> routine is analogous</a:t>
            </a:r>
          </a:p>
        </p:txBody>
      </p:sp>
    </p:spTree>
    <p:extLst>
      <p:ext uri="{BB962C8B-B14F-4D97-AF65-F5344CB8AC3E}">
        <p14:creationId xmlns:p14="http://schemas.microsoft.com/office/powerpoint/2010/main" val="13300594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87535-D6D4-4E76-8494-B7A55EEFF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 Deletion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0980BF-8F3D-44E0-95A6-C6254487D8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Deletion</a:t>
            </a:r>
            <a:r>
              <a:rPr lang="en-US" dirty="0"/>
              <a:t> from a binary search tree is more complicated than insertion</a:t>
            </a:r>
          </a:p>
          <a:p>
            <a:r>
              <a:rPr lang="en-US" dirty="0"/>
              <a:t>Deleting a leaf is simple (just free the memory and set the appropriate parent’s pointer to nullptr)</a:t>
            </a:r>
          </a:p>
          <a:p>
            <a:r>
              <a:rPr lang="en-US" dirty="0"/>
              <a:t>Deleting a node with one child is also simple (free the memory and set the appropriate parent’s pointer to the deleted node’s child)</a:t>
            </a:r>
          </a:p>
          <a:p>
            <a:r>
              <a:rPr lang="en-US" dirty="0"/>
              <a:t>Deleting an internal node with two children has various solutions:</a:t>
            </a:r>
          </a:p>
          <a:p>
            <a:pPr lvl="1"/>
            <a:r>
              <a:rPr lang="en-US" dirty="0"/>
              <a:t>Solution 1: Replace the node with the minimum node in the deleted node’s right subtree, and then delete the minimum node from the right subtree</a:t>
            </a:r>
          </a:p>
          <a:p>
            <a:pPr lvl="1"/>
            <a:r>
              <a:rPr lang="en-US" dirty="0"/>
              <a:t>Solution 2: Make the parent node point to the node’s left child, and then insert the right child (keep all its children attached) starting at the left child</a:t>
            </a:r>
          </a:p>
        </p:txBody>
      </p:sp>
    </p:spTree>
    <p:extLst>
      <p:ext uri="{BB962C8B-B14F-4D97-AF65-F5344CB8AC3E}">
        <p14:creationId xmlns:p14="http://schemas.microsoft.com/office/powerpoint/2010/main" val="18015597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43642-C91A-4ABB-A402-544B47E75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Iterating Through Nodes in Sorted Order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AB83D7-FBDF-4CD4-8B48-ACBEE7BF3F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 significant benefit of binary search trees is that </a:t>
            </a:r>
            <a:r>
              <a:rPr lang="en-US" i="1" dirty="0"/>
              <a:t>you can loop through all nodes in sorted order by key in linear time</a:t>
            </a:r>
          </a:p>
          <a:p>
            <a:r>
              <a:rPr lang="en-US" dirty="0"/>
              <a:t>The way to do this is simply by applying an </a:t>
            </a:r>
            <a:r>
              <a:rPr lang="en-US" b="1" dirty="0"/>
              <a:t>inorder traversal</a:t>
            </a:r>
          </a:p>
          <a:p>
            <a:r>
              <a:rPr lang="en-US" dirty="0"/>
              <a:t>We have already seen pseudo-code for a preorder traversal of binary trees</a:t>
            </a:r>
          </a:p>
          <a:p>
            <a:r>
              <a:rPr lang="en-US" dirty="0"/>
              <a:t>We mentioned that moving the visit one line down would change this to an inorder traversal</a:t>
            </a:r>
          </a:p>
          <a:p>
            <a:r>
              <a:rPr lang="en-US" dirty="0"/>
              <a:t>One way to implement an average-case O(N log N) sort is by inserting all values into a binary search tree and applying an inorder traversal</a:t>
            </a:r>
          </a:p>
          <a:p>
            <a:pPr lvl="1"/>
            <a:r>
              <a:rPr lang="en-US" dirty="0"/>
              <a:t>Each of the N insertions takes average-case logarithmic (but worst case linear) time</a:t>
            </a:r>
          </a:p>
          <a:p>
            <a:pPr lvl="1"/>
            <a:r>
              <a:rPr lang="en-US" dirty="0"/>
              <a:t>The inorder traversal always takes linear time</a:t>
            </a:r>
          </a:p>
          <a:p>
            <a:pPr lvl="1"/>
            <a:r>
              <a:rPr lang="en-US" dirty="0"/>
              <a:t>This is </a:t>
            </a:r>
            <a:r>
              <a:rPr lang="en-US" i="1" dirty="0"/>
              <a:t>not a good sorting strategy</a:t>
            </a:r>
            <a:r>
              <a:rPr lang="en-US" dirty="0"/>
              <a:t> (other strategies we discussed are empirically faster), but it is still interesting to note that it works</a:t>
            </a:r>
          </a:p>
        </p:txBody>
      </p:sp>
    </p:spTree>
    <p:extLst>
      <p:ext uri="{BB962C8B-B14F-4D97-AF65-F5344CB8AC3E}">
        <p14:creationId xmlns:p14="http://schemas.microsoft.com/office/powerpoint/2010/main" val="38567639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BBCF5-4A09-4FC5-AAC3-04813D82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Proving Average-case Logarithmic Operations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213614-74F5-4048-BE52-FBA5277DC6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Let’s assume insertion of items with distinct keys in random order</a:t>
            </a:r>
          </a:p>
          <a:p>
            <a:r>
              <a:rPr lang="en-US" dirty="0"/>
              <a:t>There are various ways to prove average-case logarithmic operations</a:t>
            </a:r>
          </a:p>
          <a:p>
            <a:r>
              <a:rPr lang="en-US" dirty="0"/>
              <a:t>We are going to sketch one out that involves the notion of </a:t>
            </a:r>
            <a:r>
              <a:rPr lang="en-US" i="1" dirty="0"/>
              <a:t>internal path length</a:t>
            </a:r>
            <a:r>
              <a:rPr lang="en-US" dirty="0"/>
              <a:t>, which is the sum of the depths of all the nodes in a tree</a:t>
            </a:r>
          </a:p>
          <a:p>
            <a:r>
              <a:rPr lang="en-US" dirty="0"/>
              <a:t>Some sources define this as the sum of depths of only internal nodes, but those sources define empty nullptr trees to be part of the tree</a:t>
            </a:r>
          </a:p>
        </p:txBody>
      </p:sp>
    </p:spTree>
    <p:extLst>
      <p:ext uri="{BB962C8B-B14F-4D97-AF65-F5344CB8AC3E}">
        <p14:creationId xmlns:p14="http://schemas.microsoft.com/office/powerpoint/2010/main" val="16947166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5BC3B-4323-4E4E-AE45-2ADAB43C4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Internal Path Length Recurrence Relation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D166CD-951B-41E1-872C-944884571F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Let D(N) be the internal path length for some tree T with N nodes</a:t>
            </a:r>
          </a:p>
          <a:p>
            <a:r>
              <a:rPr lang="en-US" dirty="0"/>
              <a:t>We know that D(1) = 0 since a tree with one node only includes a root at depth zero</a:t>
            </a:r>
          </a:p>
          <a:p>
            <a:r>
              <a:rPr lang="en-US" dirty="0"/>
              <a:t>In general, an N-node tree consists of a root at depth 0, an i-node left subtree, and an (N - i - 1)-node right subtree, where 0 ≤ i &lt; N</a:t>
            </a:r>
          </a:p>
          <a:p>
            <a:r>
              <a:rPr lang="en-US" dirty="0"/>
              <a:t>This leads to the recurrence D(N) = D(i) + D(N - i - 1) + N – 1</a:t>
            </a:r>
          </a:p>
          <a:p>
            <a:r>
              <a:rPr lang="en-US" dirty="0"/>
              <a:t>The reason for the N-1 is that depth of each node in the tree (other than the root) is one more than the depth of the node in the subtree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4401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05F2A-1565-4E36-989D-1973574DB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(Incomplete) Proof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6104B2-D7CE-436E-AA6E-6CCAC158C9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For a binary search tree (but not a general binary tree), the size of each subtree depends only on the rank of the first inserted element</a:t>
            </a:r>
          </a:p>
          <a:p>
            <a:r>
              <a:rPr lang="en-US" dirty="0"/>
              <a:t>This means that the average of both D(i) and D(N - i - 1) is (1/N) ∑</a:t>
            </a:r>
            <a:r>
              <a:rPr lang="en-US" baseline="-25000" dirty="0"/>
              <a:t>j=0..N-1</a:t>
            </a:r>
            <a:r>
              <a:rPr lang="en-US" dirty="0"/>
              <a:t> D(j)</a:t>
            </a:r>
          </a:p>
          <a:p>
            <a:r>
              <a:rPr lang="en-US" dirty="0"/>
              <a:t>This then leads to D(N) = (2/N) * ∑</a:t>
            </a:r>
            <a:r>
              <a:rPr lang="en-US" baseline="-25000" dirty="0"/>
              <a:t>j=0..N-1</a:t>
            </a:r>
            <a:r>
              <a:rPr lang="en-US" dirty="0"/>
              <a:t> D(j) + N - 1</a:t>
            </a:r>
          </a:p>
          <a:p>
            <a:r>
              <a:rPr lang="en-US" dirty="0"/>
              <a:t>In chapter 7 of the textbook, a method is covered to solve recurrence relations like these</a:t>
            </a:r>
          </a:p>
          <a:p>
            <a:r>
              <a:rPr lang="en-US" dirty="0"/>
              <a:t>It can be shown that the solution to this recurrence is D(N) = O(N log N)</a:t>
            </a:r>
          </a:p>
          <a:p>
            <a:r>
              <a:rPr lang="en-US" dirty="0"/>
              <a:t> Since this is the sum of depth of all nodes in an N-node tree, the expected depth of any node is O(log N)</a:t>
            </a:r>
          </a:p>
          <a:p>
            <a:r>
              <a:rPr lang="en-US" dirty="0"/>
              <a:t>Other analyses can prove that the average depth of the tree as a whole (if distinct values are inserted in random order) is O(log N)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16537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0C689-7F44-48A4-9E29-9266870BD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Balanced Binary Search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269649-4930-45FA-8CBF-9654246856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Ordinary binary search trees have average-case logarithmic operations but worst-case linear operations</a:t>
            </a:r>
          </a:p>
          <a:p>
            <a:r>
              <a:rPr lang="en-US" dirty="0"/>
              <a:t>The worst case occurs when items arrive in sorted or reverse-sorted order (as well as various other orderings)</a:t>
            </a:r>
          </a:p>
          <a:p>
            <a:r>
              <a:rPr lang="en-US" dirty="0"/>
              <a:t>To ensure that all operations are worst-case logarithmic, we need to ensure that trees remain relatively </a:t>
            </a:r>
            <a:r>
              <a:rPr lang="en-US" i="1" dirty="0"/>
              <a:t>balanced</a:t>
            </a:r>
          </a:p>
          <a:p>
            <a:r>
              <a:rPr lang="en-US" dirty="0"/>
              <a:t>A binary search tree that ensures balance is a </a:t>
            </a:r>
            <a:r>
              <a:rPr lang="en-US" b="1" dirty="0"/>
              <a:t>balanced binary search tree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59062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B43FA-9C87-47BA-9EF2-3307C93AB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AVL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49285A-1258-4AD2-B709-C22B24DBB0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One type of balanced binary search tree is an </a:t>
            </a:r>
            <a:r>
              <a:rPr lang="en-US" b="1" dirty="0"/>
              <a:t>AVL tree</a:t>
            </a:r>
            <a:r>
              <a:rPr lang="en-US" dirty="0"/>
              <a:t> (named after its inventors, Adelson-</a:t>
            </a:r>
            <a:r>
              <a:rPr lang="en-US" dirty="0" err="1"/>
              <a:t>Velskii</a:t>
            </a:r>
            <a:r>
              <a:rPr lang="en-US" dirty="0"/>
              <a:t> and Landis)</a:t>
            </a:r>
          </a:p>
          <a:p>
            <a:r>
              <a:rPr lang="en-US" dirty="0"/>
              <a:t>Like the textbook, </a:t>
            </a:r>
            <a:r>
              <a:rPr lang="en-US" i="1" dirty="0"/>
              <a:t>we will assume that duplicate keys do not occur within an AVL tree</a:t>
            </a:r>
            <a:endParaRPr lang="en-US" dirty="0"/>
          </a:p>
          <a:p>
            <a:r>
              <a:rPr lang="en-US" dirty="0"/>
              <a:t>An AVL tree insists that for </a:t>
            </a:r>
            <a:r>
              <a:rPr lang="en-US" i="1" dirty="0"/>
              <a:t>every node v of an AVL tree T, the heights of the two subtrees of v differ by at most 1</a:t>
            </a:r>
          </a:p>
          <a:p>
            <a:r>
              <a:rPr lang="en-US" dirty="0"/>
              <a:t>We will define the height of an empty tree to be -1</a:t>
            </a:r>
          </a:p>
          <a:p>
            <a:r>
              <a:rPr lang="en-US" dirty="0"/>
              <a:t>The figure on the next slide shown an example of an AVL tree, as well as an example of a tree that is not a valid AVL tree</a:t>
            </a:r>
          </a:p>
        </p:txBody>
      </p:sp>
    </p:spTree>
    <p:extLst>
      <p:ext uri="{BB962C8B-B14F-4D97-AF65-F5344CB8AC3E}">
        <p14:creationId xmlns:p14="http://schemas.microsoft.com/office/powerpoint/2010/main" val="186820056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15CCCA9-6AB6-4B91-AF6D-545E748459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2938" y="2130503"/>
            <a:ext cx="9366123" cy="357807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1036356-3C1C-48F9-AC0C-5BF40674E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AVL Tree Example (one valid, one not)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847C67-BA06-44CE-8449-843D853FD71A}"/>
              </a:ext>
            </a:extLst>
          </p:cNvPr>
          <p:cNvSpPr txBox="1"/>
          <p:nvPr/>
        </p:nvSpPr>
        <p:spPr>
          <a:xfrm>
            <a:off x="7983480" y="1439407"/>
            <a:ext cx="223221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0" dirty="0">
                <a:solidFill>
                  <a:srgbClr val="FF0000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79783127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9F602-C757-418C-A8D3-745C87F6B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AVL Trees: Proving Logarithmic Operations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41561C-C6B5-4D13-B842-8C9C024B5F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For AVL trees to be useful, we must show two things: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that operations on an AVL tree are logarithmic, given that the new constraint is maintained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that we can maintain the new constraint efficiently</a:t>
            </a:r>
          </a:p>
          <a:p>
            <a:r>
              <a:rPr lang="en-US" dirty="0"/>
              <a:t>We can show the first of the two things as follows:</a:t>
            </a:r>
          </a:p>
          <a:p>
            <a:pPr lvl="1"/>
            <a:r>
              <a:rPr lang="en-US" dirty="0"/>
              <a:t>Let n(h) be the minimum number of nodes required to exist in an AVL tree of height h</a:t>
            </a:r>
          </a:p>
          <a:p>
            <a:pPr lvl="1"/>
            <a:r>
              <a:rPr lang="en-US" dirty="0"/>
              <a:t>Clearly, n(0) = 1 and n(1) = 2</a:t>
            </a:r>
          </a:p>
          <a:p>
            <a:pPr lvl="1"/>
            <a:r>
              <a:rPr lang="en-US" dirty="0"/>
              <a:t>For h ≥ 2, n(h) = n(h - 1) + n(h - 2) + 1; for example, the fewest nodes in an AVL tree with height 9 consists of one AVL subtree with height 7 and another with height 8</a:t>
            </a:r>
          </a:p>
          <a:p>
            <a:pPr lvl="1"/>
            <a:r>
              <a:rPr lang="en-US" dirty="0"/>
              <a:t>This is related closely to the Fibonacci sequence, and it is clearly an exponential function</a:t>
            </a:r>
          </a:p>
          <a:p>
            <a:pPr lvl="1"/>
            <a:r>
              <a:rPr lang="en-US" dirty="0"/>
              <a:t>It can be shown that n(h) ≥ 2</a:t>
            </a:r>
            <a:r>
              <a:rPr lang="en-US" baseline="30000" dirty="0"/>
              <a:t>(h/2 - 1)</a:t>
            </a:r>
            <a:r>
              <a:rPr lang="en-US" dirty="0"/>
              <a:t>; taking the log (assuming base 2) of each side leads to: log n(h) ≥ h/2 – 1; therefore: h ≤ 2 log n(h) + 2</a:t>
            </a:r>
          </a:p>
          <a:p>
            <a:pPr lvl="1"/>
            <a:r>
              <a:rPr lang="en-US" dirty="0"/>
              <a:t>This implies than an AVL tree storing n keys has height at most 2 log n + 2</a:t>
            </a:r>
          </a:p>
          <a:p>
            <a:pPr lvl="1"/>
            <a:r>
              <a:rPr lang="en-US" dirty="0"/>
              <a:t>So now, it should be pretty clear that most of the operations applied to an AVL tree (e.g., </a:t>
            </a:r>
            <a:r>
              <a:rPr lang="en-US" i="1" dirty="0"/>
              <a:t>search</a:t>
            </a:r>
            <a:r>
              <a:rPr lang="en-US" dirty="0"/>
              <a:t>,  </a:t>
            </a:r>
            <a:r>
              <a:rPr lang="en-US" i="1" dirty="0"/>
              <a:t>findMin</a:t>
            </a:r>
            <a:r>
              <a:rPr lang="en-US" dirty="0"/>
              <a:t>, </a:t>
            </a:r>
            <a:r>
              <a:rPr lang="en-US" i="1" dirty="0"/>
              <a:t>getSuccessor</a:t>
            </a:r>
            <a:r>
              <a:rPr lang="en-US" dirty="0"/>
              <a:t>, etc.) are logarithmic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15086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365CB-205D-463E-AFB2-86E999D46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AVL Trees: Overview of Insertion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2025CA-5C45-4804-AF2C-11CCFC5D14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Insertions into AVL trees are more complicated than for regular binary search trees</a:t>
            </a:r>
          </a:p>
          <a:p>
            <a:r>
              <a:rPr lang="en-US" dirty="0"/>
              <a:t>We must guarantee that the constraint (requiring the heights of subtrees of each node differ by at most one) is maintained and that the insertion is worst-case logarithmic</a:t>
            </a:r>
          </a:p>
          <a:p>
            <a:r>
              <a:rPr lang="en-US" dirty="0"/>
              <a:t>An insertion into an AVL tree starts off with a normal insertion into a binary search tree (which, of course, is logarithmic, since the tree is balanced)</a:t>
            </a:r>
          </a:p>
          <a:p>
            <a:r>
              <a:rPr lang="en-US" dirty="0"/>
              <a:t>This, however, might upset the AVL balance condition of certain nodes (and therefore the tree as a whole)</a:t>
            </a:r>
          </a:p>
          <a:p>
            <a:r>
              <a:rPr lang="en-US" dirty="0"/>
              <a:t>Only nodes on the path from the insertion point to the root might have their balance altered, because only these nodes have their subtrees altered</a:t>
            </a:r>
          </a:p>
          <a:p>
            <a:r>
              <a:rPr lang="en-US" dirty="0"/>
              <a:t>Therefore, walking from the new node up to the root, and checking for violations, can find the deepest violation of the constraint in logarithmic time</a:t>
            </a:r>
          </a:p>
          <a:p>
            <a:r>
              <a:rPr lang="en-US" dirty="0"/>
              <a:t>It turns out that by rebalancing the tree at the deepest such node, we can guarantee that the entire tree satisfies the AVL property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10157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00233-271A-4B00-9BA1-81FFE3F9C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AVL Tree Insertions: Four Cases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4D36BD-7061-4C4B-A137-4012FA07AE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Let x be the deepest node whose balance needs to be restored</a:t>
            </a:r>
          </a:p>
          <a:p>
            <a:r>
              <a:rPr lang="en-US" dirty="0"/>
              <a:t>Note that the parent of the inserted node will never have the constraint violated (I will discuss why this is not possible in class)</a:t>
            </a:r>
          </a:p>
          <a:p>
            <a:r>
              <a:rPr lang="en-US" dirty="0"/>
              <a:t>Therefore, there are four possible cases to consider: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An insertion into the left subtree of the left child of x caused the imbalance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An insertion into the right subtree of the left child of x caused the imbalance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An insertion into the left subtree of the right child of x caused the imbalance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An insertion into the right subtree of the right child of x caused the imbalance</a:t>
            </a:r>
          </a:p>
          <a:p>
            <a:r>
              <a:rPr lang="en-US" dirty="0"/>
              <a:t>Cases 1 and 4 are symmetrical, as are cases 2 and 3</a:t>
            </a:r>
          </a:p>
          <a:p>
            <a:r>
              <a:rPr lang="en-US" dirty="0"/>
              <a:t>It turns out that cases 1 and 4 can be solved with what is called a </a:t>
            </a:r>
            <a:r>
              <a:rPr lang="en-US" b="1" dirty="0"/>
              <a:t>single rotation</a:t>
            </a:r>
          </a:p>
          <a:p>
            <a:r>
              <a:rPr lang="en-US" dirty="0"/>
              <a:t>Cases 2 and 3 can be solved with what is called a </a:t>
            </a:r>
            <a:r>
              <a:rPr lang="en-US" b="1" dirty="0"/>
              <a:t>double rotation</a:t>
            </a:r>
          </a:p>
          <a:p>
            <a:r>
              <a:rPr lang="en-US" dirty="0"/>
              <a:t>The next six slides help to explain how single and double rotations work (I will discuss each of these in class)</a:t>
            </a:r>
          </a:p>
          <a:p>
            <a:r>
              <a:rPr lang="en-US" dirty="0"/>
              <a:t>The slide after that discusses a sequence of insertions, starting with an empty AVL tree (I will step through the example in class, but not necessarily all of it, depending on time)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69058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06B5B8-6D19-4ED7-A5AC-D7002CB8B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1: Single Rotation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D1A777-AF4F-4AED-815D-9C359F3EA5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706" y="1933728"/>
            <a:ext cx="10660587" cy="2990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32552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E3D16-C646-414A-A2A2-7575C577E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1: Single Rotation Example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C04921-6A24-445E-951A-200856EEAD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867" y="1690688"/>
            <a:ext cx="11028266" cy="4407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01799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AB125-0414-437D-8BFB-5A4BAD710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4: Single Rotation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0DB757-686B-4CFD-83EF-5C6FA25BED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53197"/>
            <a:ext cx="10515600" cy="3151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52934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BB80D-5E93-49B8-BD68-EB4C8C3A7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2: Single Rotation Fails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45AA0A-FFAE-4887-A844-926E593AB8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186" y="1955376"/>
            <a:ext cx="10573627" cy="2947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10106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ACB77-F1A3-4BAF-9FD5-FA6BF8282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2: Left-Right Double Rotation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5F7385-7F20-435E-944D-D6C6D86778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896" y="2237829"/>
            <a:ext cx="10910208" cy="2382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11680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6C106-FFD8-470E-9F70-5DFDBEFD1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3: Right-Left Double Rotation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B04CC8-6F3B-4A75-961D-47856E46A0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023" y="2278229"/>
            <a:ext cx="10415954" cy="2301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43341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F1B2B-2BA1-BB66-59E4-EBF1097B4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AVL Tree Running Example of Insertions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CC26A2-26F8-E544-1A17-466E241429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textbook steps through an example where the integers from 1 to 16 (but not in order) are inserted into an initially empty AVL tree</a:t>
            </a:r>
          </a:p>
          <a:p>
            <a:r>
              <a:rPr lang="en-US" dirty="0"/>
              <a:t>The order of insertions is: 3, 2, 1, 4, 5, 6, 7, 16, 15, 14, 13, 12, 11, 10, 8, 9</a:t>
            </a:r>
          </a:p>
          <a:p>
            <a:r>
              <a:rPr lang="en-US" dirty="0"/>
              <a:t>Through 16, each insertion either does not require a rotation at all, or requires a single rotation</a:t>
            </a:r>
          </a:p>
          <a:p>
            <a:r>
              <a:rPr lang="en-US" dirty="0"/>
              <a:t>After the 7 is inserted, for example, the tree is perfectly balanced, and the insertion of the 16 does not require a rotation at all</a:t>
            </a:r>
          </a:p>
          <a:p>
            <a:r>
              <a:rPr lang="en-US" dirty="0"/>
              <a:t>The insertion of the 15 is the first time a double rotation is required (a right-left double rotation, in this case) to fix the imbalance at the 7 node</a:t>
            </a:r>
          </a:p>
          <a:p>
            <a:r>
              <a:rPr lang="en-US" dirty="0"/>
              <a:t>Then, the insertion of the 14 also requires a right-left double rotation to fix the imbalance at the 6 node</a:t>
            </a:r>
          </a:p>
          <a:p>
            <a:r>
              <a:rPr lang="en-US" dirty="0"/>
              <a:t>Later, the insertion of the 9 requires a left-right double rotation to fix the imbalance at the 10 node</a:t>
            </a:r>
          </a:p>
          <a:p>
            <a:r>
              <a:rPr lang="en-US" dirty="0"/>
              <a:t>The insertions of the 6 and of the 13 require single rotations at the root</a:t>
            </a:r>
          </a:p>
          <a:p>
            <a:r>
              <a:rPr lang="en-US" dirty="0"/>
              <a:t>This example never requires a double rotation to fix an imbalance at the root, but of course, that is sometimes necessary in general</a:t>
            </a:r>
          </a:p>
        </p:txBody>
      </p:sp>
    </p:spTree>
    <p:extLst>
      <p:ext uri="{BB962C8B-B14F-4D97-AF65-F5344CB8AC3E}">
        <p14:creationId xmlns:p14="http://schemas.microsoft.com/office/powerpoint/2010/main" val="26767404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F3DBE-8C1A-4C28-B96F-0550B1E05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Deletions from AVL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926B94-4CFF-4694-A66B-696609A562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will not discuss deletion from AVL trees in detail</a:t>
            </a:r>
          </a:p>
          <a:p>
            <a:r>
              <a:rPr lang="en-US" dirty="0"/>
              <a:t>A few worst-case logarithmic solutions exist</a:t>
            </a:r>
          </a:p>
          <a:p>
            <a:r>
              <a:rPr lang="en-US" dirty="0"/>
              <a:t>Another possibility is to use </a:t>
            </a:r>
            <a:r>
              <a:rPr lang="en-US" i="1" dirty="0"/>
              <a:t>lazy deletion</a:t>
            </a:r>
            <a:r>
              <a:rPr lang="en-US" dirty="0"/>
              <a:t> (I will discuss this concept in class)</a:t>
            </a:r>
            <a:endParaRPr lang="en-US" i="1" dirty="0"/>
          </a:p>
          <a:p>
            <a:r>
              <a:rPr lang="en-US" dirty="0"/>
              <a:t>In our next topic, we will also discuss lazy deletion in the context of </a:t>
            </a:r>
            <a:r>
              <a:rPr lang="en-US" i="1" dirty="0"/>
              <a:t>hash tables</a:t>
            </a:r>
          </a:p>
        </p:txBody>
      </p:sp>
    </p:spTree>
    <p:extLst>
      <p:ext uri="{BB962C8B-B14F-4D97-AF65-F5344CB8AC3E}">
        <p14:creationId xmlns:p14="http://schemas.microsoft.com/office/powerpoint/2010/main" val="155982825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47A62-E6B1-4406-9F14-8041979FF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AVL Tree Implementations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1528EC-A5E2-4498-A840-9BB44A261F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Implementations of AVL trees can use either recursive or non-recursive functions</a:t>
            </a:r>
          </a:p>
          <a:p>
            <a:r>
              <a:rPr lang="en-US" dirty="0"/>
              <a:t>The non-recursive versions are arguably harder to get right, but they are faster (empirically, not in terms of big-O)</a:t>
            </a:r>
          </a:p>
          <a:p>
            <a:r>
              <a:rPr lang="en-US" dirty="0"/>
              <a:t>Height will generally be stored within each node</a:t>
            </a:r>
          </a:p>
          <a:p>
            <a:r>
              <a:rPr lang="en-US" dirty="0"/>
              <a:t>The book shows code including a recursive insertion routine and some rotation routines</a:t>
            </a:r>
          </a:p>
          <a:p>
            <a:r>
              <a:rPr lang="en-US" dirty="0"/>
              <a:t>A non-recursive implementation would probably store a pointer to each node’s parent in the node’s data structure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84628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09A41-08D3-426D-84EE-00CC063F9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Types of Balanced Binary Search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760E86-BC83-4EDF-BF3A-8479185FF8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Other types of balanced binary search trees include </a:t>
            </a:r>
            <a:r>
              <a:rPr lang="en-US" b="1" dirty="0"/>
              <a:t>splay trees </a:t>
            </a:r>
            <a:r>
              <a:rPr lang="en-US" dirty="0"/>
              <a:t>and </a:t>
            </a:r>
            <a:r>
              <a:rPr lang="en-US" b="1" dirty="0"/>
              <a:t>red-black trees</a:t>
            </a:r>
            <a:r>
              <a:rPr lang="en-US" dirty="0"/>
              <a:t>; we will not cover the details of either, just some basic facts</a:t>
            </a:r>
          </a:p>
          <a:p>
            <a:r>
              <a:rPr lang="en-US" dirty="0"/>
              <a:t>Some facts about splay trees:</a:t>
            </a:r>
          </a:p>
          <a:p>
            <a:pPr lvl="1"/>
            <a:r>
              <a:rPr lang="en-US" dirty="0"/>
              <a:t>A splay tree is a balanced binary search tree that guarantees that M consecutive basic operations, starting from an empty tree, take at most O(M log N) total time</a:t>
            </a:r>
          </a:p>
          <a:p>
            <a:pPr lvl="1"/>
            <a:r>
              <a:rPr lang="en-US" dirty="0"/>
              <a:t>When a sequence of M operations has a total worst-case running time of O(M * F(N)), we say that the </a:t>
            </a:r>
            <a:r>
              <a:rPr lang="en-US" i="1" dirty="0"/>
              <a:t>amortized running time</a:t>
            </a:r>
            <a:r>
              <a:rPr lang="en-US" dirty="0"/>
              <a:t> is O(F(N))</a:t>
            </a:r>
          </a:p>
          <a:p>
            <a:pPr lvl="1"/>
            <a:r>
              <a:rPr lang="en-US" dirty="0"/>
              <a:t>This can be thought of as a worst-case guarantee for a sequence of operations; I like to think of it as a guaranteed average (so it is better than the standard meaning of average case)</a:t>
            </a:r>
          </a:p>
          <a:p>
            <a:r>
              <a:rPr lang="en-US" dirty="0"/>
              <a:t>Some facts about red-black trees</a:t>
            </a:r>
          </a:p>
          <a:p>
            <a:pPr lvl="1"/>
            <a:r>
              <a:rPr lang="en-US" dirty="0"/>
              <a:t>A red-black tree is a balanced binary search tree with the following coloring properties:</a:t>
            </a:r>
          </a:p>
          <a:p>
            <a:pPr lvl="2"/>
            <a:r>
              <a:rPr lang="en-US" dirty="0"/>
              <a:t>Every node is colored either black or red</a:t>
            </a:r>
          </a:p>
          <a:p>
            <a:pPr lvl="2"/>
            <a:r>
              <a:rPr lang="en-US" dirty="0"/>
              <a:t>The root is black</a:t>
            </a:r>
          </a:p>
          <a:p>
            <a:pPr lvl="2"/>
            <a:r>
              <a:rPr lang="en-US" dirty="0"/>
              <a:t>If a node is red, its children must be black</a:t>
            </a:r>
          </a:p>
          <a:p>
            <a:pPr lvl="2"/>
            <a:r>
              <a:rPr lang="en-US" dirty="0"/>
              <a:t>Every path from a node to a nullptr must contain the same number of black nodes</a:t>
            </a:r>
          </a:p>
          <a:p>
            <a:pPr lvl="1"/>
            <a:r>
              <a:rPr lang="en-US" dirty="0"/>
              <a:t>Red-black trees are usually faster than AVL trees in practice (empirically, not in terms of big-O)</a:t>
            </a:r>
          </a:p>
          <a:p>
            <a:endParaRPr lang="en-US" dirty="0"/>
          </a:p>
          <a:p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09332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91A79-95DF-4410-BED8-E021B43F9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B+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5AF4A7-F245-4BDE-84AF-7D108206E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 </a:t>
            </a:r>
            <a:r>
              <a:rPr lang="en-US" b="1" dirty="0"/>
              <a:t>B+ tree </a:t>
            </a:r>
            <a:r>
              <a:rPr lang="en-US" dirty="0"/>
              <a:t>of </a:t>
            </a:r>
            <a:r>
              <a:rPr lang="en-US" b="1" dirty="0"/>
              <a:t>order M</a:t>
            </a:r>
            <a:r>
              <a:rPr lang="en-US" dirty="0"/>
              <a:t> is a tree (not a binary tree) with the following properties:</a:t>
            </a:r>
          </a:p>
          <a:p>
            <a:pPr lvl="1"/>
            <a:r>
              <a:rPr lang="en-US" dirty="0"/>
              <a:t>The root is either a leaf or has between 2 and M children</a:t>
            </a:r>
          </a:p>
          <a:p>
            <a:pPr lvl="1"/>
            <a:r>
              <a:rPr lang="en-US" dirty="0"/>
              <a:t>All non-leaf nodes (except the root) have between M/2 (rounded up) and M children</a:t>
            </a:r>
          </a:p>
          <a:p>
            <a:pPr lvl="1"/>
            <a:r>
              <a:rPr lang="en-US" dirty="0"/>
              <a:t>All leaves are at the same depth</a:t>
            </a:r>
          </a:p>
          <a:p>
            <a:pPr lvl="1"/>
            <a:r>
              <a:rPr lang="en-US" dirty="0"/>
              <a:t>All data are stored at the leaves; there is a limit as to how many data items can be stored in each leaf (generally M, which is what we will assume, although this is not always the case) </a:t>
            </a:r>
          </a:p>
          <a:p>
            <a:pPr lvl="1"/>
            <a:r>
              <a:rPr lang="en-US" dirty="0"/>
              <a:t>Each data item has a </a:t>
            </a:r>
            <a:r>
              <a:rPr lang="en-US" i="1" dirty="0"/>
              <a:t>key</a:t>
            </a:r>
          </a:p>
          <a:p>
            <a:r>
              <a:rPr lang="en-US" dirty="0"/>
              <a:t>Note that the textbook calls this data structure a </a:t>
            </a:r>
            <a:r>
              <a:rPr lang="en-US" i="1" dirty="0"/>
              <a:t>B-tree</a:t>
            </a:r>
            <a:r>
              <a:rPr lang="en-US" dirty="0"/>
              <a:t>, but this is inconsistent with other sources; a B-tree is actually a different balanced tree data structure</a:t>
            </a:r>
          </a:p>
          <a:p>
            <a:r>
              <a:rPr lang="en-US" dirty="0"/>
              <a:t>The internal nodes of a B+ tree store M pointers p</a:t>
            </a:r>
            <a:r>
              <a:rPr lang="en-US" baseline="-25000" dirty="0"/>
              <a:t>1</a:t>
            </a:r>
            <a:r>
              <a:rPr lang="en-US" dirty="0"/>
              <a:t>, p</a:t>
            </a:r>
            <a:r>
              <a:rPr lang="en-US" baseline="-25000" dirty="0"/>
              <a:t>2</a:t>
            </a:r>
            <a:r>
              <a:rPr lang="en-US" dirty="0"/>
              <a:t>, ..., p</a:t>
            </a:r>
            <a:r>
              <a:rPr lang="en-US" baseline="-25000" dirty="0"/>
              <a:t>M</a:t>
            </a:r>
            <a:r>
              <a:rPr lang="en-US" dirty="0"/>
              <a:t> to children (that might be nullptr) and values k</a:t>
            </a:r>
            <a:r>
              <a:rPr lang="en-US" baseline="-25000" dirty="0"/>
              <a:t>1</a:t>
            </a:r>
            <a:r>
              <a:rPr lang="en-US" dirty="0"/>
              <a:t>, k</a:t>
            </a:r>
            <a:r>
              <a:rPr lang="en-US" baseline="-25000" dirty="0"/>
              <a:t>2</a:t>
            </a:r>
            <a:r>
              <a:rPr lang="en-US" dirty="0"/>
              <a:t>, ..., k</a:t>
            </a:r>
            <a:r>
              <a:rPr lang="en-US" baseline="-25000" dirty="0"/>
              <a:t>M-1 </a:t>
            </a:r>
            <a:r>
              <a:rPr lang="en-US" dirty="0"/>
              <a:t>representing the smallest key found in each subtree T</a:t>
            </a:r>
            <a:r>
              <a:rPr lang="en-US" baseline="-25000" dirty="0"/>
              <a:t>2</a:t>
            </a:r>
            <a:r>
              <a:rPr lang="en-US" dirty="0"/>
              <a:t>, T</a:t>
            </a:r>
            <a:r>
              <a:rPr lang="en-US" baseline="-25000" dirty="0"/>
              <a:t>3</a:t>
            </a:r>
            <a:r>
              <a:rPr lang="en-US" dirty="0"/>
              <a:t>, ..., T</a:t>
            </a:r>
            <a:r>
              <a:rPr lang="en-US" baseline="-25000" dirty="0"/>
              <a:t>M</a:t>
            </a:r>
            <a:endParaRPr lang="en-US" dirty="0"/>
          </a:p>
          <a:p>
            <a:r>
              <a:rPr lang="en-US" dirty="0"/>
              <a:t>The values corresponding to nullptr pointers are undefined; otherwise, for every node, all the keys stored in T</a:t>
            </a:r>
            <a:r>
              <a:rPr lang="en-US" baseline="-25000" dirty="0"/>
              <a:t>i</a:t>
            </a:r>
            <a:r>
              <a:rPr lang="en-US" dirty="0"/>
              <a:t> are less than all the keys in T</a:t>
            </a:r>
            <a:r>
              <a:rPr lang="en-US" baseline="-25000" dirty="0"/>
              <a:t>i+1</a:t>
            </a:r>
            <a:endParaRPr lang="en-US" dirty="0"/>
          </a:p>
          <a:p>
            <a:r>
              <a:rPr lang="en-US" dirty="0"/>
              <a:t>Most implementations link consecutive leaf nodes together, making </a:t>
            </a:r>
            <a:r>
              <a:rPr lang="en-US" i="1" dirty="0"/>
              <a:t>range queries</a:t>
            </a:r>
            <a:r>
              <a:rPr lang="en-US" dirty="0"/>
              <a:t> more efficient</a:t>
            </a:r>
          </a:p>
          <a:p>
            <a:r>
              <a:rPr lang="en-US" dirty="0"/>
              <a:t>The figure on the next slide shown an example of a B+ tree of order 5</a:t>
            </a:r>
          </a:p>
        </p:txBody>
      </p:sp>
    </p:spTree>
    <p:extLst>
      <p:ext uri="{BB962C8B-B14F-4D97-AF65-F5344CB8AC3E}">
        <p14:creationId xmlns:p14="http://schemas.microsoft.com/office/powerpoint/2010/main" val="329718278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DD0A3-4945-4A85-B00D-232880508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B+ Tree of Order 5 Example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9710FA-6A00-46E4-A720-FD9D9D54E9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949" y="1690688"/>
            <a:ext cx="10320102" cy="3540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36806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DCD46-8A1C-4E10-A5E7-09BE24761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Insertion into B+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406DF0-93A8-4405-9267-2047972644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first thing insertion does is it uses the information in internal nodes (starting at the root) to find the appropriate leaf node</a:t>
            </a:r>
          </a:p>
          <a:p>
            <a:r>
              <a:rPr lang="en-US" dirty="0"/>
              <a:t>When possible, newly inserted data gets added to the appropriate leaf node</a:t>
            </a:r>
          </a:p>
          <a:p>
            <a:r>
              <a:rPr lang="en-US" dirty="0"/>
              <a:t>When newly inserted data cannot fit into a leaf node, the leaf node splits</a:t>
            </a:r>
          </a:p>
          <a:p>
            <a:r>
              <a:rPr lang="en-US" dirty="0"/>
              <a:t>Sometimes a split leaf nodes requires its parent node to also split</a:t>
            </a:r>
          </a:p>
          <a:p>
            <a:r>
              <a:rPr lang="en-US" dirty="0"/>
              <a:t>This can continue upwards, possibly splitting the root, which requires the creation of a new root; this is the only way that a B+ tree gains height</a:t>
            </a:r>
          </a:p>
          <a:p>
            <a:r>
              <a:rPr lang="en-US" dirty="0"/>
              <a:t>The next three slides show examples of insertions into a B+ tree</a:t>
            </a:r>
          </a:p>
          <a:p>
            <a:r>
              <a:rPr lang="en-US" dirty="0"/>
              <a:t>The textbook also discusses methods of deletion from B+ trees, but we will not discuss this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29963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E4DE0-DE59-401D-9022-49E02B7C6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B+ Tree of Order 5 Example (insert 57)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A7A1BF-693A-4012-ADA7-B92D029EF4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409" y="1690688"/>
            <a:ext cx="10327182" cy="3638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36239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38881-A8F2-4E31-98A6-F588770A8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B+ Tree of Order 5 Example (insert 55)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A1E8C9-6B33-49D2-AAA4-C78AA30F5E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995" y="1690688"/>
            <a:ext cx="10400010" cy="349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05164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B1524-B90C-4C84-8AB0-1EE947A5F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B+ Tree of Order 5 Example (insert 40)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4AEDF9-36EA-4C9C-9A5A-6882DA1F9C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704" y="1690688"/>
            <a:ext cx="10822591" cy="3021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19139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E31DF-DB3B-41F7-AFFD-2F0F56728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B+ Trees in Practice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651C0-4811-4611-BA3D-51C82E3168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B+ trees are important data structures for </a:t>
            </a:r>
            <a:r>
              <a:rPr lang="en-US" i="1" dirty="0"/>
              <a:t>database management systems </a:t>
            </a:r>
            <a:r>
              <a:rPr lang="en-US" dirty="0"/>
              <a:t>(DBMSs)</a:t>
            </a:r>
            <a:endParaRPr lang="en-US" i="1" dirty="0"/>
          </a:p>
          <a:p>
            <a:r>
              <a:rPr lang="en-US" dirty="0"/>
              <a:t>Along with B-trees and hash tables, B+ trees are one of the common data structures for storing </a:t>
            </a:r>
            <a:r>
              <a:rPr lang="en-US" i="1" dirty="0"/>
              <a:t>indexes</a:t>
            </a:r>
            <a:r>
              <a:rPr lang="en-US" dirty="0"/>
              <a:t> in a DBMS</a:t>
            </a:r>
          </a:p>
          <a:p>
            <a:r>
              <a:rPr lang="en-US" dirty="0"/>
              <a:t>DBMSs are likely to be store data, including indexes, in external memory (e.g., hard drives or tapes) as opposed to main memory</a:t>
            </a:r>
          </a:p>
          <a:p>
            <a:r>
              <a:rPr lang="en-US" dirty="0"/>
              <a:t>The order of the B+ tree, M, is chosen so that each internal node can fit into one page of external memory</a:t>
            </a:r>
          </a:p>
          <a:p>
            <a:r>
              <a:rPr lang="en-US" dirty="0"/>
              <a:t>These days, M is often 100 or more</a:t>
            </a:r>
          </a:p>
          <a:p>
            <a:r>
              <a:rPr lang="en-US" dirty="0"/>
              <a:t>Accessing a disk is typically several orders of magnitude slower than any main memory operation</a:t>
            </a:r>
          </a:p>
          <a:p>
            <a:r>
              <a:rPr lang="en-US" dirty="0"/>
              <a:t>This is a real-world case in which big-O is not the most important concern</a:t>
            </a:r>
          </a:p>
          <a:p>
            <a:r>
              <a:rPr lang="en-US" dirty="0"/>
              <a:t>The O(log</a:t>
            </a:r>
            <a:r>
              <a:rPr lang="en-US" baseline="-25000" dirty="0"/>
              <a:t>M</a:t>
            </a:r>
            <a:r>
              <a:rPr lang="en-US" dirty="0"/>
              <a:t>N) disk accesses to retrieve pages is more efficient than what a binary search tree would require</a:t>
            </a:r>
          </a:p>
          <a:p>
            <a:r>
              <a:rPr lang="en-US" dirty="0"/>
              <a:t>The O(M) computing time required at each node to determine the branch direction, and the O(M) computing time required for updates at a node, is not as significant</a:t>
            </a:r>
          </a:p>
        </p:txBody>
      </p:sp>
    </p:spTree>
    <p:extLst>
      <p:ext uri="{BB962C8B-B14F-4D97-AF65-F5344CB8AC3E}">
        <p14:creationId xmlns:p14="http://schemas.microsoft.com/office/powerpoint/2010/main" val="166525219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F055E-D8E7-4D91-9FDB-B496000A8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Provided C++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441CF-41D2-4102-8127-606B86BA2C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At the end of Chapter 4, the book describes two provided C++ classes, "set" and "map", which guarantee worst case logarithmic insertion, deletion, and searching</a:t>
            </a:r>
          </a:p>
          <a:p>
            <a:r>
              <a:rPr lang="en-US" dirty="0"/>
              <a:t>A C++ "set" is an ordered container that does not allow duplicates, whereas a C++ "unordered_set" (added to C++11) is an unordered container that does not allow duplicates</a:t>
            </a:r>
          </a:p>
          <a:p>
            <a:r>
              <a:rPr lang="en-US" dirty="0"/>
              <a:t>The "set" and "map" classes support the ability to efficiently insert, remove, and search for items based on their keys</a:t>
            </a:r>
          </a:p>
          <a:p>
            <a:r>
              <a:rPr lang="en-US" dirty="0"/>
              <a:t>These classes also provides iterators, which iterate through items in sorted order based on their keys</a:t>
            </a:r>
          </a:p>
          <a:p>
            <a:r>
              <a:rPr lang="en-US" dirty="0"/>
              <a:t>We have already discussed the C++ "map" class during our C++ overview, which allows the mapping of an item of one type (the key) to an item of another type (the value)</a:t>
            </a:r>
          </a:p>
          <a:p>
            <a:r>
              <a:rPr lang="en-US" dirty="0"/>
              <a:t>In any map, the keys must all be distinct, but values can repeat</a:t>
            </a:r>
          </a:p>
          <a:p>
            <a:r>
              <a:rPr lang="en-US" dirty="0"/>
              <a:t>The C++ "set" and "map" classes are typically implemented with balanced binary search trees; this provides the required logarithmic insertion, deletion, and search capabilities, as well as supporting efficient iteration</a:t>
            </a:r>
          </a:p>
          <a:p>
            <a:r>
              <a:rPr lang="en-US" dirty="0"/>
              <a:t>In other languages, similar functionality to the map class is provided using </a:t>
            </a:r>
            <a:r>
              <a:rPr lang="en-US" i="1" dirty="0"/>
              <a:t>hash table</a:t>
            </a:r>
            <a:r>
              <a:rPr lang="en-US" dirty="0"/>
              <a:t> implementations; the C++ "unordered_set" (added to C++11) uses a hash table implementation</a:t>
            </a:r>
          </a:p>
          <a:p>
            <a:r>
              <a:rPr lang="en-US" dirty="0"/>
              <a:t>However, hash tables do not support efficient iteration through items in sorted order by key</a:t>
            </a:r>
          </a:p>
          <a:p>
            <a:r>
              <a:rPr lang="en-US" dirty="0"/>
              <a:t>We will cover hash tables as our final topic of this course</a:t>
            </a:r>
          </a:p>
        </p:txBody>
      </p:sp>
    </p:spTree>
    <p:extLst>
      <p:ext uri="{BB962C8B-B14F-4D97-AF65-F5344CB8AC3E}">
        <p14:creationId xmlns:p14="http://schemas.microsoft.com/office/powerpoint/2010/main" val="3189647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2143</TotalTime>
  <Words>6324</Words>
  <Application>Microsoft Office PowerPoint</Application>
  <PresentationFormat>Widescreen</PresentationFormat>
  <Paragraphs>483</Paragraphs>
  <Slides>64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69" baseType="lpstr">
      <vt:lpstr>Arial</vt:lpstr>
      <vt:lpstr>Calibri</vt:lpstr>
      <vt:lpstr>Calibri Light</vt:lpstr>
      <vt:lpstr>Courier New</vt:lpstr>
      <vt:lpstr>Office Theme</vt:lpstr>
      <vt:lpstr>ECE264: Data Structures and Algorithms I (DSA 1)</vt:lpstr>
      <vt:lpstr>Trees</vt:lpstr>
      <vt:lpstr>General Tree with Subtrees</vt:lpstr>
      <vt:lpstr>General Tree with Nodes</vt:lpstr>
      <vt:lpstr>Paths in Trees</vt:lpstr>
      <vt:lpstr>Implementing General Trees</vt:lpstr>
      <vt:lpstr>General Tree with Fixed-sized Nodes</vt:lpstr>
      <vt:lpstr>Ordering Children</vt:lpstr>
      <vt:lpstr>Tree Traversal Strategies</vt:lpstr>
      <vt:lpstr>Preorder Traversal Pseudo-code</vt:lpstr>
      <vt:lpstr>Traversal Strategies: Example</vt:lpstr>
      <vt:lpstr>Applications of Tree Traversals</vt:lpstr>
      <vt:lpstr>Binary Trees</vt:lpstr>
      <vt:lpstr>Implementing Binary Trees</vt:lpstr>
      <vt:lpstr>Binary Tree Preorder Traversal Pseudo-code</vt:lpstr>
      <vt:lpstr>Expression Trees</vt:lpstr>
      <vt:lpstr>Expression Tree: Example</vt:lpstr>
      <vt:lpstr>Binary Search Tree</vt:lpstr>
      <vt:lpstr>Binary Search Tree Implementation</vt:lpstr>
      <vt:lpstr>Binary Search Tree Operations</vt:lpstr>
      <vt:lpstr>Binary Search Tree Insertion</vt:lpstr>
      <vt:lpstr>Binary Search Tree: Example of Insertion</vt:lpstr>
      <vt:lpstr>Binary Search Tree: Example of Insertion</vt:lpstr>
      <vt:lpstr>Binary Search Tree: Example of Insertion</vt:lpstr>
      <vt:lpstr>Binary Search Tree: Example of Insertion</vt:lpstr>
      <vt:lpstr>Binary Search Tree: Example of Insertion</vt:lpstr>
      <vt:lpstr>Binary Search Tree: Example of Insertion</vt:lpstr>
      <vt:lpstr>Binary Search Tree: Example of Insertion</vt:lpstr>
      <vt:lpstr>Binary Search Tree: Example of Insertion</vt:lpstr>
      <vt:lpstr>Binary Search Tree: Example of Insertion</vt:lpstr>
      <vt:lpstr>Binary Search Tree: Example of Insertion</vt:lpstr>
      <vt:lpstr>Binary Search Tree: Example of Insertion</vt:lpstr>
      <vt:lpstr>Binary Search Tree: Example of Insertion</vt:lpstr>
      <vt:lpstr>Binary Search Tree: Other Simple Routines</vt:lpstr>
      <vt:lpstr>getSuccessor and getPredecessor</vt:lpstr>
      <vt:lpstr>Binary Search Tree Deletion</vt:lpstr>
      <vt:lpstr>Iterating Through Nodes in Sorted Order</vt:lpstr>
      <vt:lpstr>Proving Average-case Logarithmic Operations</vt:lpstr>
      <vt:lpstr>Internal Path Length Recurrence Relation</vt:lpstr>
      <vt:lpstr>The (Incomplete) Proof</vt:lpstr>
      <vt:lpstr>Balanced Binary Search Trees</vt:lpstr>
      <vt:lpstr>AVL Trees</vt:lpstr>
      <vt:lpstr>AVL Tree Example (one valid, one not)</vt:lpstr>
      <vt:lpstr>AVL Trees: Proving Logarithmic Operations</vt:lpstr>
      <vt:lpstr>AVL Trees: Overview of Insertion</vt:lpstr>
      <vt:lpstr>AVL Tree Insertions: Four Cases</vt:lpstr>
      <vt:lpstr>Case 1: Single Rotation</vt:lpstr>
      <vt:lpstr>Case 1: Single Rotation Example</vt:lpstr>
      <vt:lpstr>Case 4: Single Rotation</vt:lpstr>
      <vt:lpstr>Case 2: Single Rotation Fails</vt:lpstr>
      <vt:lpstr>Case 2: Left-Right Double Rotation</vt:lpstr>
      <vt:lpstr>Case 3: Right-Left Double Rotation</vt:lpstr>
      <vt:lpstr>AVL Tree Running Example of Insertions</vt:lpstr>
      <vt:lpstr>Deletions from AVL Trees</vt:lpstr>
      <vt:lpstr>AVL Tree Implementations</vt:lpstr>
      <vt:lpstr>Other Types of Balanced Binary Search Trees</vt:lpstr>
      <vt:lpstr>B+ Trees</vt:lpstr>
      <vt:lpstr>B+ Tree of Order 5 Example</vt:lpstr>
      <vt:lpstr>Insertion into B+ Trees</vt:lpstr>
      <vt:lpstr>B+ Tree of Order 5 Example (insert 57)</vt:lpstr>
      <vt:lpstr>B+ Tree of Order 5 Example (insert 55)</vt:lpstr>
      <vt:lpstr>B+ Tree of Order 5 Example (insert 40)</vt:lpstr>
      <vt:lpstr>B+ Trees in Practice</vt:lpstr>
      <vt:lpstr>Provided C++ Classes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Trees</dc:title>
  <dc:creator>Carl Sable</dc:creator>
  <cp:lastModifiedBy>Carl Sable</cp:lastModifiedBy>
  <cp:revision>107</cp:revision>
  <dcterms:created xsi:type="dcterms:W3CDTF">2020-04-27T14:01:32Z</dcterms:created>
  <dcterms:modified xsi:type="dcterms:W3CDTF">2024-04-15T14:27:30Z</dcterms:modified>
</cp:coreProperties>
</file>