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65"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466" r:id="rId43"/>
    <p:sldId id="297" r:id="rId44"/>
    <p:sldId id="298" r:id="rId45"/>
    <p:sldId id="299" r:id="rId46"/>
    <p:sldId id="300" r:id="rId47"/>
    <p:sldId id="301" r:id="rId48"/>
    <p:sldId id="302" r:id="rId49"/>
    <p:sldId id="467" r:id="rId50"/>
    <p:sldId id="303" r:id="rId51"/>
    <p:sldId id="304" r:id="rId52"/>
    <p:sldId id="305" r:id="rId53"/>
    <p:sldId id="306" r:id="rId54"/>
    <p:sldId id="307" r:id="rId55"/>
    <p:sldId id="308" r:id="rId56"/>
    <p:sldId id="309" r:id="rId57"/>
    <p:sldId id="310" r:id="rId58"/>
    <p:sldId id="311" r:id="rId59"/>
    <p:sldId id="312" r:id="rId60"/>
    <p:sldId id="313" r:id="rId61"/>
    <p:sldId id="320" r:id="rId62"/>
    <p:sldId id="321" r:id="rId63"/>
    <p:sldId id="322" r:id="rId64"/>
    <p:sldId id="323" r:id="rId65"/>
    <p:sldId id="324" r:id="rId66"/>
    <p:sldId id="325" r:id="rId67"/>
    <p:sldId id="319"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6" r:id="rId89"/>
    <p:sldId id="347" r:id="rId90"/>
    <p:sldId id="348" r:id="rId91"/>
    <p:sldId id="349" r:id="rId92"/>
    <p:sldId id="350" r:id="rId93"/>
    <p:sldId id="351" r:id="rId94"/>
    <p:sldId id="352" r:id="rId95"/>
    <p:sldId id="353" r:id="rId96"/>
    <p:sldId id="355" r:id="rId97"/>
    <p:sldId id="356" r:id="rId98"/>
    <p:sldId id="357" r:id="rId99"/>
    <p:sldId id="358" r:id="rId100"/>
    <p:sldId id="359" r:id="rId101"/>
    <p:sldId id="360" r:id="rId102"/>
    <p:sldId id="361" r:id="rId103"/>
    <p:sldId id="362" r:id="rId104"/>
    <p:sldId id="363" r:id="rId105"/>
    <p:sldId id="364" r:id="rId106"/>
    <p:sldId id="365" r:id="rId107"/>
    <p:sldId id="366" r:id="rId108"/>
    <p:sldId id="367" r:id="rId109"/>
    <p:sldId id="368" r:id="rId110"/>
    <p:sldId id="369" r:id="rId111"/>
    <p:sldId id="370" r:id="rId112"/>
    <p:sldId id="371" r:id="rId113"/>
    <p:sldId id="372" r:id="rId114"/>
    <p:sldId id="373" r:id="rId115"/>
    <p:sldId id="374" r:id="rId116"/>
    <p:sldId id="375" r:id="rId117"/>
    <p:sldId id="376" r:id="rId118"/>
    <p:sldId id="377" r:id="rId119"/>
    <p:sldId id="378" r:id="rId120"/>
    <p:sldId id="379" r:id="rId121"/>
    <p:sldId id="380" r:id="rId122"/>
    <p:sldId id="381" r:id="rId123"/>
    <p:sldId id="382" r:id="rId124"/>
    <p:sldId id="383" r:id="rId125"/>
    <p:sldId id="384" r:id="rId126"/>
    <p:sldId id="385" r:id="rId127"/>
    <p:sldId id="386" r:id="rId128"/>
    <p:sldId id="387" r:id="rId129"/>
    <p:sldId id="388" r:id="rId130"/>
    <p:sldId id="389" r:id="rId131"/>
    <p:sldId id="390" r:id="rId132"/>
    <p:sldId id="391" r:id="rId133"/>
    <p:sldId id="392" r:id="rId134"/>
    <p:sldId id="393" r:id="rId135"/>
    <p:sldId id="394" r:id="rId136"/>
    <p:sldId id="395" r:id="rId137"/>
    <p:sldId id="396" r:id="rId138"/>
    <p:sldId id="397" r:id="rId139"/>
    <p:sldId id="398" r:id="rId140"/>
    <p:sldId id="399" r:id="rId141"/>
    <p:sldId id="400" r:id="rId142"/>
    <p:sldId id="401" r:id="rId143"/>
    <p:sldId id="402" r:id="rId144"/>
    <p:sldId id="403" r:id="rId145"/>
    <p:sldId id="404" r:id="rId146"/>
    <p:sldId id="405" r:id="rId147"/>
    <p:sldId id="406" r:id="rId148"/>
    <p:sldId id="407" r:id="rId149"/>
    <p:sldId id="408" r:id="rId150"/>
    <p:sldId id="409" r:id="rId151"/>
    <p:sldId id="410" r:id="rId152"/>
    <p:sldId id="411" r:id="rId153"/>
    <p:sldId id="412" r:id="rId154"/>
    <p:sldId id="413" r:id="rId155"/>
    <p:sldId id="414" r:id="rId156"/>
    <p:sldId id="415" r:id="rId157"/>
    <p:sldId id="416" r:id="rId158"/>
    <p:sldId id="417" r:id="rId159"/>
    <p:sldId id="418" r:id="rId160"/>
    <p:sldId id="419" r:id="rId161"/>
    <p:sldId id="420" r:id="rId162"/>
    <p:sldId id="421" r:id="rId163"/>
    <p:sldId id="422" r:id="rId164"/>
    <p:sldId id="424" r:id="rId165"/>
    <p:sldId id="423" r:id="rId166"/>
    <p:sldId id="425" r:id="rId167"/>
    <p:sldId id="426" r:id="rId168"/>
    <p:sldId id="427" r:id="rId169"/>
    <p:sldId id="428" r:id="rId170"/>
    <p:sldId id="429" r:id="rId171"/>
    <p:sldId id="430" r:id="rId172"/>
    <p:sldId id="431" r:id="rId173"/>
    <p:sldId id="432" r:id="rId174"/>
    <p:sldId id="433" r:id="rId175"/>
    <p:sldId id="434" r:id="rId176"/>
    <p:sldId id="435" r:id="rId177"/>
    <p:sldId id="436" r:id="rId178"/>
    <p:sldId id="437" r:id="rId179"/>
    <p:sldId id="438" r:id="rId180"/>
    <p:sldId id="440" r:id="rId181"/>
    <p:sldId id="441" r:id="rId182"/>
    <p:sldId id="442" r:id="rId183"/>
    <p:sldId id="443" r:id="rId184"/>
    <p:sldId id="444" r:id="rId185"/>
    <p:sldId id="445" r:id="rId186"/>
    <p:sldId id="446" r:id="rId187"/>
    <p:sldId id="447" r:id="rId188"/>
    <p:sldId id="448" r:id="rId189"/>
    <p:sldId id="449" r:id="rId190"/>
    <p:sldId id="450" r:id="rId191"/>
    <p:sldId id="451" r:id="rId192"/>
    <p:sldId id="452" r:id="rId193"/>
    <p:sldId id="453" r:id="rId194"/>
    <p:sldId id="454" r:id="rId195"/>
    <p:sldId id="455" r:id="rId196"/>
    <p:sldId id="456" r:id="rId197"/>
    <p:sldId id="457" r:id="rId198"/>
    <p:sldId id="459" r:id="rId199"/>
    <p:sldId id="458" r:id="rId200"/>
    <p:sldId id="460" r:id="rId201"/>
    <p:sldId id="461" r:id="rId202"/>
    <p:sldId id="462" r:id="rId203"/>
    <p:sldId id="463" r:id="rId204"/>
    <p:sldId id="464" r:id="rId20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3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presProps" Target="pres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viewProps" Target="viewProp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tableStyles" Target="tableStyles.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145CA-0700-4FE3-80CE-C315222E5F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72E853-8E51-4AF6-943A-465536D03B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09F9E78-CC7D-4B66-B53C-9070D6886A06}"/>
              </a:ext>
            </a:extLst>
          </p:cNvPr>
          <p:cNvSpPr>
            <a:spLocks noGrp="1"/>
          </p:cNvSpPr>
          <p:nvPr>
            <p:ph type="dt" sz="half" idx="10"/>
          </p:nvPr>
        </p:nvSpPr>
        <p:spPr/>
        <p:txBody>
          <a:bodyPr/>
          <a:lstStyle/>
          <a:p>
            <a:fld id="{D08C401E-9B1D-4307-BC1A-C0EAFD8F9F0D}" type="datetimeFigureOut">
              <a:rPr lang="en-US" smtClean="0"/>
              <a:t>3/19/2024</a:t>
            </a:fld>
            <a:endParaRPr lang="en-US"/>
          </a:p>
        </p:txBody>
      </p:sp>
      <p:sp>
        <p:nvSpPr>
          <p:cNvPr id="5" name="Footer Placeholder 4">
            <a:extLst>
              <a:ext uri="{FF2B5EF4-FFF2-40B4-BE49-F238E27FC236}">
                <a16:creationId xmlns:a16="http://schemas.microsoft.com/office/drawing/2014/main" id="{74EBDF4F-1C1E-40A6-8BBD-7C210DBEB7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C6E247-E6EE-4671-938D-EE2EED8F9760}"/>
              </a:ext>
            </a:extLst>
          </p:cNvPr>
          <p:cNvSpPr>
            <a:spLocks noGrp="1"/>
          </p:cNvSpPr>
          <p:nvPr>
            <p:ph type="sldNum" sz="quarter" idx="12"/>
          </p:nvPr>
        </p:nvSpPr>
        <p:spPr/>
        <p:txBody>
          <a:bodyPr/>
          <a:lstStyle/>
          <a:p>
            <a:fld id="{9319240B-2042-435F-B5A1-D23BB85D08C8}" type="slidenum">
              <a:rPr lang="en-US" smtClean="0"/>
              <a:t>‹#›</a:t>
            </a:fld>
            <a:endParaRPr lang="en-US"/>
          </a:p>
        </p:txBody>
      </p:sp>
    </p:spTree>
    <p:extLst>
      <p:ext uri="{BB962C8B-B14F-4D97-AF65-F5344CB8AC3E}">
        <p14:creationId xmlns:p14="http://schemas.microsoft.com/office/powerpoint/2010/main" val="3191608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73687-76EE-4FC7-A234-E291DACCE3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96DFA2-8217-4310-B5B7-A90D829BB8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83FBD9-1A81-4B3B-8F05-6BC12F094220}"/>
              </a:ext>
            </a:extLst>
          </p:cNvPr>
          <p:cNvSpPr>
            <a:spLocks noGrp="1"/>
          </p:cNvSpPr>
          <p:nvPr>
            <p:ph type="dt" sz="half" idx="10"/>
          </p:nvPr>
        </p:nvSpPr>
        <p:spPr/>
        <p:txBody>
          <a:bodyPr/>
          <a:lstStyle/>
          <a:p>
            <a:fld id="{D08C401E-9B1D-4307-BC1A-C0EAFD8F9F0D}" type="datetimeFigureOut">
              <a:rPr lang="en-US" smtClean="0"/>
              <a:t>3/19/2024</a:t>
            </a:fld>
            <a:endParaRPr lang="en-US"/>
          </a:p>
        </p:txBody>
      </p:sp>
      <p:sp>
        <p:nvSpPr>
          <p:cNvPr id="5" name="Footer Placeholder 4">
            <a:extLst>
              <a:ext uri="{FF2B5EF4-FFF2-40B4-BE49-F238E27FC236}">
                <a16:creationId xmlns:a16="http://schemas.microsoft.com/office/drawing/2014/main" id="{82CB9038-8E15-454B-8F7C-6FF598360B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5E795C-36EB-46F2-9628-D8C18C0502E5}"/>
              </a:ext>
            </a:extLst>
          </p:cNvPr>
          <p:cNvSpPr>
            <a:spLocks noGrp="1"/>
          </p:cNvSpPr>
          <p:nvPr>
            <p:ph type="sldNum" sz="quarter" idx="12"/>
          </p:nvPr>
        </p:nvSpPr>
        <p:spPr/>
        <p:txBody>
          <a:bodyPr/>
          <a:lstStyle/>
          <a:p>
            <a:fld id="{9319240B-2042-435F-B5A1-D23BB85D08C8}" type="slidenum">
              <a:rPr lang="en-US" smtClean="0"/>
              <a:t>‹#›</a:t>
            </a:fld>
            <a:endParaRPr lang="en-US"/>
          </a:p>
        </p:txBody>
      </p:sp>
    </p:spTree>
    <p:extLst>
      <p:ext uri="{BB962C8B-B14F-4D97-AF65-F5344CB8AC3E}">
        <p14:creationId xmlns:p14="http://schemas.microsoft.com/office/powerpoint/2010/main" val="1591866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3F072-A706-4AA6-95A2-2EBFF443B2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A6AEA7-C695-4CA1-A32A-4A1F4B7143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CF530F-0F02-45C5-81CF-1C60E0FDE4EB}"/>
              </a:ext>
            </a:extLst>
          </p:cNvPr>
          <p:cNvSpPr>
            <a:spLocks noGrp="1"/>
          </p:cNvSpPr>
          <p:nvPr>
            <p:ph type="dt" sz="half" idx="10"/>
          </p:nvPr>
        </p:nvSpPr>
        <p:spPr/>
        <p:txBody>
          <a:bodyPr/>
          <a:lstStyle/>
          <a:p>
            <a:fld id="{D08C401E-9B1D-4307-BC1A-C0EAFD8F9F0D}" type="datetimeFigureOut">
              <a:rPr lang="en-US" smtClean="0"/>
              <a:t>3/19/2024</a:t>
            </a:fld>
            <a:endParaRPr lang="en-US"/>
          </a:p>
        </p:txBody>
      </p:sp>
      <p:sp>
        <p:nvSpPr>
          <p:cNvPr id="5" name="Footer Placeholder 4">
            <a:extLst>
              <a:ext uri="{FF2B5EF4-FFF2-40B4-BE49-F238E27FC236}">
                <a16:creationId xmlns:a16="http://schemas.microsoft.com/office/drawing/2014/main" id="{29A32303-08BB-4DB4-9FFB-89914A7BC3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D0D135-F0BB-48BC-9DA8-B60F4C124ED6}"/>
              </a:ext>
            </a:extLst>
          </p:cNvPr>
          <p:cNvSpPr>
            <a:spLocks noGrp="1"/>
          </p:cNvSpPr>
          <p:nvPr>
            <p:ph type="sldNum" sz="quarter" idx="12"/>
          </p:nvPr>
        </p:nvSpPr>
        <p:spPr/>
        <p:txBody>
          <a:bodyPr/>
          <a:lstStyle/>
          <a:p>
            <a:fld id="{9319240B-2042-435F-B5A1-D23BB85D08C8}" type="slidenum">
              <a:rPr lang="en-US" smtClean="0"/>
              <a:t>‹#›</a:t>
            </a:fld>
            <a:endParaRPr lang="en-US"/>
          </a:p>
        </p:txBody>
      </p:sp>
    </p:spTree>
    <p:extLst>
      <p:ext uri="{BB962C8B-B14F-4D97-AF65-F5344CB8AC3E}">
        <p14:creationId xmlns:p14="http://schemas.microsoft.com/office/powerpoint/2010/main" val="1211526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848ED-2E66-441A-A709-9A32852335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374C60-6ADA-4B42-AAA9-1BA7963D44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4E29CA9-3E16-49B1-B652-3741DCE802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1A6A62-1049-4A3F-99A4-B17B81FADEF7}"/>
              </a:ext>
            </a:extLst>
          </p:cNvPr>
          <p:cNvSpPr>
            <a:spLocks noGrp="1"/>
          </p:cNvSpPr>
          <p:nvPr>
            <p:ph type="dt" sz="half" idx="10"/>
          </p:nvPr>
        </p:nvSpPr>
        <p:spPr/>
        <p:txBody>
          <a:bodyPr/>
          <a:lstStyle/>
          <a:p>
            <a:fld id="{D08C401E-9B1D-4307-BC1A-C0EAFD8F9F0D}" type="datetimeFigureOut">
              <a:rPr lang="en-US" smtClean="0"/>
              <a:t>3/19/2024</a:t>
            </a:fld>
            <a:endParaRPr lang="en-US"/>
          </a:p>
        </p:txBody>
      </p:sp>
      <p:sp>
        <p:nvSpPr>
          <p:cNvPr id="6" name="Footer Placeholder 5">
            <a:extLst>
              <a:ext uri="{FF2B5EF4-FFF2-40B4-BE49-F238E27FC236}">
                <a16:creationId xmlns:a16="http://schemas.microsoft.com/office/drawing/2014/main" id="{464D119F-AC40-45C9-909B-A890D97CA7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AC3685-A6FC-4A79-A000-EA17D4FDBE55}"/>
              </a:ext>
            </a:extLst>
          </p:cNvPr>
          <p:cNvSpPr>
            <a:spLocks noGrp="1"/>
          </p:cNvSpPr>
          <p:nvPr>
            <p:ph type="sldNum" sz="quarter" idx="12"/>
          </p:nvPr>
        </p:nvSpPr>
        <p:spPr/>
        <p:txBody>
          <a:bodyPr/>
          <a:lstStyle/>
          <a:p>
            <a:fld id="{9319240B-2042-435F-B5A1-D23BB85D08C8}" type="slidenum">
              <a:rPr lang="en-US" smtClean="0"/>
              <a:t>‹#›</a:t>
            </a:fld>
            <a:endParaRPr lang="en-US"/>
          </a:p>
        </p:txBody>
      </p:sp>
    </p:spTree>
    <p:extLst>
      <p:ext uri="{BB962C8B-B14F-4D97-AF65-F5344CB8AC3E}">
        <p14:creationId xmlns:p14="http://schemas.microsoft.com/office/powerpoint/2010/main" val="84960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06610-DF2A-429D-AB86-934C4594A9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5013D1-1389-4D9E-96E5-EA6D4556B4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716329-7E5B-42FA-9DA5-2FB7F8EA35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C40FC0-F864-4F7E-BBFA-259C94A98D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134DD7-D3D2-4CF9-BDE7-A54121A4EC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F3A8D10-FB6C-4A18-A276-EA5582FDE6A5}"/>
              </a:ext>
            </a:extLst>
          </p:cNvPr>
          <p:cNvSpPr>
            <a:spLocks noGrp="1"/>
          </p:cNvSpPr>
          <p:nvPr>
            <p:ph type="dt" sz="half" idx="10"/>
          </p:nvPr>
        </p:nvSpPr>
        <p:spPr/>
        <p:txBody>
          <a:bodyPr/>
          <a:lstStyle/>
          <a:p>
            <a:fld id="{D08C401E-9B1D-4307-BC1A-C0EAFD8F9F0D}" type="datetimeFigureOut">
              <a:rPr lang="en-US" smtClean="0"/>
              <a:t>3/19/2024</a:t>
            </a:fld>
            <a:endParaRPr lang="en-US"/>
          </a:p>
        </p:txBody>
      </p:sp>
      <p:sp>
        <p:nvSpPr>
          <p:cNvPr id="8" name="Footer Placeholder 7">
            <a:extLst>
              <a:ext uri="{FF2B5EF4-FFF2-40B4-BE49-F238E27FC236}">
                <a16:creationId xmlns:a16="http://schemas.microsoft.com/office/drawing/2014/main" id="{4070C362-0C34-41AD-A237-8D3DAAE0BE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FAD91E5-0B3D-446E-BD34-0A7685CE436F}"/>
              </a:ext>
            </a:extLst>
          </p:cNvPr>
          <p:cNvSpPr>
            <a:spLocks noGrp="1"/>
          </p:cNvSpPr>
          <p:nvPr>
            <p:ph type="sldNum" sz="quarter" idx="12"/>
          </p:nvPr>
        </p:nvSpPr>
        <p:spPr/>
        <p:txBody>
          <a:bodyPr/>
          <a:lstStyle/>
          <a:p>
            <a:fld id="{9319240B-2042-435F-B5A1-D23BB85D08C8}" type="slidenum">
              <a:rPr lang="en-US" smtClean="0"/>
              <a:t>‹#›</a:t>
            </a:fld>
            <a:endParaRPr lang="en-US"/>
          </a:p>
        </p:txBody>
      </p:sp>
    </p:spTree>
    <p:extLst>
      <p:ext uri="{BB962C8B-B14F-4D97-AF65-F5344CB8AC3E}">
        <p14:creationId xmlns:p14="http://schemas.microsoft.com/office/powerpoint/2010/main" val="835131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3D5DD-E9AE-4058-B0F0-FBAA4152D5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A22912-07FF-4F56-A55D-260A23802785}"/>
              </a:ext>
            </a:extLst>
          </p:cNvPr>
          <p:cNvSpPr>
            <a:spLocks noGrp="1"/>
          </p:cNvSpPr>
          <p:nvPr>
            <p:ph type="dt" sz="half" idx="10"/>
          </p:nvPr>
        </p:nvSpPr>
        <p:spPr/>
        <p:txBody>
          <a:bodyPr/>
          <a:lstStyle/>
          <a:p>
            <a:fld id="{D08C401E-9B1D-4307-BC1A-C0EAFD8F9F0D}" type="datetimeFigureOut">
              <a:rPr lang="en-US" smtClean="0"/>
              <a:t>3/19/2024</a:t>
            </a:fld>
            <a:endParaRPr lang="en-US"/>
          </a:p>
        </p:txBody>
      </p:sp>
      <p:sp>
        <p:nvSpPr>
          <p:cNvPr id="4" name="Footer Placeholder 3">
            <a:extLst>
              <a:ext uri="{FF2B5EF4-FFF2-40B4-BE49-F238E27FC236}">
                <a16:creationId xmlns:a16="http://schemas.microsoft.com/office/drawing/2014/main" id="{B2EDF0BC-E4ED-48BD-BD9E-3C6C04F5559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35A533-4865-426E-A6EF-EBDA0B5EDE7E}"/>
              </a:ext>
            </a:extLst>
          </p:cNvPr>
          <p:cNvSpPr>
            <a:spLocks noGrp="1"/>
          </p:cNvSpPr>
          <p:nvPr>
            <p:ph type="sldNum" sz="quarter" idx="12"/>
          </p:nvPr>
        </p:nvSpPr>
        <p:spPr/>
        <p:txBody>
          <a:bodyPr/>
          <a:lstStyle/>
          <a:p>
            <a:fld id="{9319240B-2042-435F-B5A1-D23BB85D08C8}" type="slidenum">
              <a:rPr lang="en-US" smtClean="0"/>
              <a:t>‹#›</a:t>
            </a:fld>
            <a:endParaRPr lang="en-US"/>
          </a:p>
        </p:txBody>
      </p:sp>
    </p:spTree>
    <p:extLst>
      <p:ext uri="{BB962C8B-B14F-4D97-AF65-F5344CB8AC3E}">
        <p14:creationId xmlns:p14="http://schemas.microsoft.com/office/powerpoint/2010/main" val="2006163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23EA3B-435C-43F4-8D04-402661EDB9F1}"/>
              </a:ext>
            </a:extLst>
          </p:cNvPr>
          <p:cNvSpPr>
            <a:spLocks noGrp="1"/>
          </p:cNvSpPr>
          <p:nvPr>
            <p:ph type="dt" sz="half" idx="10"/>
          </p:nvPr>
        </p:nvSpPr>
        <p:spPr/>
        <p:txBody>
          <a:bodyPr/>
          <a:lstStyle/>
          <a:p>
            <a:fld id="{D08C401E-9B1D-4307-BC1A-C0EAFD8F9F0D}" type="datetimeFigureOut">
              <a:rPr lang="en-US" smtClean="0"/>
              <a:t>3/19/2024</a:t>
            </a:fld>
            <a:endParaRPr lang="en-US"/>
          </a:p>
        </p:txBody>
      </p:sp>
      <p:sp>
        <p:nvSpPr>
          <p:cNvPr id="3" name="Footer Placeholder 2">
            <a:extLst>
              <a:ext uri="{FF2B5EF4-FFF2-40B4-BE49-F238E27FC236}">
                <a16:creationId xmlns:a16="http://schemas.microsoft.com/office/drawing/2014/main" id="{577D71CD-6FB0-4BC4-BD5C-7D8475E503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DE37E75-9627-4082-96C8-0BD92B4A5425}"/>
              </a:ext>
            </a:extLst>
          </p:cNvPr>
          <p:cNvSpPr>
            <a:spLocks noGrp="1"/>
          </p:cNvSpPr>
          <p:nvPr>
            <p:ph type="sldNum" sz="quarter" idx="12"/>
          </p:nvPr>
        </p:nvSpPr>
        <p:spPr/>
        <p:txBody>
          <a:bodyPr/>
          <a:lstStyle/>
          <a:p>
            <a:fld id="{9319240B-2042-435F-B5A1-D23BB85D08C8}" type="slidenum">
              <a:rPr lang="en-US" smtClean="0"/>
              <a:t>‹#›</a:t>
            </a:fld>
            <a:endParaRPr lang="en-US"/>
          </a:p>
        </p:txBody>
      </p:sp>
    </p:spTree>
    <p:extLst>
      <p:ext uri="{BB962C8B-B14F-4D97-AF65-F5344CB8AC3E}">
        <p14:creationId xmlns:p14="http://schemas.microsoft.com/office/powerpoint/2010/main" val="729274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13562-B7BF-42D8-94FE-AB47A398E7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ACE3AEB-0F1D-4369-81ED-6ECBD2A41B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706B04-EB88-4C0D-8CE6-4F5303A887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A823C7-7E5B-4F45-9486-EFFD20CA7D46}"/>
              </a:ext>
            </a:extLst>
          </p:cNvPr>
          <p:cNvSpPr>
            <a:spLocks noGrp="1"/>
          </p:cNvSpPr>
          <p:nvPr>
            <p:ph type="dt" sz="half" idx="10"/>
          </p:nvPr>
        </p:nvSpPr>
        <p:spPr/>
        <p:txBody>
          <a:bodyPr/>
          <a:lstStyle/>
          <a:p>
            <a:fld id="{D08C401E-9B1D-4307-BC1A-C0EAFD8F9F0D}" type="datetimeFigureOut">
              <a:rPr lang="en-US" smtClean="0"/>
              <a:t>3/19/2024</a:t>
            </a:fld>
            <a:endParaRPr lang="en-US"/>
          </a:p>
        </p:txBody>
      </p:sp>
      <p:sp>
        <p:nvSpPr>
          <p:cNvPr id="6" name="Footer Placeholder 5">
            <a:extLst>
              <a:ext uri="{FF2B5EF4-FFF2-40B4-BE49-F238E27FC236}">
                <a16:creationId xmlns:a16="http://schemas.microsoft.com/office/drawing/2014/main" id="{392D4787-4EC3-4688-8798-47083E1762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000032-AB8D-4790-82B4-0E8FA0E1B2B7}"/>
              </a:ext>
            </a:extLst>
          </p:cNvPr>
          <p:cNvSpPr>
            <a:spLocks noGrp="1"/>
          </p:cNvSpPr>
          <p:nvPr>
            <p:ph type="sldNum" sz="quarter" idx="12"/>
          </p:nvPr>
        </p:nvSpPr>
        <p:spPr/>
        <p:txBody>
          <a:bodyPr/>
          <a:lstStyle/>
          <a:p>
            <a:fld id="{9319240B-2042-435F-B5A1-D23BB85D08C8}" type="slidenum">
              <a:rPr lang="en-US" smtClean="0"/>
              <a:t>‹#›</a:t>
            </a:fld>
            <a:endParaRPr lang="en-US"/>
          </a:p>
        </p:txBody>
      </p:sp>
    </p:spTree>
    <p:extLst>
      <p:ext uri="{BB962C8B-B14F-4D97-AF65-F5344CB8AC3E}">
        <p14:creationId xmlns:p14="http://schemas.microsoft.com/office/powerpoint/2010/main" val="2182979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F2E34-9FFE-4F62-B9D9-81E3A88F2E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2A623D-791D-4D22-8B8E-151F104156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887610-C738-4B49-883D-8099126B44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299437-1E3F-465E-9CCA-E1FE399A5311}"/>
              </a:ext>
            </a:extLst>
          </p:cNvPr>
          <p:cNvSpPr>
            <a:spLocks noGrp="1"/>
          </p:cNvSpPr>
          <p:nvPr>
            <p:ph type="dt" sz="half" idx="10"/>
          </p:nvPr>
        </p:nvSpPr>
        <p:spPr/>
        <p:txBody>
          <a:bodyPr/>
          <a:lstStyle/>
          <a:p>
            <a:fld id="{D08C401E-9B1D-4307-BC1A-C0EAFD8F9F0D}" type="datetimeFigureOut">
              <a:rPr lang="en-US" smtClean="0"/>
              <a:t>3/19/2024</a:t>
            </a:fld>
            <a:endParaRPr lang="en-US"/>
          </a:p>
        </p:txBody>
      </p:sp>
      <p:sp>
        <p:nvSpPr>
          <p:cNvPr id="6" name="Footer Placeholder 5">
            <a:extLst>
              <a:ext uri="{FF2B5EF4-FFF2-40B4-BE49-F238E27FC236}">
                <a16:creationId xmlns:a16="http://schemas.microsoft.com/office/drawing/2014/main" id="{53F4815A-5FBD-4566-BD83-5F301D3EC0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76D97C-82CB-4777-B14E-4B8D3A240EFE}"/>
              </a:ext>
            </a:extLst>
          </p:cNvPr>
          <p:cNvSpPr>
            <a:spLocks noGrp="1"/>
          </p:cNvSpPr>
          <p:nvPr>
            <p:ph type="sldNum" sz="quarter" idx="12"/>
          </p:nvPr>
        </p:nvSpPr>
        <p:spPr/>
        <p:txBody>
          <a:bodyPr/>
          <a:lstStyle/>
          <a:p>
            <a:fld id="{9319240B-2042-435F-B5A1-D23BB85D08C8}" type="slidenum">
              <a:rPr lang="en-US" smtClean="0"/>
              <a:t>‹#›</a:t>
            </a:fld>
            <a:endParaRPr lang="en-US"/>
          </a:p>
        </p:txBody>
      </p:sp>
    </p:spTree>
    <p:extLst>
      <p:ext uri="{BB962C8B-B14F-4D97-AF65-F5344CB8AC3E}">
        <p14:creationId xmlns:p14="http://schemas.microsoft.com/office/powerpoint/2010/main" val="3238693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43D6F-CC24-4BE3-8A8D-5F1B52FE70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2BB6CD-4B4F-4E21-820A-EF87C0D387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7CDCA7-02CF-4E14-A4E6-31487B430A4A}"/>
              </a:ext>
            </a:extLst>
          </p:cNvPr>
          <p:cNvSpPr>
            <a:spLocks noGrp="1"/>
          </p:cNvSpPr>
          <p:nvPr>
            <p:ph type="dt" sz="half" idx="10"/>
          </p:nvPr>
        </p:nvSpPr>
        <p:spPr/>
        <p:txBody>
          <a:bodyPr/>
          <a:lstStyle/>
          <a:p>
            <a:fld id="{D08C401E-9B1D-4307-BC1A-C0EAFD8F9F0D}" type="datetimeFigureOut">
              <a:rPr lang="en-US" smtClean="0"/>
              <a:t>3/19/2024</a:t>
            </a:fld>
            <a:endParaRPr lang="en-US"/>
          </a:p>
        </p:txBody>
      </p:sp>
      <p:sp>
        <p:nvSpPr>
          <p:cNvPr id="5" name="Footer Placeholder 4">
            <a:extLst>
              <a:ext uri="{FF2B5EF4-FFF2-40B4-BE49-F238E27FC236}">
                <a16:creationId xmlns:a16="http://schemas.microsoft.com/office/drawing/2014/main" id="{0F8DC8F6-D8E6-4E2D-BC6C-583AEECAC8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86A939-1901-4666-8522-02477569EEBE}"/>
              </a:ext>
            </a:extLst>
          </p:cNvPr>
          <p:cNvSpPr>
            <a:spLocks noGrp="1"/>
          </p:cNvSpPr>
          <p:nvPr>
            <p:ph type="sldNum" sz="quarter" idx="12"/>
          </p:nvPr>
        </p:nvSpPr>
        <p:spPr/>
        <p:txBody>
          <a:bodyPr/>
          <a:lstStyle/>
          <a:p>
            <a:fld id="{9319240B-2042-435F-B5A1-D23BB85D08C8}" type="slidenum">
              <a:rPr lang="en-US" smtClean="0"/>
              <a:t>‹#›</a:t>
            </a:fld>
            <a:endParaRPr lang="en-US"/>
          </a:p>
        </p:txBody>
      </p:sp>
    </p:spTree>
    <p:extLst>
      <p:ext uri="{BB962C8B-B14F-4D97-AF65-F5344CB8AC3E}">
        <p14:creationId xmlns:p14="http://schemas.microsoft.com/office/powerpoint/2010/main" val="558573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182AF6-FBE1-4FF8-9211-193DDB8DF0D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E3DB5E7-479B-4C80-860C-6F17EB929A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AD0C27-DEC0-4E03-9F52-F090036F9EB2}"/>
              </a:ext>
            </a:extLst>
          </p:cNvPr>
          <p:cNvSpPr>
            <a:spLocks noGrp="1"/>
          </p:cNvSpPr>
          <p:nvPr>
            <p:ph type="dt" sz="half" idx="10"/>
          </p:nvPr>
        </p:nvSpPr>
        <p:spPr/>
        <p:txBody>
          <a:bodyPr/>
          <a:lstStyle/>
          <a:p>
            <a:fld id="{D08C401E-9B1D-4307-BC1A-C0EAFD8F9F0D}" type="datetimeFigureOut">
              <a:rPr lang="en-US" smtClean="0"/>
              <a:t>3/19/2024</a:t>
            </a:fld>
            <a:endParaRPr lang="en-US"/>
          </a:p>
        </p:txBody>
      </p:sp>
      <p:sp>
        <p:nvSpPr>
          <p:cNvPr id="5" name="Footer Placeholder 4">
            <a:extLst>
              <a:ext uri="{FF2B5EF4-FFF2-40B4-BE49-F238E27FC236}">
                <a16:creationId xmlns:a16="http://schemas.microsoft.com/office/drawing/2014/main" id="{E728ED19-8E09-4F20-945C-DFE215E6BC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3FFBB4-DF99-4517-9684-7DBC1300DFC9}"/>
              </a:ext>
            </a:extLst>
          </p:cNvPr>
          <p:cNvSpPr>
            <a:spLocks noGrp="1"/>
          </p:cNvSpPr>
          <p:nvPr>
            <p:ph type="sldNum" sz="quarter" idx="12"/>
          </p:nvPr>
        </p:nvSpPr>
        <p:spPr/>
        <p:txBody>
          <a:bodyPr/>
          <a:lstStyle/>
          <a:p>
            <a:fld id="{9319240B-2042-435F-B5A1-D23BB85D08C8}" type="slidenum">
              <a:rPr lang="en-US" smtClean="0"/>
              <a:t>‹#›</a:t>
            </a:fld>
            <a:endParaRPr lang="en-US"/>
          </a:p>
        </p:txBody>
      </p:sp>
    </p:spTree>
    <p:extLst>
      <p:ext uri="{BB962C8B-B14F-4D97-AF65-F5344CB8AC3E}">
        <p14:creationId xmlns:p14="http://schemas.microsoft.com/office/powerpoint/2010/main" val="1039423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3F2E1E-390D-4D98-AEF1-7D02C50D56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781146-7801-42B8-8405-973DDDE052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ED1373-B922-4912-B37E-19B4F24646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8C401E-9B1D-4307-BC1A-C0EAFD8F9F0D}" type="datetimeFigureOut">
              <a:rPr lang="en-US" smtClean="0"/>
              <a:t>3/19/2024</a:t>
            </a:fld>
            <a:endParaRPr lang="en-US"/>
          </a:p>
        </p:txBody>
      </p:sp>
      <p:sp>
        <p:nvSpPr>
          <p:cNvPr id="5" name="Footer Placeholder 4">
            <a:extLst>
              <a:ext uri="{FF2B5EF4-FFF2-40B4-BE49-F238E27FC236}">
                <a16:creationId xmlns:a16="http://schemas.microsoft.com/office/drawing/2014/main" id="{51F18E49-9315-434D-AF59-2E5296EA64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2136B3-7128-4917-8853-3322DE7A55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19240B-2042-435F-B5A1-D23BB85D08C8}" type="slidenum">
              <a:rPr lang="en-US" smtClean="0"/>
              <a:t>‹#›</a:t>
            </a:fld>
            <a:endParaRPr lang="en-US"/>
          </a:p>
        </p:txBody>
      </p:sp>
    </p:spTree>
    <p:extLst>
      <p:ext uri="{BB962C8B-B14F-4D97-AF65-F5344CB8AC3E}">
        <p14:creationId xmlns:p14="http://schemas.microsoft.com/office/powerpoint/2010/main" val="615230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ECE264: Data Structures and Algorithms I (DSA 1)</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Sorting</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10858-B6C1-421A-914E-8A235FF99F6B}"/>
              </a:ext>
            </a:extLst>
          </p:cNvPr>
          <p:cNvSpPr>
            <a:spLocks noGrp="1"/>
          </p:cNvSpPr>
          <p:nvPr>
            <p:ph type="title"/>
          </p:nvPr>
        </p:nvSpPr>
        <p:spPr/>
        <p:txBody>
          <a:bodyPr/>
          <a:lstStyle/>
          <a:p>
            <a:r>
              <a:rPr lang="en-US" dirty="0"/>
              <a:t>Definition of Sorting</a:t>
            </a:r>
          </a:p>
        </p:txBody>
      </p:sp>
      <p:sp>
        <p:nvSpPr>
          <p:cNvPr id="3" name="Content Placeholder 2">
            <a:extLst>
              <a:ext uri="{FF2B5EF4-FFF2-40B4-BE49-F238E27FC236}">
                <a16:creationId xmlns:a16="http://schemas.microsoft.com/office/drawing/2014/main" id="{EE5D12A1-EDF0-4870-9D6C-A0BAD98E9484}"/>
              </a:ext>
            </a:extLst>
          </p:cNvPr>
          <p:cNvSpPr>
            <a:spLocks noGrp="1"/>
          </p:cNvSpPr>
          <p:nvPr>
            <p:ph idx="1"/>
          </p:nvPr>
        </p:nvSpPr>
        <p:spPr/>
        <p:txBody>
          <a:bodyPr>
            <a:normAutofit/>
          </a:bodyPr>
          <a:lstStyle/>
          <a:p>
            <a:r>
              <a:rPr lang="en-US" b="1" dirty="0"/>
              <a:t>Sorting</a:t>
            </a:r>
            <a:r>
              <a:rPr lang="en-US" dirty="0"/>
              <a:t> refers to the </a:t>
            </a:r>
            <a:r>
              <a:rPr lang="en-US" i="1" dirty="0"/>
              <a:t>ordering</a:t>
            </a:r>
            <a:r>
              <a:rPr lang="en-US" dirty="0"/>
              <a:t> of the elements in a </a:t>
            </a:r>
            <a:r>
              <a:rPr lang="en-US" i="1" dirty="0"/>
              <a:t>sequence</a:t>
            </a:r>
            <a:endParaRPr lang="en-US" dirty="0"/>
          </a:p>
          <a:p>
            <a:r>
              <a:rPr lang="en-US" dirty="0"/>
              <a:t>We’ll typically (but not always) assume that the items exist in contiguous memory (e.g., in an array or vector)</a:t>
            </a:r>
          </a:p>
          <a:p>
            <a:r>
              <a:rPr lang="en-US" dirty="0"/>
              <a:t>At times, we’ll assume the items are integers, but most (not all) of the algorithms we discuss can apply to more general datatypes</a:t>
            </a:r>
          </a:p>
          <a:p>
            <a:r>
              <a:rPr lang="en-US" dirty="0"/>
              <a:t>Duplicate values will typically be allowed</a:t>
            </a:r>
          </a:p>
          <a:p>
            <a:r>
              <a:rPr lang="en-US" dirty="0"/>
              <a:t>Most of the sorting algorithms we discuss will be </a:t>
            </a:r>
            <a:r>
              <a:rPr lang="en-US" b="1" dirty="0"/>
              <a:t>comparison-based sorting algorithms</a:t>
            </a:r>
            <a:r>
              <a:rPr lang="en-US" dirty="0"/>
              <a:t>, but some will not be</a:t>
            </a:r>
          </a:p>
        </p:txBody>
      </p:sp>
    </p:spTree>
    <p:extLst>
      <p:ext uri="{BB962C8B-B14F-4D97-AF65-F5344CB8AC3E}">
        <p14:creationId xmlns:p14="http://schemas.microsoft.com/office/powerpoint/2010/main" val="2684968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B92AA-5067-4E72-8D7C-8EBF97109523}"/>
              </a:ext>
            </a:extLst>
          </p:cNvPr>
          <p:cNvSpPr>
            <a:spLocks noGrp="1"/>
          </p:cNvSpPr>
          <p:nvPr>
            <p:ph type="title"/>
          </p:nvPr>
        </p:nvSpPr>
        <p:spPr/>
        <p:txBody>
          <a:bodyPr/>
          <a:lstStyle/>
          <a:p>
            <a:r>
              <a:rPr lang="en-US" dirty="0"/>
              <a:t>Stability</a:t>
            </a:r>
          </a:p>
        </p:txBody>
      </p:sp>
      <p:sp>
        <p:nvSpPr>
          <p:cNvPr id="3" name="Content Placeholder 2">
            <a:extLst>
              <a:ext uri="{FF2B5EF4-FFF2-40B4-BE49-F238E27FC236}">
                <a16:creationId xmlns:a16="http://schemas.microsoft.com/office/drawing/2014/main" id="{9C486E73-6996-4976-BF69-4816068BC710}"/>
              </a:ext>
            </a:extLst>
          </p:cNvPr>
          <p:cNvSpPr>
            <a:spLocks noGrp="1"/>
          </p:cNvSpPr>
          <p:nvPr>
            <p:ph idx="1"/>
          </p:nvPr>
        </p:nvSpPr>
        <p:spPr/>
        <p:txBody>
          <a:bodyPr/>
          <a:lstStyle/>
          <a:p>
            <a:r>
              <a:rPr lang="en-US" dirty="0"/>
              <a:t>Some sorting algorithms are </a:t>
            </a:r>
            <a:r>
              <a:rPr lang="en-US" b="1" dirty="0"/>
              <a:t>stable</a:t>
            </a:r>
            <a:r>
              <a:rPr lang="en-US" dirty="0"/>
              <a:t>; others are not</a:t>
            </a:r>
          </a:p>
          <a:p>
            <a:r>
              <a:rPr lang="en-US" dirty="0"/>
              <a:t>For a stable sort, items with equal values will remain in the same order, relative to each other, after the sort as before the sort</a:t>
            </a:r>
          </a:p>
          <a:p>
            <a:r>
              <a:rPr lang="en-US" dirty="0"/>
              <a:t>This may or may not be important; a few applications where it could be important include:</a:t>
            </a:r>
          </a:p>
          <a:p>
            <a:pPr lvl="1"/>
            <a:r>
              <a:rPr lang="en-US" dirty="0"/>
              <a:t>Sorting a spreadsheet one column at a time</a:t>
            </a:r>
          </a:p>
          <a:p>
            <a:pPr lvl="1"/>
            <a:r>
              <a:rPr lang="en-US" dirty="0"/>
              <a:t>Sorting a list of songs or albums one column at a time</a:t>
            </a:r>
          </a:p>
          <a:p>
            <a:pPr lvl="1"/>
            <a:r>
              <a:rPr lang="en-US" dirty="0"/>
              <a:t>Sorting folders and files in a visible folder one column at a time</a:t>
            </a:r>
          </a:p>
        </p:txBody>
      </p:sp>
    </p:spTree>
    <p:extLst>
      <p:ext uri="{BB962C8B-B14F-4D97-AF65-F5344CB8AC3E}">
        <p14:creationId xmlns:p14="http://schemas.microsoft.com/office/powerpoint/2010/main" val="2811525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91319-B5E4-4C4A-B5B1-F9BB4328AB95}"/>
              </a:ext>
            </a:extLst>
          </p:cNvPr>
          <p:cNvSpPr>
            <a:spLocks noGrp="1"/>
          </p:cNvSpPr>
          <p:nvPr>
            <p:ph type="title"/>
          </p:nvPr>
        </p:nvSpPr>
        <p:spPr/>
        <p:txBody>
          <a:bodyPr/>
          <a:lstStyle/>
          <a:p>
            <a:r>
              <a:rPr lang="en-US" dirty="0"/>
              <a:t>Simple, Comparison-based Sorting Algorithms</a:t>
            </a:r>
          </a:p>
        </p:txBody>
      </p:sp>
      <p:sp>
        <p:nvSpPr>
          <p:cNvPr id="3" name="Content Placeholder 2">
            <a:extLst>
              <a:ext uri="{FF2B5EF4-FFF2-40B4-BE49-F238E27FC236}">
                <a16:creationId xmlns:a16="http://schemas.microsoft.com/office/drawing/2014/main" id="{E128E172-4EA5-435D-9285-1346FB6D6150}"/>
              </a:ext>
            </a:extLst>
          </p:cNvPr>
          <p:cNvSpPr>
            <a:spLocks noGrp="1"/>
          </p:cNvSpPr>
          <p:nvPr>
            <p:ph idx="1"/>
          </p:nvPr>
        </p:nvSpPr>
        <p:spPr/>
        <p:txBody>
          <a:bodyPr>
            <a:normAutofit fontScale="70000" lnSpcReduction="20000"/>
          </a:bodyPr>
          <a:lstStyle/>
          <a:p>
            <a:r>
              <a:rPr lang="en-US" dirty="0"/>
              <a:t>We will start by discussing three simple, comparison-based sorting algorithms; namely:</a:t>
            </a:r>
          </a:p>
          <a:p>
            <a:pPr lvl="1"/>
            <a:r>
              <a:rPr lang="en-US" b="1" dirty="0"/>
              <a:t>Bubble Sort</a:t>
            </a:r>
          </a:p>
          <a:p>
            <a:pPr lvl="1"/>
            <a:r>
              <a:rPr lang="en-US" b="1" dirty="0"/>
              <a:t>Selection Sort</a:t>
            </a:r>
          </a:p>
          <a:p>
            <a:pPr lvl="1"/>
            <a:r>
              <a:rPr lang="en-US" b="1" dirty="0"/>
              <a:t>Insertion Sort</a:t>
            </a:r>
          </a:p>
          <a:p>
            <a:r>
              <a:rPr lang="en-US" dirty="0"/>
              <a:t>I will discuss the details of all three sorts in class (we also discussed them during our first lecture)</a:t>
            </a:r>
          </a:p>
          <a:p>
            <a:r>
              <a:rPr lang="en-US" dirty="0"/>
              <a:t>We will only look at pseudo-code for insertion sort (shown on the next slide), and this is the only one of the three simple sorts discussed in our textbook</a:t>
            </a:r>
          </a:p>
          <a:p>
            <a:r>
              <a:rPr lang="en-US" dirty="0"/>
              <a:t>Bubble sort and selection sort rely on the notion of a </a:t>
            </a:r>
            <a:r>
              <a:rPr lang="en-US" b="1" dirty="0"/>
              <a:t>swap</a:t>
            </a:r>
            <a:r>
              <a:rPr lang="en-US" dirty="0"/>
              <a:t>; some sources state that insertion sort relies on </a:t>
            </a:r>
            <a:r>
              <a:rPr lang="en-US" i="1" dirty="0"/>
              <a:t>half swaps</a:t>
            </a:r>
          </a:p>
          <a:p>
            <a:r>
              <a:rPr lang="en-US" dirty="0"/>
              <a:t>These all have worst-case and average-case Θ(N</a:t>
            </a:r>
            <a:r>
              <a:rPr lang="en-US" baseline="30000" dirty="0"/>
              <a:t>2</a:t>
            </a:r>
            <a:r>
              <a:rPr lang="en-US" dirty="0"/>
              <a:t>) running times</a:t>
            </a:r>
          </a:p>
          <a:p>
            <a:r>
              <a:rPr lang="en-US" dirty="0"/>
              <a:t>Bubble sort and insertion sort can be linear for close-to-sorted sequences</a:t>
            </a:r>
          </a:p>
          <a:p>
            <a:r>
              <a:rPr lang="en-US" dirty="0"/>
              <a:t>Bubble sort and insertion sort are typically stable; selection sort is typically not stable (and it would be non-trivial to make it stable)</a:t>
            </a:r>
          </a:p>
          <a:p>
            <a:r>
              <a:rPr lang="en-US" dirty="0"/>
              <a:t>Selection sort does have one advantage over bubble sort and insertion sort, which is that it does at most a linear number of swaps</a:t>
            </a:r>
          </a:p>
        </p:txBody>
      </p:sp>
    </p:spTree>
    <p:extLst>
      <p:ext uri="{BB962C8B-B14F-4D97-AF65-F5344CB8AC3E}">
        <p14:creationId xmlns:p14="http://schemas.microsoft.com/office/powerpoint/2010/main" val="187511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72F3E-D491-42B7-B51C-C4A3366CC734}"/>
              </a:ext>
            </a:extLst>
          </p:cNvPr>
          <p:cNvSpPr>
            <a:spLocks noGrp="1"/>
          </p:cNvSpPr>
          <p:nvPr>
            <p:ph type="title"/>
          </p:nvPr>
        </p:nvSpPr>
        <p:spPr/>
        <p:txBody>
          <a:bodyPr/>
          <a:lstStyle/>
          <a:p>
            <a:r>
              <a:rPr lang="en-US" dirty="0"/>
              <a:t>Insertion Sort Pseudo-code</a:t>
            </a:r>
          </a:p>
        </p:txBody>
      </p:sp>
      <p:sp>
        <p:nvSpPr>
          <p:cNvPr id="3" name="Content Placeholder 2">
            <a:extLst>
              <a:ext uri="{FF2B5EF4-FFF2-40B4-BE49-F238E27FC236}">
                <a16:creationId xmlns:a16="http://schemas.microsoft.com/office/drawing/2014/main" id="{273A4481-3647-43FF-9607-7347CE1116DB}"/>
              </a:ext>
            </a:extLst>
          </p:cNvPr>
          <p:cNvSpPr>
            <a:spLocks noGrp="1"/>
          </p:cNvSpPr>
          <p:nvPr>
            <p:ph idx="1"/>
          </p:nvPr>
        </p:nvSpPr>
        <p:spPr/>
        <p:txBody>
          <a:bodyPr>
            <a:normAutofit fontScale="85000" lnSpcReduction="20000"/>
          </a:bodyPr>
          <a:lstStyle/>
          <a:p>
            <a:pPr marL="0" indent="0">
              <a:buNone/>
            </a:pPr>
            <a:r>
              <a:rPr lang="en-US" noProof="1">
                <a:latin typeface="Courier New" panose="02070309020205020404" pitchFamily="49" charset="0"/>
                <a:cs typeface="Courier New" panose="02070309020205020404" pitchFamily="49" charset="0"/>
              </a:rPr>
              <a:t>insertionSort (Array A, int N)</a:t>
            </a:r>
          </a:p>
          <a:p>
            <a:pPr marL="0" indent="0">
              <a:buNone/>
            </a:pPr>
            <a:r>
              <a:rPr lang="en-US" noProof="1">
                <a:latin typeface="Courier New" panose="02070309020205020404" pitchFamily="49" charset="0"/>
                <a:cs typeface="Courier New" panose="02070309020205020404" pitchFamily="49" charset="0"/>
              </a:rPr>
              <a:t>  Loop i from 1 to N-1</a:t>
            </a:r>
          </a:p>
          <a:p>
            <a:pPr marL="0" indent="0">
              <a:buNone/>
            </a:pPr>
            <a:r>
              <a:rPr lang="en-US" noProof="1">
                <a:latin typeface="Courier New" panose="02070309020205020404" pitchFamily="49" charset="0"/>
                <a:cs typeface="Courier New" panose="02070309020205020404" pitchFamily="49" charset="0"/>
              </a:rPr>
              <a:t>    tmp ← A[i]</a:t>
            </a:r>
          </a:p>
          <a:p>
            <a:pPr marL="0" indent="0">
              <a:buNone/>
            </a:pPr>
            <a:r>
              <a:rPr lang="en-US" noProof="1">
                <a:latin typeface="Courier New" panose="02070309020205020404" pitchFamily="49" charset="0"/>
                <a:cs typeface="Courier New" panose="02070309020205020404" pitchFamily="49" charset="0"/>
              </a:rPr>
              <a:t>    j ← i</a:t>
            </a:r>
          </a:p>
          <a:p>
            <a:pPr marL="0" indent="0">
              <a:buNone/>
            </a:pPr>
            <a:r>
              <a:rPr lang="en-US" noProof="1">
                <a:latin typeface="Courier New" panose="02070309020205020404" pitchFamily="49" charset="0"/>
                <a:cs typeface="Courier New" panose="02070309020205020404" pitchFamily="49" charset="0"/>
              </a:rPr>
              <a:t>    while j &gt; 0</a:t>
            </a:r>
          </a:p>
          <a:p>
            <a:pPr marL="0" indent="0">
              <a:buNone/>
            </a:pPr>
            <a:r>
              <a:rPr lang="en-US" noProof="1">
                <a:latin typeface="Courier New" panose="02070309020205020404" pitchFamily="49" charset="0"/>
                <a:cs typeface="Courier New" panose="02070309020205020404" pitchFamily="49" charset="0"/>
              </a:rPr>
              <a:t>      if tmp &lt; A[j - 1]</a:t>
            </a:r>
          </a:p>
          <a:p>
            <a:pPr marL="0" indent="0">
              <a:buNone/>
            </a:pPr>
            <a:r>
              <a:rPr lang="en-US" noProof="1">
                <a:latin typeface="Courier New" panose="02070309020205020404" pitchFamily="49" charset="0"/>
                <a:cs typeface="Courier New" panose="02070309020205020404" pitchFamily="49" charset="0"/>
              </a:rPr>
              <a:t>        A[j] ← A[j - 1]</a:t>
            </a:r>
          </a:p>
          <a:p>
            <a:pPr marL="0" indent="0">
              <a:buNone/>
            </a:pPr>
            <a:r>
              <a:rPr lang="en-US" noProof="1">
                <a:latin typeface="Courier New" panose="02070309020205020404" pitchFamily="49" charset="0"/>
                <a:cs typeface="Courier New" panose="02070309020205020404" pitchFamily="49" charset="0"/>
              </a:rPr>
              <a:t>      else</a:t>
            </a:r>
          </a:p>
          <a:p>
            <a:pPr marL="0" indent="0">
              <a:buNone/>
            </a:pPr>
            <a:r>
              <a:rPr lang="en-US" noProof="1">
                <a:latin typeface="Courier New" panose="02070309020205020404" pitchFamily="49" charset="0"/>
                <a:cs typeface="Courier New" panose="02070309020205020404" pitchFamily="49" charset="0"/>
              </a:rPr>
              <a:t>        break</a:t>
            </a:r>
          </a:p>
          <a:p>
            <a:pPr marL="0" indent="0">
              <a:buNone/>
            </a:pPr>
            <a:r>
              <a:rPr lang="en-US" noProof="1">
                <a:latin typeface="Courier New" panose="02070309020205020404" pitchFamily="49" charset="0"/>
                <a:cs typeface="Courier New" panose="02070309020205020404" pitchFamily="49" charset="0"/>
              </a:rPr>
              <a:t>      j ← j - 1</a:t>
            </a:r>
          </a:p>
          <a:p>
            <a:pPr marL="0" indent="0">
              <a:buNone/>
            </a:pPr>
            <a:r>
              <a:rPr lang="en-US" noProof="1">
                <a:latin typeface="Courier New" panose="02070309020205020404" pitchFamily="49" charset="0"/>
                <a:cs typeface="Courier New" panose="02070309020205020404" pitchFamily="49" charset="0"/>
              </a:rPr>
              <a:t>    A[j] ← tmp</a:t>
            </a:r>
          </a:p>
          <a:p>
            <a:endParaRPr lang="en-US" dirty="0"/>
          </a:p>
        </p:txBody>
      </p:sp>
    </p:spTree>
    <p:extLst>
      <p:ext uri="{BB962C8B-B14F-4D97-AF65-F5344CB8AC3E}">
        <p14:creationId xmlns:p14="http://schemas.microsoft.com/office/powerpoint/2010/main" val="2536098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90593-722B-4138-A282-AC904C4DE733}"/>
              </a:ext>
            </a:extLst>
          </p:cNvPr>
          <p:cNvSpPr>
            <a:spLocks noGrp="1"/>
          </p:cNvSpPr>
          <p:nvPr>
            <p:ph type="title"/>
          </p:nvPr>
        </p:nvSpPr>
        <p:spPr/>
        <p:txBody>
          <a:bodyPr/>
          <a:lstStyle/>
          <a:p>
            <a:r>
              <a:rPr lang="en-US" dirty="0"/>
              <a:t>Inversions</a:t>
            </a:r>
          </a:p>
        </p:txBody>
      </p:sp>
      <p:sp>
        <p:nvSpPr>
          <p:cNvPr id="3" name="Content Placeholder 2">
            <a:extLst>
              <a:ext uri="{FF2B5EF4-FFF2-40B4-BE49-F238E27FC236}">
                <a16:creationId xmlns:a16="http://schemas.microsoft.com/office/drawing/2014/main" id="{F9F22659-573C-4343-ADA0-6D4CA3250048}"/>
              </a:ext>
            </a:extLst>
          </p:cNvPr>
          <p:cNvSpPr>
            <a:spLocks noGrp="1"/>
          </p:cNvSpPr>
          <p:nvPr>
            <p:ph idx="1"/>
          </p:nvPr>
        </p:nvSpPr>
        <p:spPr/>
        <p:txBody>
          <a:bodyPr>
            <a:normAutofit fontScale="70000" lnSpcReduction="20000"/>
          </a:bodyPr>
          <a:lstStyle/>
          <a:p>
            <a:r>
              <a:rPr lang="en-US" dirty="0"/>
              <a:t>An </a:t>
            </a:r>
            <a:r>
              <a:rPr lang="en-US" i="1" dirty="0"/>
              <a:t>inversion</a:t>
            </a:r>
            <a:r>
              <a:rPr lang="en-US" dirty="0"/>
              <a:t> in an array is any ordered pair (i, j) such that i &lt; j but A[i] &gt; A[j]</a:t>
            </a:r>
          </a:p>
          <a:p>
            <a:r>
              <a:rPr lang="en-US" dirty="0"/>
              <a:t>It can be shown that the running time of insertion sort is Θ(I + N), where I is the number of inversions</a:t>
            </a:r>
          </a:p>
          <a:p>
            <a:r>
              <a:rPr lang="en-US" dirty="0"/>
              <a:t>For a sorted array, I = 0, so clearly insertion sort is linear for this case; more generally, insertion sort is very fast if the array is close to sorted</a:t>
            </a:r>
          </a:p>
          <a:p>
            <a:r>
              <a:rPr lang="en-US" dirty="0"/>
              <a:t>Any algorithm that exchanges adjacent elements (e.g., insertion sort and bubble sort) requires time proportional to Ω(I), since every swap fixes at most one inversion</a:t>
            </a:r>
          </a:p>
          <a:p>
            <a:r>
              <a:rPr lang="en-US" dirty="0"/>
              <a:t>The average number of inversions in an array of N distinct values, if all sequences are equally likely, is N * (N - 1) / 4</a:t>
            </a:r>
          </a:p>
          <a:p>
            <a:pPr lvl="1"/>
            <a:r>
              <a:rPr lang="en-US" dirty="0"/>
              <a:t>The number of pairs of elements is N * (N - 1) / 2</a:t>
            </a:r>
          </a:p>
          <a:p>
            <a:pPr lvl="1"/>
            <a:r>
              <a:rPr lang="en-US" dirty="0"/>
              <a:t>For any list L, you can consider the reverse list L</a:t>
            </a:r>
            <a:r>
              <a:rPr lang="en-US" baseline="-25000" dirty="0"/>
              <a:t>R</a:t>
            </a:r>
            <a:endParaRPr lang="en-US" dirty="0"/>
          </a:p>
          <a:p>
            <a:pPr lvl="1"/>
            <a:r>
              <a:rPr lang="en-US" dirty="0"/>
              <a:t>Every pair will represent an inversion in exactly one of these two lists</a:t>
            </a:r>
          </a:p>
          <a:p>
            <a:pPr lvl="1"/>
            <a:r>
              <a:rPr lang="en-US" dirty="0"/>
              <a:t>On average, half of the pairs, or N * (N-1) / 4, represent inversions</a:t>
            </a:r>
          </a:p>
          <a:p>
            <a:r>
              <a:rPr lang="en-US" dirty="0"/>
              <a:t>This shows that Ω(N</a:t>
            </a:r>
            <a:r>
              <a:rPr lang="en-US" baseline="30000" dirty="0"/>
              <a:t>2</a:t>
            </a:r>
            <a:r>
              <a:rPr lang="en-US" dirty="0"/>
              <a:t>) swaps are required for a list of size N, on average, by any sort that only swaps adjacent elements </a:t>
            </a:r>
          </a:p>
          <a:p>
            <a:endParaRPr lang="en-US" dirty="0"/>
          </a:p>
        </p:txBody>
      </p:sp>
    </p:spTree>
    <p:extLst>
      <p:ext uri="{BB962C8B-B14F-4D97-AF65-F5344CB8AC3E}">
        <p14:creationId xmlns:p14="http://schemas.microsoft.com/office/powerpoint/2010/main" val="2529453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0EA1C-BD33-4238-986D-6167068E605A}"/>
              </a:ext>
            </a:extLst>
          </p:cNvPr>
          <p:cNvSpPr>
            <a:spLocks noGrp="1"/>
          </p:cNvSpPr>
          <p:nvPr>
            <p:ph type="title"/>
          </p:nvPr>
        </p:nvSpPr>
        <p:spPr/>
        <p:txBody>
          <a:bodyPr/>
          <a:lstStyle/>
          <a:p>
            <a:r>
              <a:rPr lang="en-US" dirty="0"/>
              <a:t>Shellsort and Heapsort (without any details)</a:t>
            </a:r>
          </a:p>
        </p:txBody>
      </p:sp>
      <p:sp>
        <p:nvSpPr>
          <p:cNvPr id="3" name="Content Placeholder 2">
            <a:extLst>
              <a:ext uri="{FF2B5EF4-FFF2-40B4-BE49-F238E27FC236}">
                <a16:creationId xmlns:a16="http://schemas.microsoft.com/office/drawing/2014/main" id="{E6FD75E6-DED7-4F8A-AADC-69E0916BE5B9}"/>
              </a:ext>
            </a:extLst>
          </p:cNvPr>
          <p:cNvSpPr>
            <a:spLocks noGrp="1"/>
          </p:cNvSpPr>
          <p:nvPr>
            <p:ph idx="1"/>
          </p:nvPr>
        </p:nvSpPr>
        <p:spPr/>
        <p:txBody>
          <a:bodyPr>
            <a:normAutofit/>
          </a:bodyPr>
          <a:lstStyle/>
          <a:p>
            <a:r>
              <a:rPr lang="en-US" i="1" dirty="0"/>
              <a:t>Shellsort</a:t>
            </a:r>
            <a:r>
              <a:rPr lang="en-US" dirty="0"/>
              <a:t> was historically one of the first sorts to beat the quadratic worst-case barrier</a:t>
            </a:r>
          </a:p>
          <a:p>
            <a:r>
              <a:rPr lang="en-US" dirty="0"/>
              <a:t>Interestingly, the last phase of Shellsort is a full insertion sort!</a:t>
            </a:r>
          </a:p>
          <a:p>
            <a:r>
              <a:rPr lang="en-US" dirty="0"/>
              <a:t>However, by the time it gets to that phase, the sequence is guaranteed to be close to sorted, so the insertion sort will be linear</a:t>
            </a:r>
          </a:p>
          <a:p>
            <a:r>
              <a:rPr lang="en-US" i="1" dirty="0"/>
              <a:t>Heapsort</a:t>
            </a:r>
            <a:r>
              <a:rPr lang="en-US" dirty="0"/>
              <a:t> is a worst-case Θ(N log N) sorting algorithm</a:t>
            </a:r>
          </a:p>
          <a:p>
            <a:r>
              <a:rPr lang="en-US" dirty="0"/>
              <a:t>This relies on a data structure known as a </a:t>
            </a:r>
            <a:r>
              <a:rPr lang="en-US" i="1" dirty="0"/>
              <a:t>heap</a:t>
            </a:r>
            <a:r>
              <a:rPr lang="en-US" dirty="0"/>
              <a:t> (which is a type of </a:t>
            </a:r>
            <a:r>
              <a:rPr lang="en-US" i="1" dirty="0"/>
              <a:t>priority queue</a:t>
            </a:r>
            <a:r>
              <a:rPr lang="en-US" dirty="0"/>
              <a:t>, unrelated to the part of memory called the heap)</a:t>
            </a:r>
          </a:p>
          <a:p>
            <a:r>
              <a:rPr lang="en-US" dirty="0"/>
              <a:t>We cover the heap data structure in DSA II</a:t>
            </a:r>
          </a:p>
        </p:txBody>
      </p:sp>
    </p:spTree>
    <p:extLst>
      <p:ext uri="{BB962C8B-B14F-4D97-AF65-F5344CB8AC3E}">
        <p14:creationId xmlns:p14="http://schemas.microsoft.com/office/powerpoint/2010/main" val="1235300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953E8-696E-4ABD-8257-548422B03A97}"/>
              </a:ext>
            </a:extLst>
          </p:cNvPr>
          <p:cNvSpPr>
            <a:spLocks noGrp="1"/>
          </p:cNvSpPr>
          <p:nvPr>
            <p:ph type="title"/>
          </p:nvPr>
        </p:nvSpPr>
        <p:spPr/>
        <p:txBody>
          <a:bodyPr/>
          <a:lstStyle/>
          <a:p>
            <a:r>
              <a:rPr lang="en-US" dirty="0"/>
              <a:t>Mergesort</a:t>
            </a:r>
          </a:p>
        </p:txBody>
      </p:sp>
      <p:sp>
        <p:nvSpPr>
          <p:cNvPr id="3" name="Content Placeholder 2">
            <a:extLst>
              <a:ext uri="{FF2B5EF4-FFF2-40B4-BE49-F238E27FC236}">
                <a16:creationId xmlns:a16="http://schemas.microsoft.com/office/drawing/2014/main" id="{F9148003-6B41-4B69-87E5-16E3537607E9}"/>
              </a:ext>
            </a:extLst>
          </p:cNvPr>
          <p:cNvSpPr>
            <a:spLocks noGrp="1"/>
          </p:cNvSpPr>
          <p:nvPr>
            <p:ph idx="1"/>
          </p:nvPr>
        </p:nvSpPr>
        <p:spPr/>
        <p:txBody>
          <a:bodyPr>
            <a:normAutofit fontScale="70000" lnSpcReduction="20000"/>
          </a:bodyPr>
          <a:lstStyle/>
          <a:p>
            <a:r>
              <a:rPr lang="en-US" dirty="0"/>
              <a:t>The main idea behind </a:t>
            </a:r>
            <a:r>
              <a:rPr lang="en-US" b="1" dirty="0"/>
              <a:t>mergesort</a:t>
            </a:r>
            <a:r>
              <a:rPr lang="en-US" dirty="0"/>
              <a:t>:</a:t>
            </a:r>
          </a:p>
          <a:p>
            <a:pPr lvl="1"/>
            <a:r>
              <a:rPr lang="en-US" dirty="0"/>
              <a:t>First, sort the left half of the sequence</a:t>
            </a:r>
          </a:p>
          <a:p>
            <a:pPr lvl="1"/>
            <a:r>
              <a:rPr lang="en-US" dirty="0"/>
              <a:t>Second, sort the right half of the sequence</a:t>
            </a:r>
          </a:p>
          <a:p>
            <a:pPr lvl="1"/>
            <a:r>
              <a:rPr lang="en-US" dirty="0"/>
              <a:t>Third, merge the two sorted halves together</a:t>
            </a:r>
          </a:p>
          <a:p>
            <a:r>
              <a:rPr lang="en-US" dirty="0"/>
              <a:t>Question: How do you sort the left half and the right half?</a:t>
            </a:r>
          </a:p>
          <a:p>
            <a:r>
              <a:rPr lang="en-US" dirty="0"/>
              <a:t>Answer: Use mergesort! We are relying on </a:t>
            </a:r>
            <a:r>
              <a:rPr lang="en-US" b="1" dirty="0"/>
              <a:t>recursion</a:t>
            </a:r>
          </a:p>
          <a:p>
            <a:r>
              <a:rPr lang="en-US" dirty="0"/>
              <a:t>Mergesort is an example of a </a:t>
            </a:r>
            <a:r>
              <a:rPr lang="en-US" i="1" dirty="0"/>
              <a:t>divide-and-conquer</a:t>
            </a:r>
            <a:r>
              <a:rPr lang="en-US" dirty="0"/>
              <a:t> algorithm</a:t>
            </a:r>
          </a:p>
          <a:p>
            <a:r>
              <a:rPr lang="en-US" dirty="0"/>
              <a:t>Every recursive algorithm requires a base case; in this case, the base case is: if the sequence has zero or only one element, do nothing</a:t>
            </a:r>
          </a:p>
          <a:p>
            <a:r>
              <a:rPr lang="en-US" dirty="0"/>
              <a:t>We will see that mergesort is a worst-case Θ(N log N) sorting algorithm</a:t>
            </a:r>
          </a:p>
          <a:p>
            <a:r>
              <a:rPr lang="en-US" dirty="0"/>
              <a:t>Mergesort also has the benefit of being stable</a:t>
            </a:r>
          </a:p>
          <a:p>
            <a:r>
              <a:rPr lang="en-US" dirty="0"/>
              <a:t>Actual C++ code for (much of) mergesort is shown on the next two slides</a:t>
            </a:r>
          </a:p>
          <a:p>
            <a:r>
              <a:rPr lang="en-US" dirty="0"/>
              <a:t>We are not going to look at code for the merge, but I'll discuss that in class, and we'll step through an example</a:t>
            </a:r>
          </a:p>
        </p:txBody>
      </p:sp>
    </p:spTree>
    <p:extLst>
      <p:ext uri="{BB962C8B-B14F-4D97-AF65-F5344CB8AC3E}">
        <p14:creationId xmlns:p14="http://schemas.microsoft.com/office/powerpoint/2010/main" val="2386343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0FA1E-A8C5-4849-9325-0CB512C27A8D}"/>
              </a:ext>
            </a:extLst>
          </p:cNvPr>
          <p:cNvSpPr>
            <a:spLocks noGrp="1"/>
          </p:cNvSpPr>
          <p:nvPr>
            <p:ph type="title"/>
          </p:nvPr>
        </p:nvSpPr>
        <p:spPr/>
        <p:txBody>
          <a:bodyPr/>
          <a:lstStyle/>
          <a:p>
            <a:r>
              <a:rPr lang="en-US" dirty="0"/>
              <a:t>Mergesort (non-recursive part)</a:t>
            </a:r>
          </a:p>
        </p:txBody>
      </p:sp>
      <p:sp>
        <p:nvSpPr>
          <p:cNvPr id="3" name="Content Placeholder 2">
            <a:extLst>
              <a:ext uri="{FF2B5EF4-FFF2-40B4-BE49-F238E27FC236}">
                <a16:creationId xmlns:a16="http://schemas.microsoft.com/office/drawing/2014/main" id="{B12656D4-9852-4628-BBA6-7B64240B03BB}"/>
              </a:ext>
            </a:extLst>
          </p:cNvPr>
          <p:cNvSpPr>
            <a:spLocks noGrp="1"/>
          </p:cNvSpPr>
          <p:nvPr>
            <p:ph idx="1"/>
          </p:nvPr>
        </p:nvSpPr>
        <p:spPr/>
        <p:txBody>
          <a:bodyPr/>
          <a:lstStyle/>
          <a:p>
            <a:pPr marL="0" indent="0">
              <a:buNone/>
            </a:pPr>
            <a:r>
              <a:rPr lang="en-US" noProof="1">
                <a:latin typeface="Courier New" panose="02070309020205020404" pitchFamily="49" charset="0"/>
                <a:cs typeface="Courier New" panose="02070309020205020404" pitchFamily="49" charset="0"/>
              </a:rPr>
              <a:t>template &lt;typename Comparable&gt;</a:t>
            </a:r>
          </a:p>
          <a:p>
            <a:pPr marL="0" indent="0">
              <a:buNone/>
            </a:pPr>
            <a:r>
              <a:rPr lang="en-US" noProof="1">
                <a:latin typeface="Courier New" panose="02070309020205020404" pitchFamily="49" charset="0"/>
                <a:cs typeface="Courier New" panose="02070309020205020404" pitchFamily="49" charset="0"/>
              </a:rPr>
              <a:t>void mergeSort( vector&lt;Comparable&gt; &amp; a )</a:t>
            </a:r>
          </a:p>
          <a:p>
            <a:pPr marL="0" indent="0">
              <a:buNone/>
            </a:pPr>
            <a:r>
              <a:rPr lang="en-US" noProof="1">
                <a:latin typeface="Courier New" panose="02070309020205020404" pitchFamily="49" charset="0"/>
                <a:cs typeface="Courier New" panose="02070309020205020404" pitchFamily="49" charset="0"/>
              </a:rPr>
              <a:t>{</a:t>
            </a:r>
          </a:p>
          <a:p>
            <a:pPr marL="0" indent="0">
              <a:buNone/>
            </a:pPr>
            <a:r>
              <a:rPr lang="en-US" noProof="1">
                <a:latin typeface="Courier New" panose="02070309020205020404" pitchFamily="49" charset="0"/>
                <a:cs typeface="Courier New" panose="02070309020205020404" pitchFamily="49" charset="0"/>
              </a:rPr>
              <a:t>  vector&lt;Comparable&gt; tmpArray( a.size() );</a:t>
            </a:r>
          </a:p>
          <a:p>
            <a:pPr marL="0" indent="0">
              <a:buNone/>
            </a:pPr>
            <a:endParaRPr lang="en-US" noProof="1">
              <a:latin typeface="Courier New" panose="02070309020205020404" pitchFamily="49" charset="0"/>
              <a:cs typeface="Courier New" panose="02070309020205020404" pitchFamily="49" charset="0"/>
            </a:endParaRPr>
          </a:p>
          <a:p>
            <a:pPr marL="0" indent="0">
              <a:buNone/>
            </a:pPr>
            <a:r>
              <a:rPr lang="en-US" noProof="1">
                <a:latin typeface="Courier New" panose="02070309020205020404" pitchFamily="49" charset="0"/>
                <a:cs typeface="Courier New" panose="02070309020205020404" pitchFamily="49" charset="0"/>
              </a:rPr>
              <a:t>  mergeSort( a, tmpArray, 0, a.size() - 1 );</a:t>
            </a:r>
          </a:p>
          <a:p>
            <a:pPr marL="0" indent="0">
              <a:buNone/>
            </a:pPr>
            <a:r>
              <a:rPr lang="en-US" noProof="1">
                <a:latin typeface="Courier New" panose="02070309020205020404" pitchFamily="49" charset="0"/>
                <a:cs typeface="Courier New" panose="02070309020205020404" pitchFamily="49" charset="0"/>
              </a:rPr>
              <a:t>}</a:t>
            </a:r>
            <a:endParaRPr lang="en-US" dirty="0"/>
          </a:p>
          <a:p>
            <a:endParaRPr lang="en-US" dirty="0"/>
          </a:p>
        </p:txBody>
      </p:sp>
    </p:spTree>
    <p:extLst>
      <p:ext uri="{BB962C8B-B14F-4D97-AF65-F5344CB8AC3E}">
        <p14:creationId xmlns:p14="http://schemas.microsoft.com/office/powerpoint/2010/main" val="1132013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75C39-3828-4C62-932D-FC6767E020D6}"/>
              </a:ext>
            </a:extLst>
          </p:cNvPr>
          <p:cNvSpPr>
            <a:spLocks noGrp="1"/>
          </p:cNvSpPr>
          <p:nvPr>
            <p:ph type="title"/>
          </p:nvPr>
        </p:nvSpPr>
        <p:spPr/>
        <p:txBody>
          <a:bodyPr/>
          <a:lstStyle/>
          <a:p>
            <a:r>
              <a:rPr lang="en-US" dirty="0"/>
              <a:t>Mergesort (recursive part)</a:t>
            </a:r>
          </a:p>
        </p:txBody>
      </p:sp>
      <p:sp>
        <p:nvSpPr>
          <p:cNvPr id="3" name="Content Placeholder 2">
            <a:extLst>
              <a:ext uri="{FF2B5EF4-FFF2-40B4-BE49-F238E27FC236}">
                <a16:creationId xmlns:a16="http://schemas.microsoft.com/office/drawing/2014/main" id="{D63167D3-756D-4E93-BC21-144C615F3362}"/>
              </a:ext>
            </a:extLst>
          </p:cNvPr>
          <p:cNvSpPr>
            <a:spLocks noGrp="1"/>
          </p:cNvSpPr>
          <p:nvPr>
            <p:ph idx="1"/>
          </p:nvPr>
        </p:nvSpPr>
        <p:spPr/>
        <p:txBody>
          <a:bodyPr>
            <a:noAutofit/>
          </a:bodyPr>
          <a:lstStyle/>
          <a:p>
            <a:pPr marL="0" indent="0">
              <a:buNone/>
            </a:pPr>
            <a:r>
              <a:rPr lang="en-US" sz="1800" noProof="1">
                <a:latin typeface="Courier New" panose="02070309020205020404" pitchFamily="49" charset="0"/>
                <a:cs typeface="Courier New" panose="02070309020205020404" pitchFamily="49" charset="0"/>
              </a:rPr>
              <a:t>template &lt;typename Comparable&gt;</a:t>
            </a:r>
          </a:p>
          <a:p>
            <a:pPr marL="0" indent="0">
              <a:buNone/>
            </a:pPr>
            <a:r>
              <a:rPr lang="en-US" sz="1800" noProof="1">
                <a:latin typeface="Courier New" panose="02070309020205020404" pitchFamily="49" charset="0"/>
                <a:cs typeface="Courier New" panose="02070309020205020404" pitchFamily="49" charset="0"/>
              </a:rPr>
              <a:t>void mergeSort( vector&lt;Comparable&gt; &amp; a,</a:t>
            </a:r>
          </a:p>
          <a:p>
            <a:pPr marL="0" indent="0">
              <a:buNone/>
            </a:pPr>
            <a:r>
              <a:rPr lang="en-US" sz="1800" noProof="1">
                <a:latin typeface="Courier New" panose="02070309020205020404" pitchFamily="49" charset="0"/>
                <a:cs typeface="Courier New" panose="02070309020205020404" pitchFamily="49" charset="0"/>
              </a:rPr>
              <a:t>                vector&lt;Comparable&gt; &amp; tmpArray, int left, int right )</a:t>
            </a:r>
          </a:p>
          <a:p>
            <a:pPr marL="0" indent="0">
              <a:buNone/>
            </a:pPr>
            <a:r>
              <a:rPr lang="en-US" sz="1800" noProof="1">
                <a:latin typeface="Courier New" panose="02070309020205020404" pitchFamily="49" charset="0"/>
                <a:cs typeface="Courier New" panose="02070309020205020404" pitchFamily="49" charset="0"/>
              </a:rPr>
              <a:t>{</a:t>
            </a:r>
          </a:p>
          <a:p>
            <a:pPr marL="0" indent="0">
              <a:buNone/>
            </a:pPr>
            <a:r>
              <a:rPr lang="en-US" sz="1800" noProof="1">
                <a:latin typeface="Courier New" panose="02070309020205020404" pitchFamily="49" charset="0"/>
                <a:cs typeface="Courier New" panose="02070309020205020404" pitchFamily="49" charset="0"/>
              </a:rPr>
              <a:t>  if( left &lt; right )</a:t>
            </a:r>
          </a:p>
          <a:p>
            <a:pPr marL="0" indent="0">
              <a:buNone/>
            </a:pPr>
            <a:r>
              <a:rPr lang="en-US" sz="1800" noProof="1">
                <a:latin typeface="Courier New" panose="02070309020205020404" pitchFamily="49" charset="0"/>
                <a:cs typeface="Courier New" panose="02070309020205020404" pitchFamily="49" charset="0"/>
              </a:rPr>
              <a:t>  {</a:t>
            </a:r>
          </a:p>
          <a:p>
            <a:pPr marL="0" indent="0">
              <a:buNone/>
            </a:pPr>
            <a:r>
              <a:rPr lang="en-US" sz="1800" noProof="1">
                <a:latin typeface="Courier New" panose="02070309020205020404" pitchFamily="49" charset="0"/>
                <a:cs typeface="Courier New" panose="02070309020205020404" pitchFamily="49" charset="0"/>
              </a:rPr>
              <a:t>    int center = ( left + right ) / 2;</a:t>
            </a:r>
          </a:p>
          <a:p>
            <a:pPr marL="0" indent="0">
              <a:buNone/>
            </a:pPr>
            <a:r>
              <a:rPr lang="en-US" sz="1800" noProof="1">
                <a:latin typeface="Courier New" panose="02070309020205020404" pitchFamily="49" charset="0"/>
                <a:cs typeface="Courier New" panose="02070309020205020404" pitchFamily="49" charset="0"/>
              </a:rPr>
              <a:t>    mergeSort( a, tmpArray, left, center );</a:t>
            </a:r>
          </a:p>
          <a:p>
            <a:pPr marL="0" indent="0">
              <a:buNone/>
            </a:pPr>
            <a:r>
              <a:rPr lang="en-US" sz="1800" noProof="1">
                <a:latin typeface="Courier New" panose="02070309020205020404" pitchFamily="49" charset="0"/>
                <a:cs typeface="Courier New" panose="02070309020205020404" pitchFamily="49" charset="0"/>
              </a:rPr>
              <a:t>    mergeSort( a, tmpArray, center + 1, right );</a:t>
            </a:r>
          </a:p>
          <a:p>
            <a:pPr marL="0" indent="0">
              <a:buNone/>
            </a:pPr>
            <a:r>
              <a:rPr lang="en-US" sz="1800" noProof="1">
                <a:latin typeface="Courier New" panose="02070309020205020404" pitchFamily="49" charset="0"/>
                <a:cs typeface="Courier New" panose="02070309020205020404" pitchFamily="49" charset="0"/>
              </a:rPr>
              <a:t>    merge( a, tmpArray, left, center + 1, right );</a:t>
            </a:r>
          </a:p>
          <a:p>
            <a:pPr marL="0" indent="0">
              <a:buNone/>
            </a:pPr>
            <a:r>
              <a:rPr lang="en-US" sz="1800" noProof="1">
                <a:latin typeface="Courier New" panose="02070309020205020404" pitchFamily="49" charset="0"/>
                <a:cs typeface="Courier New" panose="02070309020205020404" pitchFamily="49" charset="0"/>
              </a:rPr>
              <a:t>  }</a:t>
            </a:r>
          </a:p>
          <a:p>
            <a:pPr marL="0" indent="0">
              <a:buNone/>
            </a:pPr>
            <a:r>
              <a:rPr lang="en-US" sz="1800" noProof="1">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3573294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FBE36-DA00-473B-B118-5B72C47DFCF1}"/>
              </a:ext>
            </a:extLst>
          </p:cNvPr>
          <p:cNvSpPr>
            <a:spLocks noGrp="1"/>
          </p:cNvSpPr>
          <p:nvPr>
            <p:ph type="title"/>
          </p:nvPr>
        </p:nvSpPr>
        <p:spPr/>
        <p:txBody>
          <a:bodyPr/>
          <a:lstStyle/>
          <a:p>
            <a:r>
              <a:rPr lang="en-US" dirty="0"/>
              <a:t>Merge Example</a:t>
            </a:r>
          </a:p>
        </p:txBody>
      </p:sp>
      <p:sp>
        <p:nvSpPr>
          <p:cNvPr id="3" name="Content Placeholder 2">
            <a:extLst>
              <a:ext uri="{FF2B5EF4-FFF2-40B4-BE49-F238E27FC236}">
                <a16:creationId xmlns:a16="http://schemas.microsoft.com/office/drawing/2014/main" id="{DECA93E2-8293-4121-B36C-227D320F625F}"/>
              </a:ext>
            </a:extLst>
          </p:cNvPr>
          <p:cNvSpPr>
            <a:spLocks noGrp="1"/>
          </p:cNvSpPr>
          <p:nvPr>
            <p:ph idx="1"/>
          </p:nvPr>
        </p:nvSpPr>
        <p:spPr/>
        <p:txBody>
          <a:bodyPr>
            <a:normAutofit fontScale="92500" lnSpcReduction="20000"/>
          </a:bodyPr>
          <a:lstStyle/>
          <a:p>
            <a:r>
              <a:rPr lang="en-US" dirty="0"/>
              <a:t>Starting sequence:</a:t>
            </a:r>
          </a:p>
          <a:p>
            <a:pPr marL="457200" lvl="1" indent="0">
              <a:buNone/>
            </a:pPr>
            <a:r>
              <a:rPr lang="en-US" dirty="0"/>
              <a:t>23, 81, 90, 45, 20, 74, 11, 86, 50, 24</a:t>
            </a:r>
          </a:p>
          <a:p>
            <a:r>
              <a:rPr lang="en-US" dirty="0"/>
              <a:t>After sorting the two haves:</a:t>
            </a:r>
          </a:p>
          <a:p>
            <a:pPr marL="457200" lvl="1" indent="0">
              <a:buNone/>
            </a:pPr>
            <a:r>
              <a:rPr lang="en-US" u="sng" dirty="0"/>
              <a:t>20, 23, 45, 81, 90</a:t>
            </a:r>
            <a:r>
              <a:rPr lang="en-US" dirty="0"/>
              <a:t>, </a:t>
            </a:r>
            <a:r>
              <a:rPr lang="en-US" u="sng" dirty="0"/>
              <a:t>11, 24, 50, 74, 86</a:t>
            </a:r>
          </a:p>
          <a:p>
            <a:r>
              <a:rPr lang="en-US" dirty="0"/>
              <a:t>We will maintain pointers (or indexes) that iterate across each half, continuously copying the smaller element to the extra memory</a:t>
            </a:r>
          </a:p>
          <a:p>
            <a:r>
              <a:rPr lang="en-US" dirty="0"/>
              <a:t>When one half is complete, we copy the remaining elements in the other half</a:t>
            </a:r>
          </a:p>
          <a:p>
            <a:r>
              <a:rPr lang="en-US" dirty="0"/>
              <a:t>At the end, we copy everything back to the original memory</a:t>
            </a:r>
          </a:p>
          <a:p>
            <a:r>
              <a:rPr lang="en-US" dirty="0"/>
              <a:t>The next several slides step through the merge example above</a:t>
            </a:r>
          </a:p>
          <a:p>
            <a:r>
              <a:rPr lang="en-US" dirty="0"/>
              <a:t>It should be clear that the merge is a linear operation</a:t>
            </a:r>
          </a:p>
        </p:txBody>
      </p:sp>
    </p:spTree>
    <p:extLst>
      <p:ext uri="{BB962C8B-B14F-4D97-AF65-F5344CB8AC3E}">
        <p14:creationId xmlns:p14="http://schemas.microsoft.com/office/powerpoint/2010/main" val="272003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Merge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r>
              <a:rPr lang="en-US" dirty="0"/>
              <a:t>Original memory:</a:t>
            </a:r>
          </a:p>
          <a:p>
            <a:pPr marL="0" indent="0">
              <a:buNone/>
            </a:pPr>
            <a:r>
              <a:rPr lang="en-US" u="sng" dirty="0"/>
              <a:t>20, 23, 45, 81, 90</a:t>
            </a:r>
            <a:r>
              <a:rPr lang="en-US" dirty="0"/>
              <a:t>, </a:t>
            </a:r>
            <a:r>
              <a:rPr lang="en-US" u="sng" dirty="0"/>
              <a:t>11, 24, 50, 74, 86</a:t>
            </a:r>
          </a:p>
          <a:p>
            <a:pPr marL="0" indent="0">
              <a:buNone/>
            </a:pPr>
            <a:r>
              <a:rPr lang="en-US" dirty="0"/>
              <a:t> ^                                ^</a:t>
            </a:r>
          </a:p>
          <a:p>
            <a:r>
              <a:rPr lang="en-US" dirty="0"/>
              <a:t>Extra memory:</a:t>
            </a:r>
          </a:p>
          <a:p>
            <a:pPr marL="0" indent="0">
              <a:buNone/>
            </a:pPr>
            <a:r>
              <a:rPr lang="en-US" dirty="0"/>
              <a:t>[blank to start]</a:t>
            </a:r>
          </a:p>
        </p:txBody>
      </p:sp>
    </p:spTree>
    <p:extLst>
      <p:ext uri="{BB962C8B-B14F-4D97-AF65-F5344CB8AC3E}">
        <p14:creationId xmlns:p14="http://schemas.microsoft.com/office/powerpoint/2010/main" val="1487168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Merge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r>
              <a:rPr lang="en-US" dirty="0"/>
              <a:t>Original memory:</a:t>
            </a:r>
          </a:p>
          <a:p>
            <a:pPr marL="0" indent="0">
              <a:buNone/>
            </a:pPr>
            <a:r>
              <a:rPr lang="en-US" u="sng" dirty="0"/>
              <a:t>20, 23, 45, 81, 90</a:t>
            </a:r>
            <a:r>
              <a:rPr lang="en-US" dirty="0"/>
              <a:t>, </a:t>
            </a:r>
            <a:r>
              <a:rPr lang="en-US" u="sng" dirty="0"/>
              <a:t>11, 24, 50, 74, 86</a:t>
            </a:r>
          </a:p>
          <a:p>
            <a:pPr marL="0" indent="0">
              <a:buNone/>
            </a:pPr>
            <a:r>
              <a:rPr lang="en-US" dirty="0"/>
              <a:t> ^                                      ^</a:t>
            </a:r>
          </a:p>
          <a:p>
            <a:r>
              <a:rPr lang="en-US" dirty="0"/>
              <a:t>Extra memory:</a:t>
            </a:r>
          </a:p>
          <a:p>
            <a:pPr marL="0" indent="0">
              <a:buNone/>
            </a:pPr>
            <a:r>
              <a:rPr lang="en-US" dirty="0"/>
              <a:t>11</a:t>
            </a:r>
          </a:p>
        </p:txBody>
      </p:sp>
    </p:spTree>
    <p:extLst>
      <p:ext uri="{BB962C8B-B14F-4D97-AF65-F5344CB8AC3E}">
        <p14:creationId xmlns:p14="http://schemas.microsoft.com/office/powerpoint/2010/main" val="1814468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Merge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r>
              <a:rPr lang="en-US" dirty="0"/>
              <a:t>Original memory:</a:t>
            </a:r>
          </a:p>
          <a:p>
            <a:pPr marL="0" indent="0">
              <a:buNone/>
            </a:pPr>
            <a:r>
              <a:rPr lang="en-US" u="sng" dirty="0"/>
              <a:t>20, 23, 45, 81, 90</a:t>
            </a:r>
            <a:r>
              <a:rPr lang="en-US" dirty="0"/>
              <a:t>, </a:t>
            </a:r>
            <a:r>
              <a:rPr lang="en-US" u="sng" dirty="0"/>
              <a:t>11, 24, 50, 74, 86</a:t>
            </a:r>
          </a:p>
          <a:p>
            <a:pPr marL="0" indent="0">
              <a:buNone/>
            </a:pPr>
            <a:r>
              <a:rPr lang="en-US" dirty="0"/>
              <a:t>        ^                               ^</a:t>
            </a:r>
          </a:p>
          <a:p>
            <a:r>
              <a:rPr lang="en-US" dirty="0"/>
              <a:t>Extra memory:</a:t>
            </a:r>
          </a:p>
          <a:p>
            <a:pPr marL="0" indent="0">
              <a:buNone/>
            </a:pPr>
            <a:r>
              <a:rPr lang="en-US" dirty="0"/>
              <a:t>11, 20</a:t>
            </a:r>
          </a:p>
        </p:txBody>
      </p:sp>
    </p:spTree>
    <p:extLst>
      <p:ext uri="{BB962C8B-B14F-4D97-AF65-F5344CB8AC3E}">
        <p14:creationId xmlns:p14="http://schemas.microsoft.com/office/powerpoint/2010/main" val="2265725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Merge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r>
              <a:rPr lang="en-US" dirty="0"/>
              <a:t>Original memory:</a:t>
            </a:r>
          </a:p>
          <a:p>
            <a:pPr marL="0" indent="0">
              <a:buNone/>
            </a:pPr>
            <a:r>
              <a:rPr lang="en-US" u="sng" dirty="0"/>
              <a:t>20, 23, 45, 81, 90</a:t>
            </a:r>
            <a:r>
              <a:rPr lang="en-US" dirty="0"/>
              <a:t>, </a:t>
            </a:r>
            <a:r>
              <a:rPr lang="en-US" u="sng" dirty="0"/>
              <a:t>11, 24, 50, 74, 86</a:t>
            </a:r>
          </a:p>
          <a:p>
            <a:pPr marL="0" indent="0">
              <a:buNone/>
            </a:pPr>
            <a:r>
              <a:rPr lang="en-US" dirty="0"/>
              <a:t>              ^                         ^</a:t>
            </a:r>
          </a:p>
          <a:p>
            <a:r>
              <a:rPr lang="en-US" dirty="0"/>
              <a:t>Extra memory:</a:t>
            </a:r>
          </a:p>
          <a:p>
            <a:pPr marL="0" indent="0">
              <a:buNone/>
            </a:pPr>
            <a:r>
              <a:rPr lang="en-US" dirty="0"/>
              <a:t>11, 20, 23</a:t>
            </a:r>
          </a:p>
        </p:txBody>
      </p:sp>
    </p:spTree>
    <p:extLst>
      <p:ext uri="{BB962C8B-B14F-4D97-AF65-F5344CB8AC3E}">
        <p14:creationId xmlns:p14="http://schemas.microsoft.com/office/powerpoint/2010/main" val="2016112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Merge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r>
              <a:rPr lang="en-US" dirty="0"/>
              <a:t>Original memory:</a:t>
            </a:r>
          </a:p>
          <a:p>
            <a:pPr marL="0" indent="0">
              <a:buNone/>
            </a:pPr>
            <a:r>
              <a:rPr lang="en-US" u="sng" dirty="0"/>
              <a:t>20, 23, 45, 81, 90</a:t>
            </a:r>
            <a:r>
              <a:rPr lang="en-US" dirty="0"/>
              <a:t>, </a:t>
            </a:r>
            <a:r>
              <a:rPr lang="en-US" u="sng" dirty="0"/>
              <a:t>11, 24, 50, 74, 86</a:t>
            </a:r>
          </a:p>
          <a:p>
            <a:pPr marL="0" indent="0">
              <a:buNone/>
            </a:pPr>
            <a:r>
              <a:rPr lang="en-US" dirty="0"/>
              <a:t>              ^                               ^</a:t>
            </a:r>
          </a:p>
          <a:p>
            <a:r>
              <a:rPr lang="en-US" dirty="0"/>
              <a:t>Extra memory:</a:t>
            </a:r>
          </a:p>
          <a:p>
            <a:pPr marL="0" indent="0">
              <a:buNone/>
            </a:pPr>
            <a:r>
              <a:rPr lang="en-US" dirty="0"/>
              <a:t>11, 20, 23, 24</a:t>
            </a:r>
          </a:p>
        </p:txBody>
      </p:sp>
    </p:spTree>
    <p:extLst>
      <p:ext uri="{BB962C8B-B14F-4D97-AF65-F5344CB8AC3E}">
        <p14:creationId xmlns:p14="http://schemas.microsoft.com/office/powerpoint/2010/main" val="13552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Merge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r>
              <a:rPr lang="en-US" dirty="0"/>
              <a:t>Original memory:</a:t>
            </a:r>
          </a:p>
          <a:p>
            <a:pPr marL="0" indent="0">
              <a:buNone/>
            </a:pPr>
            <a:r>
              <a:rPr lang="en-US" u="sng" dirty="0"/>
              <a:t>20, 23, 45, 81, 90</a:t>
            </a:r>
            <a:r>
              <a:rPr lang="en-US" dirty="0"/>
              <a:t>, </a:t>
            </a:r>
            <a:r>
              <a:rPr lang="en-US" u="sng" dirty="0"/>
              <a:t>11, 24, 50, 74, 86</a:t>
            </a:r>
          </a:p>
          <a:p>
            <a:pPr marL="0" indent="0">
              <a:buNone/>
            </a:pPr>
            <a:r>
              <a:rPr lang="en-US" dirty="0"/>
              <a:t>                     ^                        ^</a:t>
            </a:r>
          </a:p>
          <a:p>
            <a:r>
              <a:rPr lang="en-US" dirty="0"/>
              <a:t>Extra memory:</a:t>
            </a:r>
          </a:p>
          <a:p>
            <a:pPr marL="0" indent="0">
              <a:buNone/>
            </a:pPr>
            <a:r>
              <a:rPr lang="en-US" dirty="0"/>
              <a:t>11, 20, 23, 24, 45</a:t>
            </a:r>
          </a:p>
        </p:txBody>
      </p:sp>
    </p:spTree>
    <p:extLst>
      <p:ext uri="{BB962C8B-B14F-4D97-AF65-F5344CB8AC3E}">
        <p14:creationId xmlns:p14="http://schemas.microsoft.com/office/powerpoint/2010/main" val="217818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Merge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r>
              <a:rPr lang="en-US" dirty="0"/>
              <a:t>Original memory:</a:t>
            </a:r>
          </a:p>
          <a:p>
            <a:pPr marL="0" indent="0">
              <a:buNone/>
            </a:pPr>
            <a:r>
              <a:rPr lang="en-US" u="sng" dirty="0"/>
              <a:t>20, 23, 45, 81, 90</a:t>
            </a:r>
            <a:r>
              <a:rPr lang="en-US" dirty="0"/>
              <a:t>, </a:t>
            </a:r>
            <a:r>
              <a:rPr lang="en-US" u="sng" dirty="0"/>
              <a:t>11, 24, 50, 74, 86</a:t>
            </a:r>
          </a:p>
          <a:p>
            <a:pPr marL="0" indent="0">
              <a:buNone/>
            </a:pPr>
            <a:r>
              <a:rPr lang="en-US" dirty="0"/>
              <a:t>                     ^                               ^</a:t>
            </a:r>
          </a:p>
          <a:p>
            <a:r>
              <a:rPr lang="en-US" dirty="0"/>
              <a:t>Extra memory:</a:t>
            </a:r>
          </a:p>
          <a:p>
            <a:pPr marL="0" indent="0">
              <a:buNone/>
            </a:pPr>
            <a:r>
              <a:rPr lang="en-US" dirty="0"/>
              <a:t>11, 20, 23, 24, 45, 50</a:t>
            </a:r>
          </a:p>
        </p:txBody>
      </p:sp>
    </p:spTree>
    <p:extLst>
      <p:ext uri="{BB962C8B-B14F-4D97-AF65-F5344CB8AC3E}">
        <p14:creationId xmlns:p14="http://schemas.microsoft.com/office/powerpoint/2010/main" val="26616634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Merge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r>
              <a:rPr lang="en-US" dirty="0"/>
              <a:t>Original memory:</a:t>
            </a:r>
          </a:p>
          <a:p>
            <a:pPr marL="0" indent="0">
              <a:buNone/>
            </a:pPr>
            <a:r>
              <a:rPr lang="en-US" u="sng" dirty="0"/>
              <a:t>20, 23, 45, 81, 90</a:t>
            </a:r>
            <a:r>
              <a:rPr lang="en-US" dirty="0"/>
              <a:t>, </a:t>
            </a:r>
            <a:r>
              <a:rPr lang="en-US" u="sng" dirty="0"/>
              <a:t>11, 24, 50, 74, 86</a:t>
            </a:r>
          </a:p>
          <a:p>
            <a:pPr marL="0" indent="0">
              <a:buNone/>
            </a:pPr>
            <a:r>
              <a:rPr lang="en-US" dirty="0"/>
              <a:t>                     ^                                     ^</a:t>
            </a:r>
          </a:p>
          <a:p>
            <a:r>
              <a:rPr lang="en-US" dirty="0"/>
              <a:t>Extra memory:</a:t>
            </a:r>
          </a:p>
          <a:p>
            <a:pPr marL="0" indent="0">
              <a:buNone/>
            </a:pPr>
            <a:r>
              <a:rPr lang="en-US" dirty="0"/>
              <a:t>11, 20, 23, 24, 45, 50, 74</a:t>
            </a:r>
          </a:p>
        </p:txBody>
      </p:sp>
    </p:spTree>
    <p:extLst>
      <p:ext uri="{BB962C8B-B14F-4D97-AF65-F5344CB8AC3E}">
        <p14:creationId xmlns:p14="http://schemas.microsoft.com/office/powerpoint/2010/main" val="33057245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Merge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r>
              <a:rPr lang="en-US" dirty="0"/>
              <a:t>Original memory:</a:t>
            </a:r>
          </a:p>
          <a:p>
            <a:pPr marL="0" indent="0">
              <a:buNone/>
            </a:pPr>
            <a:r>
              <a:rPr lang="en-US" u="sng" dirty="0"/>
              <a:t>20, 23, 45, 81, 90</a:t>
            </a:r>
            <a:r>
              <a:rPr lang="en-US" dirty="0"/>
              <a:t>, </a:t>
            </a:r>
            <a:r>
              <a:rPr lang="en-US" u="sng" dirty="0"/>
              <a:t>11, 24, 50, 74, 86</a:t>
            </a:r>
          </a:p>
          <a:p>
            <a:pPr marL="0" indent="0">
              <a:buNone/>
            </a:pPr>
            <a:r>
              <a:rPr lang="en-US" dirty="0"/>
              <a:t>                           ^                               ^</a:t>
            </a:r>
          </a:p>
          <a:p>
            <a:r>
              <a:rPr lang="en-US" dirty="0"/>
              <a:t>Extra memory:</a:t>
            </a:r>
          </a:p>
          <a:p>
            <a:pPr marL="0" indent="0">
              <a:buNone/>
            </a:pPr>
            <a:r>
              <a:rPr lang="en-US" dirty="0"/>
              <a:t>11, 20, 23, 24, 45, 50, 74, 81</a:t>
            </a:r>
          </a:p>
        </p:txBody>
      </p:sp>
    </p:spTree>
    <p:extLst>
      <p:ext uri="{BB962C8B-B14F-4D97-AF65-F5344CB8AC3E}">
        <p14:creationId xmlns:p14="http://schemas.microsoft.com/office/powerpoint/2010/main" val="34309816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Merge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r>
              <a:rPr lang="en-US" dirty="0"/>
              <a:t>Original memory:</a:t>
            </a:r>
          </a:p>
          <a:p>
            <a:pPr marL="0" indent="0">
              <a:buNone/>
            </a:pPr>
            <a:r>
              <a:rPr lang="en-US" u="sng" dirty="0"/>
              <a:t>20, 23, 45, 81, 90</a:t>
            </a:r>
            <a:r>
              <a:rPr lang="en-US" dirty="0"/>
              <a:t>, </a:t>
            </a:r>
            <a:r>
              <a:rPr lang="en-US" u="sng" dirty="0"/>
              <a:t>11, 24, 50, 74, 86</a:t>
            </a:r>
          </a:p>
          <a:p>
            <a:pPr marL="0" indent="0">
              <a:buNone/>
            </a:pPr>
            <a:r>
              <a:rPr lang="en-US" dirty="0"/>
              <a:t>                           ^</a:t>
            </a:r>
          </a:p>
          <a:p>
            <a:r>
              <a:rPr lang="en-US" dirty="0"/>
              <a:t>Extra memory:</a:t>
            </a:r>
          </a:p>
          <a:p>
            <a:pPr marL="0" indent="0">
              <a:buNone/>
            </a:pPr>
            <a:r>
              <a:rPr lang="en-US" dirty="0"/>
              <a:t>11, 20, 23, 24, 45, 50, 74, 81, 86</a:t>
            </a:r>
          </a:p>
          <a:p>
            <a:pPr marL="0" indent="0">
              <a:buNone/>
            </a:pPr>
            <a:endParaRPr lang="en-US" dirty="0"/>
          </a:p>
          <a:p>
            <a:r>
              <a:rPr lang="en-US" dirty="0"/>
              <a:t>Now the right half is done, so copy the remaining elements from the left half (there happens to be only one)</a:t>
            </a:r>
          </a:p>
        </p:txBody>
      </p:sp>
    </p:spTree>
    <p:extLst>
      <p:ext uri="{BB962C8B-B14F-4D97-AF65-F5344CB8AC3E}">
        <p14:creationId xmlns:p14="http://schemas.microsoft.com/office/powerpoint/2010/main" val="39821902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Merge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r>
              <a:rPr lang="en-US" dirty="0"/>
              <a:t>Original memory:</a:t>
            </a:r>
          </a:p>
          <a:p>
            <a:pPr marL="0" indent="0">
              <a:buNone/>
            </a:pPr>
            <a:r>
              <a:rPr lang="en-US" u="sng" dirty="0"/>
              <a:t>20, 23, 45, 81, 90</a:t>
            </a:r>
            <a:r>
              <a:rPr lang="en-US" dirty="0"/>
              <a:t>, </a:t>
            </a:r>
            <a:r>
              <a:rPr lang="en-US" u="sng" dirty="0"/>
              <a:t>11, 24, 50, 74, 86</a:t>
            </a:r>
          </a:p>
          <a:p>
            <a:pPr marL="0" indent="0">
              <a:buNone/>
            </a:pPr>
            <a:endParaRPr lang="en-US" dirty="0"/>
          </a:p>
          <a:p>
            <a:r>
              <a:rPr lang="en-US" dirty="0"/>
              <a:t>Extra memory:</a:t>
            </a:r>
          </a:p>
          <a:p>
            <a:pPr marL="0" indent="0">
              <a:buNone/>
            </a:pPr>
            <a:r>
              <a:rPr lang="en-US" dirty="0"/>
              <a:t>11, 20, 23, 24, 45, 50, 74, 81, 86, 90</a:t>
            </a:r>
          </a:p>
          <a:p>
            <a:pPr marL="0" indent="0">
              <a:buNone/>
            </a:pPr>
            <a:endParaRPr lang="en-US" dirty="0"/>
          </a:p>
          <a:p>
            <a:r>
              <a:rPr lang="en-US" dirty="0"/>
              <a:t>Now copy the sequence from the extra memory back to the original memory</a:t>
            </a:r>
          </a:p>
        </p:txBody>
      </p:sp>
    </p:spTree>
    <p:extLst>
      <p:ext uri="{BB962C8B-B14F-4D97-AF65-F5344CB8AC3E}">
        <p14:creationId xmlns:p14="http://schemas.microsoft.com/office/powerpoint/2010/main" val="17663792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Merge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r>
              <a:rPr lang="en-US" dirty="0"/>
              <a:t>Original memory:</a:t>
            </a:r>
          </a:p>
          <a:p>
            <a:pPr marL="0" indent="0">
              <a:buNone/>
            </a:pPr>
            <a:r>
              <a:rPr lang="en-US" dirty="0"/>
              <a:t>11, 20, 23, 24, 45, 50, 74, 81, 86, 90</a:t>
            </a:r>
          </a:p>
          <a:p>
            <a:pPr marL="0" indent="0">
              <a:buNone/>
            </a:pPr>
            <a:endParaRPr lang="en-US" dirty="0"/>
          </a:p>
          <a:p>
            <a:r>
              <a:rPr lang="en-US" dirty="0"/>
              <a:t>Extra memory:</a:t>
            </a:r>
          </a:p>
          <a:p>
            <a:pPr marL="0" indent="0">
              <a:buNone/>
            </a:pPr>
            <a:r>
              <a:rPr lang="en-US" dirty="0"/>
              <a:t>11, 20, 23, 24, 45, 50, 74, 81, 86, 90</a:t>
            </a:r>
          </a:p>
          <a:p>
            <a:pPr marL="0" indent="0">
              <a:buNone/>
            </a:pPr>
            <a:endParaRPr lang="en-US" dirty="0"/>
          </a:p>
          <a:p>
            <a:r>
              <a:rPr lang="en-US" dirty="0"/>
              <a:t>Note that this is done only for the part of the sequence that is currently being merged (typically less than the entire sequence)</a:t>
            </a:r>
          </a:p>
        </p:txBody>
      </p:sp>
    </p:spTree>
    <p:extLst>
      <p:ext uri="{BB962C8B-B14F-4D97-AF65-F5344CB8AC3E}">
        <p14:creationId xmlns:p14="http://schemas.microsoft.com/office/powerpoint/2010/main" val="37056788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67783-4C1B-43A3-A8E3-7D6A8BE9C217}"/>
              </a:ext>
            </a:extLst>
          </p:cNvPr>
          <p:cNvSpPr>
            <a:spLocks noGrp="1"/>
          </p:cNvSpPr>
          <p:nvPr>
            <p:ph type="title"/>
          </p:nvPr>
        </p:nvSpPr>
        <p:spPr/>
        <p:txBody>
          <a:bodyPr/>
          <a:lstStyle/>
          <a:p>
            <a:r>
              <a:rPr lang="en-US" dirty="0"/>
              <a:t>Complexity of Mergesort</a:t>
            </a:r>
          </a:p>
        </p:txBody>
      </p:sp>
      <p:sp>
        <p:nvSpPr>
          <p:cNvPr id="3" name="Content Placeholder 2">
            <a:extLst>
              <a:ext uri="{FF2B5EF4-FFF2-40B4-BE49-F238E27FC236}">
                <a16:creationId xmlns:a16="http://schemas.microsoft.com/office/drawing/2014/main" id="{B7FCB69D-C95E-4157-B84A-CA901FAEE071}"/>
              </a:ext>
            </a:extLst>
          </p:cNvPr>
          <p:cNvSpPr>
            <a:spLocks noGrp="1"/>
          </p:cNvSpPr>
          <p:nvPr>
            <p:ph idx="1"/>
          </p:nvPr>
        </p:nvSpPr>
        <p:spPr/>
        <p:txBody>
          <a:bodyPr/>
          <a:lstStyle/>
          <a:p>
            <a:r>
              <a:rPr lang="en-US" dirty="0"/>
              <a:t>Let T(N) be the worst-case number of computational steps required by mergesort to sort a sequence of N elements</a:t>
            </a:r>
          </a:p>
          <a:p>
            <a:r>
              <a:rPr lang="en-US" dirty="0"/>
              <a:t>Then, sorting the left half requires at most T(N/2) steps, and sorting the right half requires at most T(N/2) steps</a:t>
            </a:r>
          </a:p>
          <a:p>
            <a:r>
              <a:rPr lang="en-US" dirty="0"/>
              <a:t>This is followed by a linear merge</a:t>
            </a:r>
          </a:p>
          <a:p>
            <a:r>
              <a:rPr lang="en-US" dirty="0"/>
              <a:t>Thus, we have: T(N) = 2 * T(N / 2) + O(N)</a:t>
            </a:r>
          </a:p>
          <a:p>
            <a:r>
              <a:rPr lang="en-US" dirty="0"/>
              <a:t>We can use the </a:t>
            </a:r>
            <a:r>
              <a:rPr lang="en-US" i="1" dirty="0"/>
              <a:t>Master Theorem</a:t>
            </a:r>
            <a:r>
              <a:rPr lang="en-US" dirty="0"/>
              <a:t>, covered earlier in the course!</a:t>
            </a:r>
          </a:p>
          <a:p>
            <a:r>
              <a:rPr lang="en-US" dirty="0"/>
              <a:t>Case two applies, and we conclude that T(N) = Θ(N log N)</a:t>
            </a:r>
          </a:p>
        </p:txBody>
      </p:sp>
    </p:spTree>
    <p:extLst>
      <p:ext uri="{BB962C8B-B14F-4D97-AF65-F5344CB8AC3E}">
        <p14:creationId xmlns:p14="http://schemas.microsoft.com/office/powerpoint/2010/main" val="20116299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6064F-084F-4312-BCA1-CEFF052E390C}"/>
              </a:ext>
            </a:extLst>
          </p:cNvPr>
          <p:cNvSpPr>
            <a:spLocks noGrp="1"/>
          </p:cNvSpPr>
          <p:nvPr>
            <p:ph type="title"/>
          </p:nvPr>
        </p:nvSpPr>
        <p:spPr/>
        <p:txBody>
          <a:bodyPr/>
          <a:lstStyle/>
          <a:p>
            <a:r>
              <a:rPr lang="en-US" dirty="0"/>
              <a:t>Quicksort</a:t>
            </a:r>
          </a:p>
        </p:txBody>
      </p:sp>
      <p:sp>
        <p:nvSpPr>
          <p:cNvPr id="3" name="Content Placeholder 2">
            <a:extLst>
              <a:ext uri="{FF2B5EF4-FFF2-40B4-BE49-F238E27FC236}">
                <a16:creationId xmlns:a16="http://schemas.microsoft.com/office/drawing/2014/main" id="{B59CB40E-0357-428B-B7A8-2AC402F1AD2C}"/>
              </a:ext>
            </a:extLst>
          </p:cNvPr>
          <p:cNvSpPr>
            <a:spLocks noGrp="1"/>
          </p:cNvSpPr>
          <p:nvPr>
            <p:ph idx="1"/>
          </p:nvPr>
        </p:nvSpPr>
        <p:spPr/>
        <p:txBody>
          <a:bodyPr>
            <a:normAutofit fontScale="92500"/>
          </a:bodyPr>
          <a:lstStyle/>
          <a:p>
            <a:r>
              <a:rPr lang="en-US" dirty="0"/>
              <a:t>The textbook (current edition) says about </a:t>
            </a:r>
            <a:r>
              <a:rPr lang="en-US" b="1" dirty="0"/>
              <a:t>quicksort</a:t>
            </a:r>
            <a:r>
              <a:rPr lang="en-US" dirty="0"/>
              <a:t>: "…quicksort has historically been the fastest known generic sorting algorithm in practice"</a:t>
            </a:r>
          </a:p>
          <a:p>
            <a:r>
              <a:rPr lang="en-US" dirty="0"/>
              <a:t>The previous edition stated something stronger: "…quicksort is the fastest known generic sorting algorithm in practice"</a:t>
            </a:r>
          </a:p>
          <a:p>
            <a:r>
              <a:rPr lang="en-US" dirty="0"/>
              <a:t>Like mergesort, its average-case running time is Θ(N log N)</a:t>
            </a:r>
          </a:p>
          <a:p>
            <a:r>
              <a:rPr lang="en-US" dirty="0"/>
              <a:t>A few drawbacks of quicksort:</a:t>
            </a:r>
          </a:p>
          <a:p>
            <a:pPr lvl="1"/>
            <a:r>
              <a:rPr lang="en-US" dirty="0"/>
              <a:t>The worst-case running time of a typical implementation is Θ(N</a:t>
            </a:r>
            <a:r>
              <a:rPr lang="en-US" baseline="30000" dirty="0"/>
              <a:t>2</a:t>
            </a:r>
            <a:r>
              <a:rPr lang="en-US" dirty="0"/>
              <a:t>), but with a good implementation, this should be extremely unlikely to occur</a:t>
            </a:r>
          </a:p>
          <a:p>
            <a:pPr lvl="1"/>
            <a:r>
              <a:rPr lang="en-US" dirty="0"/>
              <a:t>Bad implementations might go unnoticed and can lead to poor performance in a much higher number of more likely cases</a:t>
            </a:r>
          </a:p>
          <a:p>
            <a:pPr lvl="1"/>
            <a:r>
              <a:rPr lang="en-US" dirty="0"/>
              <a:t>Typical implementations are not stable</a:t>
            </a:r>
          </a:p>
          <a:p>
            <a:endParaRPr lang="en-US" dirty="0"/>
          </a:p>
        </p:txBody>
      </p:sp>
    </p:spTree>
    <p:extLst>
      <p:ext uri="{BB962C8B-B14F-4D97-AF65-F5344CB8AC3E}">
        <p14:creationId xmlns:p14="http://schemas.microsoft.com/office/powerpoint/2010/main" val="7654803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2B99B-8733-4BF7-8537-CD12A900ADD0}"/>
              </a:ext>
            </a:extLst>
          </p:cNvPr>
          <p:cNvSpPr>
            <a:spLocks noGrp="1"/>
          </p:cNvSpPr>
          <p:nvPr>
            <p:ph type="title"/>
          </p:nvPr>
        </p:nvSpPr>
        <p:spPr/>
        <p:txBody>
          <a:bodyPr/>
          <a:lstStyle/>
          <a:p>
            <a:r>
              <a:rPr lang="en-US" dirty="0"/>
              <a:t>Quicksort (high-level algorithm)</a:t>
            </a:r>
          </a:p>
        </p:txBody>
      </p:sp>
      <p:sp>
        <p:nvSpPr>
          <p:cNvPr id="3" name="Content Placeholder 2">
            <a:extLst>
              <a:ext uri="{FF2B5EF4-FFF2-40B4-BE49-F238E27FC236}">
                <a16:creationId xmlns:a16="http://schemas.microsoft.com/office/drawing/2014/main" id="{E9854A3B-6A31-444D-9A51-FB183BE8E3EF}"/>
              </a:ext>
            </a:extLst>
          </p:cNvPr>
          <p:cNvSpPr>
            <a:spLocks noGrp="1"/>
          </p:cNvSpPr>
          <p:nvPr>
            <p:ph idx="1"/>
          </p:nvPr>
        </p:nvSpPr>
        <p:spPr/>
        <p:txBody>
          <a:bodyPr>
            <a:normAutofit fontScale="92500" lnSpcReduction="10000"/>
          </a:bodyPr>
          <a:lstStyle/>
          <a:p>
            <a:r>
              <a:rPr lang="en-US" dirty="0"/>
              <a:t>The high-level algorithm to sort a sequence, S, can be described like this:</a:t>
            </a:r>
          </a:p>
          <a:p>
            <a:pPr marL="971550" lvl="1" indent="-514350">
              <a:buFont typeface="+mj-lt"/>
              <a:buAutoNum type="arabicParenR"/>
            </a:pPr>
            <a:r>
              <a:rPr lang="en-US" dirty="0"/>
              <a:t>If the number of elements in S is 0 or 1, do nothing</a:t>
            </a:r>
          </a:p>
          <a:p>
            <a:pPr marL="971550" lvl="1" indent="-514350">
              <a:buFont typeface="+mj-lt"/>
              <a:buAutoNum type="arabicParenR"/>
            </a:pPr>
            <a:r>
              <a:rPr lang="en-US" dirty="0"/>
              <a:t>Otherwise, pick any element, v, in S; this is called a </a:t>
            </a:r>
            <a:r>
              <a:rPr lang="en-US" b="1" dirty="0"/>
              <a:t>pivot</a:t>
            </a:r>
            <a:endParaRPr lang="en-US" dirty="0"/>
          </a:p>
          <a:p>
            <a:pPr marL="971550" lvl="1" indent="-514350">
              <a:buFont typeface="+mj-lt"/>
              <a:buAutoNum type="arabicParenR"/>
            </a:pPr>
            <a:r>
              <a:rPr lang="en-US" dirty="0"/>
              <a:t>Then </a:t>
            </a:r>
            <a:r>
              <a:rPr lang="en-US" b="1" dirty="0"/>
              <a:t>partition</a:t>
            </a:r>
            <a:r>
              <a:rPr lang="en-US" dirty="0"/>
              <a:t> the remaining elements S - {v} into two disjoint groups:</a:t>
            </a:r>
          </a:p>
          <a:p>
            <a:pPr lvl="2"/>
            <a:r>
              <a:rPr lang="en-US" dirty="0"/>
              <a:t>S</a:t>
            </a:r>
            <a:r>
              <a:rPr lang="en-US" baseline="-25000" dirty="0"/>
              <a:t>1 </a:t>
            </a:r>
            <a:r>
              <a:rPr lang="en-US" dirty="0"/>
              <a:t>must contain only elements ≤ v</a:t>
            </a:r>
          </a:p>
          <a:p>
            <a:pPr lvl="2"/>
            <a:r>
              <a:rPr lang="en-US" dirty="0"/>
              <a:t>S</a:t>
            </a:r>
            <a:r>
              <a:rPr lang="en-US" baseline="-25000" dirty="0"/>
              <a:t>2</a:t>
            </a:r>
            <a:r>
              <a:rPr lang="en-US" dirty="0"/>
              <a:t> must contain only elements ≥ v</a:t>
            </a:r>
          </a:p>
          <a:p>
            <a:pPr marL="971550" lvl="1" indent="-514350">
              <a:buFont typeface="+mj-lt"/>
              <a:buAutoNum type="arabicParenR"/>
            </a:pPr>
            <a:r>
              <a:rPr lang="en-US" dirty="0"/>
              <a:t>Return quicksort(S</a:t>
            </a:r>
            <a:r>
              <a:rPr lang="en-US" baseline="-25000" dirty="0"/>
              <a:t>1</a:t>
            </a:r>
            <a:r>
              <a:rPr lang="en-US" dirty="0"/>
              <a:t>) followed by v followed by quicksort(S</a:t>
            </a:r>
            <a:r>
              <a:rPr lang="en-US" baseline="-25000" dirty="0"/>
              <a:t>2</a:t>
            </a:r>
            <a:r>
              <a:rPr lang="en-US" dirty="0"/>
              <a:t>)</a:t>
            </a:r>
          </a:p>
          <a:p>
            <a:r>
              <a:rPr lang="en-US" dirty="0"/>
              <a:t>Most implementation do the partition </a:t>
            </a:r>
            <a:r>
              <a:rPr lang="en-US" i="1" dirty="0"/>
              <a:t>in place</a:t>
            </a:r>
            <a:r>
              <a:rPr lang="en-US" dirty="0"/>
              <a:t>, swapping elements within the original memory; then after the partition:</a:t>
            </a:r>
          </a:p>
          <a:p>
            <a:pPr lvl="1"/>
            <a:r>
              <a:rPr lang="en-US" dirty="0"/>
              <a:t>Everything to the left of the pivot is less than or equal to the pivot</a:t>
            </a:r>
          </a:p>
          <a:p>
            <a:pPr lvl="1"/>
            <a:r>
              <a:rPr lang="en-US" dirty="0"/>
              <a:t>Everything to the right of the pivot is greater than or equal to the pivot</a:t>
            </a:r>
          </a:p>
          <a:p>
            <a:pPr lvl="1"/>
            <a:r>
              <a:rPr lang="en-US" dirty="0"/>
              <a:t>That means that the pivot is in the correct place, as if the sequence were sorted</a:t>
            </a:r>
          </a:p>
        </p:txBody>
      </p:sp>
    </p:spTree>
    <p:extLst>
      <p:ext uri="{BB962C8B-B14F-4D97-AF65-F5344CB8AC3E}">
        <p14:creationId xmlns:p14="http://schemas.microsoft.com/office/powerpoint/2010/main" val="30719652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2B0D5-4E16-488F-A703-6A54DA73C258}"/>
              </a:ext>
            </a:extLst>
          </p:cNvPr>
          <p:cNvSpPr>
            <a:spLocks noGrp="1"/>
          </p:cNvSpPr>
          <p:nvPr>
            <p:ph type="title"/>
          </p:nvPr>
        </p:nvSpPr>
        <p:spPr/>
        <p:txBody>
          <a:bodyPr/>
          <a:lstStyle/>
          <a:p>
            <a:r>
              <a:rPr lang="en-US" dirty="0"/>
              <a:t>Quicksort Partition</a:t>
            </a:r>
          </a:p>
        </p:txBody>
      </p:sp>
      <p:sp>
        <p:nvSpPr>
          <p:cNvPr id="3" name="Content Placeholder 2">
            <a:extLst>
              <a:ext uri="{FF2B5EF4-FFF2-40B4-BE49-F238E27FC236}">
                <a16:creationId xmlns:a16="http://schemas.microsoft.com/office/drawing/2014/main" id="{5F79207A-45FE-4423-A789-6E4B6A47FF94}"/>
              </a:ext>
            </a:extLst>
          </p:cNvPr>
          <p:cNvSpPr>
            <a:spLocks noGrp="1"/>
          </p:cNvSpPr>
          <p:nvPr>
            <p:ph idx="1"/>
          </p:nvPr>
        </p:nvSpPr>
        <p:spPr/>
        <p:txBody>
          <a:bodyPr>
            <a:normAutofit fontScale="77500" lnSpcReduction="20000"/>
          </a:bodyPr>
          <a:lstStyle/>
          <a:p>
            <a:r>
              <a:rPr lang="en-US" dirty="0"/>
              <a:t>For now, we’ll assume the pivot is chosen arbitrarily; we’ll discuss strategies for choosing the pivot later, but no matter how we change it, the result of the sort will be correct</a:t>
            </a:r>
          </a:p>
          <a:p>
            <a:r>
              <a:rPr lang="en-US" dirty="0"/>
              <a:t>The first step of partitioning the array after choosing the pivot is to swap the pivot with the final value of the array</a:t>
            </a:r>
          </a:p>
          <a:p>
            <a:r>
              <a:rPr lang="en-US" dirty="0"/>
              <a:t>Similar to the merge in mergesort, we will then repeatedly do the following:</a:t>
            </a:r>
          </a:p>
          <a:p>
            <a:pPr lvl="1"/>
            <a:r>
              <a:rPr lang="en-US" dirty="0"/>
              <a:t>March a left pointer, or index, to the right starting at the beginning of the array</a:t>
            </a:r>
          </a:p>
          <a:p>
            <a:pPr lvl="1"/>
            <a:r>
              <a:rPr lang="en-US" dirty="0"/>
              <a:t>March a right pointer, or index, to the left starting at the end of the array</a:t>
            </a:r>
          </a:p>
          <a:p>
            <a:pPr lvl="1"/>
            <a:r>
              <a:rPr lang="en-US" dirty="0"/>
              <a:t>The left pointer/index stops when it indicates a value greater than (or equal to?) the pivot</a:t>
            </a:r>
          </a:p>
          <a:p>
            <a:pPr lvl="1"/>
            <a:r>
              <a:rPr lang="en-US" dirty="0"/>
              <a:t>The right pointer/index stops when it indicates a value less than (or equal to?) the pivot</a:t>
            </a:r>
          </a:p>
          <a:p>
            <a:pPr lvl="1"/>
            <a:r>
              <a:rPr lang="en-US" dirty="0"/>
              <a:t>Either pointer/index should stop if it passes the other (with our specific implementation, we will only have to check this for the right pointer/index); we then break out of this loop</a:t>
            </a:r>
          </a:p>
          <a:p>
            <a:pPr lvl="1"/>
            <a:r>
              <a:rPr lang="en-US" dirty="0"/>
              <a:t>Otherwise, when both pointers/indexes stop, swap the two items that they refer to, and repeat</a:t>
            </a:r>
          </a:p>
          <a:p>
            <a:r>
              <a:rPr lang="en-US" dirty="0"/>
              <a:t>At the end, exchange the pivot with the value indicated by the left pointer/index (which will now be to the right of the right pointer/index)</a:t>
            </a:r>
          </a:p>
          <a:p>
            <a:r>
              <a:rPr lang="en-US" dirty="0"/>
              <a:t>We'll step through an example of partition, and then look at pseudo-code</a:t>
            </a:r>
          </a:p>
          <a:p>
            <a:endParaRPr lang="en-US" dirty="0"/>
          </a:p>
        </p:txBody>
      </p:sp>
    </p:spTree>
    <p:extLst>
      <p:ext uri="{BB962C8B-B14F-4D97-AF65-F5344CB8AC3E}">
        <p14:creationId xmlns:p14="http://schemas.microsoft.com/office/powerpoint/2010/main" val="30721570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FBE36-DA00-473B-B118-5B72C47DFCF1}"/>
              </a:ext>
            </a:extLst>
          </p:cNvPr>
          <p:cNvSpPr>
            <a:spLocks noGrp="1"/>
          </p:cNvSpPr>
          <p:nvPr>
            <p:ph type="title"/>
          </p:nvPr>
        </p:nvSpPr>
        <p:spPr/>
        <p:txBody>
          <a:bodyPr/>
          <a:lstStyle/>
          <a:p>
            <a:r>
              <a:rPr lang="en-US" dirty="0"/>
              <a:t>Partition Example</a:t>
            </a:r>
          </a:p>
        </p:txBody>
      </p:sp>
      <p:sp>
        <p:nvSpPr>
          <p:cNvPr id="3" name="Content Placeholder 2">
            <a:extLst>
              <a:ext uri="{FF2B5EF4-FFF2-40B4-BE49-F238E27FC236}">
                <a16:creationId xmlns:a16="http://schemas.microsoft.com/office/drawing/2014/main" id="{DECA93E2-8293-4121-B36C-227D320F625F}"/>
              </a:ext>
            </a:extLst>
          </p:cNvPr>
          <p:cNvSpPr>
            <a:spLocks noGrp="1"/>
          </p:cNvSpPr>
          <p:nvPr>
            <p:ph idx="1"/>
          </p:nvPr>
        </p:nvSpPr>
        <p:spPr/>
        <p:txBody>
          <a:bodyPr/>
          <a:lstStyle/>
          <a:p>
            <a:r>
              <a:rPr lang="en-US" dirty="0"/>
              <a:t>Starting sequence:</a:t>
            </a:r>
          </a:p>
          <a:p>
            <a:pPr marL="457200" lvl="1" indent="0">
              <a:buNone/>
            </a:pPr>
            <a:r>
              <a:rPr lang="en-US" dirty="0"/>
              <a:t>23, 81, 90, 45, 20, 74, 11, 86, 50, 24</a:t>
            </a:r>
          </a:p>
          <a:p>
            <a:pPr marL="457200" lvl="1" indent="0">
              <a:buNone/>
            </a:pPr>
            <a:r>
              <a:rPr lang="en-US" dirty="0"/>
              <a:t>                     ^ (choosing pivot arbitrarily)</a:t>
            </a:r>
          </a:p>
          <a:p>
            <a:r>
              <a:rPr lang="en-US" dirty="0"/>
              <a:t>After swapping pivot with the right-most item:</a:t>
            </a:r>
          </a:p>
          <a:p>
            <a:pPr marL="457200" lvl="1" indent="0">
              <a:buNone/>
            </a:pPr>
            <a:r>
              <a:rPr lang="en-US" dirty="0"/>
              <a:t>23, 81, 90, 24, 20, 74, 11, 86, 50, 45</a:t>
            </a:r>
          </a:p>
          <a:p>
            <a:pPr marL="0" indent="0">
              <a:buNone/>
            </a:pPr>
            <a:endParaRPr lang="en-US" dirty="0"/>
          </a:p>
        </p:txBody>
      </p:sp>
    </p:spTree>
    <p:extLst>
      <p:ext uri="{BB962C8B-B14F-4D97-AF65-F5344CB8AC3E}">
        <p14:creationId xmlns:p14="http://schemas.microsoft.com/office/powerpoint/2010/main" val="33039651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23, 81, 90, 24, 20, 74, 11, 86, 50, 45 </a:t>
            </a:r>
            <a:r>
              <a:rPr lang="en-US" dirty="0">
                <a:sym typeface="Wingdings" panose="05000000000000000000" pitchFamily="2" charset="2"/>
              </a:rPr>
              <a:t> pivot</a:t>
            </a:r>
            <a:endParaRPr lang="en-US" dirty="0"/>
          </a:p>
          <a:p>
            <a:pPr marL="0" indent="0">
              <a:buNone/>
            </a:pPr>
            <a:r>
              <a:rPr lang="en-US" dirty="0"/>
              <a:t> ^                                                   ^</a:t>
            </a:r>
          </a:p>
          <a:p>
            <a:pPr marL="0" indent="0">
              <a:buNone/>
            </a:pPr>
            <a:endParaRPr lang="en-US" dirty="0"/>
          </a:p>
          <a:p>
            <a:r>
              <a:rPr lang="en-US" dirty="0"/>
              <a:t>Move the left pointer forward until it points to something greater than (or equal to?) the pivot</a:t>
            </a:r>
          </a:p>
          <a:p>
            <a:r>
              <a:rPr lang="en-US" dirty="0"/>
              <a:t>Move the right pointer backward until it points to something less than (or equal to?) the pivot</a:t>
            </a:r>
          </a:p>
        </p:txBody>
      </p:sp>
    </p:spTree>
    <p:extLst>
      <p:ext uri="{BB962C8B-B14F-4D97-AF65-F5344CB8AC3E}">
        <p14:creationId xmlns:p14="http://schemas.microsoft.com/office/powerpoint/2010/main" val="19686631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23, 81, 90, 24, 20, 74, 11, 86, 50, 45 </a:t>
            </a:r>
            <a:r>
              <a:rPr lang="en-US" dirty="0">
                <a:sym typeface="Wingdings" panose="05000000000000000000" pitchFamily="2" charset="2"/>
              </a:rPr>
              <a:t> pivot</a:t>
            </a:r>
            <a:endParaRPr lang="en-US" dirty="0"/>
          </a:p>
          <a:p>
            <a:pPr marL="0" indent="0">
              <a:buNone/>
            </a:pPr>
            <a:r>
              <a:rPr lang="en-US" dirty="0"/>
              <a:t>        ^                                            ^</a:t>
            </a:r>
          </a:p>
        </p:txBody>
      </p:sp>
    </p:spTree>
    <p:extLst>
      <p:ext uri="{BB962C8B-B14F-4D97-AF65-F5344CB8AC3E}">
        <p14:creationId xmlns:p14="http://schemas.microsoft.com/office/powerpoint/2010/main" val="18814458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23, 81, 90, 24, 20, 74, 11, 86, 50, 45 </a:t>
            </a:r>
            <a:r>
              <a:rPr lang="en-US" dirty="0">
                <a:sym typeface="Wingdings" panose="05000000000000000000" pitchFamily="2" charset="2"/>
              </a:rPr>
              <a:t> pivot</a:t>
            </a:r>
            <a:endParaRPr lang="en-US" dirty="0"/>
          </a:p>
          <a:p>
            <a:pPr marL="0" indent="0">
              <a:buNone/>
            </a:pPr>
            <a:r>
              <a:rPr lang="en-US" dirty="0"/>
              <a:t>        ^                                     ^</a:t>
            </a:r>
          </a:p>
        </p:txBody>
      </p:sp>
    </p:spTree>
    <p:extLst>
      <p:ext uri="{BB962C8B-B14F-4D97-AF65-F5344CB8AC3E}">
        <p14:creationId xmlns:p14="http://schemas.microsoft.com/office/powerpoint/2010/main" val="41593979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23, 81, 90, 24, 20, 74, 11, 86, 50, 45 </a:t>
            </a:r>
            <a:r>
              <a:rPr lang="en-US" dirty="0">
                <a:sym typeface="Wingdings" panose="05000000000000000000" pitchFamily="2" charset="2"/>
              </a:rPr>
              <a:t> pivot</a:t>
            </a:r>
            <a:endParaRPr lang="en-US" dirty="0"/>
          </a:p>
          <a:p>
            <a:pPr marL="0" indent="0">
              <a:buNone/>
            </a:pPr>
            <a:r>
              <a:rPr lang="en-US" dirty="0"/>
              <a:t>        ^                               ^</a:t>
            </a:r>
          </a:p>
          <a:p>
            <a:pPr marL="0" indent="0">
              <a:buNone/>
            </a:pPr>
            <a:endParaRPr lang="en-US" dirty="0"/>
          </a:p>
          <a:p>
            <a:r>
              <a:rPr lang="en-US" dirty="0"/>
              <a:t>Now swap the two items</a:t>
            </a:r>
          </a:p>
        </p:txBody>
      </p:sp>
    </p:spTree>
    <p:extLst>
      <p:ext uri="{BB962C8B-B14F-4D97-AF65-F5344CB8AC3E}">
        <p14:creationId xmlns:p14="http://schemas.microsoft.com/office/powerpoint/2010/main" val="33580175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23, 11, 90, 24, 20, 74, 81, 86, 50, 45 </a:t>
            </a:r>
            <a:r>
              <a:rPr lang="en-US" dirty="0">
                <a:sym typeface="Wingdings" panose="05000000000000000000" pitchFamily="2" charset="2"/>
              </a:rPr>
              <a:t> pivot</a:t>
            </a:r>
            <a:endParaRPr lang="en-US" dirty="0"/>
          </a:p>
          <a:p>
            <a:pPr marL="0" indent="0">
              <a:buNone/>
            </a:pPr>
            <a:r>
              <a:rPr lang="en-US" dirty="0"/>
              <a:t>        ^                               ^</a:t>
            </a:r>
          </a:p>
          <a:p>
            <a:pPr marL="0" indent="0">
              <a:buNone/>
            </a:pPr>
            <a:endParaRPr lang="en-US" dirty="0"/>
          </a:p>
          <a:p>
            <a:r>
              <a:rPr lang="en-US" dirty="0"/>
              <a:t>After the swap, continue moving the pointers</a:t>
            </a:r>
          </a:p>
        </p:txBody>
      </p:sp>
    </p:spTree>
    <p:extLst>
      <p:ext uri="{BB962C8B-B14F-4D97-AF65-F5344CB8AC3E}">
        <p14:creationId xmlns:p14="http://schemas.microsoft.com/office/powerpoint/2010/main" val="21001088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23, 11, 90, 24, 20, 74, 81, 86, 50, 45 </a:t>
            </a:r>
            <a:r>
              <a:rPr lang="en-US" dirty="0">
                <a:sym typeface="Wingdings" panose="05000000000000000000" pitchFamily="2" charset="2"/>
              </a:rPr>
              <a:t> pivot</a:t>
            </a:r>
            <a:endParaRPr lang="en-US" dirty="0"/>
          </a:p>
          <a:p>
            <a:pPr marL="0" indent="0">
              <a:buNone/>
            </a:pPr>
            <a:r>
              <a:rPr lang="en-US" dirty="0"/>
              <a:t>               ^                        ^</a:t>
            </a:r>
          </a:p>
        </p:txBody>
      </p:sp>
    </p:spTree>
    <p:extLst>
      <p:ext uri="{BB962C8B-B14F-4D97-AF65-F5344CB8AC3E}">
        <p14:creationId xmlns:p14="http://schemas.microsoft.com/office/powerpoint/2010/main" val="2234413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23, 11, 90, 24, 20, 74, 81, 86, 50, 45 </a:t>
            </a:r>
            <a:r>
              <a:rPr lang="en-US" dirty="0">
                <a:sym typeface="Wingdings" panose="05000000000000000000" pitchFamily="2" charset="2"/>
              </a:rPr>
              <a:t> pivot</a:t>
            </a:r>
            <a:endParaRPr lang="en-US" dirty="0"/>
          </a:p>
          <a:p>
            <a:pPr marL="0" indent="0">
              <a:buNone/>
            </a:pPr>
            <a:r>
              <a:rPr lang="en-US" dirty="0"/>
              <a:t>               ^                 ^</a:t>
            </a:r>
          </a:p>
        </p:txBody>
      </p:sp>
    </p:spTree>
    <p:extLst>
      <p:ext uri="{BB962C8B-B14F-4D97-AF65-F5344CB8AC3E}">
        <p14:creationId xmlns:p14="http://schemas.microsoft.com/office/powerpoint/2010/main" val="9505303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23, 11, 90, 24, 20, 74, 81, 86, 50, 45 </a:t>
            </a:r>
            <a:r>
              <a:rPr lang="en-US" dirty="0">
                <a:sym typeface="Wingdings" panose="05000000000000000000" pitchFamily="2" charset="2"/>
              </a:rPr>
              <a:t> pivot</a:t>
            </a:r>
            <a:endParaRPr lang="en-US" dirty="0"/>
          </a:p>
          <a:p>
            <a:pPr marL="0" indent="0">
              <a:buNone/>
            </a:pPr>
            <a:r>
              <a:rPr lang="en-US" dirty="0"/>
              <a:t>               ^           ^</a:t>
            </a:r>
          </a:p>
          <a:p>
            <a:pPr marL="0" indent="0">
              <a:buNone/>
            </a:pPr>
            <a:endParaRPr lang="en-US" dirty="0"/>
          </a:p>
          <a:p>
            <a:r>
              <a:rPr lang="en-US" dirty="0"/>
              <a:t>Now swap</a:t>
            </a:r>
          </a:p>
        </p:txBody>
      </p:sp>
    </p:spTree>
    <p:extLst>
      <p:ext uri="{BB962C8B-B14F-4D97-AF65-F5344CB8AC3E}">
        <p14:creationId xmlns:p14="http://schemas.microsoft.com/office/powerpoint/2010/main" val="42835167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23, 11, 20, 24, 90, 74, 81, 86, 50, 45 </a:t>
            </a:r>
            <a:r>
              <a:rPr lang="en-US" dirty="0">
                <a:sym typeface="Wingdings" panose="05000000000000000000" pitchFamily="2" charset="2"/>
              </a:rPr>
              <a:t> pivot</a:t>
            </a:r>
            <a:endParaRPr lang="en-US" dirty="0"/>
          </a:p>
          <a:p>
            <a:pPr marL="0" indent="0">
              <a:buNone/>
            </a:pPr>
            <a:r>
              <a:rPr lang="en-US" dirty="0"/>
              <a:t>               ^           ^</a:t>
            </a:r>
          </a:p>
          <a:p>
            <a:pPr marL="0" indent="0">
              <a:buNone/>
            </a:pPr>
            <a:endParaRPr lang="en-US" dirty="0"/>
          </a:p>
          <a:p>
            <a:r>
              <a:rPr lang="en-US" dirty="0"/>
              <a:t>Continue</a:t>
            </a:r>
          </a:p>
        </p:txBody>
      </p:sp>
    </p:spTree>
    <p:extLst>
      <p:ext uri="{BB962C8B-B14F-4D97-AF65-F5344CB8AC3E}">
        <p14:creationId xmlns:p14="http://schemas.microsoft.com/office/powerpoint/2010/main" val="28106592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23, 11, 20, 24, 90, 74, 81, 86, 50, 45 </a:t>
            </a:r>
            <a:r>
              <a:rPr lang="en-US" dirty="0">
                <a:sym typeface="Wingdings" panose="05000000000000000000" pitchFamily="2" charset="2"/>
              </a:rPr>
              <a:t> pivot</a:t>
            </a:r>
            <a:endParaRPr lang="en-US" dirty="0"/>
          </a:p>
          <a:p>
            <a:pPr marL="0" indent="0">
              <a:buNone/>
            </a:pPr>
            <a:r>
              <a:rPr lang="en-US" dirty="0"/>
              <a:t>                     ^     ^</a:t>
            </a:r>
          </a:p>
        </p:txBody>
      </p:sp>
    </p:spTree>
    <p:extLst>
      <p:ext uri="{BB962C8B-B14F-4D97-AF65-F5344CB8AC3E}">
        <p14:creationId xmlns:p14="http://schemas.microsoft.com/office/powerpoint/2010/main" val="6557081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23, 11, 20, 24, 90, 74, 81, 86, 50, 45 </a:t>
            </a:r>
            <a:r>
              <a:rPr lang="en-US" dirty="0">
                <a:sym typeface="Wingdings" panose="05000000000000000000" pitchFamily="2" charset="2"/>
              </a:rPr>
              <a:t> pivot</a:t>
            </a:r>
            <a:endParaRPr lang="en-US" dirty="0"/>
          </a:p>
          <a:p>
            <a:pPr marL="0" indent="0">
              <a:buNone/>
            </a:pPr>
            <a:r>
              <a:rPr lang="en-US" dirty="0"/>
              <a:t>                            ^</a:t>
            </a:r>
          </a:p>
          <a:p>
            <a:pPr marL="0" indent="0">
              <a:buNone/>
            </a:pPr>
            <a:endParaRPr lang="en-US" dirty="0"/>
          </a:p>
          <a:p>
            <a:r>
              <a:rPr lang="en-US" dirty="0"/>
              <a:t>Left pointer stops, right pointer is at the same spot and will take a step</a:t>
            </a:r>
          </a:p>
        </p:txBody>
      </p:sp>
    </p:spTree>
    <p:extLst>
      <p:ext uri="{BB962C8B-B14F-4D97-AF65-F5344CB8AC3E}">
        <p14:creationId xmlns:p14="http://schemas.microsoft.com/office/powerpoint/2010/main" val="6276169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23, 11, 20, 24, 90, 74, 81, 86, 50, 45 </a:t>
            </a:r>
            <a:r>
              <a:rPr lang="en-US" dirty="0">
                <a:sym typeface="Wingdings" panose="05000000000000000000" pitchFamily="2" charset="2"/>
              </a:rPr>
              <a:t> pivot</a:t>
            </a:r>
            <a:endParaRPr lang="en-US" dirty="0"/>
          </a:p>
          <a:p>
            <a:pPr marL="0" indent="0">
              <a:buNone/>
            </a:pPr>
            <a:r>
              <a:rPr lang="en-US" dirty="0"/>
              <a:t>                     ^     ^</a:t>
            </a:r>
          </a:p>
          <a:p>
            <a:pPr marL="0" indent="0">
              <a:buNone/>
            </a:pPr>
            <a:endParaRPr lang="en-US" dirty="0"/>
          </a:p>
          <a:p>
            <a:r>
              <a:rPr lang="en-US" dirty="0"/>
              <a:t>The pointers have crossed; we now have to swap what the left pointer (to the right) points to with the pivot</a:t>
            </a:r>
          </a:p>
        </p:txBody>
      </p:sp>
    </p:spTree>
    <p:extLst>
      <p:ext uri="{BB962C8B-B14F-4D97-AF65-F5344CB8AC3E}">
        <p14:creationId xmlns:p14="http://schemas.microsoft.com/office/powerpoint/2010/main" val="9513371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23, 11, 20, 24, 45, 74, 81, 86, 50, 90</a:t>
            </a:r>
          </a:p>
          <a:p>
            <a:pPr marL="0" indent="0">
              <a:buNone/>
            </a:pPr>
            <a:r>
              <a:rPr lang="en-US" dirty="0"/>
              <a:t>                     ^     ^</a:t>
            </a:r>
          </a:p>
          <a:p>
            <a:pPr marL="0" indent="0">
              <a:buNone/>
            </a:pPr>
            <a:endParaRPr lang="en-US" dirty="0"/>
          </a:p>
          <a:p>
            <a:r>
              <a:rPr lang="en-US" dirty="0"/>
              <a:t>The partition is complete; notice that:</a:t>
            </a:r>
          </a:p>
          <a:p>
            <a:pPr lvl="1"/>
            <a:r>
              <a:rPr lang="en-US" dirty="0"/>
              <a:t>Everything to the left of the pivot (the 45) is less than the pivot</a:t>
            </a:r>
          </a:p>
          <a:p>
            <a:pPr lvl="1"/>
            <a:r>
              <a:rPr lang="en-US" dirty="0"/>
              <a:t>Everything to the right of the pivot is greater than the pivot</a:t>
            </a:r>
          </a:p>
          <a:p>
            <a:pPr lvl="1"/>
            <a:r>
              <a:rPr lang="en-US" dirty="0"/>
              <a:t>The pivot is in the correct place, as if the sequence were sorted</a:t>
            </a:r>
          </a:p>
          <a:p>
            <a:pPr lvl="1"/>
            <a:r>
              <a:rPr lang="en-US" dirty="0"/>
              <a:t>If we recursively sort everything to the left of the pivot and we recursively sort everything to the right of the pivot, the sequence will be sorted</a:t>
            </a:r>
          </a:p>
        </p:txBody>
      </p:sp>
    </p:spTree>
    <p:extLst>
      <p:ext uri="{BB962C8B-B14F-4D97-AF65-F5344CB8AC3E}">
        <p14:creationId xmlns:p14="http://schemas.microsoft.com/office/powerpoint/2010/main" val="37235246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6C0D0-7358-4F32-BA3A-799FE7B67C86}"/>
              </a:ext>
            </a:extLst>
          </p:cNvPr>
          <p:cNvSpPr>
            <a:spLocks noGrp="1"/>
          </p:cNvSpPr>
          <p:nvPr>
            <p:ph type="title"/>
          </p:nvPr>
        </p:nvSpPr>
        <p:spPr/>
        <p:txBody>
          <a:bodyPr/>
          <a:lstStyle/>
          <a:p>
            <a:r>
              <a:rPr lang="en-US" dirty="0"/>
              <a:t>Stopping on Equality</a:t>
            </a:r>
          </a:p>
        </p:txBody>
      </p:sp>
      <p:sp>
        <p:nvSpPr>
          <p:cNvPr id="3" name="Content Placeholder 2">
            <a:extLst>
              <a:ext uri="{FF2B5EF4-FFF2-40B4-BE49-F238E27FC236}">
                <a16:creationId xmlns:a16="http://schemas.microsoft.com/office/drawing/2014/main" id="{F2FF7A1F-B933-466D-A277-5723433FA2E3}"/>
              </a:ext>
            </a:extLst>
          </p:cNvPr>
          <p:cNvSpPr>
            <a:spLocks noGrp="1"/>
          </p:cNvSpPr>
          <p:nvPr>
            <p:ph idx="1"/>
          </p:nvPr>
        </p:nvSpPr>
        <p:spPr/>
        <p:txBody>
          <a:bodyPr>
            <a:normAutofit fontScale="77500" lnSpcReduction="20000"/>
          </a:bodyPr>
          <a:lstStyle/>
          <a:p>
            <a:r>
              <a:rPr lang="en-US" dirty="0"/>
              <a:t>It turns out that when marching the indexes or pointers right and left, it is important to stop when we encounter values equal to the pivot</a:t>
            </a:r>
          </a:p>
          <a:p>
            <a:r>
              <a:rPr lang="en-US" dirty="0"/>
              <a:t>To gain an intuition as to why, consider what happens in the contrived case when all items share the same value</a:t>
            </a:r>
          </a:p>
          <a:p>
            <a:pPr lvl="1"/>
            <a:r>
              <a:rPr lang="en-US" dirty="0"/>
              <a:t>If we don’t stop on equality, the left index or pointer will march all the way to the right until it passes the other index or pointer</a:t>
            </a:r>
          </a:p>
          <a:p>
            <a:pPr lvl="1"/>
            <a:r>
              <a:rPr lang="en-US" dirty="0"/>
              <a:t>The pivot will wind up in the worst possible location (every time), leading to a linear number of recursive calls with linear overhead</a:t>
            </a:r>
          </a:p>
          <a:p>
            <a:pPr lvl="1"/>
            <a:r>
              <a:rPr lang="en-US" dirty="0"/>
              <a:t>Thus, this simple case will have exhibit quadratic running time (the worst case)</a:t>
            </a:r>
          </a:p>
          <a:p>
            <a:pPr lvl="1"/>
            <a:r>
              <a:rPr lang="en-US" dirty="0"/>
              <a:t>On the other hand, if we do stop on equality, the partition will do a linear number of unnecessary swaps, but the two indexes or pointers will meet in the middle</a:t>
            </a:r>
          </a:p>
          <a:p>
            <a:pPr lvl="1"/>
            <a:r>
              <a:rPr lang="en-US" dirty="0"/>
              <a:t>The pivot in this case will wind up in the optimal spot</a:t>
            </a:r>
          </a:p>
          <a:p>
            <a:r>
              <a:rPr lang="en-US" dirty="0"/>
              <a:t>More generally, stopping on equality is important when the sequence may contain a lot of duplicate items</a:t>
            </a:r>
          </a:p>
          <a:p>
            <a:r>
              <a:rPr lang="en-US" dirty="0"/>
              <a:t>We don’t want recursive calls to quicksort that have narrowed down the sequence to a subset of items with identical values to exhibit quadratic behavior</a:t>
            </a:r>
          </a:p>
        </p:txBody>
      </p:sp>
    </p:spTree>
    <p:extLst>
      <p:ext uri="{BB962C8B-B14F-4D97-AF65-F5344CB8AC3E}">
        <p14:creationId xmlns:p14="http://schemas.microsoft.com/office/powerpoint/2010/main" val="39211910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135C1-643E-4D6B-930D-3EC6FA8E9414}"/>
              </a:ext>
            </a:extLst>
          </p:cNvPr>
          <p:cNvSpPr>
            <a:spLocks noGrp="1"/>
          </p:cNvSpPr>
          <p:nvPr>
            <p:ph type="title"/>
          </p:nvPr>
        </p:nvSpPr>
        <p:spPr/>
        <p:txBody>
          <a:bodyPr/>
          <a:lstStyle/>
          <a:p>
            <a:r>
              <a:rPr lang="en-US" dirty="0"/>
              <a:t>Partition Pseudo-code</a:t>
            </a:r>
          </a:p>
        </p:txBody>
      </p:sp>
      <p:sp>
        <p:nvSpPr>
          <p:cNvPr id="3" name="Content Placeholder 2">
            <a:extLst>
              <a:ext uri="{FF2B5EF4-FFF2-40B4-BE49-F238E27FC236}">
                <a16:creationId xmlns:a16="http://schemas.microsoft.com/office/drawing/2014/main" id="{6297E384-3203-469D-B59A-98C591B5798D}"/>
              </a:ext>
            </a:extLst>
          </p:cNvPr>
          <p:cNvSpPr>
            <a:spLocks noGrp="1"/>
          </p:cNvSpPr>
          <p:nvPr>
            <p:ph idx="1"/>
          </p:nvPr>
        </p:nvSpPr>
        <p:spPr/>
        <p:txBody>
          <a:bodyPr>
            <a:normAutofit fontScale="55000" lnSpcReduction="20000"/>
          </a:bodyPr>
          <a:lstStyle/>
          <a:p>
            <a:pPr marL="0" indent="0">
              <a:buNone/>
            </a:pPr>
            <a:r>
              <a:rPr lang="en-US" noProof="1">
                <a:latin typeface="Courier New" panose="02070309020205020404" pitchFamily="49" charset="0"/>
                <a:cs typeface="Courier New" panose="02070309020205020404" pitchFamily="49" charset="0"/>
              </a:rPr>
              <a:t>Partition (Array A, int l, int r)</a:t>
            </a:r>
          </a:p>
          <a:p>
            <a:pPr marL="0" indent="0">
              <a:buNone/>
            </a:pPr>
            <a:r>
              <a:rPr lang="en-US" noProof="1">
                <a:latin typeface="Courier New" panose="02070309020205020404" pitchFamily="49" charset="0"/>
                <a:cs typeface="Courier New" panose="02070309020205020404" pitchFamily="49" charset="0"/>
              </a:rPr>
              <a:t>  k ← ChoosePivotIndex(A, l, r)</a:t>
            </a:r>
          </a:p>
          <a:p>
            <a:pPr marL="0" indent="0">
              <a:buNone/>
            </a:pPr>
            <a:r>
              <a:rPr lang="en-US" noProof="1">
                <a:latin typeface="Courier New" panose="02070309020205020404" pitchFamily="49" charset="0"/>
                <a:cs typeface="Courier New" panose="02070309020205020404" pitchFamily="49" charset="0"/>
              </a:rPr>
              <a:t>  v ← A[k]</a:t>
            </a:r>
          </a:p>
          <a:p>
            <a:pPr marL="0" indent="0">
              <a:buNone/>
            </a:pPr>
            <a:r>
              <a:rPr lang="en-US" noProof="1">
                <a:latin typeface="Courier New" panose="02070309020205020404" pitchFamily="49" charset="0"/>
                <a:cs typeface="Courier New" panose="02070309020205020404" pitchFamily="49" charset="0"/>
              </a:rPr>
              <a:t>  swap(A[k], A[r])</a:t>
            </a:r>
          </a:p>
          <a:p>
            <a:pPr marL="0" indent="0">
              <a:buNone/>
            </a:pPr>
            <a:r>
              <a:rPr lang="en-US" noProof="1">
                <a:latin typeface="Courier New" panose="02070309020205020404" pitchFamily="49" charset="0"/>
                <a:cs typeface="Courier New" panose="02070309020205020404" pitchFamily="49" charset="0"/>
              </a:rPr>
              <a:t>  i ← l - 1</a:t>
            </a:r>
          </a:p>
          <a:p>
            <a:pPr marL="0" indent="0">
              <a:buNone/>
            </a:pPr>
            <a:r>
              <a:rPr lang="en-US" noProof="1">
                <a:latin typeface="Courier New" panose="02070309020205020404" pitchFamily="49" charset="0"/>
                <a:cs typeface="Courier New" panose="02070309020205020404" pitchFamily="49" charset="0"/>
              </a:rPr>
              <a:t>  j ← r</a:t>
            </a:r>
          </a:p>
          <a:p>
            <a:pPr marL="0" indent="0">
              <a:buNone/>
            </a:pPr>
            <a:r>
              <a:rPr lang="en-US" noProof="1">
                <a:latin typeface="Courier New" panose="02070309020205020404" pitchFamily="49" charset="0"/>
                <a:cs typeface="Courier New" panose="02070309020205020404" pitchFamily="49" charset="0"/>
              </a:rPr>
              <a:t>  while (true)</a:t>
            </a:r>
          </a:p>
          <a:p>
            <a:pPr marL="0" indent="0">
              <a:buNone/>
            </a:pPr>
            <a:r>
              <a:rPr lang="en-US" noProof="1">
                <a:latin typeface="Courier New" panose="02070309020205020404" pitchFamily="49" charset="0"/>
                <a:cs typeface="Courier New" panose="02070309020205020404" pitchFamily="49" charset="0"/>
              </a:rPr>
              <a:t>    Increase i until A[i] ≥ v</a:t>
            </a:r>
          </a:p>
          <a:p>
            <a:pPr marL="0" indent="0">
              <a:buNone/>
            </a:pPr>
            <a:r>
              <a:rPr lang="en-US" noProof="1">
                <a:latin typeface="Courier New" panose="02070309020205020404" pitchFamily="49" charset="0"/>
                <a:cs typeface="Courier New" panose="02070309020205020404" pitchFamily="49" charset="0"/>
              </a:rPr>
              <a:t>    Decrease j until A[j] ≤ v or j ≤ i</a:t>
            </a:r>
          </a:p>
          <a:p>
            <a:pPr marL="0" indent="0">
              <a:buNone/>
            </a:pPr>
            <a:r>
              <a:rPr lang="en-US" noProof="1">
                <a:latin typeface="Courier New" panose="02070309020205020404" pitchFamily="49" charset="0"/>
                <a:cs typeface="Courier New" panose="02070309020205020404" pitchFamily="49" charset="0"/>
              </a:rPr>
              <a:t>    if i &gt;= j</a:t>
            </a:r>
          </a:p>
          <a:p>
            <a:pPr marL="0" indent="0">
              <a:buNone/>
            </a:pPr>
            <a:r>
              <a:rPr lang="en-US" noProof="1">
                <a:latin typeface="Courier New" panose="02070309020205020404" pitchFamily="49" charset="0"/>
                <a:cs typeface="Courier New" panose="02070309020205020404" pitchFamily="49" charset="0"/>
              </a:rPr>
              <a:t>      break</a:t>
            </a:r>
          </a:p>
          <a:p>
            <a:pPr marL="0" indent="0">
              <a:buNone/>
            </a:pPr>
            <a:r>
              <a:rPr lang="en-US" noProof="1">
                <a:latin typeface="Courier New" panose="02070309020205020404" pitchFamily="49" charset="0"/>
                <a:cs typeface="Courier New" panose="02070309020205020404" pitchFamily="49" charset="0"/>
              </a:rPr>
              <a:t>    swap(A[i], A[j])</a:t>
            </a:r>
          </a:p>
          <a:p>
            <a:pPr marL="0" indent="0">
              <a:buNone/>
            </a:pPr>
            <a:r>
              <a:rPr lang="en-US" noProof="1">
                <a:latin typeface="Courier New" panose="02070309020205020404" pitchFamily="49" charset="0"/>
                <a:cs typeface="Courier New" panose="02070309020205020404" pitchFamily="49" charset="0"/>
              </a:rPr>
              <a:t>  swap(A[i], A[r])</a:t>
            </a:r>
          </a:p>
          <a:p>
            <a:pPr marL="0" indent="0">
              <a:buNone/>
            </a:pPr>
            <a:r>
              <a:rPr lang="en-US" noProof="1">
                <a:latin typeface="Courier New" panose="02070309020205020404" pitchFamily="49" charset="0"/>
                <a:cs typeface="Courier New" panose="02070309020205020404" pitchFamily="49" charset="0"/>
              </a:rPr>
              <a:t>  return i</a:t>
            </a:r>
          </a:p>
        </p:txBody>
      </p:sp>
    </p:spTree>
    <p:extLst>
      <p:ext uri="{BB962C8B-B14F-4D97-AF65-F5344CB8AC3E}">
        <p14:creationId xmlns:p14="http://schemas.microsoft.com/office/powerpoint/2010/main" val="15679364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3D3A8-5860-4878-BAAF-E7BD535D8502}"/>
              </a:ext>
            </a:extLst>
          </p:cNvPr>
          <p:cNvSpPr>
            <a:spLocks noGrp="1"/>
          </p:cNvSpPr>
          <p:nvPr>
            <p:ph type="title"/>
          </p:nvPr>
        </p:nvSpPr>
        <p:spPr/>
        <p:txBody>
          <a:bodyPr/>
          <a:lstStyle/>
          <a:p>
            <a:r>
              <a:rPr lang="en-US" dirty="0"/>
              <a:t>Quicksort Pseudo-code</a:t>
            </a:r>
          </a:p>
        </p:txBody>
      </p:sp>
      <p:sp>
        <p:nvSpPr>
          <p:cNvPr id="3" name="Content Placeholder 2">
            <a:extLst>
              <a:ext uri="{FF2B5EF4-FFF2-40B4-BE49-F238E27FC236}">
                <a16:creationId xmlns:a16="http://schemas.microsoft.com/office/drawing/2014/main" id="{E8F63B4F-7A49-42AB-B1FE-74B4CFFF8BE4}"/>
              </a:ext>
            </a:extLst>
          </p:cNvPr>
          <p:cNvSpPr>
            <a:spLocks noGrp="1"/>
          </p:cNvSpPr>
          <p:nvPr>
            <p:ph idx="1"/>
          </p:nvPr>
        </p:nvSpPr>
        <p:spPr/>
        <p:txBody>
          <a:bodyPr>
            <a:normAutofit fontScale="85000" lnSpcReduction="20000"/>
          </a:bodyPr>
          <a:lstStyle/>
          <a:p>
            <a:pPr marL="0" indent="0">
              <a:buNone/>
            </a:pPr>
            <a:r>
              <a:rPr lang="en-US" dirty="0">
                <a:latin typeface="Courier New" panose="02070309020205020404" pitchFamily="49" charset="0"/>
                <a:cs typeface="Courier New" panose="02070309020205020404" pitchFamily="49" charset="0"/>
              </a:rPr>
              <a:t>Quicksort (Array A, int l, int r)</a:t>
            </a:r>
          </a:p>
          <a:p>
            <a:pPr marL="0" indent="0">
              <a:buNone/>
            </a:pPr>
            <a:r>
              <a:rPr lang="en-US" dirty="0">
                <a:latin typeface="Courier New" panose="02070309020205020404" pitchFamily="49" charset="0"/>
                <a:cs typeface="Courier New" panose="02070309020205020404" pitchFamily="49" charset="0"/>
              </a:rPr>
              <a:t>  if (l &gt;= r)</a:t>
            </a:r>
          </a:p>
          <a:p>
            <a:pPr marL="0" indent="0">
              <a:buNone/>
            </a:pPr>
            <a:r>
              <a:rPr lang="en-US" dirty="0">
                <a:latin typeface="Courier New" panose="02070309020205020404" pitchFamily="49" charset="0"/>
                <a:cs typeface="Courier New" panose="02070309020205020404" pitchFamily="49" charset="0"/>
              </a:rPr>
              <a:t>    return</a:t>
            </a:r>
          </a:p>
          <a:p>
            <a:pPr marL="0" indent="0">
              <a:buNone/>
            </a:pPr>
            <a:r>
              <a:rPr lang="en-US" dirty="0">
                <a:latin typeface="Courier New" panose="02070309020205020404" pitchFamily="49" charset="0"/>
                <a:cs typeface="Courier New" panose="02070309020205020404" pitchFamily="49" charset="0"/>
              </a:rPr>
              <a:t>  i ← Partition(A, l, r)</a:t>
            </a:r>
          </a:p>
          <a:p>
            <a:pPr marL="0" indent="0">
              <a:buNone/>
            </a:pPr>
            <a:r>
              <a:rPr lang="en-US" dirty="0">
                <a:latin typeface="Courier New" panose="02070309020205020404" pitchFamily="49" charset="0"/>
                <a:cs typeface="Courier New" panose="02070309020205020404" pitchFamily="49" charset="0"/>
              </a:rPr>
              <a:t>  Quicksort(A, l, i-1)</a:t>
            </a:r>
          </a:p>
          <a:p>
            <a:pPr marL="0" indent="0">
              <a:buNone/>
            </a:pPr>
            <a:r>
              <a:rPr lang="en-US" dirty="0">
                <a:latin typeface="Courier New" panose="02070309020205020404" pitchFamily="49" charset="0"/>
                <a:cs typeface="Courier New" panose="02070309020205020404" pitchFamily="49" charset="0"/>
              </a:rPr>
              <a:t>  Quicksort(A, i+1, r)</a:t>
            </a:r>
          </a:p>
          <a:p>
            <a:pPr marL="0" indent="0">
              <a:buNone/>
            </a:pPr>
            <a:endParaRPr lang="en-US" dirty="0">
              <a:latin typeface="+mj-lt"/>
              <a:cs typeface="Courier New" panose="02070309020205020404" pitchFamily="49" charset="0"/>
            </a:endParaRPr>
          </a:p>
          <a:p>
            <a:r>
              <a:rPr lang="en-US" dirty="0"/>
              <a:t>To sort the entire array, you can either:</a:t>
            </a:r>
          </a:p>
          <a:p>
            <a:pPr lvl="1"/>
            <a:r>
              <a:rPr lang="en-US" dirty="0"/>
              <a:t>Pass 0 and size-1 to the second and third parameters of Quicksort</a:t>
            </a:r>
          </a:p>
          <a:p>
            <a:pPr lvl="1"/>
            <a:r>
              <a:rPr lang="en-US" dirty="0"/>
              <a:t>Create a separate function that calls the recursive function with appropriate parameters</a:t>
            </a:r>
            <a:endParaRPr lang="en-US" dirty="0">
              <a:cs typeface="Courier New" panose="02070309020205020404" pitchFamily="49" charset="0"/>
            </a:endParaRPr>
          </a:p>
          <a:p>
            <a:r>
              <a:rPr lang="en-US" dirty="0">
                <a:cs typeface="Courier New" panose="02070309020205020404" pitchFamily="49" charset="0"/>
              </a:rPr>
              <a:t>It is simple to remove the tail recursion (which only refers to the second recursive call)</a:t>
            </a:r>
          </a:p>
        </p:txBody>
      </p:sp>
    </p:spTree>
    <p:extLst>
      <p:ext uri="{BB962C8B-B14F-4D97-AF65-F5344CB8AC3E}">
        <p14:creationId xmlns:p14="http://schemas.microsoft.com/office/powerpoint/2010/main" val="13468624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01F12-D408-4744-A7DD-B5C28FE7BCFF}"/>
              </a:ext>
            </a:extLst>
          </p:cNvPr>
          <p:cNvSpPr>
            <a:spLocks noGrp="1"/>
          </p:cNvSpPr>
          <p:nvPr>
            <p:ph type="title"/>
          </p:nvPr>
        </p:nvSpPr>
        <p:spPr/>
        <p:txBody>
          <a:bodyPr/>
          <a:lstStyle/>
          <a:p>
            <a:r>
              <a:rPr lang="en-US" dirty="0"/>
              <a:t>Choosing a Pivot</a:t>
            </a:r>
          </a:p>
        </p:txBody>
      </p:sp>
      <p:sp>
        <p:nvSpPr>
          <p:cNvPr id="3" name="Content Placeholder 2">
            <a:extLst>
              <a:ext uri="{FF2B5EF4-FFF2-40B4-BE49-F238E27FC236}">
                <a16:creationId xmlns:a16="http://schemas.microsoft.com/office/drawing/2014/main" id="{F258658E-73AE-49B0-A4FA-CAE6FCB4B427}"/>
              </a:ext>
            </a:extLst>
          </p:cNvPr>
          <p:cNvSpPr>
            <a:spLocks noGrp="1"/>
          </p:cNvSpPr>
          <p:nvPr>
            <p:ph idx="1"/>
          </p:nvPr>
        </p:nvSpPr>
        <p:spPr/>
        <p:txBody>
          <a:bodyPr/>
          <a:lstStyle/>
          <a:p>
            <a:r>
              <a:rPr lang="en-US" dirty="0"/>
              <a:t>A good pivot is one that keeps the two sections of the sequence somewhat balanced</a:t>
            </a:r>
          </a:p>
          <a:p>
            <a:r>
              <a:rPr lang="en-US" dirty="0"/>
              <a:t>A bad solution: Use the first (or last) element; this would lead to the worst-case behavior for a sorted or a reverse-sorted sequence</a:t>
            </a:r>
          </a:p>
          <a:p>
            <a:r>
              <a:rPr lang="en-US" dirty="0"/>
              <a:t>A reasonable solution: Choose the pivot randomly</a:t>
            </a:r>
          </a:p>
          <a:p>
            <a:r>
              <a:rPr lang="en-US" dirty="0"/>
              <a:t>A (typically) better solution: Use </a:t>
            </a:r>
            <a:r>
              <a:rPr lang="en-US" b="1" dirty="0"/>
              <a:t>median-of-three partitioning</a:t>
            </a:r>
            <a:r>
              <a:rPr lang="en-US" dirty="0"/>
              <a:t> (explained on the next slide)</a:t>
            </a:r>
            <a:endParaRPr lang="en-US" b="1" dirty="0"/>
          </a:p>
          <a:p>
            <a:endParaRPr lang="en-US" dirty="0"/>
          </a:p>
          <a:p>
            <a:endParaRPr lang="en-US" dirty="0"/>
          </a:p>
        </p:txBody>
      </p:sp>
    </p:spTree>
    <p:extLst>
      <p:ext uri="{BB962C8B-B14F-4D97-AF65-F5344CB8AC3E}">
        <p14:creationId xmlns:p14="http://schemas.microsoft.com/office/powerpoint/2010/main" val="39447415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D7850-C441-4842-9E42-27085AE810CB}"/>
              </a:ext>
            </a:extLst>
          </p:cNvPr>
          <p:cNvSpPr>
            <a:spLocks noGrp="1"/>
          </p:cNvSpPr>
          <p:nvPr>
            <p:ph type="title"/>
          </p:nvPr>
        </p:nvSpPr>
        <p:spPr/>
        <p:txBody>
          <a:bodyPr/>
          <a:lstStyle/>
          <a:p>
            <a:r>
              <a:rPr lang="en-US" dirty="0"/>
              <a:t>Median-of-Three Partitioning</a:t>
            </a:r>
          </a:p>
        </p:txBody>
      </p:sp>
      <p:sp>
        <p:nvSpPr>
          <p:cNvPr id="3" name="Content Placeholder 2">
            <a:extLst>
              <a:ext uri="{FF2B5EF4-FFF2-40B4-BE49-F238E27FC236}">
                <a16:creationId xmlns:a16="http://schemas.microsoft.com/office/drawing/2014/main" id="{AF9763CD-8B37-4935-8EA3-DBE155D49020}"/>
              </a:ext>
            </a:extLst>
          </p:cNvPr>
          <p:cNvSpPr>
            <a:spLocks noGrp="1"/>
          </p:cNvSpPr>
          <p:nvPr>
            <p:ph idx="1"/>
          </p:nvPr>
        </p:nvSpPr>
        <p:spPr/>
        <p:txBody>
          <a:bodyPr>
            <a:normAutofit lnSpcReduction="10000"/>
          </a:bodyPr>
          <a:lstStyle/>
          <a:p>
            <a:r>
              <a:rPr lang="en-US" dirty="0"/>
              <a:t>Compute m to be at the middle, or center, of the locations of l and r, i.e., the floor of (l + r) / 2</a:t>
            </a:r>
          </a:p>
          <a:p>
            <a:r>
              <a:rPr lang="en-US" dirty="0"/>
              <a:t>Sort A[l], A[m], and A[r] in place (which can be done in constant time)</a:t>
            </a:r>
          </a:p>
          <a:p>
            <a:r>
              <a:rPr lang="en-US" dirty="0"/>
              <a:t>Then, use A[m] as a pivot to partition A[l+1] to A[r-1]</a:t>
            </a:r>
          </a:p>
          <a:p>
            <a:r>
              <a:rPr lang="en-US" dirty="0"/>
              <a:t>Note that we can ignore A[l] and A[r] after choosing the pivot this way, since we already know A[l] ≤ A[m] and A[r] ≥ A[m]</a:t>
            </a:r>
          </a:p>
          <a:p>
            <a:r>
              <a:rPr lang="en-US" dirty="0"/>
              <a:t>The next slide shows updated pseudo-code for the partition, assuming we use median-of-three partitioning</a:t>
            </a:r>
          </a:p>
          <a:p>
            <a:r>
              <a:rPr lang="en-US" dirty="0"/>
              <a:t>However, there is a subtle bug in the updated pseudo-code that will be addressed on the following slide</a:t>
            </a:r>
          </a:p>
        </p:txBody>
      </p:sp>
    </p:spTree>
    <p:extLst>
      <p:ext uri="{BB962C8B-B14F-4D97-AF65-F5344CB8AC3E}">
        <p14:creationId xmlns:p14="http://schemas.microsoft.com/office/powerpoint/2010/main" val="5076527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08F8A6-74AD-4D56-927B-C9552294EF2B}"/>
              </a:ext>
            </a:extLst>
          </p:cNvPr>
          <p:cNvSpPr>
            <a:spLocks noGrp="1"/>
          </p:cNvSpPr>
          <p:nvPr>
            <p:ph type="title"/>
          </p:nvPr>
        </p:nvSpPr>
        <p:spPr/>
        <p:txBody>
          <a:bodyPr/>
          <a:lstStyle/>
          <a:p>
            <a:r>
              <a:rPr lang="en-US" dirty="0"/>
              <a:t>Updated Partition Pseudo-code</a:t>
            </a:r>
          </a:p>
        </p:txBody>
      </p:sp>
      <p:sp>
        <p:nvSpPr>
          <p:cNvPr id="5" name="Content Placeholder 4">
            <a:extLst>
              <a:ext uri="{FF2B5EF4-FFF2-40B4-BE49-F238E27FC236}">
                <a16:creationId xmlns:a16="http://schemas.microsoft.com/office/drawing/2014/main" id="{8E87FC36-818A-4605-AD68-6D93FAE86100}"/>
              </a:ext>
            </a:extLst>
          </p:cNvPr>
          <p:cNvSpPr>
            <a:spLocks noGrp="1"/>
          </p:cNvSpPr>
          <p:nvPr>
            <p:ph sz="half" idx="1"/>
          </p:nvPr>
        </p:nvSpPr>
        <p:spPr/>
        <p:txBody>
          <a:bodyPr>
            <a:normAutofit fontScale="55000" lnSpcReduction="20000"/>
          </a:bodyPr>
          <a:lstStyle/>
          <a:p>
            <a:pPr marL="0" indent="0">
              <a:buNone/>
            </a:pPr>
            <a:r>
              <a:rPr lang="en-US" noProof="1">
                <a:latin typeface="Courier New" panose="02070309020205020404" pitchFamily="49" charset="0"/>
                <a:cs typeface="Courier New" panose="02070309020205020404" pitchFamily="49" charset="0"/>
              </a:rPr>
              <a:t>Partition (Array A, int l, int r)</a:t>
            </a:r>
          </a:p>
          <a:p>
            <a:pPr marL="0" indent="0">
              <a:buNone/>
            </a:pPr>
            <a:r>
              <a:rPr lang="en-US" noProof="1">
                <a:latin typeface="Courier New" panose="02070309020205020404" pitchFamily="49" charset="0"/>
                <a:cs typeface="Courier New" panose="02070309020205020404" pitchFamily="49" charset="0"/>
              </a:rPr>
              <a:t>  k ← ChoosePivotIndex(A, l, r)</a:t>
            </a:r>
          </a:p>
          <a:p>
            <a:pPr marL="0" indent="0">
              <a:buNone/>
            </a:pPr>
            <a:r>
              <a:rPr lang="en-US" noProof="1">
                <a:latin typeface="Courier New" panose="02070309020205020404" pitchFamily="49" charset="0"/>
                <a:cs typeface="Courier New" panose="02070309020205020404" pitchFamily="49" charset="0"/>
              </a:rPr>
              <a:t>  v ← A[k]</a:t>
            </a:r>
          </a:p>
          <a:p>
            <a:pPr marL="0" indent="0">
              <a:buNone/>
            </a:pPr>
            <a:r>
              <a:rPr lang="en-US" noProof="1">
                <a:latin typeface="Courier New" panose="02070309020205020404" pitchFamily="49" charset="0"/>
                <a:cs typeface="Courier New" panose="02070309020205020404" pitchFamily="49" charset="0"/>
              </a:rPr>
              <a:t>  swap(A[k], A[r])</a:t>
            </a:r>
          </a:p>
          <a:p>
            <a:pPr marL="0" indent="0">
              <a:buNone/>
            </a:pPr>
            <a:r>
              <a:rPr lang="en-US" noProof="1">
                <a:latin typeface="Courier New" panose="02070309020205020404" pitchFamily="49" charset="0"/>
                <a:cs typeface="Courier New" panose="02070309020205020404" pitchFamily="49" charset="0"/>
              </a:rPr>
              <a:t>  i ← l - 1</a:t>
            </a:r>
          </a:p>
          <a:p>
            <a:pPr marL="0" indent="0">
              <a:buNone/>
            </a:pPr>
            <a:r>
              <a:rPr lang="en-US" noProof="1">
                <a:latin typeface="Courier New" panose="02070309020205020404" pitchFamily="49" charset="0"/>
                <a:cs typeface="Courier New" panose="02070309020205020404" pitchFamily="49" charset="0"/>
              </a:rPr>
              <a:t>  j ← r</a:t>
            </a:r>
          </a:p>
          <a:p>
            <a:pPr marL="0" indent="0">
              <a:buNone/>
            </a:pPr>
            <a:r>
              <a:rPr lang="en-US" noProof="1">
                <a:latin typeface="Courier New" panose="02070309020205020404" pitchFamily="49" charset="0"/>
                <a:cs typeface="Courier New" panose="02070309020205020404" pitchFamily="49" charset="0"/>
              </a:rPr>
              <a:t>  while (true)</a:t>
            </a:r>
          </a:p>
          <a:p>
            <a:pPr marL="0" indent="0">
              <a:buNone/>
            </a:pPr>
            <a:r>
              <a:rPr lang="en-US" noProof="1">
                <a:latin typeface="Courier New" panose="02070309020205020404" pitchFamily="49" charset="0"/>
                <a:cs typeface="Courier New" panose="02070309020205020404" pitchFamily="49" charset="0"/>
              </a:rPr>
              <a:t>    Increase i until A[i] ≥ v</a:t>
            </a:r>
          </a:p>
          <a:p>
            <a:pPr marL="0" indent="0">
              <a:buNone/>
            </a:pPr>
            <a:r>
              <a:rPr lang="en-US" noProof="1">
                <a:latin typeface="Courier New" panose="02070309020205020404" pitchFamily="49" charset="0"/>
                <a:cs typeface="Courier New" panose="02070309020205020404" pitchFamily="49" charset="0"/>
              </a:rPr>
              <a:t>    Decrease j until A[j] ≤ v or j ≤ i</a:t>
            </a:r>
          </a:p>
          <a:p>
            <a:pPr marL="0" indent="0">
              <a:buNone/>
            </a:pPr>
            <a:r>
              <a:rPr lang="en-US" noProof="1">
                <a:latin typeface="Courier New" panose="02070309020205020404" pitchFamily="49" charset="0"/>
                <a:cs typeface="Courier New" panose="02070309020205020404" pitchFamily="49" charset="0"/>
              </a:rPr>
              <a:t>    if i &gt;= j</a:t>
            </a:r>
          </a:p>
          <a:p>
            <a:pPr marL="0" indent="0">
              <a:buNone/>
            </a:pPr>
            <a:r>
              <a:rPr lang="en-US" noProof="1">
                <a:latin typeface="Courier New" panose="02070309020205020404" pitchFamily="49" charset="0"/>
                <a:cs typeface="Courier New" panose="02070309020205020404" pitchFamily="49" charset="0"/>
              </a:rPr>
              <a:t>      break</a:t>
            </a:r>
          </a:p>
          <a:p>
            <a:pPr marL="0" indent="0">
              <a:buNone/>
            </a:pPr>
            <a:r>
              <a:rPr lang="en-US" noProof="1">
                <a:latin typeface="Courier New" panose="02070309020205020404" pitchFamily="49" charset="0"/>
                <a:cs typeface="Courier New" panose="02070309020205020404" pitchFamily="49" charset="0"/>
              </a:rPr>
              <a:t>    swap(A[i], A[j])</a:t>
            </a:r>
          </a:p>
          <a:p>
            <a:pPr marL="0" indent="0">
              <a:buNone/>
            </a:pPr>
            <a:r>
              <a:rPr lang="en-US" noProof="1">
                <a:latin typeface="Courier New" panose="02070309020205020404" pitchFamily="49" charset="0"/>
                <a:cs typeface="Courier New" panose="02070309020205020404" pitchFamily="49" charset="0"/>
              </a:rPr>
              <a:t>  swap(A[i], A[r])</a:t>
            </a:r>
          </a:p>
          <a:p>
            <a:pPr marL="0" indent="0">
              <a:buNone/>
            </a:pPr>
            <a:r>
              <a:rPr lang="en-US" noProof="1">
                <a:latin typeface="Courier New" panose="02070309020205020404" pitchFamily="49" charset="0"/>
                <a:cs typeface="Courier New" panose="02070309020205020404" pitchFamily="49" charset="0"/>
              </a:rPr>
              <a:t>  return i</a:t>
            </a:r>
          </a:p>
          <a:p>
            <a:endParaRPr lang="en-US" dirty="0"/>
          </a:p>
        </p:txBody>
      </p:sp>
      <p:sp>
        <p:nvSpPr>
          <p:cNvPr id="6" name="Content Placeholder 5">
            <a:extLst>
              <a:ext uri="{FF2B5EF4-FFF2-40B4-BE49-F238E27FC236}">
                <a16:creationId xmlns:a16="http://schemas.microsoft.com/office/drawing/2014/main" id="{290BAC1D-5D3E-4858-A2BE-BFA213C1A57C}"/>
              </a:ext>
            </a:extLst>
          </p:cNvPr>
          <p:cNvSpPr>
            <a:spLocks noGrp="1"/>
          </p:cNvSpPr>
          <p:nvPr>
            <p:ph sz="half" idx="2"/>
          </p:nvPr>
        </p:nvSpPr>
        <p:spPr/>
        <p:txBody>
          <a:bodyPr>
            <a:normAutofit fontScale="55000" lnSpcReduction="20000"/>
          </a:bodyPr>
          <a:lstStyle/>
          <a:p>
            <a:pPr marL="0" indent="0">
              <a:buNone/>
            </a:pPr>
            <a:r>
              <a:rPr lang="en-US" noProof="1">
                <a:latin typeface="Courier New" panose="02070309020205020404" pitchFamily="49" charset="0"/>
                <a:cs typeface="Courier New" panose="02070309020205020404" pitchFamily="49" charset="0"/>
              </a:rPr>
              <a:t>Partition (Array A, int l, int r)</a:t>
            </a:r>
          </a:p>
          <a:p>
            <a:pPr marL="0" indent="0">
              <a:buNone/>
            </a:pPr>
            <a:r>
              <a:rPr lang="en-US" noProof="1">
                <a:latin typeface="Courier New" panose="02070309020205020404" pitchFamily="49" charset="0"/>
                <a:cs typeface="Courier New" panose="02070309020205020404" pitchFamily="49" charset="0"/>
              </a:rPr>
              <a:t>  m ← </a:t>
            </a:r>
            <a:r>
              <a:rPr lang="en-US" noProof="1">
                <a:solidFill>
                  <a:srgbClr val="FF0000"/>
                </a:solidFill>
                <a:latin typeface="Courier New" panose="02070309020205020404" pitchFamily="49" charset="0"/>
                <a:cs typeface="Courier New" panose="02070309020205020404" pitchFamily="49" charset="0"/>
              </a:rPr>
              <a:t>MedianOfThreePivot</a:t>
            </a:r>
            <a:r>
              <a:rPr lang="en-US" noProof="1">
                <a:latin typeface="Courier New" panose="02070309020205020404" pitchFamily="49" charset="0"/>
                <a:cs typeface="Courier New" panose="02070309020205020404" pitchFamily="49" charset="0"/>
              </a:rPr>
              <a:t>(A, l, r)</a:t>
            </a:r>
          </a:p>
          <a:p>
            <a:pPr marL="0" indent="0">
              <a:buNone/>
            </a:pPr>
            <a:r>
              <a:rPr lang="en-US" noProof="1">
                <a:latin typeface="Courier New" panose="02070309020205020404" pitchFamily="49" charset="0"/>
                <a:cs typeface="Courier New" panose="02070309020205020404" pitchFamily="49" charset="0"/>
              </a:rPr>
              <a:t>  v ← A[m]</a:t>
            </a:r>
          </a:p>
          <a:p>
            <a:pPr marL="0" indent="0">
              <a:buNone/>
            </a:pPr>
            <a:r>
              <a:rPr lang="en-US" noProof="1">
                <a:latin typeface="Courier New" panose="02070309020205020404" pitchFamily="49" charset="0"/>
                <a:cs typeface="Courier New" panose="02070309020205020404" pitchFamily="49" charset="0"/>
              </a:rPr>
              <a:t>  swap(A[m], A[r-1]) </a:t>
            </a:r>
            <a:r>
              <a:rPr lang="en-US" noProof="1">
                <a:solidFill>
                  <a:srgbClr val="FF0000"/>
                </a:solidFill>
                <a:latin typeface="Courier New" panose="02070309020205020404" pitchFamily="49" charset="0"/>
                <a:cs typeface="Courier New" panose="02070309020205020404" pitchFamily="49" charset="0"/>
              </a:rPr>
              <a:t># new location</a:t>
            </a:r>
          </a:p>
          <a:p>
            <a:pPr marL="0" indent="0">
              <a:buNone/>
            </a:pPr>
            <a:r>
              <a:rPr lang="en-US" noProof="1">
                <a:latin typeface="Courier New" panose="02070309020205020404" pitchFamily="49" charset="0"/>
                <a:cs typeface="Courier New" panose="02070309020205020404" pitchFamily="49" charset="0"/>
              </a:rPr>
              <a:t>  i ← l </a:t>
            </a:r>
            <a:r>
              <a:rPr lang="en-US" noProof="1">
                <a:solidFill>
                  <a:srgbClr val="FF0000"/>
                </a:solidFill>
                <a:latin typeface="Courier New" panose="02070309020205020404" pitchFamily="49" charset="0"/>
                <a:cs typeface="Courier New" panose="02070309020205020404" pitchFamily="49" charset="0"/>
              </a:rPr>
              <a:t># instead of l-1</a:t>
            </a:r>
          </a:p>
          <a:p>
            <a:pPr marL="0" indent="0">
              <a:buNone/>
            </a:pPr>
            <a:r>
              <a:rPr lang="en-US" noProof="1">
                <a:latin typeface="Courier New" panose="02070309020205020404" pitchFamily="49" charset="0"/>
                <a:cs typeface="Courier New" panose="02070309020205020404" pitchFamily="49" charset="0"/>
              </a:rPr>
              <a:t>  j ← r-1 </a:t>
            </a:r>
            <a:r>
              <a:rPr lang="en-US" noProof="1">
                <a:solidFill>
                  <a:srgbClr val="FF0000"/>
                </a:solidFill>
                <a:latin typeface="Courier New" panose="02070309020205020404" pitchFamily="49" charset="0"/>
                <a:cs typeface="Courier New" panose="02070309020205020404" pitchFamily="49" charset="0"/>
              </a:rPr>
              <a:t># instead of r</a:t>
            </a:r>
          </a:p>
          <a:p>
            <a:pPr marL="0" indent="0">
              <a:buNone/>
            </a:pPr>
            <a:r>
              <a:rPr lang="en-US" noProof="1">
                <a:latin typeface="Courier New" panose="02070309020205020404" pitchFamily="49" charset="0"/>
                <a:cs typeface="Courier New" panose="02070309020205020404" pitchFamily="49" charset="0"/>
              </a:rPr>
              <a:t>  while (true)</a:t>
            </a:r>
          </a:p>
          <a:p>
            <a:pPr marL="0" indent="0">
              <a:buNone/>
            </a:pPr>
            <a:r>
              <a:rPr lang="en-US" noProof="1">
                <a:latin typeface="Courier New" panose="02070309020205020404" pitchFamily="49" charset="0"/>
                <a:cs typeface="Courier New" panose="02070309020205020404" pitchFamily="49" charset="0"/>
              </a:rPr>
              <a:t>    Increase i until A[i] ≥ v</a:t>
            </a:r>
          </a:p>
          <a:p>
            <a:pPr marL="0" indent="0">
              <a:buNone/>
            </a:pPr>
            <a:r>
              <a:rPr lang="en-US" noProof="1">
                <a:latin typeface="Courier New" panose="02070309020205020404" pitchFamily="49" charset="0"/>
                <a:cs typeface="Courier New" panose="02070309020205020404" pitchFamily="49" charset="0"/>
              </a:rPr>
              <a:t>    Decrease j until A[j] ≤ v or j ≤ i</a:t>
            </a:r>
          </a:p>
          <a:p>
            <a:pPr marL="0" indent="0">
              <a:buNone/>
            </a:pPr>
            <a:r>
              <a:rPr lang="en-US" noProof="1">
                <a:latin typeface="Courier New" panose="02070309020205020404" pitchFamily="49" charset="0"/>
                <a:cs typeface="Courier New" panose="02070309020205020404" pitchFamily="49" charset="0"/>
              </a:rPr>
              <a:t>    if i &gt;= j</a:t>
            </a:r>
          </a:p>
          <a:p>
            <a:pPr marL="0" indent="0">
              <a:buNone/>
            </a:pPr>
            <a:r>
              <a:rPr lang="en-US" noProof="1">
                <a:latin typeface="Courier New" panose="02070309020205020404" pitchFamily="49" charset="0"/>
                <a:cs typeface="Courier New" panose="02070309020205020404" pitchFamily="49" charset="0"/>
              </a:rPr>
              <a:t>      break</a:t>
            </a:r>
          </a:p>
          <a:p>
            <a:pPr marL="0" indent="0">
              <a:buNone/>
            </a:pPr>
            <a:r>
              <a:rPr lang="en-US" noProof="1">
                <a:latin typeface="Courier New" panose="02070309020205020404" pitchFamily="49" charset="0"/>
                <a:cs typeface="Courier New" panose="02070309020205020404" pitchFamily="49" charset="0"/>
              </a:rPr>
              <a:t>    swap(A[i], A[j])</a:t>
            </a:r>
          </a:p>
          <a:p>
            <a:pPr marL="0" indent="0">
              <a:buNone/>
            </a:pPr>
            <a:r>
              <a:rPr lang="en-US" noProof="1">
                <a:latin typeface="Courier New" panose="02070309020205020404" pitchFamily="49" charset="0"/>
                <a:cs typeface="Courier New" panose="02070309020205020404" pitchFamily="49" charset="0"/>
              </a:rPr>
              <a:t>  swap(A[i], A[r-1]) </a:t>
            </a:r>
            <a:r>
              <a:rPr lang="en-US" noProof="1">
                <a:solidFill>
                  <a:srgbClr val="FF0000"/>
                </a:solidFill>
                <a:latin typeface="Courier New" panose="02070309020205020404" pitchFamily="49" charset="0"/>
                <a:cs typeface="Courier New" panose="02070309020205020404" pitchFamily="49" charset="0"/>
              </a:rPr>
              <a:t># pivot was at r-1</a:t>
            </a:r>
          </a:p>
          <a:p>
            <a:pPr marL="0" indent="0">
              <a:buNone/>
            </a:pPr>
            <a:r>
              <a:rPr lang="en-US" noProof="1">
                <a:latin typeface="Courier New" panose="02070309020205020404" pitchFamily="49" charset="0"/>
                <a:cs typeface="Courier New" panose="02070309020205020404" pitchFamily="49" charset="0"/>
              </a:rPr>
              <a:t>  return i</a:t>
            </a:r>
          </a:p>
        </p:txBody>
      </p:sp>
    </p:spTree>
    <p:extLst>
      <p:ext uri="{BB962C8B-B14F-4D97-AF65-F5344CB8AC3E}">
        <p14:creationId xmlns:p14="http://schemas.microsoft.com/office/powerpoint/2010/main" val="25329394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E72ADCB-3151-4291-893A-B46FFE582DAC}"/>
              </a:ext>
            </a:extLst>
          </p:cNvPr>
          <p:cNvSpPr>
            <a:spLocks noGrp="1"/>
          </p:cNvSpPr>
          <p:nvPr>
            <p:ph type="title"/>
          </p:nvPr>
        </p:nvSpPr>
        <p:spPr/>
        <p:txBody>
          <a:bodyPr/>
          <a:lstStyle/>
          <a:p>
            <a:r>
              <a:rPr lang="en-US" dirty="0"/>
              <a:t>Bug (and an improvement)!</a:t>
            </a:r>
          </a:p>
        </p:txBody>
      </p:sp>
      <p:sp>
        <p:nvSpPr>
          <p:cNvPr id="6" name="Content Placeholder 5">
            <a:extLst>
              <a:ext uri="{FF2B5EF4-FFF2-40B4-BE49-F238E27FC236}">
                <a16:creationId xmlns:a16="http://schemas.microsoft.com/office/drawing/2014/main" id="{BEE66411-9B74-414E-A3E1-0B6D3BC284E0}"/>
              </a:ext>
            </a:extLst>
          </p:cNvPr>
          <p:cNvSpPr>
            <a:spLocks noGrp="1"/>
          </p:cNvSpPr>
          <p:nvPr>
            <p:ph idx="1"/>
          </p:nvPr>
        </p:nvSpPr>
        <p:spPr/>
        <p:txBody>
          <a:bodyPr>
            <a:normAutofit/>
          </a:bodyPr>
          <a:lstStyle/>
          <a:p>
            <a:r>
              <a:rPr lang="en-US" dirty="0"/>
              <a:t>My updated pseudo-code for partition has a bug in it!</a:t>
            </a:r>
          </a:p>
          <a:p>
            <a:pPr lvl="1"/>
            <a:r>
              <a:rPr lang="en-US" dirty="0"/>
              <a:t>It can break if l is equal to r-1 when the code is called</a:t>
            </a:r>
          </a:p>
          <a:p>
            <a:pPr lvl="1"/>
            <a:r>
              <a:rPr lang="en-US" dirty="0"/>
              <a:t>Of course, we can fix it; however, we may not need to fix it</a:t>
            </a:r>
          </a:p>
          <a:p>
            <a:r>
              <a:rPr lang="en-US" dirty="0"/>
              <a:t>For short sequences (say, up to 20 elements), insertion sort is empirically faster than quicksort!</a:t>
            </a:r>
          </a:p>
          <a:p>
            <a:r>
              <a:rPr lang="en-US" dirty="0"/>
              <a:t>A common improvement to quicksort is to switch to insertion sort for short subsequences</a:t>
            </a:r>
          </a:p>
          <a:p>
            <a:r>
              <a:rPr lang="en-US" dirty="0"/>
              <a:t>According to our textbook, this can cut the average running time by as much as 15% (and it makes the bug in my pseudo-code irrelevant)</a:t>
            </a:r>
          </a:p>
        </p:txBody>
      </p:sp>
    </p:spTree>
    <p:extLst>
      <p:ext uri="{BB962C8B-B14F-4D97-AF65-F5344CB8AC3E}">
        <p14:creationId xmlns:p14="http://schemas.microsoft.com/office/powerpoint/2010/main" val="20023736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67783-4C1B-43A3-A8E3-7D6A8BE9C217}"/>
              </a:ext>
            </a:extLst>
          </p:cNvPr>
          <p:cNvSpPr>
            <a:spLocks noGrp="1"/>
          </p:cNvSpPr>
          <p:nvPr>
            <p:ph type="title"/>
          </p:nvPr>
        </p:nvSpPr>
        <p:spPr/>
        <p:txBody>
          <a:bodyPr/>
          <a:lstStyle/>
          <a:p>
            <a:r>
              <a:rPr lang="en-US" dirty="0"/>
              <a:t>Complexity of Quicksort</a:t>
            </a:r>
          </a:p>
        </p:txBody>
      </p:sp>
      <p:sp>
        <p:nvSpPr>
          <p:cNvPr id="3" name="Content Placeholder 2">
            <a:extLst>
              <a:ext uri="{FF2B5EF4-FFF2-40B4-BE49-F238E27FC236}">
                <a16:creationId xmlns:a16="http://schemas.microsoft.com/office/drawing/2014/main" id="{B7FCB69D-C95E-4157-B84A-CA901FAEE071}"/>
              </a:ext>
            </a:extLst>
          </p:cNvPr>
          <p:cNvSpPr>
            <a:spLocks noGrp="1"/>
          </p:cNvSpPr>
          <p:nvPr>
            <p:ph idx="1"/>
          </p:nvPr>
        </p:nvSpPr>
        <p:spPr/>
        <p:txBody>
          <a:bodyPr>
            <a:normAutofit fontScale="62500" lnSpcReduction="20000"/>
          </a:bodyPr>
          <a:lstStyle/>
          <a:p>
            <a:r>
              <a:rPr lang="en-US" dirty="0"/>
              <a:t>We are not going to prove the complexity of quicksort, but we will talk about the intuition behind it</a:t>
            </a:r>
          </a:p>
          <a:p>
            <a:r>
              <a:rPr lang="en-US" dirty="0"/>
              <a:t>If pivots were all perfect (the median), the complexity would clearly be the same as mergesort</a:t>
            </a:r>
          </a:p>
          <a:p>
            <a:r>
              <a:rPr lang="en-US" dirty="0"/>
              <a:t>This is because the partition leads to linear overhead, and the recursive calls each involve half of the items</a:t>
            </a:r>
          </a:p>
          <a:p>
            <a:r>
              <a:rPr lang="en-US" dirty="0"/>
              <a:t>It can be shown that with a good pivot selection strategy, the average-case running time is Θ(N log N)</a:t>
            </a:r>
          </a:p>
          <a:p>
            <a:r>
              <a:rPr lang="en-US" dirty="0"/>
              <a:t>Good strategies include median-of-three partitioning and random pivots</a:t>
            </a:r>
          </a:p>
          <a:p>
            <a:r>
              <a:rPr lang="en-US" dirty="0"/>
              <a:t>However, the worst-case running time with a typical implementation is Θ(N</a:t>
            </a:r>
            <a:r>
              <a:rPr lang="en-US" baseline="30000" dirty="0"/>
              <a:t>2</a:t>
            </a:r>
            <a:r>
              <a:rPr lang="en-US" dirty="0"/>
              <a:t>)</a:t>
            </a:r>
          </a:p>
          <a:p>
            <a:r>
              <a:rPr lang="en-US" dirty="0"/>
              <a:t>Empirically, median-of-three partitioning leads to a faster quicksort on average compared to random pivots</a:t>
            </a:r>
          </a:p>
          <a:p>
            <a:r>
              <a:rPr lang="en-US" dirty="0"/>
              <a:t>This is because the pivots are better than random on average, and because the selection of the pivot is faster</a:t>
            </a:r>
          </a:p>
          <a:p>
            <a:r>
              <a:rPr lang="en-US" dirty="0"/>
              <a:t>However, a malicious ordered of data could take advantage of the median-of-three algorithm and purposely order the data to make the sort slow</a:t>
            </a:r>
          </a:p>
          <a:p>
            <a:r>
              <a:rPr lang="en-US" dirty="0"/>
              <a:t>This would not be possible with random pivots; you would have to get extraordinarily unlucky to have a quadratic quicksort with random pivots</a:t>
            </a:r>
          </a:p>
        </p:txBody>
      </p:sp>
    </p:spTree>
    <p:extLst>
      <p:ext uri="{BB962C8B-B14F-4D97-AF65-F5344CB8AC3E}">
        <p14:creationId xmlns:p14="http://schemas.microsoft.com/office/powerpoint/2010/main" val="12991455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93226-7329-455F-B06A-45BD82117E2D}"/>
              </a:ext>
            </a:extLst>
          </p:cNvPr>
          <p:cNvSpPr>
            <a:spLocks noGrp="1"/>
          </p:cNvSpPr>
          <p:nvPr>
            <p:ph type="title"/>
          </p:nvPr>
        </p:nvSpPr>
        <p:spPr/>
        <p:txBody>
          <a:bodyPr/>
          <a:lstStyle/>
          <a:p>
            <a:r>
              <a:rPr lang="en-US" dirty="0"/>
              <a:t>The provided C++ "sort" function</a:t>
            </a:r>
          </a:p>
        </p:txBody>
      </p:sp>
      <p:sp>
        <p:nvSpPr>
          <p:cNvPr id="3" name="Content Placeholder 2">
            <a:extLst>
              <a:ext uri="{FF2B5EF4-FFF2-40B4-BE49-F238E27FC236}">
                <a16:creationId xmlns:a16="http://schemas.microsoft.com/office/drawing/2014/main" id="{7EC4BEE7-A047-4306-9B04-BC9F431B952F}"/>
              </a:ext>
            </a:extLst>
          </p:cNvPr>
          <p:cNvSpPr>
            <a:spLocks noGrp="1"/>
          </p:cNvSpPr>
          <p:nvPr>
            <p:ph idx="1"/>
          </p:nvPr>
        </p:nvSpPr>
        <p:spPr/>
        <p:txBody>
          <a:bodyPr/>
          <a:lstStyle/>
          <a:p>
            <a:r>
              <a:rPr lang="en-US" dirty="0"/>
              <a:t>The C++ standard library provides a function called "sort"</a:t>
            </a:r>
          </a:p>
          <a:p>
            <a:r>
              <a:rPr lang="en-US" dirty="0"/>
              <a:t>The exact implementation is not mandated, but:</a:t>
            </a:r>
          </a:p>
          <a:p>
            <a:pPr lvl="1"/>
            <a:r>
              <a:rPr lang="en-US" dirty="0"/>
              <a:t>It is guaranteed to be average-case Θ(N log N)</a:t>
            </a:r>
          </a:p>
          <a:p>
            <a:pPr lvl="1"/>
            <a:r>
              <a:rPr lang="en-US" dirty="0"/>
              <a:t>It typically combines quicksort, heapsort, and insertion sort to provide a worst-case Θ(N log N) sorting algorithm</a:t>
            </a:r>
          </a:p>
          <a:p>
            <a:r>
              <a:rPr lang="en-US" dirty="0"/>
              <a:t>To use it, you need to include the "&lt;algorithms&gt;" header file</a:t>
            </a:r>
          </a:p>
        </p:txBody>
      </p:sp>
    </p:spTree>
    <p:extLst>
      <p:ext uri="{BB962C8B-B14F-4D97-AF65-F5344CB8AC3E}">
        <p14:creationId xmlns:p14="http://schemas.microsoft.com/office/powerpoint/2010/main" val="41103268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3A120-2483-4A75-9359-406883B3874F}"/>
              </a:ext>
            </a:extLst>
          </p:cNvPr>
          <p:cNvSpPr>
            <a:spLocks noGrp="1"/>
          </p:cNvSpPr>
          <p:nvPr>
            <p:ph type="title"/>
          </p:nvPr>
        </p:nvSpPr>
        <p:spPr/>
        <p:txBody>
          <a:bodyPr/>
          <a:lstStyle/>
          <a:p>
            <a:r>
              <a:rPr lang="en-US" dirty="0"/>
              <a:t>Lower Bound for Comparison-Based Sorts</a:t>
            </a:r>
          </a:p>
        </p:txBody>
      </p:sp>
      <p:sp>
        <p:nvSpPr>
          <p:cNvPr id="3" name="Content Placeholder 2">
            <a:extLst>
              <a:ext uri="{FF2B5EF4-FFF2-40B4-BE49-F238E27FC236}">
                <a16:creationId xmlns:a16="http://schemas.microsoft.com/office/drawing/2014/main" id="{A2948CE5-1A0B-4A61-A619-70FD1C331E07}"/>
              </a:ext>
            </a:extLst>
          </p:cNvPr>
          <p:cNvSpPr>
            <a:spLocks noGrp="1"/>
          </p:cNvSpPr>
          <p:nvPr>
            <p:ph idx="1"/>
          </p:nvPr>
        </p:nvSpPr>
        <p:spPr/>
        <p:txBody>
          <a:bodyPr>
            <a:normAutofit/>
          </a:bodyPr>
          <a:lstStyle/>
          <a:p>
            <a:r>
              <a:rPr lang="en-US" dirty="0"/>
              <a:t>Any </a:t>
            </a:r>
            <a:r>
              <a:rPr lang="en-US" b="1" dirty="0"/>
              <a:t>comparison-based sorting algorithm </a:t>
            </a:r>
            <a:r>
              <a:rPr lang="en-US" dirty="0"/>
              <a:t>must require Ω(N log N) comparisons in the worst case</a:t>
            </a:r>
          </a:p>
          <a:p>
            <a:r>
              <a:rPr lang="en-US" dirty="0"/>
              <a:t>This is also true for the average case, but we won't prove that part</a:t>
            </a:r>
          </a:p>
          <a:p>
            <a:r>
              <a:rPr lang="en-US" dirty="0"/>
              <a:t>Of course, the time complexity must be at least as high, since each comparison requires constant time</a:t>
            </a:r>
          </a:p>
        </p:txBody>
      </p:sp>
    </p:spTree>
    <p:extLst>
      <p:ext uri="{BB962C8B-B14F-4D97-AF65-F5344CB8AC3E}">
        <p14:creationId xmlns:p14="http://schemas.microsoft.com/office/powerpoint/2010/main" val="13902630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ACD4C-DCD2-4655-A6B5-421D9D244E41}"/>
              </a:ext>
            </a:extLst>
          </p:cNvPr>
          <p:cNvSpPr>
            <a:spLocks noGrp="1"/>
          </p:cNvSpPr>
          <p:nvPr>
            <p:ph type="title"/>
          </p:nvPr>
        </p:nvSpPr>
        <p:spPr/>
        <p:txBody>
          <a:bodyPr/>
          <a:lstStyle/>
          <a:p>
            <a:r>
              <a:rPr lang="en-US" dirty="0"/>
              <a:t>Decision Tree Representation of Sort</a:t>
            </a:r>
          </a:p>
        </p:txBody>
      </p:sp>
      <p:sp>
        <p:nvSpPr>
          <p:cNvPr id="3" name="Content Placeholder 2">
            <a:extLst>
              <a:ext uri="{FF2B5EF4-FFF2-40B4-BE49-F238E27FC236}">
                <a16:creationId xmlns:a16="http://schemas.microsoft.com/office/drawing/2014/main" id="{291D6B73-CB01-4A56-AB60-5C1A4F7FFC86}"/>
              </a:ext>
            </a:extLst>
          </p:cNvPr>
          <p:cNvSpPr>
            <a:spLocks noGrp="1"/>
          </p:cNvSpPr>
          <p:nvPr>
            <p:ph idx="1"/>
          </p:nvPr>
        </p:nvSpPr>
        <p:spPr/>
        <p:txBody>
          <a:bodyPr>
            <a:normAutofit fontScale="77500" lnSpcReduction="20000"/>
          </a:bodyPr>
          <a:lstStyle/>
          <a:p>
            <a:r>
              <a:rPr lang="en-US" dirty="0"/>
              <a:t>Consider a </a:t>
            </a:r>
            <a:r>
              <a:rPr lang="en-US" i="1" dirty="0"/>
              <a:t>decision tree</a:t>
            </a:r>
            <a:r>
              <a:rPr lang="en-US" dirty="0"/>
              <a:t> that depicts a comparison-based sorting algorithm</a:t>
            </a:r>
          </a:p>
          <a:p>
            <a:pPr lvl="1"/>
            <a:r>
              <a:rPr lang="en-US" dirty="0"/>
              <a:t>At each level, we perform a comparison, and the result brings us to one of two subtrees</a:t>
            </a:r>
          </a:p>
          <a:p>
            <a:pPr lvl="1"/>
            <a:r>
              <a:rPr lang="en-US" dirty="0"/>
              <a:t>Therefore, the decision trees we are considering are </a:t>
            </a:r>
            <a:r>
              <a:rPr lang="en-US" i="1" dirty="0"/>
              <a:t>binary trees</a:t>
            </a:r>
          </a:p>
          <a:p>
            <a:pPr lvl="1"/>
            <a:r>
              <a:rPr lang="en-US" dirty="0"/>
              <a:t>Each </a:t>
            </a:r>
            <a:r>
              <a:rPr lang="en-US" i="1" dirty="0"/>
              <a:t>leaf</a:t>
            </a:r>
            <a:r>
              <a:rPr lang="en-US" dirty="0"/>
              <a:t> of the tree corresponds to a specific ordering of the data</a:t>
            </a:r>
          </a:p>
          <a:p>
            <a:pPr lvl="1"/>
            <a:r>
              <a:rPr lang="en-US" dirty="0"/>
              <a:t>A binary tree of depth n has at most 2</a:t>
            </a:r>
            <a:r>
              <a:rPr lang="en-US" baseline="30000" dirty="0"/>
              <a:t>n</a:t>
            </a:r>
            <a:r>
              <a:rPr lang="en-US" dirty="0"/>
              <a:t> leaves</a:t>
            </a:r>
          </a:p>
          <a:p>
            <a:pPr lvl="1"/>
            <a:r>
              <a:rPr lang="en-US" dirty="0"/>
              <a:t>Therefore, if a decision tree has L leaves, the </a:t>
            </a:r>
            <a:r>
              <a:rPr lang="en-US" i="1" dirty="0"/>
              <a:t>depth</a:t>
            </a:r>
            <a:r>
              <a:rPr lang="en-US" dirty="0"/>
              <a:t> must be at least log</a:t>
            </a:r>
            <a:r>
              <a:rPr lang="en-US" baseline="-25000" dirty="0"/>
              <a:t>2</a:t>
            </a:r>
            <a:r>
              <a:rPr lang="en-US" dirty="0"/>
              <a:t>L</a:t>
            </a:r>
          </a:p>
          <a:p>
            <a:r>
              <a:rPr lang="en-US" dirty="0"/>
              <a:t>A decision tree representing a sort of N distinct items must have at least N! leaves (because there are N! permutations of the items)</a:t>
            </a:r>
          </a:p>
          <a:p>
            <a:r>
              <a:rPr lang="en-US" dirty="0"/>
              <a:t>Therefore, the depth of the decision tree must be at least log</a:t>
            </a:r>
            <a:r>
              <a:rPr lang="en-US" baseline="-25000" dirty="0"/>
              <a:t>2</a:t>
            </a:r>
            <a:r>
              <a:rPr lang="en-US" dirty="0"/>
              <a:t>(N!)</a:t>
            </a:r>
          </a:p>
          <a:p>
            <a:r>
              <a:rPr lang="en-US" dirty="0"/>
              <a:t>My hand-drawn figure on the next slide helps explain the information on this slide</a:t>
            </a:r>
          </a:p>
          <a:p>
            <a:r>
              <a:rPr lang="en-US" dirty="0"/>
              <a:t>The slide after that shows that log</a:t>
            </a:r>
            <a:r>
              <a:rPr lang="en-US" baseline="-25000" dirty="0"/>
              <a:t>2</a:t>
            </a:r>
            <a:r>
              <a:rPr lang="en-US" dirty="0"/>
              <a:t>(N!) = Ω(N log N); thus, this is a lower bound for the worst-case time complexity of any comparison-based sorting algorithm</a:t>
            </a:r>
          </a:p>
          <a:p>
            <a:r>
              <a:rPr lang="en-US" dirty="0"/>
              <a:t>Note that we will learn more about trees, in general, later in the course</a:t>
            </a:r>
          </a:p>
          <a:p>
            <a:endParaRPr lang="en-US" dirty="0"/>
          </a:p>
        </p:txBody>
      </p:sp>
    </p:spTree>
    <p:extLst>
      <p:ext uri="{BB962C8B-B14F-4D97-AF65-F5344CB8AC3E}">
        <p14:creationId xmlns:p14="http://schemas.microsoft.com/office/powerpoint/2010/main" val="39622890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1520A-646D-4B3C-BAFD-06162335E165}"/>
              </a:ext>
            </a:extLst>
          </p:cNvPr>
          <p:cNvSpPr>
            <a:spLocks noGrp="1"/>
          </p:cNvSpPr>
          <p:nvPr>
            <p:ph type="title"/>
          </p:nvPr>
        </p:nvSpPr>
        <p:spPr/>
        <p:txBody>
          <a:bodyPr/>
          <a:lstStyle/>
          <a:p>
            <a:r>
              <a:rPr lang="en-US" dirty="0"/>
              <a:t>Decision Tree Representation</a:t>
            </a:r>
          </a:p>
        </p:txBody>
      </p:sp>
      <p:pic>
        <p:nvPicPr>
          <p:cNvPr id="4" name="Picture 3" descr="Diagram&#10;&#10;Description automatically generated">
            <a:extLst>
              <a:ext uri="{FF2B5EF4-FFF2-40B4-BE49-F238E27FC236}">
                <a16:creationId xmlns:a16="http://schemas.microsoft.com/office/drawing/2014/main" id="{4C762340-5731-4E90-85A0-EE5C48BF20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9348" y="1438275"/>
            <a:ext cx="5073303" cy="4675493"/>
          </a:xfrm>
          <a:prstGeom prst="rect">
            <a:avLst/>
          </a:prstGeom>
        </p:spPr>
      </p:pic>
    </p:spTree>
    <p:extLst>
      <p:ext uri="{BB962C8B-B14F-4D97-AF65-F5344CB8AC3E}">
        <p14:creationId xmlns:p14="http://schemas.microsoft.com/office/powerpoint/2010/main" val="19379263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39350-E9F0-4869-B6CE-A64175843EB9}"/>
              </a:ext>
            </a:extLst>
          </p:cNvPr>
          <p:cNvSpPr>
            <a:spLocks noGrp="1"/>
          </p:cNvSpPr>
          <p:nvPr>
            <p:ph type="title"/>
          </p:nvPr>
        </p:nvSpPr>
        <p:spPr/>
        <p:txBody>
          <a:bodyPr/>
          <a:lstStyle/>
          <a:p>
            <a:r>
              <a:rPr lang="en-US" dirty="0"/>
              <a:t>Some Algebra!</a:t>
            </a:r>
          </a:p>
        </p:txBody>
      </p:sp>
      <p:sp>
        <p:nvSpPr>
          <p:cNvPr id="3" name="Content Placeholder 2">
            <a:extLst>
              <a:ext uri="{FF2B5EF4-FFF2-40B4-BE49-F238E27FC236}">
                <a16:creationId xmlns:a16="http://schemas.microsoft.com/office/drawing/2014/main" id="{847395EF-CC49-48AE-96F7-F7F878CB591D}"/>
              </a:ext>
            </a:extLst>
          </p:cNvPr>
          <p:cNvSpPr>
            <a:spLocks noGrp="1"/>
          </p:cNvSpPr>
          <p:nvPr>
            <p:ph idx="1"/>
          </p:nvPr>
        </p:nvSpPr>
        <p:spPr/>
        <p:txBody>
          <a:bodyPr/>
          <a:lstStyle/>
          <a:p>
            <a:pPr marL="0" indent="0">
              <a:buNone/>
            </a:pPr>
            <a:r>
              <a:rPr lang="en-US" dirty="0"/>
              <a:t>log (N!) = log (N * (N-1) * (N - 2) * ... * 2 * 1)</a:t>
            </a:r>
          </a:p>
          <a:p>
            <a:pPr marL="0" indent="0">
              <a:buNone/>
            </a:pPr>
            <a:r>
              <a:rPr lang="en-US" dirty="0"/>
              <a:t>	≥ log N + log (N - 1) + ... + log 2 + log 1</a:t>
            </a:r>
          </a:p>
          <a:p>
            <a:pPr marL="0" indent="0">
              <a:buNone/>
            </a:pPr>
            <a:r>
              <a:rPr lang="en-US" dirty="0"/>
              <a:t>	≥ log N + log (N - 1) + ... + log N / 2</a:t>
            </a:r>
          </a:p>
          <a:p>
            <a:pPr marL="0" indent="0">
              <a:buNone/>
            </a:pPr>
            <a:r>
              <a:rPr lang="en-US" dirty="0"/>
              <a:t>	≥ N /2 log (N / 2)</a:t>
            </a:r>
          </a:p>
          <a:p>
            <a:pPr marL="0" indent="0">
              <a:buNone/>
            </a:pPr>
            <a:r>
              <a:rPr lang="en-US" dirty="0"/>
              <a:t>	≥ N / 2 log N - N / 2 log 2</a:t>
            </a:r>
          </a:p>
          <a:p>
            <a:pPr marL="0" indent="0">
              <a:buNone/>
            </a:pPr>
            <a:r>
              <a:rPr lang="en-US" dirty="0"/>
              <a:t>	= Ω(N log N)</a:t>
            </a:r>
          </a:p>
        </p:txBody>
      </p:sp>
    </p:spTree>
    <p:extLst>
      <p:ext uri="{BB962C8B-B14F-4D97-AF65-F5344CB8AC3E}">
        <p14:creationId xmlns:p14="http://schemas.microsoft.com/office/powerpoint/2010/main" val="31585158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9B0E4-776D-400D-9B34-3988549D8086}"/>
              </a:ext>
            </a:extLst>
          </p:cNvPr>
          <p:cNvSpPr>
            <a:spLocks noGrp="1"/>
          </p:cNvSpPr>
          <p:nvPr>
            <p:ph type="title"/>
          </p:nvPr>
        </p:nvSpPr>
        <p:spPr/>
        <p:txBody>
          <a:bodyPr/>
          <a:lstStyle/>
          <a:p>
            <a:r>
              <a:rPr lang="en-US" dirty="0"/>
              <a:t>Counting Sort</a:t>
            </a:r>
          </a:p>
        </p:txBody>
      </p:sp>
      <p:sp>
        <p:nvSpPr>
          <p:cNvPr id="3" name="Content Placeholder 2">
            <a:extLst>
              <a:ext uri="{FF2B5EF4-FFF2-40B4-BE49-F238E27FC236}">
                <a16:creationId xmlns:a16="http://schemas.microsoft.com/office/drawing/2014/main" id="{56474ABF-DDDE-424D-A9E5-8893CE794C7E}"/>
              </a:ext>
            </a:extLst>
          </p:cNvPr>
          <p:cNvSpPr>
            <a:spLocks noGrp="1"/>
          </p:cNvSpPr>
          <p:nvPr>
            <p:ph idx="1"/>
          </p:nvPr>
        </p:nvSpPr>
        <p:spPr/>
        <p:txBody>
          <a:bodyPr>
            <a:normAutofit fontScale="70000" lnSpcReduction="20000"/>
          </a:bodyPr>
          <a:lstStyle/>
          <a:p>
            <a:r>
              <a:rPr lang="en-US" b="1" dirty="0"/>
              <a:t>Counting sort </a:t>
            </a:r>
            <a:r>
              <a:rPr lang="en-US" dirty="0"/>
              <a:t>is a linear sort, but it can only be used for very limited situations; some sources call this </a:t>
            </a:r>
            <a:r>
              <a:rPr lang="en-US" i="1" dirty="0"/>
              <a:t>bin sort</a:t>
            </a:r>
            <a:r>
              <a:rPr lang="en-US" dirty="0"/>
              <a:t> or </a:t>
            </a:r>
            <a:r>
              <a:rPr lang="en-US" i="1" dirty="0"/>
              <a:t>bucket sort</a:t>
            </a:r>
            <a:r>
              <a:rPr lang="en-US" dirty="0"/>
              <a:t> (our textbook's term), but other sources use these terms differently</a:t>
            </a:r>
          </a:p>
          <a:p>
            <a:r>
              <a:rPr lang="en-US" dirty="0"/>
              <a:t>For example, consider a case where we are sorting N values, and every value is a nonnegative integer less than M</a:t>
            </a:r>
          </a:p>
          <a:p>
            <a:r>
              <a:rPr lang="en-US" dirty="0"/>
              <a:t>A potential scenario: sorting test scores that range from 0 to 100 (M would be 101 in this case)</a:t>
            </a:r>
          </a:p>
          <a:p>
            <a:r>
              <a:rPr lang="en-US" dirty="0"/>
              <a:t>Idea: Use a count array of size M to counts how many times each value occurs</a:t>
            </a:r>
          </a:p>
          <a:p>
            <a:pPr lvl="1"/>
            <a:r>
              <a:rPr lang="en-US" dirty="0"/>
              <a:t>Initialize all the counts to 0</a:t>
            </a:r>
          </a:p>
          <a:p>
            <a:pPr lvl="1"/>
            <a:r>
              <a:rPr lang="en-US" dirty="0"/>
              <a:t>Then loop through all the N items once, and increase the count of each value every time it is seen</a:t>
            </a:r>
          </a:p>
          <a:p>
            <a:r>
              <a:rPr lang="en-US" dirty="0"/>
              <a:t>Based on this count array, you can create a list of sorted scores with a second phase of the sort</a:t>
            </a:r>
          </a:p>
          <a:p>
            <a:pPr lvl="1"/>
            <a:r>
              <a:rPr lang="en-US" dirty="0"/>
              <a:t>Loop through the M distinct values, each of which have been counted</a:t>
            </a:r>
          </a:p>
          <a:p>
            <a:pPr lvl="1"/>
            <a:r>
              <a:rPr lang="en-US" dirty="0"/>
              <a:t>For each value, if it has occurred X times, write the value X times into the original array, starting at position 0</a:t>
            </a:r>
          </a:p>
          <a:p>
            <a:r>
              <a:rPr lang="en-US" dirty="0"/>
              <a:t>This sort is O(N + M)</a:t>
            </a:r>
          </a:p>
          <a:p>
            <a:pPr lvl="1"/>
            <a:r>
              <a:rPr lang="en-US" dirty="0"/>
              <a:t>If M is a constant, or more generally, if M is O(N), then the sort is linear with respect to N</a:t>
            </a:r>
          </a:p>
          <a:p>
            <a:pPr lvl="1"/>
            <a:r>
              <a:rPr lang="en-US" dirty="0"/>
              <a:t>This does not violate our previous conclusion because this is not a comparison-based sort</a:t>
            </a:r>
          </a:p>
          <a:p>
            <a:r>
              <a:rPr lang="en-US" dirty="0"/>
              <a:t>The next slide shows pseudo-code for counting sort</a:t>
            </a:r>
          </a:p>
        </p:txBody>
      </p:sp>
    </p:spTree>
    <p:extLst>
      <p:ext uri="{BB962C8B-B14F-4D97-AF65-F5344CB8AC3E}">
        <p14:creationId xmlns:p14="http://schemas.microsoft.com/office/powerpoint/2010/main" val="25585464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94145-AB45-4A88-A651-BF8FC698FCC9}"/>
              </a:ext>
            </a:extLst>
          </p:cNvPr>
          <p:cNvSpPr>
            <a:spLocks noGrp="1"/>
          </p:cNvSpPr>
          <p:nvPr>
            <p:ph type="title"/>
          </p:nvPr>
        </p:nvSpPr>
        <p:spPr/>
        <p:txBody>
          <a:bodyPr/>
          <a:lstStyle/>
          <a:p>
            <a:r>
              <a:rPr lang="en-US" dirty="0"/>
              <a:t>Counting Sort Pseudo-code</a:t>
            </a:r>
          </a:p>
        </p:txBody>
      </p:sp>
      <p:sp>
        <p:nvSpPr>
          <p:cNvPr id="3" name="Content Placeholder 2">
            <a:extLst>
              <a:ext uri="{FF2B5EF4-FFF2-40B4-BE49-F238E27FC236}">
                <a16:creationId xmlns:a16="http://schemas.microsoft.com/office/drawing/2014/main" id="{97FD35F2-0BDA-4B31-9E9D-6642270D331E}"/>
              </a:ext>
            </a:extLst>
          </p:cNvPr>
          <p:cNvSpPr>
            <a:spLocks noGrp="1"/>
          </p:cNvSpPr>
          <p:nvPr>
            <p:ph idx="1"/>
          </p:nvPr>
        </p:nvSpPr>
        <p:spPr/>
        <p:txBody>
          <a:bodyPr/>
          <a:lstStyle/>
          <a:p>
            <a:pPr marL="0" indent="0">
              <a:buNone/>
            </a:pPr>
            <a:r>
              <a:rPr lang="en-US" noProof="1">
                <a:latin typeface="Courier New" panose="02070309020205020404" pitchFamily="49" charset="0"/>
                <a:cs typeface="Courier New" panose="02070309020205020404" pitchFamily="49" charset="0"/>
              </a:rPr>
              <a:t>CountingSort(Array A, int N)</a:t>
            </a:r>
          </a:p>
          <a:p>
            <a:pPr marL="0" indent="0">
              <a:buNone/>
            </a:pPr>
            <a:r>
              <a:rPr lang="en-US" noProof="1">
                <a:latin typeface="Courier New" panose="02070309020205020404" pitchFamily="49" charset="0"/>
                <a:cs typeface="Courier New" panose="02070309020205020404" pitchFamily="49" charset="0"/>
              </a:rPr>
              <a:t>  Initialize count array to all zeroes</a:t>
            </a:r>
          </a:p>
          <a:p>
            <a:pPr marL="0" indent="0">
              <a:buNone/>
            </a:pPr>
            <a:r>
              <a:rPr lang="en-US" noProof="1">
                <a:latin typeface="Courier New" panose="02070309020205020404" pitchFamily="49" charset="0"/>
                <a:cs typeface="Courier New" panose="02070309020205020404" pitchFamily="49" charset="0"/>
              </a:rPr>
              <a:t>  Loop i from 0 to N - 1</a:t>
            </a:r>
          </a:p>
          <a:p>
            <a:pPr marL="0" indent="0">
              <a:buNone/>
            </a:pPr>
            <a:r>
              <a:rPr lang="en-US" noProof="1">
                <a:latin typeface="Courier New" panose="02070309020205020404" pitchFamily="49" charset="0"/>
                <a:cs typeface="Courier New" panose="02070309020205020404" pitchFamily="49" charset="0"/>
              </a:rPr>
              <a:t>    Increase count[A[i]] by 1</a:t>
            </a:r>
          </a:p>
          <a:p>
            <a:pPr marL="0" indent="0">
              <a:buNone/>
            </a:pPr>
            <a:r>
              <a:rPr lang="en-US" noProof="1">
                <a:latin typeface="Courier New" panose="02070309020205020404" pitchFamily="49" charset="0"/>
                <a:cs typeface="Courier New" panose="02070309020205020404" pitchFamily="49" charset="0"/>
              </a:rPr>
              <a:t>  pos ← 0</a:t>
            </a:r>
          </a:p>
          <a:p>
            <a:pPr marL="0" indent="0">
              <a:buNone/>
            </a:pPr>
            <a:r>
              <a:rPr lang="en-US" noProof="1">
                <a:latin typeface="Courier New" panose="02070309020205020404" pitchFamily="49" charset="0"/>
                <a:cs typeface="Courier New" panose="02070309020205020404" pitchFamily="49" charset="0"/>
              </a:rPr>
              <a:t>  Loop i from 0 to M-1</a:t>
            </a:r>
          </a:p>
          <a:p>
            <a:pPr marL="0" indent="0">
              <a:buNone/>
            </a:pPr>
            <a:r>
              <a:rPr lang="en-US" noProof="1">
                <a:latin typeface="Courier New" panose="02070309020205020404" pitchFamily="49" charset="0"/>
                <a:cs typeface="Courier New" panose="02070309020205020404" pitchFamily="49" charset="0"/>
              </a:rPr>
              <a:t>    Loop j from 0 to count[i] - 1</a:t>
            </a:r>
          </a:p>
          <a:p>
            <a:pPr marL="0" indent="0">
              <a:buNone/>
            </a:pPr>
            <a:r>
              <a:rPr lang="en-US" noProof="1">
                <a:latin typeface="Courier New" panose="02070309020205020404" pitchFamily="49" charset="0"/>
                <a:cs typeface="Courier New" panose="02070309020205020404" pitchFamily="49" charset="0"/>
              </a:rPr>
              <a:t>      A[pos++] ← i</a:t>
            </a:r>
          </a:p>
        </p:txBody>
      </p:sp>
    </p:spTree>
    <p:extLst>
      <p:ext uri="{BB962C8B-B14F-4D97-AF65-F5344CB8AC3E}">
        <p14:creationId xmlns:p14="http://schemas.microsoft.com/office/powerpoint/2010/main" val="5882481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F15E8-F25C-40D7-B50A-A82F2E57F81C}"/>
              </a:ext>
            </a:extLst>
          </p:cNvPr>
          <p:cNvSpPr>
            <a:spLocks noGrp="1"/>
          </p:cNvSpPr>
          <p:nvPr>
            <p:ph type="title"/>
          </p:nvPr>
        </p:nvSpPr>
        <p:spPr/>
        <p:txBody>
          <a:bodyPr/>
          <a:lstStyle/>
          <a:p>
            <a:r>
              <a:rPr lang="en-US" dirty="0"/>
              <a:t>Radix Sort (Overview)</a:t>
            </a:r>
          </a:p>
        </p:txBody>
      </p:sp>
      <p:sp>
        <p:nvSpPr>
          <p:cNvPr id="3" name="Content Placeholder 2">
            <a:extLst>
              <a:ext uri="{FF2B5EF4-FFF2-40B4-BE49-F238E27FC236}">
                <a16:creationId xmlns:a16="http://schemas.microsoft.com/office/drawing/2014/main" id="{F1589AE5-D267-46D1-A2AB-1E8AC9F5D479}"/>
              </a:ext>
            </a:extLst>
          </p:cNvPr>
          <p:cNvSpPr>
            <a:spLocks noGrp="1"/>
          </p:cNvSpPr>
          <p:nvPr>
            <p:ph idx="1"/>
          </p:nvPr>
        </p:nvSpPr>
        <p:spPr/>
        <p:txBody>
          <a:bodyPr>
            <a:normAutofit fontScale="92500" lnSpcReduction="20000"/>
          </a:bodyPr>
          <a:lstStyle/>
          <a:p>
            <a:r>
              <a:rPr lang="en-US" dirty="0"/>
              <a:t>A generalization of counting sort allows us to beat Ω(N log N) time with less stringent requirements</a:t>
            </a:r>
          </a:p>
          <a:p>
            <a:r>
              <a:rPr lang="en-US" dirty="0"/>
              <a:t>This is called </a:t>
            </a:r>
            <a:r>
              <a:rPr lang="en-US" b="1" dirty="0"/>
              <a:t>radix sort</a:t>
            </a:r>
            <a:r>
              <a:rPr lang="en-US" dirty="0"/>
              <a:t> (a variation of this is discussed in the textbook, but we are going to discuss it differently)</a:t>
            </a:r>
          </a:p>
          <a:p>
            <a:r>
              <a:rPr lang="en-US" dirty="0"/>
              <a:t>With radix sort, each bin does not just count the number of times that an item occurs, but keeps track of a list of items that belong to the bin</a:t>
            </a:r>
          </a:p>
          <a:p>
            <a:r>
              <a:rPr lang="en-US" dirty="0"/>
              <a:t>One variation of radix sort is called </a:t>
            </a:r>
            <a:r>
              <a:rPr lang="en-US" i="1" dirty="0"/>
              <a:t>most-significant-digit radix sort</a:t>
            </a:r>
          </a:p>
          <a:p>
            <a:pPr lvl="1"/>
            <a:r>
              <a:rPr lang="en-US" dirty="0"/>
              <a:t>This first sorts based on high order bits (or bytes, or digits, etc.)</a:t>
            </a:r>
          </a:p>
          <a:p>
            <a:pPr lvl="1"/>
            <a:r>
              <a:rPr lang="en-US" dirty="0"/>
              <a:t>Then it recursively applies the sort to each bucket based on lower order bits (or bytes, digits, etc.)</a:t>
            </a:r>
          </a:p>
          <a:p>
            <a:pPr lvl="1"/>
            <a:r>
              <a:rPr lang="en-US" dirty="0"/>
              <a:t>Most-significant-digit radix sort can be thought of as a generalization of quicksort</a:t>
            </a:r>
          </a:p>
          <a:p>
            <a:pPr lvl="1"/>
            <a:r>
              <a:rPr lang="en-US" dirty="0"/>
              <a:t>We will not discuss this variation any further</a:t>
            </a:r>
          </a:p>
          <a:p>
            <a:r>
              <a:rPr lang="en-US" dirty="0"/>
              <a:t>We will cover another variation called </a:t>
            </a:r>
            <a:r>
              <a:rPr lang="en-US" b="1" dirty="0"/>
              <a:t>least-significant-digit radix sort</a:t>
            </a:r>
          </a:p>
          <a:p>
            <a:endParaRPr lang="en-US" dirty="0"/>
          </a:p>
        </p:txBody>
      </p:sp>
    </p:spTree>
    <p:extLst>
      <p:ext uri="{BB962C8B-B14F-4D97-AF65-F5344CB8AC3E}">
        <p14:creationId xmlns:p14="http://schemas.microsoft.com/office/powerpoint/2010/main" val="15342906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37457-9FB6-4E4E-8873-C8223B7E82DA}"/>
              </a:ext>
            </a:extLst>
          </p:cNvPr>
          <p:cNvSpPr>
            <a:spLocks noGrp="1"/>
          </p:cNvSpPr>
          <p:nvPr>
            <p:ph type="title"/>
          </p:nvPr>
        </p:nvSpPr>
        <p:spPr/>
        <p:txBody>
          <a:bodyPr/>
          <a:lstStyle/>
          <a:p>
            <a:r>
              <a:rPr lang="en-US" dirty="0"/>
              <a:t>Least-Significant-Digit Radix Sort</a:t>
            </a:r>
          </a:p>
        </p:txBody>
      </p:sp>
      <p:sp>
        <p:nvSpPr>
          <p:cNvPr id="3" name="Content Placeholder 2">
            <a:extLst>
              <a:ext uri="{FF2B5EF4-FFF2-40B4-BE49-F238E27FC236}">
                <a16:creationId xmlns:a16="http://schemas.microsoft.com/office/drawing/2014/main" id="{A8D9FFB3-81E6-4658-A4C1-5476EEB5F9DF}"/>
              </a:ext>
            </a:extLst>
          </p:cNvPr>
          <p:cNvSpPr>
            <a:spLocks noGrp="1"/>
          </p:cNvSpPr>
          <p:nvPr>
            <p:ph idx="1"/>
          </p:nvPr>
        </p:nvSpPr>
        <p:spPr/>
        <p:txBody>
          <a:bodyPr>
            <a:normAutofit fontScale="77500" lnSpcReduction="20000"/>
          </a:bodyPr>
          <a:lstStyle/>
          <a:p>
            <a:r>
              <a:rPr lang="en-US" b="1" dirty="0"/>
              <a:t>Least-significant-digit radix sort </a:t>
            </a:r>
            <a:r>
              <a:rPr lang="en-US" dirty="0"/>
              <a:t>first sorts the sequence based on the lowest order bits (or bytes, digits, etc.)</a:t>
            </a:r>
          </a:p>
          <a:p>
            <a:r>
              <a:rPr lang="en-US" dirty="0"/>
              <a:t>Then additional passes sort based on the higher order bits (or bytes, digits, etc.)</a:t>
            </a:r>
          </a:p>
          <a:p>
            <a:r>
              <a:rPr lang="en-US" dirty="0"/>
              <a:t>This is not a recursive algorithm</a:t>
            </a:r>
          </a:p>
          <a:p>
            <a:r>
              <a:rPr lang="en-US" dirty="0"/>
              <a:t>For example, assume you are sorting integers using ten bins</a:t>
            </a:r>
          </a:p>
          <a:p>
            <a:r>
              <a:rPr lang="en-US" dirty="0"/>
              <a:t>Then, you could first sort based on the ones digit, then the tens digit, then the hundreds digit, etc.</a:t>
            </a:r>
          </a:p>
          <a:p>
            <a:r>
              <a:rPr lang="en-US" dirty="0"/>
              <a:t>In practice, you would not be sorting based on one digit at a time, but based on a reasonably small number of bits or bytes at a time</a:t>
            </a:r>
          </a:p>
          <a:p>
            <a:r>
              <a:rPr lang="en-US" dirty="0"/>
              <a:t>Each bin stores a list of the items that get placed into that bin</a:t>
            </a:r>
          </a:p>
          <a:p>
            <a:r>
              <a:rPr lang="en-US" dirty="0"/>
              <a:t>Each pass does a full sort, but based only on particular bits, bytes, or digits</a:t>
            </a:r>
          </a:p>
          <a:p>
            <a:r>
              <a:rPr lang="en-US" dirty="0"/>
              <a:t>As long as </a:t>
            </a:r>
            <a:r>
              <a:rPr lang="en-US" i="1" dirty="0"/>
              <a:t>each pass uses a stable sort</a:t>
            </a:r>
            <a:r>
              <a:rPr lang="en-US" dirty="0"/>
              <a:t>, the final outcome will be correct</a:t>
            </a:r>
          </a:p>
          <a:p>
            <a:r>
              <a:rPr lang="en-US" dirty="0"/>
              <a:t>We will now step through an example of least-significant-digit radix sort</a:t>
            </a:r>
          </a:p>
          <a:p>
            <a:endParaRPr lang="en-US" dirty="0"/>
          </a:p>
        </p:txBody>
      </p:sp>
    </p:spTree>
    <p:extLst>
      <p:ext uri="{BB962C8B-B14F-4D97-AF65-F5344CB8AC3E}">
        <p14:creationId xmlns:p14="http://schemas.microsoft.com/office/powerpoint/2010/main" val="2404486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lstStyle/>
          <a:p>
            <a:r>
              <a:rPr lang="en-US" dirty="0"/>
              <a:t>Original array:</a:t>
            </a:r>
          </a:p>
          <a:p>
            <a:pPr marL="0" indent="0">
              <a:buNone/>
            </a:pPr>
            <a:r>
              <a:rPr lang="en-US" dirty="0">
                <a:cs typeface="Courier New" panose="02070309020205020404" pitchFamily="49" charset="0"/>
              </a:rPr>
              <a:t>329, 457, 657, 839, 436, 720, 355</a:t>
            </a:r>
          </a:p>
          <a:p>
            <a:pPr marL="0" indent="0">
              <a:buNone/>
            </a:pPr>
            <a:r>
              <a:rPr lang="en-US" dirty="0"/>
              <a:t>(for the first pass, we will only consider the ones digit)</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p:txBody>
      </p:sp>
    </p:spTree>
    <p:extLst>
      <p:ext uri="{BB962C8B-B14F-4D97-AF65-F5344CB8AC3E}">
        <p14:creationId xmlns:p14="http://schemas.microsoft.com/office/powerpoint/2010/main" val="7572577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lstStyle/>
          <a:p>
            <a:r>
              <a:rPr lang="en-US" dirty="0"/>
              <a:t>Original array:</a:t>
            </a:r>
          </a:p>
          <a:p>
            <a:pPr marL="0" indent="0">
              <a:buNone/>
            </a:pPr>
            <a:r>
              <a:rPr lang="en-US" dirty="0"/>
              <a:t>329, 457, 657, 839, 436, 720, 355</a:t>
            </a:r>
          </a:p>
          <a:p>
            <a:pPr marL="0" indent="0">
              <a:buNone/>
            </a:pPr>
            <a:r>
              <a:rPr lang="en-US" dirty="0"/>
              <a:t>     ^ (we are inserting each item into a bin based on the ones digit)</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329</a:t>
            </a:r>
          </a:p>
        </p:txBody>
      </p:sp>
    </p:spTree>
    <p:extLst>
      <p:ext uri="{BB962C8B-B14F-4D97-AF65-F5344CB8AC3E}">
        <p14:creationId xmlns:p14="http://schemas.microsoft.com/office/powerpoint/2010/main" val="39543644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lstStyle/>
          <a:p>
            <a:r>
              <a:rPr lang="en-US" dirty="0"/>
              <a:t>Original array:</a:t>
            </a:r>
          </a:p>
          <a:p>
            <a:pPr marL="0" indent="0">
              <a:buNone/>
            </a:pPr>
            <a:r>
              <a:rPr lang="en-US" dirty="0"/>
              <a:t>329, 457, 657, 839, 436, 720, 355</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457       329</a:t>
            </a:r>
          </a:p>
        </p:txBody>
      </p:sp>
    </p:spTree>
    <p:extLst>
      <p:ext uri="{BB962C8B-B14F-4D97-AF65-F5344CB8AC3E}">
        <p14:creationId xmlns:p14="http://schemas.microsoft.com/office/powerpoint/2010/main" val="16911920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lstStyle/>
          <a:p>
            <a:r>
              <a:rPr lang="en-US" dirty="0"/>
              <a:t>Original array:</a:t>
            </a:r>
          </a:p>
          <a:p>
            <a:pPr marL="0" indent="0">
              <a:buNone/>
            </a:pPr>
            <a:r>
              <a:rPr lang="en-US" dirty="0"/>
              <a:t>329, 457, 657, 839, 436, 720, 355</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457       329</a:t>
            </a:r>
          </a:p>
          <a:p>
            <a:pPr marL="0" indent="0">
              <a:buNone/>
            </a:pPr>
            <a:r>
              <a:rPr lang="en-US" sz="2400" dirty="0">
                <a:latin typeface="Courier New" panose="02070309020205020404" pitchFamily="49" charset="0"/>
                <a:cs typeface="Courier New" panose="02070309020205020404" pitchFamily="49" charset="0"/>
              </a:rPr>
              <a:t>                                    657</a:t>
            </a:r>
          </a:p>
        </p:txBody>
      </p:sp>
    </p:spTree>
    <p:extLst>
      <p:ext uri="{BB962C8B-B14F-4D97-AF65-F5344CB8AC3E}">
        <p14:creationId xmlns:p14="http://schemas.microsoft.com/office/powerpoint/2010/main" val="28916682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lstStyle/>
          <a:p>
            <a:r>
              <a:rPr lang="en-US" dirty="0"/>
              <a:t>Original array:</a:t>
            </a:r>
          </a:p>
          <a:p>
            <a:pPr marL="0" indent="0">
              <a:buNone/>
            </a:pPr>
            <a:r>
              <a:rPr lang="en-US" dirty="0"/>
              <a:t>329, 457, 657, 839, 436, 720, 355</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457       329</a:t>
            </a:r>
          </a:p>
          <a:p>
            <a:pPr marL="0" indent="0">
              <a:buNone/>
            </a:pPr>
            <a:r>
              <a:rPr lang="en-US" sz="2400" dirty="0">
                <a:latin typeface="Courier New" panose="02070309020205020404" pitchFamily="49" charset="0"/>
                <a:cs typeface="Courier New" panose="02070309020205020404" pitchFamily="49" charset="0"/>
              </a:rPr>
              <a:t>                                    657       839</a:t>
            </a:r>
          </a:p>
        </p:txBody>
      </p:sp>
    </p:spTree>
    <p:extLst>
      <p:ext uri="{BB962C8B-B14F-4D97-AF65-F5344CB8AC3E}">
        <p14:creationId xmlns:p14="http://schemas.microsoft.com/office/powerpoint/2010/main" val="6680563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lstStyle/>
          <a:p>
            <a:r>
              <a:rPr lang="en-US" dirty="0"/>
              <a:t>Original array:</a:t>
            </a:r>
          </a:p>
          <a:p>
            <a:pPr marL="0" indent="0">
              <a:buNone/>
            </a:pPr>
            <a:r>
              <a:rPr lang="en-US" dirty="0"/>
              <a:t>329, 457, 657, 839, 436, 720, 355</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436  457       329</a:t>
            </a:r>
          </a:p>
          <a:p>
            <a:pPr marL="0" indent="0">
              <a:buNone/>
            </a:pPr>
            <a:r>
              <a:rPr lang="en-US" sz="2400" dirty="0">
                <a:latin typeface="Courier New" panose="02070309020205020404" pitchFamily="49" charset="0"/>
                <a:cs typeface="Courier New" panose="02070309020205020404" pitchFamily="49" charset="0"/>
              </a:rPr>
              <a:t>                                    657       839</a:t>
            </a:r>
          </a:p>
        </p:txBody>
      </p:sp>
    </p:spTree>
    <p:extLst>
      <p:ext uri="{BB962C8B-B14F-4D97-AF65-F5344CB8AC3E}">
        <p14:creationId xmlns:p14="http://schemas.microsoft.com/office/powerpoint/2010/main" val="22979478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lstStyle/>
          <a:p>
            <a:r>
              <a:rPr lang="en-US" dirty="0"/>
              <a:t>Original array:</a:t>
            </a:r>
          </a:p>
          <a:p>
            <a:pPr marL="0" indent="0">
              <a:buNone/>
            </a:pPr>
            <a:r>
              <a:rPr lang="en-US" dirty="0"/>
              <a:t>329, 457, 657, 839, 436, 720, 355</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720                           436  457       329</a:t>
            </a:r>
          </a:p>
          <a:p>
            <a:pPr marL="0" indent="0">
              <a:buNone/>
            </a:pPr>
            <a:r>
              <a:rPr lang="en-US" sz="2400" dirty="0">
                <a:latin typeface="Courier New" panose="02070309020205020404" pitchFamily="49" charset="0"/>
                <a:cs typeface="Courier New" panose="02070309020205020404" pitchFamily="49" charset="0"/>
              </a:rPr>
              <a:t>                                    657       839</a:t>
            </a:r>
          </a:p>
        </p:txBody>
      </p:sp>
    </p:spTree>
    <p:extLst>
      <p:ext uri="{BB962C8B-B14F-4D97-AF65-F5344CB8AC3E}">
        <p14:creationId xmlns:p14="http://schemas.microsoft.com/office/powerpoint/2010/main" val="21771283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lstStyle/>
          <a:p>
            <a:r>
              <a:rPr lang="en-US" dirty="0"/>
              <a:t>Original array:</a:t>
            </a:r>
          </a:p>
          <a:p>
            <a:pPr marL="0" indent="0">
              <a:buNone/>
            </a:pPr>
            <a:r>
              <a:rPr lang="en-US" dirty="0"/>
              <a:t>329, 457, 657, 839, 436, 720, 355</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720                      355  436  457       329</a:t>
            </a:r>
          </a:p>
          <a:p>
            <a:pPr marL="0" indent="0">
              <a:buNone/>
            </a:pPr>
            <a:r>
              <a:rPr lang="en-US" sz="2400" dirty="0">
                <a:latin typeface="Courier New" panose="02070309020205020404" pitchFamily="49" charset="0"/>
                <a:cs typeface="Courier New" panose="02070309020205020404" pitchFamily="49" charset="0"/>
              </a:rPr>
              <a:t>                                    657       839</a:t>
            </a:r>
          </a:p>
        </p:txBody>
      </p:sp>
    </p:spTree>
    <p:extLst>
      <p:ext uri="{BB962C8B-B14F-4D97-AF65-F5344CB8AC3E}">
        <p14:creationId xmlns:p14="http://schemas.microsoft.com/office/powerpoint/2010/main" val="7319637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normAutofit/>
          </a:bodyPr>
          <a:lstStyle/>
          <a:p>
            <a:r>
              <a:rPr lang="en-US" dirty="0"/>
              <a:t>Original array:</a:t>
            </a:r>
          </a:p>
          <a:p>
            <a:pPr marL="0" indent="0">
              <a:buNone/>
            </a:pPr>
            <a:r>
              <a:rPr lang="en-US" dirty="0"/>
              <a:t>329, 457, 657, 839, 436, 720, 355</a:t>
            </a:r>
          </a:p>
          <a:p>
            <a:pPr marL="0" indent="0">
              <a:buNone/>
            </a:pPr>
            <a:r>
              <a:rPr lang="en-US" dirty="0"/>
              <a:t>                                                         ^ (first pass complete, now copy data</a:t>
            </a:r>
          </a:p>
          <a:p>
            <a:pPr marL="0" indent="0">
              <a:buNone/>
            </a:pPr>
            <a:r>
              <a:rPr lang="en-US" dirty="0"/>
              <a:t>                                                              from bins back to original array)</a:t>
            </a:r>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720                      355  436  457       329</a:t>
            </a:r>
          </a:p>
          <a:p>
            <a:pPr marL="0" indent="0">
              <a:buNone/>
            </a:pPr>
            <a:r>
              <a:rPr lang="en-US" sz="2400" dirty="0">
                <a:latin typeface="Courier New" panose="02070309020205020404" pitchFamily="49" charset="0"/>
                <a:cs typeface="Courier New" panose="02070309020205020404" pitchFamily="49" charset="0"/>
              </a:rPr>
              <a:t>                                    657       839</a:t>
            </a:r>
          </a:p>
          <a:p>
            <a:pPr marL="0" indent="0">
              <a:buNone/>
            </a:pPr>
            <a:endParaRPr lang="en-US" dirty="0"/>
          </a:p>
        </p:txBody>
      </p:sp>
    </p:spTree>
    <p:extLst>
      <p:ext uri="{BB962C8B-B14F-4D97-AF65-F5344CB8AC3E}">
        <p14:creationId xmlns:p14="http://schemas.microsoft.com/office/powerpoint/2010/main" val="944420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normAutofit/>
          </a:bodyPr>
          <a:lstStyle/>
          <a:p>
            <a:r>
              <a:rPr lang="en-US" dirty="0"/>
              <a:t>Original array:</a:t>
            </a:r>
          </a:p>
          <a:p>
            <a:pPr marL="0" indent="0">
              <a:buNone/>
            </a:pPr>
            <a:r>
              <a:rPr lang="en-US" dirty="0"/>
              <a:t>720, 355, 436, 457, 657, 329, 839</a:t>
            </a:r>
          </a:p>
          <a:p>
            <a:pPr marL="0" indent="0">
              <a:buNone/>
            </a:pPr>
            <a:r>
              <a:rPr lang="en-US" dirty="0"/>
              <a:t> (the data has been copied back; you can reset the bins)</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720                      355  436  457       329</a:t>
            </a:r>
          </a:p>
          <a:p>
            <a:pPr marL="0" indent="0">
              <a:buNone/>
            </a:pPr>
            <a:r>
              <a:rPr lang="en-US" sz="2400" dirty="0">
                <a:latin typeface="Courier New" panose="02070309020205020404" pitchFamily="49" charset="0"/>
                <a:cs typeface="Courier New" panose="02070309020205020404" pitchFamily="49" charset="0"/>
              </a:rPr>
              <a:t>                                    657       839</a:t>
            </a:r>
          </a:p>
          <a:p>
            <a:pPr marL="0" indent="0">
              <a:buNone/>
            </a:pPr>
            <a:endParaRPr lang="en-US" dirty="0"/>
          </a:p>
        </p:txBody>
      </p:sp>
    </p:spTree>
    <p:extLst>
      <p:ext uri="{BB962C8B-B14F-4D97-AF65-F5344CB8AC3E}">
        <p14:creationId xmlns:p14="http://schemas.microsoft.com/office/powerpoint/2010/main" val="6026493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normAutofit/>
          </a:bodyPr>
          <a:lstStyle/>
          <a:p>
            <a:r>
              <a:rPr lang="en-US" dirty="0"/>
              <a:t>Original array:</a:t>
            </a:r>
          </a:p>
          <a:p>
            <a:pPr marL="0" indent="0">
              <a:buNone/>
            </a:pPr>
            <a:r>
              <a:rPr lang="en-US" dirty="0"/>
              <a:t>720, 355, 436, 457, 657, 329, 839</a:t>
            </a:r>
          </a:p>
          <a:p>
            <a:pPr marL="0" indent="0">
              <a:buNone/>
            </a:pPr>
            <a:r>
              <a:rPr lang="en-US" dirty="0"/>
              <a:t> (the data does not appear sorted at all, but if you only look at the</a:t>
            </a:r>
          </a:p>
          <a:p>
            <a:pPr marL="0" indent="0">
              <a:buNone/>
            </a:pPr>
            <a:r>
              <a:rPr lang="en-US" dirty="0"/>
              <a:t>ones digits, they are sorted)</a:t>
            </a:r>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endParaRPr lang="en-US" dirty="0"/>
          </a:p>
        </p:txBody>
      </p:sp>
    </p:spTree>
    <p:extLst>
      <p:ext uri="{BB962C8B-B14F-4D97-AF65-F5344CB8AC3E}">
        <p14:creationId xmlns:p14="http://schemas.microsoft.com/office/powerpoint/2010/main" val="1673921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normAutofit/>
          </a:bodyPr>
          <a:lstStyle/>
          <a:p>
            <a:r>
              <a:rPr lang="en-US" dirty="0"/>
              <a:t>Original array:</a:t>
            </a:r>
          </a:p>
          <a:p>
            <a:pPr marL="0" indent="0">
              <a:buNone/>
            </a:pPr>
            <a:r>
              <a:rPr lang="en-US" dirty="0"/>
              <a:t>720, 355, 436, 457, 657, 329, 839</a:t>
            </a:r>
          </a:p>
          <a:p>
            <a:pPr marL="0" indent="0">
              <a:buNone/>
            </a:pPr>
            <a:r>
              <a:rPr lang="en-US" dirty="0"/>
              <a:t>   ^ (this pass, we are only considering the tens digit)</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a:t>
            </a:r>
          </a:p>
        </p:txBody>
      </p:sp>
    </p:spTree>
    <p:extLst>
      <p:ext uri="{BB962C8B-B14F-4D97-AF65-F5344CB8AC3E}">
        <p14:creationId xmlns:p14="http://schemas.microsoft.com/office/powerpoint/2010/main" val="37537822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normAutofit/>
          </a:bodyPr>
          <a:lstStyle/>
          <a:p>
            <a:r>
              <a:rPr lang="en-US" dirty="0"/>
              <a:t>Original array:</a:t>
            </a:r>
          </a:p>
          <a:p>
            <a:pPr marL="0" indent="0">
              <a:buNone/>
            </a:pPr>
            <a:r>
              <a:rPr lang="en-US" dirty="0"/>
              <a:t>720, 355, 436, 457, 657, 329, 839</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720            355</a:t>
            </a:r>
          </a:p>
        </p:txBody>
      </p:sp>
    </p:spTree>
    <p:extLst>
      <p:ext uri="{BB962C8B-B14F-4D97-AF65-F5344CB8AC3E}">
        <p14:creationId xmlns:p14="http://schemas.microsoft.com/office/powerpoint/2010/main" val="18135835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normAutofit/>
          </a:bodyPr>
          <a:lstStyle/>
          <a:p>
            <a:r>
              <a:rPr lang="en-US" dirty="0"/>
              <a:t>Original array:</a:t>
            </a:r>
          </a:p>
          <a:p>
            <a:pPr marL="0" indent="0">
              <a:buNone/>
            </a:pPr>
            <a:r>
              <a:rPr lang="en-US" dirty="0"/>
              <a:t>720, 355, 436, 457, 657, 329, 839</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720  436       355</a:t>
            </a:r>
          </a:p>
        </p:txBody>
      </p:sp>
    </p:spTree>
    <p:extLst>
      <p:ext uri="{BB962C8B-B14F-4D97-AF65-F5344CB8AC3E}">
        <p14:creationId xmlns:p14="http://schemas.microsoft.com/office/powerpoint/2010/main" val="42270448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normAutofit/>
          </a:bodyPr>
          <a:lstStyle/>
          <a:p>
            <a:r>
              <a:rPr lang="en-US" dirty="0"/>
              <a:t>Original array:</a:t>
            </a:r>
          </a:p>
          <a:p>
            <a:pPr marL="0" indent="0">
              <a:buNone/>
            </a:pPr>
            <a:r>
              <a:rPr lang="en-US" dirty="0"/>
              <a:t>720, 355, 436, 457, 657, 329, 839</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720  436       355</a:t>
            </a:r>
          </a:p>
          <a:p>
            <a:pPr marL="0" indent="0">
              <a:buNone/>
            </a:pPr>
            <a:r>
              <a:rPr lang="en-US" sz="2400" dirty="0">
                <a:latin typeface="Courier New" panose="02070309020205020404" pitchFamily="49" charset="0"/>
                <a:cs typeface="Courier New" panose="02070309020205020404" pitchFamily="49" charset="0"/>
              </a:rPr>
              <a:t>                          457</a:t>
            </a:r>
          </a:p>
        </p:txBody>
      </p:sp>
    </p:spTree>
    <p:extLst>
      <p:ext uri="{BB962C8B-B14F-4D97-AF65-F5344CB8AC3E}">
        <p14:creationId xmlns:p14="http://schemas.microsoft.com/office/powerpoint/2010/main" val="62975980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720, 355, 436, 457, 657, 329, 839</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720  436       355</a:t>
            </a:r>
          </a:p>
          <a:p>
            <a:pPr marL="0" indent="0">
              <a:buNone/>
            </a:pPr>
            <a:r>
              <a:rPr lang="en-US" sz="2400" dirty="0">
                <a:latin typeface="Courier New" panose="02070309020205020404" pitchFamily="49" charset="0"/>
                <a:cs typeface="Courier New" panose="02070309020205020404" pitchFamily="49" charset="0"/>
              </a:rPr>
              <a:t>                          457</a:t>
            </a:r>
          </a:p>
          <a:p>
            <a:pPr marL="0" indent="0">
              <a:buNone/>
            </a:pPr>
            <a:r>
              <a:rPr lang="en-US" sz="2400" dirty="0">
                <a:latin typeface="Courier New" panose="02070309020205020404" pitchFamily="49" charset="0"/>
                <a:cs typeface="Courier New" panose="02070309020205020404" pitchFamily="49" charset="0"/>
              </a:rPr>
              <a:t>                          657</a:t>
            </a:r>
          </a:p>
        </p:txBody>
      </p:sp>
    </p:spTree>
    <p:extLst>
      <p:ext uri="{BB962C8B-B14F-4D97-AF65-F5344CB8AC3E}">
        <p14:creationId xmlns:p14="http://schemas.microsoft.com/office/powerpoint/2010/main" val="31184839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720, 355, 436, 457, 657, 329, 839</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720  436       355</a:t>
            </a:r>
          </a:p>
          <a:p>
            <a:pPr marL="0" indent="0">
              <a:buNone/>
            </a:pPr>
            <a:r>
              <a:rPr lang="en-US" sz="2400" dirty="0">
                <a:latin typeface="Courier New" panose="02070309020205020404" pitchFamily="49" charset="0"/>
                <a:cs typeface="Courier New" panose="02070309020205020404" pitchFamily="49" charset="0"/>
              </a:rPr>
              <a:t>           329            457</a:t>
            </a:r>
          </a:p>
          <a:p>
            <a:pPr marL="0" indent="0">
              <a:buNone/>
            </a:pPr>
            <a:r>
              <a:rPr lang="en-US" sz="2400" dirty="0">
                <a:latin typeface="Courier New" panose="02070309020205020404" pitchFamily="49" charset="0"/>
                <a:cs typeface="Courier New" panose="02070309020205020404" pitchFamily="49" charset="0"/>
              </a:rPr>
              <a:t>                          657</a:t>
            </a:r>
          </a:p>
        </p:txBody>
      </p:sp>
    </p:spTree>
    <p:extLst>
      <p:ext uri="{BB962C8B-B14F-4D97-AF65-F5344CB8AC3E}">
        <p14:creationId xmlns:p14="http://schemas.microsoft.com/office/powerpoint/2010/main" val="384881143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720, 355, 436, 457, 657, 329, 839</a:t>
            </a:r>
          </a:p>
          <a:p>
            <a:pPr marL="0" indent="0">
              <a:buNone/>
            </a:pPr>
            <a:r>
              <a:rPr lang="en-US" dirty="0"/>
              <a:t>                                                       ^ (second pass complete, now copy data</a:t>
            </a:r>
          </a:p>
          <a:p>
            <a:pPr marL="0" indent="0">
              <a:buNone/>
            </a:pPr>
            <a:r>
              <a:rPr lang="en-US" dirty="0"/>
              <a:t>                                                              from bins back to original array)</a:t>
            </a:r>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720  436       355</a:t>
            </a:r>
          </a:p>
          <a:p>
            <a:pPr marL="0" indent="0">
              <a:buNone/>
            </a:pPr>
            <a:r>
              <a:rPr lang="en-US" sz="2400" dirty="0">
                <a:latin typeface="Courier New" panose="02070309020205020404" pitchFamily="49" charset="0"/>
                <a:cs typeface="Courier New" panose="02070309020205020404" pitchFamily="49" charset="0"/>
              </a:rPr>
              <a:t>           329  839       457</a:t>
            </a:r>
          </a:p>
          <a:p>
            <a:pPr marL="0" indent="0">
              <a:buNone/>
            </a:pPr>
            <a:r>
              <a:rPr lang="en-US" sz="2400" dirty="0">
                <a:latin typeface="Courier New" panose="02070309020205020404" pitchFamily="49" charset="0"/>
                <a:cs typeface="Courier New" panose="02070309020205020404" pitchFamily="49" charset="0"/>
              </a:rPr>
              <a:t>                          657</a:t>
            </a:r>
          </a:p>
        </p:txBody>
      </p:sp>
    </p:spTree>
    <p:extLst>
      <p:ext uri="{BB962C8B-B14F-4D97-AF65-F5344CB8AC3E}">
        <p14:creationId xmlns:p14="http://schemas.microsoft.com/office/powerpoint/2010/main" val="35913978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720, 329, 436, 839, 355, 457, 657</a:t>
            </a:r>
          </a:p>
          <a:p>
            <a:pPr marL="0" indent="0">
              <a:buNone/>
            </a:pPr>
            <a:r>
              <a:rPr lang="en-US" dirty="0"/>
              <a:t> (the data has been copied back; you can reset the bins)</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720  436       355</a:t>
            </a:r>
          </a:p>
          <a:p>
            <a:pPr marL="0" indent="0">
              <a:buNone/>
            </a:pPr>
            <a:r>
              <a:rPr lang="en-US" sz="2400" dirty="0">
                <a:latin typeface="Courier New" panose="02070309020205020404" pitchFamily="49" charset="0"/>
                <a:cs typeface="Courier New" panose="02070309020205020404" pitchFamily="49" charset="0"/>
              </a:rPr>
              <a:t>           329  839       457</a:t>
            </a:r>
          </a:p>
          <a:p>
            <a:pPr marL="0" indent="0">
              <a:buNone/>
            </a:pPr>
            <a:r>
              <a:rPr lang="en-US" sz="2400" dirty="0">
                <a:latin typeface="Courier New" panose="02070309020205020404" pitchFamily="49" charset="0"/>
                <a:cs typeface="Courier New" panose="02070309020205020404" pitchFamily="49" charset="0"/>
              </a:rPr>
              <a:t>                          657</a:t>
            </a:r>
          </a:p>
        </p:txBody>
      </p:sp>
    </p:spTree>
    <p:extLst>
      <p:ext uri="{BB962C8B-B14F-4D97-AF65-F5344CB8AC3E}">
        <p14:creationId xmlns:p14="http://schemas.microsoft.com/office/powerpoint/2010/main" val="197019668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720, 329, 436, 839, 355, 457, 657</a:t>
            </a:r>
          </a:p>
          <a:p>
            <a:pPr marL="0" indent="0">
              <a:buNone/>
            </a:pPr>
            <a:r>
              <a:rPr lang="en-US" dirty="0"/>
              <a:t> (the data still does not appear sorted at all, but now if you only look at</a:t>
            </a:r>
          </a:p>
          <a:p>
            <a:pPr marL="0" indent="0">
              <a:buNone/>
            </a:pPr>
            <a:r>
              <a:rPr lang="en-US" dirty="0"/>
              <a:t>the two right-most digits, they are sorted)</a:t>
            </a:r>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endParaRPr lang="en-US" sz="2400" u="sng"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9357413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720, 329, 436, 839, 355, 457, 657</a:t>
            </a:r>
          </a:p>
          <a:p>
            <a:pPr marL="0" indent="0">
              <a:buNone/>
            </a:pPr>
            <a:r>
              <a:rPr lang="en-US" dirty="0"/>
              <a:t>^ (this pass, we are only considering the hundreds digit)</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a:t>
            </a:r>
          </a:p>
        </p:txBody>
      </p:sp>
    </p:spTree>
    <p:extLst>
      <p:ext uri="{BB962C8B-B14F-4D97-AF65-F5344CB8AC3E}">
        <p14:creationId xmlns:p14="http://schemas.microsoft.com/office/powerpoint/2010/main" val="8376057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720, 329, 436, 839, 355, 457, 657</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329                 720</a:t>
            </a:r>
          </a:p>
        </p:txBody>
      </p:sp>
    </p:spTree>
    <p:extLst>
      <p:ext uri="{BB962C8B-B14F-4D97-AF65-F5344CB8AC3E}">
        <p14:creationId xmlns:p14="http://schemas.microsoft.com/office/powerpoint/2010/main" val="32949761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720, 329, 436, 839, 355, 457, 657</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329  436            720</a:t>
            </a:r>
          </a:p>
        </p:txBody>
      </p:sp>
    </p:spTree>
    <p:extLst>
      <p:ext uri="{BB962C8B-B14F-4D97-AF65-F5344CB8AC3E}">
        <p14:creationId xmlns:p14="http://schemas.microsoft.com/office/powerpoint/2010/main" val="160038390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720, 329, 436, 839, 355, 457, 657</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329  436            720  839</a:t>
            </a:r>
          </a:p>
        </p:txBody>
      </p:sp>
    </p:spTree>
    <p:extLst>
      <p:ext uri="{BB962C8B-B14F-4D97-AF65-F5344CB8AC3E}">
        <p14:creationId xmlns:p14="http://schemas.microsoft.com/office/powerpoint/2010/main" val="7381188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720, 329, 436, 839, 355, 457, 657</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329  436            720  839</a:t>
            </a:r>
          </a:p>
          <a:p>
            <a:pPr marL="0" indent="0">
              <a:buNone/>
            </a:pPr>
            <a:r>
              <a:rPr lang="en-US" sz="2400" dirty="0">
                <a:latin typeface="Courier New" panose="02070309020205020404" pitchFamily="49" charset="0"/>
                <a:cs typeface="Courier New" panose="02070309020205020404" pitchFamily="49" charset="0"/>
              </a:rPr>
              <a:t>                355</a:t>
            </a:r>
          </a:p>
        </p:txBody>
      </p:sp>
    </p:spTree>
    <p:extLst>
      <p:ext uri="{BB962C8B-B14F-4D97-AF65-F5344CB8AC3E}">
        <p14:creationId xmlns:p14="http://schemas.microsoft.com/office/powerpoint/2010/main" val="335416225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720, 329, 436, 839, 355, 457, 657</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329  436            720  839</a:t>
            </a:r>
          </a:p>
          <a:p>
            <a:pPr marL="0" indent="0">
              <a:buNone/>
            </a:pPr>
            <a:r>
              <a:rPr lang="en-US" sz="2400" dirty="0">
                <a:latin typeface="Courier New" panose="02070309020205020404" pitchFamily="49" charset="0"/>
                <a:cs typeface="Courier New" panose="02070309020205020404" pitchFamily="49" charset="0"/>
              </a:rPr>
              <a:t>                355  457</a:t>
            </a:r>
          </a:p>
        </p:txBody>
      </p:sp>
    </p:spTree>
    <p:extLst>
      <p:ext uri="{BB962C8B-B14F-4D97-AF65-F5344CB8AC3E}">
        <p14:creationId xmlns:p14="http://schemas.microsoft.com/office/powerpoint/2010/main" val="165610209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720, 329, 436, 839, 355, 457, 657</a:t>
            </a:r>
          </a:p>
          <a:p>
            <a:pPr marL="0" indent="0">
              <a:buNone/>
            </a:pPr>
            <a:r>
              <a:rPr lang="en-US" dirty="0"/>
              <a:t>                                                     ^ (third pass complete, now copy data</a:t>
            </a:r>
          </a:p>
          <a:p>
            <a:pPr marL="0" indent="0">
              <a:buNone/>
            </a:pPr>
            <a:r>
              <a:rPr lang="en-US" dirty="0"/>
              <a:t>                                                              from bins back to original array)</a:t>
            </a:r>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329  436       657  720  839</a:t>
            </a:r>
          </a:p>
          <a:p>
            <a:pPr marL="0" indent="0">
              <a:buNone/>
            </a:pPr>
            <a:r>
              <a:rPr lang="en-US" sz="2400" dirty="0">
                <a:latin typeface="Courier New" panose="02070309020205020404" pitchFamily="49" charset="0"/>
                <a:cs typeface="Courier New" panose="02070309020205020404" pitchFamily="49" charset="0"/>
              </a:rPr>
              <a:t>                355  457</a:t>
            </a:r>
          </a:p>
        </p:txBody>
      </p:sp>
    </p:spTree>
    <p:extLst>
      <p:ext uri="{BB962C8B-B14F-4D97-AF65-F5344CB8AC3E}">
        <p14:creationId xmlns:p14="http://schemas.microsoft.com/office/powerpoint/2010/main" val="390288070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329, 355, 436, 457, 657, 720, 839</a:t>
            </a:r>
          </a:p>
          <a:p>
            <a:pPr marL="0" indent="0">
              <a:buNone/>
            </a:pPr>
            <a:r>
              <a:rPr lang="en-US" dirty="0"/>
              <a:t>(now, the sequence is sorted!)</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329  436       657  720  839</a:t>
            </a:r>
          </a:p>
          <a:p>
            <a:pPr marL="0" indent="0">
              <a:buNone/>
            </a:pPr>
            <a:r>
              <a:rPr lang="en-US" sz="2400" dirty="0">
                <a:latin typeface="Courier New" panose="02070309020205020404" pitchFamily="49" charset="0"/>
                <a:cs typeface="Courier New" panose="02070309020205020404" pitchFamily="49" charset="0"/>
              </a:rPr>
              <a:t>                355  457</a:t>
            </a:r>
          </a:p>
        </p:txBody>
      </p:sp>
    </p:spTree>
    <p:extLst>
      <p:ext uri="{BB962C8B-B14F-4D97-AF65-F5344CB8AC3E}">
        <p14:creationId xmlns:p14="http://schemas.microsoft.com/office/powerpoint/2010/main" val="20085277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6A97C-9934-4D10-AC5F-AEDC8380022C}"/>
              </a:ext>
            </a:extLst>
          </p:cNvPr>
          <p:cNvSpPr>
            <a:spLocks noGrp="1"/>
          </p:cNvSpPr>
          <p:nvPr>
            <p:ph type="title"/>
          </p:nvPr>
        </p:nvSpPr>
        <p:spPr/>
        <p:txBody>
          <a:bodyPr/>
          <a:lstStyle/>
          <a:p>
            <a:r>
              <a:rPr lang="en-US" dirty="0"/>
              <a:t>Radix Sort Complexity</a:t>
            </a:r>
          </a:p>
        </p:txBody>
      </p:sp>
      <p:sp>
        <p:nvSpPr>
          <p:cNvPr id="3" name="Content Placeholder 2">
            <a:extLst>
              <a:ext uri="{FF2B5EF4-FFF2-40B4-BE49-F238E27FC236}">
                <a16:creationId xmlns:a16="http://schemas.microsoft.com/office/drawing/2014/main" id="{199D4A42-2F73-4D86-8F44-DB1657DE0EF4}"/>
              </a:ext>
            </a:extLst>
          </p:cNvPr>
          <p:cNvSpPr>
            <a:spLocks noGrp="1"/>
          </p:cNvSpPr>
          <p:nvPr>
            <p:ph idx="1"/>
          </p:nvPr>
        </p:nvSpPr>
        <p:spPr/>
        <p:txBody>
          <a:bodyPr>
            <a:normAutofit fontScale="92500" lnSpcReduction="10000"/>
          </a:bodyPr>
          <a:lstStyle/>
          <a:p>
            <a:r>
              <a:rPr lang="en-US" dirty="0"/>
              <a:t>The running time of the entire radix sort is O(P * (B + N)), where B is the number of bins or buckets, and P is the number of passes</a:t>
            </a:r>
          </a:p>
          <a:p>
            <a:r>
              <a:rPr lang="en-US" dirty="0"/>
              <a:t>If M is the number of distinct possible values that need to be sorted, P = log</a:t>
            </a:r>
            <a:r>
              <a:rPr lang="en-US" baseline="-25000" dirty="0"/>
              <a:t>B</a:t>
            </a:r>
            <a:r>
              <a:rPr lang="en-US" dirty="0"/>
              <a:t>M</a:t>
            </a:r>
          </a:p>
          <a:p>
            <a:r>
              <a:rPr lang="en-US" dirty="0"/>
              <a:t>Let’s say you are sorting integers stored in 32-bit (4-byte) integer variables and you use 256 buckets</a:t>
            </a:r>
          </a:p>
          <a:p>
            <a:r>
              <a:rPr lang="en-US" dirty="0"/>
              <a:t>This means we are sorting based on 8 bits, or one byte, at a time</a:t>
            </a:r>
          </a:p>
          <a:p>
            <a:r>
              <a:rPr lang="en-US" dirty="0"/>
              <a:t>Then M = 2</a:t>
            </a:r>
            <a:r>
              <a:rPr lang="en-US" baseline="30000" dirty="0"/>
              <a:t>32</a:t>
            </a:r>
            <a:r>
              <a:rPr lang="en-US" dirty="0"/>
              <a:t>, B = 256 = 2</a:t>
            </a:r>
            <a:r>
              <a:rPr lang="en-US" baseline="30000" dirty="0"/>
              <a:t>8</a:t>
            </a:r>
            <a:r>
              <a:rPr lang="en-US" dirty="0"/>
              <a:t>, and P = 4; so, you only need four linear passes to sort 32-bit integers using one byte at a time </a:t>
            </a:r>
          </a:p>
          <a:p>
            <a:r>
              <a:rPr lang="en-US" dirty="0"/>
              <a:t>This is a linear sort for sequences of integers that can be stored in ordinary integer variables using most modern programming languages!</a:t>
            </a:r>
          </a:p>
          <a:p>
            <a:endParaRPr lang="en-US" dirty="0"/>
          </a:p>
        </p:txBody>
      </p:sp>
    </p:spTree>
    <p:extLst>
      <p:ext uri="{BB962C8B-B14F-4D97-AF65-F5344CB8AC3E}">
        <p14:creationId xmlns:p14="http://schemas.microsoft.com/office/powerpoint/2010/main" val="348815018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FB50F-FCB7-444C-90B9-D7109DB8DEDA}"/>
              </a:ext>
            </a:extLst>
          </p:cNvPr>
          <p:cNvSpPr>
            <a:spLocks noGrp="1"/>
          </p:cNvSpPr>
          <p:nvPr>
            <p:ph type="title"/>
          </p:nvPr>
        </p:nvSpPr>
        <p:spPr/>
        <p:txBody>
          <a:bodyPr/>
          <a:lstStyle/>
          <a:p>
            <a:r>
              <a:rPr lang="en-US" dirty="0"/>
              <a:t>Indirect Sorting</a:t>
            </a:r>
          </a:p>
        </p:txBody>
      </p:sp>
      <p:sp>
        <p:nvSpPr>
          <p:cNvPr id="3" name="Content Placeholder 2">
            <a:extLst>
              <a:ext uri="{FF2B5EF4-FFF2-40B4-BE49-F238E27FC236}">
                <a16:creationId xmlns:a16="http://schemas.microsoft.com/office/drawing/2014/main" id="{D705F540-DFA4-4206-B4BC-E3560B172781}"/>
              </a:ext>
            </a:extLst>
          </p:cNvPr>
          <p:cNvSpPr>
            <a:spLocks noGrp="1"/>
          </p:cNvSpPr>
          <p:nvPr>
            <p:ph idx="1"/>
          </p:nvPr>
        </p:nvSpPr>
        <p:spPr/>
        <p:txBody>
          <a:bodyPr>
            <a:normAutofit fontScale="62500" lnSpcReduction="20000"/>
          </a:bodyPr>
          <a:lstStyle/>
          <a:p>
            <a:r>
              <a:rPr lang="en-US" dirty="0"/>
              <a:t>For pedagogical purposes, we have concentrated so far on sorting sequences of integers</a:t>
            </a:r>
          </a:p>
          <a:p>
            <a:r>
              <a:rPr lang="en-US" dirty="0"/>
              <a:t>Now imagine sorting sequences of large objects (i.e., each object occupies a large amount of memory)</a:t>
            </a:r>
          </a:p>
          <a:p>
            <a:r>
              <a:rPr lang="en-US" dirty="0"/>
              <a:t>For short sequences (i.e., sequences that contain a small number of items) of large objects, the number of swaps may be more important than the complexity of the sort</a:t>
            </a:r>
          </a:p>
          <a:p>
            <a:r>
              <a:rPr lang="en-US" dirty="0"/>
              <a:t>For long sequences of large objects, the complexity of the sort and the number of swaps are both important</a:t>
            </a:r>
          </a:p>
          <a:p>
            <a:r>
              <a:rPr lang="en-US" dirty="0"/>
              <a:t>One option to sort such sequences is to use </a:t>
            </a:r>
            <a:r>
              <a:rPr lang="en-US" b="1" dirty="0"/>
              <a:t>indirect sorting</a:t>
            </a:r>
            <a:r>
              <a:rPr lang="en-US" dirty="0"/>
              <a:t>, which means that you create an array of indexes of, or pointers to, the items in the original array</a:t>
            </a:r>
          </a:p>
          <a:p>
            <a:r>
              <a:rPr lang="en-US" dirty="0"/>
              <a:t>You can then sort the indexes (sometimes called an </a:t>
            </a:r>
            <a:r>
              <a:rPr lang="en-US" i="1" dirty="0"/>
              <a:t>index sort</a:t>
            </a:r>
            <a:r>
              <a:rPr lang="en-US" dirty="0"/>
              <a:t>) or sort the pointers (sometimes called a </a:t>
            </a:r>
            <a:r>
              <a:rPr lang="en-US" i="1" dirty="0"/>
              <a:t>pointer sort</a:t>
            </a:r>
            <a:r>
              <a:rPr lang="en-US" dirty="0"/>
              <a:t>) based on the values they refer to</a:t>
            </a:r>
          </a:p>
          <a:p>
            <a:r>
              <a:rPr lang="en-US" dirty="0"/>
              <a:t>A snippet of code within an index sort, for example, may look like this (assuming that the original values are in an array, A, and the indexes are in an array a):</a:t>
            </a:r>
          </a:p>
          <a:p>
            <a:pPr marL="457200" lvl="1" indent="0">
              <a:buNone/>
            </a:pPr>
            <a:r>
              <a:rPr lang="en-US" dirty="0">
                <a:latin typeface="Courier New" panose="02070309020205020404" pitchFamily="49" charset="0"/>
                <a:cs typeface="Courier New" panose="02070309020205020404" pitchFamily="49" charset="0"/>
              </a:rPr>
              <a:t>if A[a[i]] &gt; A[a[j]]</a:t>
            </a:r>
          </a:p>
          <a:p>
            <a:pPr marL="457200" lvl="1" indent="0">
              <a:buNone/>
            </a:pPr>
            <a:r>
              <a:rPr lang="en-US" dirty="0">
                <a:latin typeface="Courier New" panose="02070309020205020404" pitchFamily="49" charset="0"/>
                <a:cs typeface="Courier New" panose="02070309020205020404" pitchFamily="49" charset="0"/>
              </a:rPr>
              <a:t>  swap(a[i], a[j])</a:t>
            </a:r>
          </a:p>
          <a:p>
            <a:r>
              <a:rPr lang="en-US" dirty="0">
                <a:cs typeface="Courier New" panose="02070309020205020404" pitchFamily="49" charset="0"/>
              </a:rPr>
              <a:t>Note that this topic is not discussed in the current edition of our textbook; older editions discussed it, but in less detail than we will discuss it</a:t>
            </a:r>
          </a:p>
        </p:txBody>
      </p:sp>
    </p:spTree>
    <p:extLst>
      <p:ext uri="{BB962C8B-B14F-4D97-AF65-F5344CB8AC3E}">
        <p14:creationId xmlns:p14="http://schemas.microsoft.com/office/powerpoint/2010/main" val="279578816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9DB80-7EB6-494C-9F94-889FB98F2E29}"/>
              </a:ext>
            </a:extLst>
          </p:cNvPr>
          <p:cNvSpPr>
            <a:spLocks noGrp="1"/>
          </p:cNvSpPr>
          <p:nvPr>
            <p:ph type="title"/>
          </p:nvPr>
        </p:nvSpPr>
        <p:spPr/>
        <p:txBody>
          <a:bodyPr/>
          <a:lstStyle/>
          <a:p>
            <a:r>
              <a:rPr lang="en-US" dirty="0"/>
              <a:t>Indirect Sorting: Updating the Array</a:t>
            </a:r>
          </a:p>
        </p:txBody>
      </p:sp>
      <p:sp>
        <p:nvSpPr>
          <p:cNvPr id="3" name="Content Placeholder 2">
            <a:extLst>
              <a:ext uri="{FF2B5EF4-FFF2-40B4-BE49-F238E27FC236}">
                <a16:creationId xmlns:a16="http://schemas.microsoft.com/office/drawing/2014/main" id="{EB10C0C9-9D9A-4A30-94EA-CE3BAF1980E1}"/>
              </a:ext>
            </a:extLst>
          </p:cNvPr>
          <p:cNvSpPr>
            <a:spLocks noGrp="1"/>
          </p:cNvSpPr>
          <p:nvPr>
            <p:ph idx="1"/>
          </p:nvPr>
        </p:nvSpPr>
        <p:spPr/>
        <p:txBody>
          <a:bodyPr>
            <a:normAutofit fontScale="85000" lnSpcReduction="20000"/>
          </a:bodyPr>
          <a:lstStyle/>
          <a:p>
            <a:r>
              <a:rPr lang="en-US" dirty="0"/>
              <a:t>Indirect sorting of the pointers or indexes can proceed using any of the comparison-based sorting algorithms that we have covered</a:t>
            </a:r>
          </a:p>
          <a:p>
            <a:r>
              <a:rPr lang="en-US" dirty="0"/>
              <a:t>Thus, you can choose any method that is efficient to sort the indexes or pointers (e.g., quicksort)</a:t>
            </a:r>
          </a:p>
          <a:p>
            <a:r>
              <a:rPr lang="en-US" dirty="0"/>
              <a:t>After indirect sorting, there may be a requirement to update the original array; this can be achieved without a large number of swaps</a:t>
            </a:r>
          </a:p>
          <a:p>
            <a:r>
              <a:rPr lang="en-US" dirty="0"/>
              <a:t>One simple approach is to use an additional array and do this:</a:t>
            </a:r>
          </a:p>
          <a:p>
            <a:pPr marL="457200" lvl="1" indent="0">
              <a:buNone/>
            </a:pPr>
            <a:r>
              <a:rPr lang="en-US" dirty="0">
                <a:latin typeface="Courier New" panose="02070309020205020404" pitchFamily="49" charset="0"/>
                <a:cs typeface="Courier New" panose="02070309020205020404" pitchFamily="49" charset="0"/>
              </a:rPr>
              <a:t>Loop i from 0 to N-1</a:t>
            </a:r>
          </a:p>
          <a:p>
            <a:pPr marL="457200" lvl="1" indent="0">
              <a:buNone/>
            </a:pPr>
            <a:r>
              <a:rPr lang="en-US" dirty="0">
                <a:latin typeface="Courier New" panose="02070309020205020404" pitchFamily="49" charset="0"/>
                <a:cs typeface="Courier New" panose="02070309020205020404" pitchFamily="49" charset="0"/>
              </a:rPr>
              <a:t>  sorted[i] ← A[a[i]]</a:t>
            </a:r>
          </a:p>
          <a:p>
            <a:pPr marL="457200" lvl="1" indent="0">
              <a:buNone/>
            </a:pPr>
            <a:r>
              <a:rPr lang="en-US" dirty="0">
                <a:latin typeface="Courier New" panose="02070309020205020404" pitchFamily="49" charset="0"/>
                <a:cs typeface="Courier New" panose="02070309020205020404" pitchFamily="49" charset="0"/>
              </a:rPr>
              <a:t>Loop i from 0 to N-1</a:t>
            </a:r>
          </a:p>
          <a:p>
            <a:pPr marL="457200" lvl="1" indent="0">
              <a:buNone/>
            </a:pPr>
            <a:r>
              <a:rPr lang="en-US" dirty="0">
                <a:latin typeface="Courier New" panose="02070309020205020404" pitchFamily="49" charset="0"/>
                <a:cs typeface="Courier New" panose="02070309020205020404" pitchFamily="49" charset="0"/>
              </a:rPr>
              <a:t>  A[i] ← sorted[i]</a:t>
            </a:r>
          </a:p>
          <a:p>
            <a:r>
              <a:rPr lang="en-US" dirty="0">
                <a:cs typeface="Courier New" panose="02070309020205020404" pitchFamily="49" charset="0"/>
              </a:rPr>
              <a:t>With this approach, every item is moved twice; however, it requires linear extra memory, using a second array as large as the original array</a:t>
            </a:r>
          </a:p>
        </p:txBody>
      </p:sp>
    </p:spTree>
    <p:extLst>
      <p:ext uri="{BB962C8B-B14F-4D97-AF65-F5344CB8AC3E}">
        <p14:creationId xmlns:p14="http://schemas.microsoft.com/office/powerpoint/2010/main" val="175154389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97E99-7BD7-42A1-8D2C-C0A34DC557AD}"/>
              </a:ext>
            </a:extLst>
          </p:cNvPr>
          <p:cNvSpPr>
            <a:spLocks noGrp="1"/>
          </p:cNvSpPr>
          <p:nvPr>
            <p:ph type="title"/>
          </p:nvPr>
        </p:nvSpPr>
        <p:spPr/>
        <p:txBody>
          <a:bodyPr/>
          <a:lstStyle/>
          <a:p>
            <a:r>
              <a:rPr lang="en-US" dirty="0"/>
              <a:t>Indirect Sorting: In-place Sort</a:t>
            </a:r>
          </a:p>
        </p:txBody>
      </p:sp>
      <p:sp>
        <p:nvSpPr>
          <p:cNvPr id="3" name="Content Placeholder 2">
            <a:extLst>
              <a:ext uri="{FF2B5EF4-FFF2-40B4-BE49-F238E27FC236}">
                <a16:creationId xmlns:a16="http://schemas.microsoft.com/office/drawing/2014/main" id="{CC4A95FB-95CF-4D75-B17E-92A25A252FCF}"/>
              </a:ext>
            </a:extLst>
          </p:cNvPr>
          <p:cNvSpPr>
            <a:spLocks noGrp="1"/>
          </p:cNvSpPr>
          <p:nvPr>
            <p:ph idx="1"/>
          </p:nvPr>
        </p:nvSpPr>
        <p:spPr/>
        <p:txBody>
          <a:bodyPr>
            <a:normAutofit fontScale="70000" lnSpcReduction="20000"/>
          </a:bodyPr>
          <a:lstStyle/>
          <a:p>
            <a:r>
              <a:rPr lang="en-US" dirty="0"/>
              <a:t>There is another method, sometimes called an </a:t>
            </a:r>
            <a:r>
              <a:rPr lang="en-US" i="1" dirty="0"/>
              <a:t>in-place sort</a:t>
            </a:r>
            <a:r>
              <a:rPr lang="en-US" dirty="0"/>
              <a:t>, for placing sorted elements in their correct spots, after an indirect sort, in the original memory that:</a:t>
            </a:r>
          </a:p>
          <a:p>
            <a:pPr lvl="1"/>
            <a:r>
              <a:rPr lang="en-US" dirty="0"/>
              <a:t>Requires fewer memory movements than the simple method</a:t>
            </a:r>
          </a:p>
          <a:p>
            <a:pPr lvl="1"/>
            <a:r>
              <a:rPr lang="en-US" dirty="0"/>
              <a:t>Requires only a constant amount of extra memory</a:t>
            </a:r>
          </a:p>
          <a:p>
            <a:pPr lvl="1"/>
            <a:r>
              <a:rPr lang="en-US" dirty="0"/>
              <a:t>The term in-place sort can more generally refer to any sort that only uses constant extra memory</a:t>
            </a:r>
          </a:p>
          <a:p>
            <a:r>
              <a:rPr lang="en-US" dirty="0"/>
              <a:t>The basic idea to apply an in-place sort after an indirect sort is as follows:</a:t>
            </a:r>
          </a:p>
          <a:p>
            <a:pPr lvl="1"/>
            <a:r>
              <a:rPr lang="en-US" dirty="0"/>
              <a:t>Make a copy of the item that starts in position 0</a:t>
            </a:r>
          </a:p>
          <a:p>
            <a:pPr lvl="1"/>
            <a:r>
              <a:rPr lang="en-US" dirty="0"/>
              <a:t>Move the item that should be in position 0 to position 0; let’s say that this item came from position j</a:t>
            </a:r>
          </a:p>
          <a:p>
            <a:pPr lvl="1"/>
            <a:r>
              <a:rPr lang="en-US" dirty="0"/>
              <a:t>Then move the item that should be in position j to position j; let's say this item came from position k</a:t>
            </a:r>
          </a:p>
          <a:p>
            <a:pPr lvl="1"/>
            <a:r>
              <a:rPr lang="en-US" dirty="0"/>
              <a:t>Then move the item that should be in position k to position k; etc.</a:t>
            </a:r>
          </a:p>
          <a:p>
            <a:pPr lvl="1"/>
            <a:r>
              <a:rPr lang="en-US" dirty="0"/>
              <a:t>When you get to the position where the item that started in position 0 belongs, copy it in</a:t>
            </a:r>
          </a:p>
          <a:p>
            <a:pPr lvl="1"/>
            <a:r>
              <a:rPr lang="en-US" dirty="0"/>
              <a:t>Then, iterate to the next starting position in the array and repeat this process</a:t>
            </a:r>
          </a:p>
          <a:p>
            <a:pPr lvl="1"/>
            <a:r>
              <a:rPr lang="en-US" dirty="0"/>
              <a:t>Continue until all starting positions have been examined</a:t>
            </a:r>
          </a:p>
          <a:p>
            <a:r>
              <a:rPr lang="en-US" dirty="0"/>
              <a:t>Remember that this is applied after the sort of indexes or pointers has already been applied</a:t>
            </a:r>
          </a:p>
          <a:p>
            <a:r>
              <a:rPr lang="en-US" dirty="0"/>
              <a:t>We'll look at pseudo-code for in-place sort (on then next slide), and then we will step through an example (spanning a bunch of slides)</a:t>
            </a:r>
          </a:p>
        </p:txBody>
      </p:sp>
    </p:spTree>
    <p:extLst>
      <p:ext uri="{BB962C8B-B14F-4D97-AF65-F5344CB8AC3E}">
        <p14:creationId xmlns:p14="http://schemas.microsoft.com/office/powerpoint/2010/main" val="279231258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4BF4C-2DB7-4489-9C6E-F772EBE04E53}"/>
              </a:ext>
            </a:extLst>
          </p:cNvPr>
          <p:cNvSpPr>
            <a:spLocks noGrp="1"/>
          </p:cNvSpPr>
          <p:nvPr>
            <p:ph type="title"/>
          </p:nvPr>
        </p:nvSpPr>
        <p:spPr/>
        <p:txBody>
          <a:bodyPr/>
          <a:lstStyle/>
          <a:p>
            <a:r>
              <a:rPr lang="en-US" dirty="0"/>
              <a:t>Indirect Sorting: In-place Sort Pseudo-code</a:t>
            </a:r>
          </a:p>
        </p:txBody>
      </p:sp>
      <p:sp>
        <p:nvSpPr>
          <p:cNvPr id="3" name="Content Placeholder 2">
            <a:extLst>
              <a:ext uri="{FF2B5EF4-FFF2-40B4-BE49-F238E27FC236}">
                <a16:creationId xmlns:a16="http://schemas.microsoft.com/office/drawing/2014/main" id="{BCBCF2A6-F96D-4E55-ACE9-488CB37D95B0}"/>
              </a:ext>
            </a:extLst>
          </p:cNvPr>
          <p:cNvSpPr>
            <a:spLocks noGrp="1"/>
          </p:cNvSpPr>
          <p:nvPr>
            <p:ph idx="1"/>
          </p:nvPr>
        </p:nvSpPr>
        <p:spPr>
          <a:xfrm>
            <a:off x="838200" y="1690688"/>
            <a:ext cx="10515600" cy="4507939"/>
          </a:xfrm>
        </p:spPr>
        <p:txBody>
          <a:bodyPr>
            <a:noAutofit/>
          </a:bodyPr>
          <a:lstStyle/>
          <a:p>
            <a:pPr marL="0" indent="0">
              <a:spcBef>
                <a:spcPts val="600"/>
              </a:spcBef>
              <a:buNone/>
            </a:pPr>
            <a:r>
              <a:rPr lang="en-US" sz="1800"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sz="1800"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sz="1800" noProof="1">
                <a:latin typeface="Courier New" panose="02070309020205020404" pitchFamily="49" charset="0"/>
                <a:cs typeface="Courier New" panose="02070309020205020404" pitchFamily="49" charset="0"/>
              </a:rPr>
              <a:t>    if a[i] == i</a:t>
            </a:r>
          </a:p>
          <a:p>
            <a:pPr marL="0" indent="0">
              <a:spcBef>
                <a:spcPts val="600"/>
              </a:spcBef>
              <a:buNone/>
            </a:pPr>
            <a:r>
              <a:rPr lang="en-US" sz="1800" noProof="1">
                <a:latin typeface="Courier New" panose="02070309020205020404" pitchFamily="49" charset="0"/>
                <a:cs typeface="Courier New" panose="02070309020205020404" pitchFamily="49" charset="0"/>
              </a:rPr>
              <a:t>      continue loop</a:t>
            </a:r>
          </a:p>
          <a:p>
            <a:pPr marL="0" indent="0">
              <a:spcBef>
                <a:spcPts val="600"/>
              </a:spcBef>
              <a:buNone/>
            </a:pPr>
            <a:r>
              <a:rPr lang="en-US" sz="1800" noProof="1">
                <a:latin typeface="Courier New" panose="02070309020205020404" pitchFamily="49" charset="0"/>
                <a:cs typeface="Courier New" panose="02070309020205020404" pitchFamily="49" charset="0"/>
              </a:rPr>
              <a:t>    v ← A[i]</a:t>
            </a:r>
          </a:p>
          <a:p>
            <a:pPr marL="0" indent="0">
              <a:spcBef>
                <a:spcPts val="600"/>
              </a:spcBef>
              <a:buNone/>
            </a:pPr>
            <a:r>
              <a:rPr lang="en-US" sz="1800" noProof="1">
                <a:latin typeface="Courier New" panose="02070309020205020404" pitchFamily="49" charset="0"/>
                <a:cs typeface="Courier New" panose="02070309020205020404" pitchFamily="49" charset="0"/>
              </a:rPr>
              <a:t>    j ← i</a:t>
            </a:r>
          </a:p>
          <a:p>
            <a:pPr marL="0" indent="0">
              <a:spcBef>
                <a:spcPts val="600"/>
              </a:spcBef>
              <a:buNone/>
            </a:pPr>
            <a:r>
              <a:rPr lang="en-US" sz="1800" noProof="1">
                <a:latin typeface="Courier New" panose="02070309020205020404" pitchFamily="49" charset="0"/>
                <a:cs typeface="Courier New" panose="02070309020205020404" pitchFamily="49" charset="0"/>
              </a:rPr>
              <a:t>    Repeat</a:t>
            </a:r>
          </a:p>
          <a:p>
            <a:pPr marL="0" indent="0">
              <a:spcBef>
                <a:spcPts val="600"/>
              </a:spcBef>
              <a:buNone/>
            </a:pPr>
            <a:r>
              <a:rPr lang="en-US" sz="1800" noProof="1">
                <a:latin typeface="Courier New" panose="02070309020205020404" pitchFamily="49" charset="0"/>
                <a:cs typeface="Courier New" panose="02070309020205020404" pitchFamily="49" charset="0"/>
              </a:rPr>
              <a:t>      k ← j</a:t>
            </a:r>
          </a:p>
          <a:p>
            <a:pPr marL="0" indent="0">
              <a:spcBef>
                <a:spcPts val="600"/>
              </a:spcBef>
              <a:buNone/>
            </a:pPr>
            <a:r>
              <a:rPr lang="en-US" sz="1800" noProof="1">
                <a:latin typeface="Courier New" panose="02070309020205020404" pitchFamily="49" charset="0"/>
                <a:cs typeface="Courier New" panose="02070309020205020404" pitchFamily="49" charset="0"/>
              </a:rPr>
              <a:t>      j ← a[j]</a:t>
            </a:r>
          </a:p>
          <a:p>
            <a:pPr marL="0" indent="0">
              <a:spcBef>
                <a:spcPts val="600"/>
              </a:spcBef>
              <a:buNone/>
            </a:pPr>
            <a:r>
              <a:rPr lang="en-US" sz="1800" noProof="1">
                <a:latin typeface="Courier New" panose="02070309020205020404" pitchFamily="49" charset="0"/>
                <a:cs typeface="Courier New" panose="02070309020205020404" pitchFamily="49" charset="0"/>
              </a:rPr>
              <a:t>      A[k] ← A[j]</a:t>
            </a:r>
          </a:p>
          <a:p>
            <a:pPr marL="0" indent="0">
              <a:spcBef>
                <a:spcPts val="600"/>
              </a:spcBef>
              <a:buNone/>
            </a:pPr>
            <a:r>
              <a:rPr lang="en-US" sz="1800" noProof="1">
                <a:latin typeface="Courier New" panose="02070309020205020404" pitchFamily="49" charset="0"/>
                <a:cs typeface="Courier New" panose="02070309020205020404" pitchFamily="49" charset="0"/>
              </a:rPr>
              <a:t>      a[k] ← k</a:t>
            </a:r>
          </a:p>
          <a:p>
            <a:pPr marL="0" indent="0">
              <a:spcBef>
                <a:spcPts val="600"/>
              </a:spcBef>
              <a:buNone/>
            </a:pPr>
            <a:r>
              <a:rPr lang="en-US" sz="1800" noProof="1">
                <a:latin typeface="Courier New" panose="02070309020205020404" pitchFamily="49" charset="0"/>
                <a:cs typeface="Courier New" panose="02070309020205020404" pitchFamily="49" charset="0"/>
              </a:rPr>
              <a:t>    Until a[j] == i</a:t>
            </a:r>
          </a:p>
          <a:p>
            <a:pPr marL="0" indent="0">
              <a:spcBef>
                <a:spcPts val="600"/>
              </a:spcBef>
              <a:buNone/>
            </a:pPr>
            <a:r>
              <a:rPr lang="en-US" sz="1800" noProof="1">
                <a:latin typeface="Courier New" panose="02070309020205020404" pitchFamily="49" charset="0"/>
                <a:cs typeface="Courier New" panose="02070309020205020404" pitchFamily="49" charset="0"/>
              </a:rPr>
              <a:t>    A[j] ← v</a:t>
            </a:r>
          </a:p>
          <a:p>
            <a:pPr marL="0" indent="0">
              <a:spcBef>
                <a:spcPts val="600"/>
              </a:spcBef>
              <a:buNone/>
            </a:pPr>
            <a:r>
              <a:rPr lang="en-US" sz="1800" noProof="1">
                <a:latin typeface="Courier New" panose="02070309020205020404" pitchFamily="49" charset="0"/>
                <a:cs typeface="Courier New" panose="02070309020205020404" pitchFamily="49" charset="0"/>
              </a:rPr>
              <a:t>    a[j] ← j</a:t>
            </a:r>
          </a:p>
        </p:txBody>
      </p:sp>
    </p:spTree>
    <p:extLst>
      <p:ext uri="{BB962C8B-B14F-4D97-AF65-F5344CB8AC3E}">
        <p14:creationId xmlns:p14="http://schemas.microsoft.com/office/powerpoint/2010/main" val="32196890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60 20 70 30 10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4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a:t>
            </a:r>
          </a:p>
          <a:p>
            <a:pPr marL="0" indent="0">
              <a:buNone/>
            </a:pPr>
            <a:r>
              <a:rPr lang="en-US" sz="2900" dirty="0">
                <a:latin typeface="Courier New" panose="02070309020205020404" pitchFamily="49" charset="0"/>
                <a:cs typeface="Courier New" panose="02070309020205020404" pitchFamily="49" charset="0"/>
              </a:rPr>
              <a:t>i:</a:t>
            </a:r>
          </a:p>
          <a:p>
            <a:pPr marL="0" indent="0">
              <a:buNone/>
            </a:pPr>
            <a:r>
              <a:rPr lang="en-US" sz="2900" dirty="0">
                <a:latin typeface="Courier New" panose="02070309020205020404" pitchFamily="49" charset="0"/>
                <a:cs typeface="Courier New" panose="02070309020205020404" pitchFamily="49" charset="0"/>
              </a:rPr>
              <a:t>j:</a:t>
            </a:r>
          </a:p>
          <a:p>
            <a:pPr marL="0" indent="0">
              <a:buNone/>
            </a:pPr>
            <a:r>
              <a:rPr lang="en-US" sz="2900" dirty="0">
                <a:latin typeface="Courier New" panose="02070309020205020404" pitchFamily="49" charset="0"/>
                <a:cs typeface="Courier New" panose="02070309020205020404" pitchFamily="49" charset="0"/>
              </a:rPr>
              <a:t>k:</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91826023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60 20 70 30 10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4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a:t>
            </a:r>
          </a:p>
          <a:p>
            <a:pPr marL="0" indent="0">
              <a:buNone/>
            </a:pPr>
            <a:r>
              <a:rPr lang="en-US" sz="2900" dirty="0">
                <a:latin typeface="Courier New" panose="02070309020205020404" pitchFamily="49" charset="0"/>
                <a:cs typeface="Courier New" panose="02070309020205020404" pitchFamily="49" charset="0"/>
              </a:rPr>
              <a:t>k:</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=&gt;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57524277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60 20 70 30 10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4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a:t>
            </a:r>
          </a:p>
          <a:p>
            <a:pPr marL="0" indent="0">
              <a:buNone/>
            </a:pPr>
            <a:r>
              <a:rPr lang="en-US" sz="2900" dirty="0">
                <a:latin typeface="Courier New" panose="02070309020205020404" pitchFamily="49" charset="0"/>
                <a:cs typeface="Courier New" panose="02070309020205020404" pitchFamily="49" charset="0"/>
              </a:rPr>
              <a:t>k:</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=&gt;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69881247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60 20 70 30 10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4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a:t>
            </a:r>
          </a:p>
          <a:p>
            <a:pPr marL="0" indent="0">
              <a:buNone/>
            </a:pPr>
            <a:r>
              <a:rPr lang="en-US" sz="2900" dirty="0">
                <a:latin typeface="Courier New" panose="02070309020205020404" pitchFamily="49" charset="0"/>
                <a:cs typeface="Courier New" panose="02070309020205020404" pitchFamily="49" charset="0"/>
              </a:rPr>
              <a:t>k:</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=&gt;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59620316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60 20 70 30 10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4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0</a:t>
            </a:r>
          </a:p>
          <a:p>
            <a:pPr marL="0" indent="0">
              <a:buNone/>
            </a:pPr>
            <a:r>
              <a:rPr lang="en-US" sz="2900" dirty="0">
                <a:latin typeface="Courier New" panose="02070309020205020404" pitchFamily="49" charset="0"/>
                <a:cs typeface="Courier New" panose="02070309020205020404" pitchFamily="49" charset="0"/>
              </a:rPr>
              <a:t>k:</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=&gt;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64497856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60 20 70 30 10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4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0</a:t>
            </a:r>
          </a:p>
          <a:p>
            <a:pPr marL="0" indent="0">
              <a:buNone/>
            </a:pPr>
            <a:r>
              <a:rPr lang="en-US" sz="2900" dirty="0">
                <a:latin typeface="Courier New" panose="02070309020205020404" pitchFamily="49" charset="0"/>
                <a:cs typeface="Courier New" panose="02070309020205020404" pitchFamily="49" charset="0"/>
              </a:rPr>
              <a:t>k: 0</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=&gt;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340929252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60 20 70 30 10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4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4</a:t>
            </a:r>
          </a:p>
          <a:p>
            <a:pPr marL="0" indent="0">
              <a:buNone/>
            </a:pPr>
            <a:r>
              <a:rPr lang="en-US" sz="2900" dirty="0">
                <a:latin typeface="Courier New" panose="02070309020205020404" pitchFamily="49" charset="0"/>
                <a:cs typeface="Courier New" panose="02070309020205020404" pitchFamily="49" charset="0"/>
              </a:rPr>
              <a:t>k: 0</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=&gt;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76717696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20 70 30 10 80 40 90 50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4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4</a:t>
            </a:r>
          </a:p>
          <a:p>
            <a:pPr marL="0" indent="0">
              <a:buNone/>
            </a:pPr>
            <a:r>
              <a:rPr lang="en-US" sz="2900" dirty="0">
                <a:latin typeface="Courier New" panose="02070309020205020404" pitchFamily="49" charset="0"/>
                <a:cs typeface="Courier New" panose="02070309020205020404" pitchFamily="49" charset="0"/>
              </a:rPr>
              <a:t>k: 0</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=&gt;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58676205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20 70 30 10 80 40 90 50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4</a:t>
            </a:r>
          </a:p>
          <a:p>
            <a:pPr marL="0" indent="0">
              <a:buNone/>
            </a:pPr>
            <a:r>
              <a:rPr lang="en-US" sz="2900" dirty="0">
                <a:latin typeface="Courier New" panose="02070309020205020404" pitchFamily="49" charset="0"/>
                <a:cs typeface="Courier New" panose="02070309020205020404" pitchFamily="49" charset="0"/>
              </a:rPr>
              <a:t>k: 0</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=&gt;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407710593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20 70 30 10 80 40 90 50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4</a:t>
            </a:r>
          </a:p>
          <a:p>
            <a:pPr marL="0" indent="0">
              <a:buNone/>
            </a:pPr>
            <a:r>
              <a:rPr lang="en-US" sz="2900" dirty="0">
                <a:latin typeface="Courier New" panose="02070309020205020404" pitchFamily="49" charset="0"/>
                <a:cs typeface="Courier New" panose="02070309020205020404" pitchFamily="49" charset="0"/>
              </a:rPr>
              <a:t>k: 0</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=&gt;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9663417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20 70 30 10 80 40 90 50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4</a:t>
            </a:r>
          </a:p>
          <a:p>
            <a:pPr marL="0" indent="0">
              <a:buNone/>
            </a:pPr>
            <a:r>
              <a:rPr lang="en-US" sz="2900" dirty="0">
                <a:latin typeface="Courier New" panose="02070309020205020404" pitchFamily="49" charset="0"/>
                <a:cs typeface="Courier New" panose="02070309020205020404" pitchFamily="49" charset="0"/>
              </a:rPr>
              <a:t>k: 4</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=&gt;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7750110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20 70 30 10 80 40 90 50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8</a:t>
            </a:r>
          </a:p>
          <a:p>
            <a:pPr marL="0" indent="0">
              <a:buNone/>
            </a:pPr>
            <a:r>
              <a:rPr lang="en-US" sz="2900" dirty="0">
                <a:latin typeface="Courier New" panose="02070309020205020404" pitchFamily="49" charset="0"/>
                <a:cs typeface="Courier New" panose="02070309020205020404" pitchFamily="49" charset="0"/>
              </a:rPr>
              <a:t>k: 4</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=&gt;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01194954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8</a:t>
            </a:r>
          </a:p>
          <a:p>
            <a:pPr marL="0" indent="0">
              <a:buNone/>
            </a:pPr>
            <a:r>
              <a:rPr lang="en-US" sz="2900" dirty="0">
                <a:latin typeface="Courier New" panose="02070309020205020404" pitchFamily="49" charset="0"/>
                <a:cs typeface="Courier New" panose="02070309020205020404" pitchFamily="49" charset="0"/>
              </a:rPr>
              <a:t>k: 4</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=&gt;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7828382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8</a:t>
            </a:r>
          </a:p>
          <a:p>
            <a:pPr marL="0" indent="0">
              <a:buNone/>
            </a:pPr>
            <a:r>
              <a:rPr lang="en-US" sz="2900" dirty="0">
                <a:latin typeface="Courier New" panose="02070309020205020404" pitchFamily="49" charset="0"/>
                <a:cs typeface="Courier New" panose="02070309020205020404" pitchFamily="49" charset="0"/>
              </a:rPr>
              <a:t>k: 4</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=&gt;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87119893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8</a:t>
            </a:r>
          </a:p>
          <a:p>
            <a:pPr marL="0" indent="0">
              <a:buNone/>
            </a:pPr>
            <a:r>
              <a:rPr lang="en-US" sz="2900" dirty="0">
                <a:latin typeface="Courier New" panose="02070309020205020404" pitchFamily="49" charset="0"/>
                <a:cs typeface="Courier New" panose="02070309020205020404" pitchFamily="49" charset="0"/>
              </a:rPr>
              <a:t>k: 4</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=&gt;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74276241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8</a:t>
            </a:r>
          </a:p>
          <a:p>
            <a:pPr marL="0" indent="0">
              <a:buNone/>
            </a:pPr>
            <a:r>
              <a:rPr lang="en-US" sz="2900" dirty="0">
                <a:latin typeface="Courier New" panose="02070309020205020404" pitchFamily="49" charset="0"/>
                <a:cs typeface="Courier New" panose="02070309020205020404" pitchFamily="49" charset="0"/>
              </a:rPr>
              <a:t>k: 8</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=&gt;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412732118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7</a:t>
            </a:r>
          </a:p>
          <a:p>
            <a:pPr marL="0" indent="0">
              <a:buNone/>
            </a:pPr>
            <a:r>
              <a:rPr lang="en-US" sz="2900" dirty="0">
                <a:latin typeface="Courier New" panose="02070309020205020404" pitchFamily="49" charset="0"/>
                <a:cs typeface="Courier New" panose="02070309020205020404" pitchFamily="49" charset="0"/>
              </a:rPr>
              <a:t>k: 8</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=&gt;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97143393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80 40 90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7</a:t>
            </a:r>
          </a:p>
          <a:p>
            <a:pPr marL="0" indent="0">
              <a:buNone/>
            </a:pPr>
            <a:r>
              <a:rPr lang="en-US" sz="2900" dirty="0">
                <a:latin typeface="Courier New" panose="02070309020205020404" pitchFamily="49" charset="0"/>
                <a:cs typeface="Courier New" panose="02070309020205020404" pitchFamily="49" charset="0"/>
              </a:rPr>
              <a:t>k: 8</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=&gt;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98307972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80 40 90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0  2  5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7</a:t>
            </a:r>
          </a:p>
          <a:p>
            <a:pPr marL="0" indent="0">
              <a:buNone/>
            </a:pPr>
            <a:r>
              <a:rPr lang="en-US" sz="2900" dirty="0">
                <a:latin typeface="Courier New" panose="02070309020205020404" pitchFamily="49" charset="0"/>
                <a:cs typeface="Courier New" panose="02070309020205020404" pitchFamily="49" charset="0"/>
              </a:rPr>
              <a:t>k: 8</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=&gt;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13158628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80 40 90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0  2  5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7</a:t>
            </a:r>
          </a:p>
          <a:p>
            <a:pPr marL="0" indent="0">
              <a:buNone/>
            </a:pPr>
            <a:r>
              <a:rPr lang="en-US" sz="2900" dirty="0">
                <a:latin typeface="Courier New" panose="02070309020205020404" pitchFamily="49" charset="0"/>
                <a:cs typeface="Courier New" panose="02070309020205020404" pitchFamily="49" charset="0"/>
              </a:rPr>
              <a:t>k: 8</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=&gt;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46129678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80 40 90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0  2  5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7</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=&gt;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80980776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80 40 90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0  2  5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5</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=&gt;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40679834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0  2  5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5</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=&gt;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03018188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5</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=&gt;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539751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5</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=&gt;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74684337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5</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=&gt;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94119281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5</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=&gt;      a[j] ← j</a:t>
            </a:r>
          </a:p>
          <a:p>
            <a:endParaRPr lang="en-US" dirty="0"/>
          </a:p>
        </p:txBody>
      </p:sp>
    </p:spTree>
    <p:extLst>
      <p:ext uri="{BB962C8B-B14F-4D97-AF65-F5344CB8AC3E}">
        <p14:creationId xmlns:p14="http://schemas.microsoft.com/office/powerpoint/2010/main" val="228371050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1</a:t>
            </a:r>
          </a:p>
          <a:p>
            <a:pPr marL="0" indent="0">
              <a:buNone/>
            </a:pPr>
            <a:r>
              <a:rPr lang="en-US" sz="2900" dirty="0">
                <a:latin typeface="Courier New" panose="02070309020205020404" pitchFamily="49" charset="0"/>
                <a:cs typeface="Courier New" panose="02070309020205020404" pitchFamily="49" charset="0"/>
              </a:rPr>
              <a:t>j: 5</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=&gt;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89862682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1</a:t>
            </a:r>
          </a:p>
          <a:p>
            <a:pPr marL="0" indent="0">
              <a:buNone/>
            </a:pPr>
            <a:r>
              <a:rPr lang="en-US" sz="2900" dirty="0">
                <a:latin typeface="Courier New" panose="02070309020205020404" pitchFamily="49" charset="0"/>
                <a:cs typeface="Courier New" panose="02070309020205020404" pitchFamily="49" charset="0"/>
              </a:rPr>
              <a:t>j: 5</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=&gt;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424510640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1</a:t>
            </a:r>
          </a:p>
          <a:p>
            <a:pPr marL="0" indent="0">
              <a:buNone/>
            </a:pPr>
            <a:r>
              <a:rPr lang="en-US" sz="2900" dirty="0">
                <a:latin typeface="Courier New" panose="02070309020205020404" pitchFamily="49" charset="0"/>
                <a:cs typeface="Courier New" panose="02070309020205020404" pitchFamily="49" charset="0"/>
              </a:rPr>
              <a:t>j: 5</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=&gt;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02403017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5</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=&gt;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7362059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5</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=&gt;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4633636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5</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=&gt;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50682982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2</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=&gt;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31255018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2</a:t>
            </a:r>
          </a:p>
          <a:p>
            <a:pPr marL="0" indent="0">
              <a:buNone/>
            </a:pPr>
            <a:r>
              <a:rPr lang="en-US" sz="2900" dirty="0">
                <a:latin typeface="Courier New" panose="02070309020205020404" pitchFamily="49" charset="0"/>
                <a:cs typeface="Courier New" panose="02070309020205020404" pitchFamily="49" charset="0"/>
              </a:rPr>
              <a:t>k: 2</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=&gt;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20031714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3</a:t>
            </a:r>
          </a:p>
          <a:p>
            <a:pPr marL="0" indent="0">
              <a:buNone/>
            </a:pPr>
            <a:r>
              <a:rPr lang="en-US" sz="2900" dirty="0">
                <a:latin typeface="Courier New" panose="02070309020205020404" pitchFamily="49" charset="0"/>
                <a:cs typeface="Courier New" panose="02070309020205020404" pitchFamily="49" charset="0"/>
              </a:rPr>
              <a:t>k: 2</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=&gt;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339462685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3</a:t>
            </a:r>
          </a:p>
          <a:p>
            <a:pPr marL="0" indent="0">
              <a:buNone/>
            </a:pPr>
            <a:r>
              <a:rPr lang="en-US" sz="2900" dirty="0">
                <a:latin typeface="Courier New" panose="02070309020205020404" pitchFamily="49" charset="0"/>
                <a:cs typeface="Courier New" panose="02070309020205020404" pitchFamily="49" charset="0"/>
              </a:rPr>
              <a:t>k: 2</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=&gt;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24133441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3</a:t>
            </a:r>
          </a:p>
          <a:p>
            <a:pPr marL="0" indent="0">
              <a:buNone/>
            </a:pPr>
            <a:r>
              <a:rPr lang="en-US" sz="2900" dirty="0">
                <a:latin typeface="Courier New" panose="02070309020205020404" pitchFamily="49" charset="0"/>
                <a:cs typeface="Courier New" panose="02070309020205020404" pitchFamily="49" charset="0"/>
              </a:rPr>
              <a:t>k: 2</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=&gt;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79384604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3</a:t>
            </a:r>
          </a:p>
          <a:p>
            <a:pPr marL="0" indent="0">
              <a:buNone/>
            </a:pPr>
            <a:r>
              <a:rPr lang="en-US" sz="2900" dirty="0">
                <a:latin typeface="Courier New" panose="02070309020205020404" pitchFamily="49" charset="0"/>
                <a:cs typeface="Courier New" panose="02070309020205020404" pitchFamily="49" charset="0"/>
              </a:rPr>
              <a:t>k: 2</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=&gt;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02089617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3</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=&gt;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65681406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=&gt;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77624245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=&gt;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91321079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=&gt;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6740937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=&gt;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412626386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=&gt;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95810217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=&gt;      a[j] ← j</a:t>
            </a:r>
          </a:p>
          <a:p>
            <a:endParaRPr lang="en-US" dirty="0"/>
          </a:p>
        </p:txBody>
      </p:sp>
    </p:spTree>
    <p:extLst>
      <p:ext uri="{BB962C8B-B14F-4D97-AF65-F5344CB8AC3E}">
        <p14:creationId xmlns:p14="http://schemas.microsoft.com/office/powerpoint/2010/main" val="191646935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3</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=&gt;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98849092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3</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=&gt;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16185641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3</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=&gt;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400329398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4</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=&gt;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40564039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4</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=&gt;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319045848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4</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=&gt;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324179908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5</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=&gt;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13882140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5</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=&gt;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71685110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5</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=&gt;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372311077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6</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=&gt;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395614105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6</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=&gt;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393827769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6</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=&gt;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18358579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7</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=&gt;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381939266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7</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=&gt;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375979274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7</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=&gt;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68289506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8</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=&gt;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76089227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8</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=&gt;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82945243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8</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=&gt;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55661801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(FINISHED!)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8</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75703236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0A62E0-5179-4B52-A220-058533633012}"/>
              </a:ext>
            </a:extLst>
          </p:cNvPr>
          <p:cNvSpPr>
            <a:spLocks noGrp="1"/>
          </p:cNvSpPr>
          <p:nvPr>
            <p:ph type="title"/>
          </p:nvPr>
        </p:nvSpPr>
        <p:spPr/>
        <p:txBody>
          <a:bodyPr/>
          <a:lstStyle/>
          <a:p>
            <a:r>
              <a:rPr lang="en-US" dirty="0"/>
              <a:t>Sorting Linked Lists</a:t>
            </a:r>
          </a:p>
        </p:txBody>
      </p:sp>
      <p:sp>
        <p:nvSpPr>
          <p:cNvPr id="6" name="Content Placeholder 5">
            <a:extLst>
              <a:ext uri="{FF2B5EF4-FFF2-40B4-BE49-F238E27FC236}">
                <a16:creationId xmlns:a16="http://schemas.microsoft.com/office/drawing/2014/main" id="{3FF0FEA4-9DC3-4290-8B77-45C8743B0356}"/>
              </a:ext>
            </a:extLst>
          </p:cNvPr>
          <p:cNvSpPr>
            <a:spLocks noGrp="1"/>
          </p:cNvSpPr>
          <p:nvPr>
            <p:ph idx="1"/>
          </p:nvPr>
        </p:nvSpPr>
        <p:spPr/>
        <p:txBody>
          <a:bodyPr>
            <a:normAutofit fontScale="77500" lnSpcReduction="20000"/>
          </a:bodyPr>
          <a:lstStyle/>
          <a:p>
            <a:r>
              <a:rPr lang="en-US" dirty="0"/>
              <a:t>Question: What if you are sorting data that is stored in a </a:t>
            </a:r>
            <a:r>
              <a:rPr lang="en-US" b="1" dirty="0"/>
              <a:t>linked list</a:t>
            </a:r>
            <a:r>
              <a:rPr lang="en-US" dirty="0"/>
              <a:t>?</a:t>
            </a:r>
          </a:p>
          <a:p>
            <a:r>
              <a:rPr lang="en-US" dirty="0"/>
              <a:t>This topic is not addressed in our textbook</a:t>
            </a:r>
          </a:p>
          <a:p>
            <a:r>
              <a:rPr lang="en-US" dirty="0"/>
              <a:t>Some of the techniques we discussed are not applicable, because they assume constant-time access to any element</a:t>
            </a:r>
          </a:p>
          <a:p>
            <a:r>
              <a:rPr lang="en-US" dirty="0"/>
              <a:t>Depending on the application, you may be constrained to sort the data by manipulating the pointers (i.e., links)</a:t>
            </a:r>
          </a:p>
          <a:p>
            <a:r>
              <a:rPr lang="en-US" dirty="0"/>
              <a:t>There is a variation of mergesort that can be applied to linked lists</a:t>
            </a:r>
          </a:p>
          <a:p>
            <a:r>
              <a:rPr lang="en-US" dirty="0"/>
              <a:t>The C++ "list" class can use this for its "sort" member function; the exact implementation is not specified by the standard, but it must be worst-case O(N log N) and stable</a:t>
            </a:r>
          </a:p>
          <a:p>
            <a:r>
              <a:rPr lang="en-US" dirty="0"/>
              <a:t>Other solution: This is another potential, useful application of an </a:t>
            </a:r>
            <a:r>
              <a:rPr lang="en-US" i="1" dirty="0"/>
              <a:t>indirect sort</a:t>
            </a:r>
            <a:endParaRPr lang="en-US" dirty="0"/>
          </a:p>
          <a:p>
            <a:pPr lvl="1"/>
            <a:r>
              <a:rPr lang="en-US" dirty="0"/>
              <a:t>An index sort cannot be used, but a pointer sort can</a:t>
            </a:r>
          </a:p>
          <a:p>
            <a:pPr lvl="1"/>
            <a:r>
              <a:rPr lang="en-US" dirty="0"/>
              <a:t>This requires extra memory, initialized with pointers to each node in the linked list</a:t>
            </a:r>
          </a:p>
          <a:p>
            <a:pPr lvl="1"/>
            <a:r>
              <a:rPr lang="en-US" dirty="0"/>
              <a:t>After sorting the pointers (based on what they point to), you can either move items to the correct positions using an in-place sort, or you can update the links between nodes appropriately</a:t>
            </a:r>
          </a:p>
        </p:txBody>
      </p:sp>
    </p:spTree>
    <p:extLst>
      <p:ext uri="{BB962C8B-B14F-4D97-AF65-F5344CB8AC3E}">
        <p14:creationId xmlns:p14="http://schemas.microsoft.com/office/powerpoint/2010/main" val="422852164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1C066-D059-48B3-8CD4-9FFBECC93BBE}"/>
              </a:ext>
            </a:extLst>
          </p:cNvPr>
          <p:cNvSpPr>
            <a:spLocks noGrp="1"/>
          </p:cNvSpPr>
          <p:nvPr>
            <p:ph type="title"/>
          </p:nvPr>
        </p:nvSpPr>
        <p:spPr/>
        <p:txBody>
          <a:bodyPr/>
          <a:lstStyle/>
          <a:p>
            <a:r>
              <a:rPr lang="en-US" dirty="0"/>
              <a:t>External Sorting</a:t>
            </a:r>
          </a:p>
        </p:txBody>
      </p:sp>
      <p:sp>
        <p:nvSpPr>
          <p:cNvPr id="3" name="Content Placeholder 2">
            <a:extLst>
              <a:ext uri="{FF2B5EF4-FFF2-40B4-BE49-F238E27FC236}">
                <a16:creationId xmlns:a16="http://schemas.microsoft.com/office/drawing/2014/main" id="{9BD6D6DE-332A-430A-8F01-063330E2D746}"/>
              </a:ext>
            </a:extLst>
          </p:cNvPr>
          <p:cNvSpPr>
            <a:spLocks noGrp="1"/>
          </p:cNvSpPr>
          <p:nvPr>
            <p:ph idx="1"/>
          </p:nvPr>
        </p:nvSpPr>
        <p:spPr/>
        <p:txBody>
          <a:bodyPr>
            <a:normAutofit fontScale="92500" lnSpcReduction="20000"/>
          </a:bodyPr>
          <a:lstStyle/>
          <a:p>
            <a:r>
              <a:rPr lang="en-US" dirty="0"/>
              <a:t>Question: What if the data that you are sorting is too large to fit in main memory (RAM) all at once?</a:t>
            </a:r>
          </a:p>
          <a:p>
            <a:r>
              <a:rPr lang="en-US" dirty="0"/>
              <a:t>This is something that </a:t>
            </a:r>
            <a:r>
              <a:rPr lang="en-US" i="1" dirty="0"/>
              <a:t>database management systems</a:t>
            </a:r>
            <a:r>
              <a:rPr lang="en-US" dirty="0"/>
              <a:t> (DBMSs) often deal with</a:t>
            </a:r>
          </a:p>
          <a:p>
            <a:r>
              <a:rPr lang="en-US" dirty="0"/>
              <a:t>Note that accessing data from external memory is orders of magnitude slower than accessing data in RAM</a:t>
            </a:r>
          </a:p>
          <a:p>
            <a:r>
              <a:rPr lang="en-US" dirty="0"/>
              <a:t>Therefore, the amount of copying between external memory and RAM is considered very significant</a:t>
            </a:r>
          </a:p>
          <a:p>
            <a:r>
              <a:rPr lang="en-US" dirty="0"/>
              <a:t>Algorithms for solving this sort of problem are examples of </a:t>
            </a:r>
            <a:r>
              <a:rPr lang="en-US" b="1" dirty="0"/>
              <a:t>external sorting</a:t>
            </a:r>
            <a:endParaRPr lang="en-US" dirty="0"/>
          </a:p>
          <a:p>
            <a:r>
              <a:rPr lang="en-US" dirty="0"/>
              <a:t>We will consider a method of external soring that stores the data on tapes</a:t>
            </a:r>
          </a:p>
          <a:p>
            <a:r>
              <a:rPr lang="en-US" dirty="0"/>
              <a:t>The textbook points out that tapes are "probably the most restrictive storage medium"</a:t>
            </a:r>
          </a:p>
          <a:p>
            <a:endParaRPr lang="en-US" dirty="0"/>
          </a:p>
        </p:txBody>
      </p:sp>
    </p:spTree>
    <p:extLst>
      <p:ext uri="{BB962C8B-B14F-4D97-AF65-F5344CB8AC3E}">
        <p14:creationId xmlns:p14="http://schemas.microsoft.com/office/powerpoint/2010/main" val="143799060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C743F-F860-4B71-935D-593288E12C66}"/>
              </a:ext>
            </a:extLst>
          </p:cNvPr>
          <p:cNvSpPr>
            <a:spLocks noGrp="1"/>
          </p:cNvSpPr>
          <p:nvPr>
            <p:ph type="title"/>
          </p:nvPr>
        </p:nvSpPr>
        <p:spPr/>
        <p:txBody>
          <a:bodyPr/>
          <a:lstStyle/>
          <a:p>
            <a:r>
              <a:rPr lang="en-US" dirty="0"/>
              <a:t>External Sorting: Simple Method, 1</a:t>
            </a:r>
            <a:r>
              <a:rPr lang="en-US" baseline="30000" dirty="0"/>
              <a:t>st</a:t>
            </a:r>
            <a:r>
              <a:rPr lang="en-US" dirty="0"/>
              <a:t> Pass</a:t>
            </a:r>
          </a:p>
        </p:txBody>
      </p:sp>
      <p:sp>
        <p:nvSpPr>
          <p:cNvPr id="3" name="Content Placeholder 2">
            <a:extLst>
              <a:ext uri="{FF2B5EF4-FFF2-40B4-BE49-F238E27FC236}">
                <a16:creationId xmlns:a16="http://schemas.microsoft.com/office/drawing/2014/main" id="{AC68AD2A-E59C-45D2-A08B-417C5DB78389}"/>
              </a:ext>
            </a:extLst>
          </p:cNvPr>
          <p:cNvSpPr>
            <a:spLocks noGrp="1"/>
          </p:cNvSpPr>
          <p:nvPr>
            <p:ph idx="1"/>
          </p:nvPr>
        </p:nvSpPr>
        <p:spPr/>
        <p:txBody>
          <a:bodyPr>
            <a:normAutofit fontScale="92500" lnSpcReduction="10000"/>
          </a:bodyPr>
          <a:lstStyle/>
          <a:p>
            <a:r>
              <a:rPr lang="en-US" dirty="0"/>
              <a:t>We will go over one simple solution that assumes:</a:t>
            </a:r>
          </a:p>
          <a:p>
            <a:pPr lvl="1"/>
            <a:r>
              <a:rPr lang="en-US" dirty="0"/>
              <a:t>The input consists of a sequence of N records on one input tape</a:t>
            </a:r>
          </a:p>
          <a:p>
            <a:pPr lvl="1"/>
            <a:r>
              <a:rPr lang="en-US" dirty="0"/>
              <a:t>M records can fit into memory at one time</a:t>
            </a:r>
          </a:p>
          <a:p>
            <a:pPr lvl="1"/>
            <a:r>
              <a:rPr lang="en-US" dirty="0"/>
              <a:t>We have three additional tapes to work with</a:t>
            </a:r>
          </a:p>
          <a:p>
            <a:r>
              <a:rPr lang="en-US" dirty="0"/>
              <a:t>We will label the tapes T1 through T4 and assume the input starts on T1</a:t>
            </a:r>
          </a:p>
          <a:p>
            <a:r>
              <a:rPr lang="en-US" dirty="0"/>
              <a:t>We start with a first pass that reads in M records at a time, sorts them, and writes the sorted records to T3 or T4, alternating between the two</a:t>
            </a:r>
          </a:p>
          <a:p>
            <a:r>
              <a:rPr lang="en-US" dirty="0"/>
              <a:t>Each set of sorted records is called a </a:t>
            </a:r>
            <a:r>
              <a:rPr lang="en-US" i="1" dirty="0"/>
              <a:t>run</a:t>
            </a:r>
          </a:p>
          <a:p>
            <a:r>
              <a:rPr lang="en-US" dirty="0"/>
              <a:t>The next slide demonstrates an example of the first pass</a:t>
            </a:r>
          </a:p>
          <a:p>
            <a:r>
              <a:rPr lang="en-US" dirty="0"/>
              <a:t>After the first pass, we will consider two of the tapes to be input tapes and two of the tapes to be output tapes (alternating which are which)</a:t>
            </a:r>
          </a:p>
          <a:p>
            <a:endParaRPr lang="en-US" dirty="0"/>
          </a:p>
        </p:txBody>
      </p:sp>
    </p:spTree>
    <p:extLst>
      <p:ext uri="{BB962C8B-B14F-4D97-AF65-F5344CB8AC3E}">
        <p14:creationId xmlns:p14="http://schemas.microsoft.com/office/powerpoint/2010/main" val="9668569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6AFA2-ADDC-42A3-8C45-0EB16798A0B3}"/>
              </a:ext>
            </a:extLst>
          </p:cNvPr>
          <p:cNvSpPr>
            <a:spLocks noGrp="1"/>
          </p:cNvSpPr>
          <p:nvPr>
            <p:ph type="title"/>
          </p:nvPr>
        </p:nvSpPr>
        <p:spPr/>
        <p:txBody>
          <a:bodyPr/>
          <a:lstStyle/>
          <a:p>
            <a:r>
              <a:rPr lang="en-US" dirty="0"/>
              <a:t>External Sorting: 1</a:t>
            </a:r>
            <a:r>
              <a:rPr lang="en-US" baseline="30000" dirty="0"/>
              <a:t>st</a:t>
            </a:r>
            <a:r>
              <a:rPr lang="en-US" dirty="0"/>
              <a:t> Pass Example</a:t>
            </a:r>
          </a:p>
        </p:txBody>
      </p:sp>
      <p:sp>
        <p:nvSpPr>
          <p:cNvPr id="3" name="Content Placeholder 2">
            <a:extLst>
              <a:ext uri="{FF2B5EF4-FFF2-40B4-BE49-F238E27FC236}">
                <a16:creationId xmlns:a16="http://schemas.microsoft.com/office/drawing/2014/main" id="{81F91926-ABAB-477E-AB6F-6704F79B5333}"/>
              </a:ext>
            </a:extLst>
          </p:cNvPr>
          <p:cNvSpPr>
            <a:spLocks noGrp="1"/>
          </p:cNvSpPr>
          <p:nvPr>
            <p:ph idx="1"/>
          </p:nvPr>
        </p:nvSpPr>
        <p:spPr/>
        <p:txBody>
          <a:bodyPr/>
          <a:lstStyle/>
          <a:p>
            <a:r>
              <a:rPr lang="en-US" dirty="0"/>
              <a:t>Suppose M = 3 (for pedagogical purposes) and the sequence to be sorted, starting on T1, is:</a:t>
            </a:r>
          </a:p>
          <a:p>
            <a:pPr marL="0" indent="0">
              <a:buNone/>
            </a:pPr>
            <a:r>
              <a:rPr lang="en-US" dirty="0"/>
              <a:t>T1: 81, 94, 11, 96, 12, 35, 16, 99, 28, 58, 41, 75, 15</a:t>
            </a:r>
          </a:p>
          <a:p>
            <a:r>
              <a:rPr lang="en-US" dirty="0"/>
              <a:t>Then, after loading M records at a time, sorting, and writing the results (alternatively) to T3 and T4, this leads to:</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sz="1600" dirty="0"/>
              <a:t>            1</a:t>
            </a:r>
            <a:r>
              <a:rPr lang="en-US" sz="1600" baseline="30000" dirty="0"/>
              <a:t>st</a:t>
            </a:r>
            <a:r>
              <a:rPr lang="en-US" sz="1600" dirty="0"/>
              <a:t> sorted run            3</a:t>
            </a:r>
            <a:r>
              <a:rPr lang="en-US" sz="1600" baseline="30000" dirty="0"/>
              <a:t>rd</a:t>
            </a:r>
            <a:r>
              <a:rPr lang="en-US" sz="1600" dirty="0"/>
              <a:t> sorted run         final run is incomplete</a:t>
            </a:r>
          </a:p>
          <a:p>
            <a:pPr marL="0" indent="0">
              <a:buNone/>
            </a:pPr>
            <a:r>
              <a:rPr lang="en-US" dirty="0"/>
              <a:t>T4: </a:t>
            </a:r>
            <a:r>
              <a:rPr lang="en-US" u="sng" dirty="0"/>
              <a:t>12, 35, 96</a:t>
            </a:r>
            <a:r>
              <a:rPr lang="en-US" dirty="0"/>
              <a:t>, </a:t>
            </a:r>
            <a:r>
              <a:rPr lang="en-US" u="sng" dirty="0"/>
              <a:t>41, 58, 75</a:t>
            </a:r>
          </a:p>
          <a:p>
            <a:pPr marL="0" indent="0">
              <a:buNone/>
            </a:pPr>
            <a:r>
              <a:rPr lang="en-US" sz="1600" dirty="0"/>
              <a:t>            2</a:t>
            </a:r>
            <a:r>
              <a:rPr lang="en-US" sz="1600" baseline="30000" dirty="0"/>
              <a:t>nd</a:t>
            </a:r>
            <a:r>
              <a:rPr lang="en-US" sz="1600" dirty="0"/>
              <a:t> sorted run            4</a:t>
            </a:r>
            <a:r>
              <a:rPr lang="en-US" sz="1600" baseline="30000" dirty="0"/>
              <a:t>th</a:t>
            </a:r>
            <a:r>
              <a:rPr lang="en-US" sz="1600" dirty="0"/>
              <a:t> sorted run</a:t>
            </a:r>
          </a:p>
        </p:txBody>
      </p:sp>
    </p:spTree>
    <p:extLst>
      <p:ext uri="{BB962C8B-B14F-4D97-AF65-F5344CB8AC3E}">
        <p14:creationId xmlns:p14="http://schemas.microsoft.com/office/powerpoint/2010/main" val="157521419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063AF-BAF2-472F-86E7-6873378B5489}"/>
              </a:ext>
            </a:extLst>
          </p:cNvPr>
          <p:cNvSpPr>
            <a:spLocks noGrp="1"/>
          </p:cNvSpPr>
          <p:nvPr>
            <p:ph type="title"/>
          </p:nvPr>
        </p:nvSpPr>
        <p:spPr/>
        <p:txBody>
          <a:bodyPr/>
          <a:lstStyle/>
          <a:p>
            <a:r>
              <a:rPr lang="en-US" dirty="0"/>
              <a:t>External Sorting: Additional Passes</a:t>
            </a:r>
          </a:p>
        </p:txBody>
      </p:sp>
      <p:sp>
        <p:nvSpPr>
          <p:cNvPr id="3" name="Content Placeholder 2">
            <a:extLst>
              <a:ext uri="{FF2B5EF4-FFF2-40B4-BE49-F238E27FC236}">
                <a16:creationId xmlns:a16="http://schemas.microsoft.com/office/drawing/2014/main" id="{67FA57FF-D992-478B-A26B-3B04A1A790BD}"/>
              </a:ext>
            </a:extLst>
          </p:cNvPr>
          <p:cNvSpPr>
            <a:spLocks noGrp="1"/>
          </p:cNvSpPr>
          <p:nvPr>
            <p:ph idx="1"/>
          </p:nvPr>
        </p:nvSpPr>
        <p:spPr/>
        <p:txBody>
          <a:bodyPr/>
          <a:lstStyle/>
          <a:p>
            <a:r>
              <a:rPr lang="en-US" dirty="0"/>
              <a:t>Additional passes take the sorted runs from two of the tapes, and produce sorted runs that are twice the length on the other two tapes</a:t>
            </a:r>
          </a:p>
          <a:p>
            <a:r>
              <a:rPr lang="en-US" dirty="0"/>
              <a:t>This is done with a technique very similar to the merge from mergesort:</a:t>
            </a:r>
          </a:p>
          <a:p>
            <a:pPr lvl="1"/>
            <a:r>
              <a:rPr lang="en-US" dirty="0"/>
              <a:t>The first element from each of the first two runs on two tapes are loaded to main memory</a:t>
            </a:r>
          </a:p>
          <a:p>
            <a:pPr lvl="1"/>
            <a:r>
              <a:rPr lang="en-US" dirty="0"/>
              <a:t>The smaller of these two elements is written to one of the output tapes, and replaced by the next element from its original run</a:t>
            </a:r>
          </a:p>
          <a:p>
            <a:pPr lvl="1"/>
            <a:r>
              <a:rPr lang="en-US" dirty="0"/>
              <a:t>When one run is complete, the other gets copied to the current output tape</a:t>
            </a:r>
          </a:p>
          <a:p>
            <a:pPr lvl="1"/>
            <a:r>
              <a:rPr lang="en-US" dirty="0"/>
              <a:t>Then you move to the next two runs from the input tapes, and switch to the other output tape</a:t>
            </a:r>
          </a:p>
        </p:txBody>
      </p:sp>
    </p:spTree>
    <p:extLst>
      <p:ext uri="{BB962C8B-B14F-4D97-AF65-F5344CB8AC3E}">
        <p14:creationId xmlns:p14="http://schemas.microsoft.com/office/powerpoint/2010/main" val="396973728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a:t>
            </a:r>
          </a:p>
          <a:p>
            <a:pPr marL="0" indent="0">
              <a:buNone/>
            </a:pPr>
            <a:r>
              <a:rPr lang="en-US" dirty="0"/>
              <a:t>T4: </a:t>
            </a:r>
            <a:r>
              <a:rPr lang="en-US" u="sng" dirty="0"/>
              <a:t>12, 35, 96</a:t>
            </a:r>
            <a:r>
              <a:rPr lang="en-US" dirty="0"/>
              <a:t>, </a:t>
            </a:r>
            <a:r>
              <a:rPr lang="en-US" u="sng" dirty="0"/>
              <a:t>41, 58, 75</a:t>
            </a:r>
          </a:p>
          <a:p>
            <a:pPr marL="0" indent="0">
              <a:buNone/>
            </a:pPr>
            <a:r>
              <a:rPr lang="en-US" dirty="0"/>
              <a:t>        ^</a:t>
            </a:r>
          </a:p>
          <a:p>
            <a:r>
              <a:rPr lang="en-US" dirty="0"/>
              <a:t>Output tapes:</a:t>
            </a:r>
          </a:p>
          <a:p>
            <a:pPr marL="0" indent="0">
              <a:buNone/>
            </a:pPr>
            <a:r>
              <a:rPr lang="en-US" dirty="0"/>
              <a:t>T1: (next output tape)</a:t>
            </a:r>
          </a:p>
          <a:p>
            <a:pPr marL="0" indent="0">
              <a:buNone/>
            </a:pPr>
            <a:endParaRPr lang="en-US" dirty="0"/>
          </a:p>
          <a:p>
            <a:pPr marL="0" indent="0">
              <a:buNone/>
            </a:pPr>
            <a:r>
              <a:rPr lang="en-US" dirty="0"/>
              <a:t>T2:</a:t>
            </a:r>
          </a:p>
          <a:p>
            <a:pPr marL="0" indent="0">
              <a:buNone/>
            </a:pPr>
            <a:r>
              <a:rPr lang="en-US" dirty="0"/>
              <a:t>     </a:t>
            </a:r>
          </a:p>
        </p:txBody>
      </p:sp>
    </p:spTree>
    <p:extLst>
      <p:ext uri="{BB962C8B-B14F-4D97-AF65-F5344CB8AC3E}">
        <p14:creationId xmlns:p14="http://schemas.microsoft.com/office/powerpoint/2010/main" val="398376354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a:t>
            </a:r>
          </a:p>
          <a:p>
            <a:pPr marL="0" indent="0">
              <a:buNone/>
            </a:pPr>
            <a:r>
              <a:rPr lang="en-US" dirty="0"/>
              <a:t>T4: </a:t>
            </a:r>
            <a:r>
              <a:rPr lang="en-US" u="sng" dirty="0"/>
              <a:t>12, 35, 96</a:t>
            </a:r>
            <a:r>
              <a:rPr lang="en-US" dirty="0"/>
              <a:t>, </a:t>
            </a:r>
            <a:r>
              <a:rPr lang="en-US" u="sng" dirty="0"/>
              <a:t>41, 58, 75</a:t>
            </a:r>
          </a:p>
          <a:p>
            <a:pPr marL="0" indent="0">
              <a:buNone/>
            </a:pPr>
            <a:r>
              <a:rPr lang="en-US" dirty="0"/>
              <a:t>        ^</a:t>
            </a:r>
          </a:p>
          <a:p>
            <a:r>
              <a:rPr lang="en-US" dirty="0"/>
              <a:t>Output tapes:</a:t>
            </a:r>
          </a:p>
          <a:p>
            <a:pPr marL="0" indent="0">
              <a:buNone/>
            </a:pPr>
            <a:r>
              <a:rPr lang="en-US" dirty="0"/>
              <a:t>T1: 11</a:t>
            </a:r>
          </a:p>
          <a:p>
            <a:pPr marL="0" indent="0">
              <a:buNone/>
            </a:pPr>
            <a:endParaRPr lang="en-US" dirty="0"/>
          </a:p>
          <a:p>
            <a:pPr marL="0" indent="0">
              <a:buNone/>
            </a:pPr>
            <a:r>
              <a:rPr lang="en-US" dirty="0"/>
              <a:t>T2:</a:t>
            </a:r>
          </a:p>
          <a:p>
            <a:pPr marL="0" indent="0">
              <a:buNone/>
            </a:pPr>
            <a:r>
              <a:rPr lang="en-US" dirty="0"/>
              <a:t>     </a:t>
            </a:r>
          </a:p>
        </p:txBody>
      </p:sp>
    </p:spTree>
    <p:extLst>
      <p:ext uri="{BB962C8B-B14F-4D97-AF65-F5344CB8AC3E}">
        <p14:creationId xmlns:p14="http://schemas.microsoft.com/office/powerpoint/2010/main" val="5234048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a:t>
            </a:r>
          </a:p>
          <a:p>
            <a:pPr marL="0" indent="0">
              <a:buNone/>
            </a:pPr>
            <a:r>
              <a:rPr lang="en-US" dirty="0"/>
              <a:t>T4: </a:t>
            </a:r>
            <a:r>
              <a:rPr lang="en-US" u="sng" dirty="0"/>
              <a:t>12, 35, 96</a:t>
            </a:r>
            <a:r>
              <a:rPr lang="en-US" dirty="0"/>
              <a:t>, </a:t>
            </a:r>
            <a:r>
              <a:rPr lang="en-US" u="sng" dirty="0"/>
              <a:t>41, 58, 75</a:t>
            </a:r>
          </a:p>
          <a:p>
            <a:pPr marL="0" indent="0">
              <a:buNone/>
            </a:pPr>
            <a:r>
              <a:rPr lang="en-US" dirty="0"/>
              <a:t>              ^</a:t>
            </a:r>
          </a:p>
          <a:p>
            <a:r>
              <a:rPr lang="en-US" dirty="0"/>
              <a:t>Output tapes:</a:t>
            </a:r>
          </a:p>
          <a:p>
            <a:pPr marL="0" indent="0">
              <a:buNone/>
            </a:pPr>
            <a:r>
              <a:rPr lang="en-US" dirty="0"/>
              <a:t>T1: 11, 12</a:t>
            </a:r>
          </a:p>
          <a:p>
            <a:pPr marL="0" indent="0">
              <a:buNone/>
            </a:pPr>
            <a:endParaRPr lang="en-US" dirty="0"/>
          </a:p>
          <a:p>
            <a:pPr marL="0" indent="0">
              <a:buNone/>
            </a:pPr>
            <a:r>
              <a:rPr lang="en-US" dirty="0"/>
              <a:t>T2:</a:t>
            </a:r>
          </a:p>
          <a:p>
            <a:pPr marL="0" indent="0">
              <a:buNone/>
            </a:pPr>
            <a:r>
              <a:rPr lang="en-US" dirty="0"/>
              <a:t>     </a:t>
            </a:r>
          </a:p>
        </p:txBody>
      </p:sp>
    </p:spTree>
    <p:extLst>
      <p:ext uri="{BB962C8B-B14F-4D97-AF65-F5344CB8AC3E}">
        <p14:creationId xmlns:p14="http://schemas.microsoft.com/office/powerpoint/2010/main" val="82731446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a:t>
            </a:r>
          </a:p>
          <a:p>
            <a:pPr marL="0" indent="0">
              <a:buNone/>
            </a:pPr>
            <a:r>
              <a:rPr lang="en-US" dirty="0"/>
              <a:t>T4: </a:t>
            </a:r>
            <a:r>
              <a:rPr lang="en-US" u="sng" dirty="0"/>
              <a:t>12, 35, 96</a:t>
            </a:r>
            <a:r>
              <a:rPr lang="en-US" dirty="0"/>
              <a:t>, </a:t>
            </a:r>
            <a:r>
              <a:rPr lang="en-US" u="sng" dirty="0"/>
              <a:t>41, 58, 75</a:t>
            </a:r>
          </a:p>
          <a:p>
            <a:pPr marL="0" indent="0">
              <a:buNone/>
            </a:pPr>
            <a:r>
              <a:rPr lang="en-US" dirty="0"/>
              <a:t>                     ^</a:t>
            </a:r>
          </a:p>
          <a:p>
            <a:r>
              <a:rPr lang="en-US" dirty="0"/>
              <a:t>Output tapes:</a:t>
            </a:r>
          </a:p>
          <a:p>
            <a:pPr marL="0" indent="0">
              <a:buNone/>
            </a:pPr>
            <a:r>
              <a:rPr lang="en-US" dirty="0"/>
              <a:t>T1: 11, 12, 35</a:t>
            </a:r>
          </a:p>
          <a:p>
            <a:pPr marL="0" indent="0">
              <a:buNone/>
            </a:pPr>
            <a:endParaRPr lang="en-US" dirty="0"/>
          </a:p>
          <a:p>
            <a:pPr marL="0" indent="0">
              <a:buNone/>
            </a:pPr>
            <a:r>
              <a:rPr lang="en-US" dirty="0"/>
              <a:t>T2:</a:t>
            </a:r>
          </a:p>
          <a:p>
            <a:pPr marL="0" indent="0">
              <a:buNone/>
            </a:pPr>
            <a:r>
              <a:rPr lang="en-US" dirty="0"/>
              <a:t>     </a:t>
            </a:r>
          </a:p>
        </p:txBody>
      </p:sp>
    </p:spTree>
    <p:extLst>
      <p:ext uri="{BB962C8B-B14F-4D97-AF65-F5344CB8AC3E}">
        <p14:creationId xmlns:p14="http://schemas.microsoft.com/office/powerpoint/2010/main" val="406662599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a:t>
            </a:r>
          </a:p>
          <a:p>
            <a:pPr marL="0" indent="0">
              <a:buNone/>
            </a:pPr>
            <a:r>
              <a:rPr lang="en-US" dirty="0"/>
              <a:t>T4: </a:t>
            </a:r>
            <a:r>
              <a:rPr lang="en-US" u="sng" dirty="0"/>
              <a:t>12, 35, 96</a:t>
            </a:r>
            <a:r>
              <a:rPr lang="en-US" dirty="0"/>
              <a:t>, </a:t>
            </a:r>
            <a:r>
              <a:rPr lang="en-US" u="sng" dirty="0"/>
              <a:t>41, 58, 75</a:t>
            </a:r>
          </a:p>
          <a:p>
            <a:pPr marL="0" indent="0">
              <a:buNone/>
            </a:pPr>
            <a:r>
              <a:rPr lang="en-US" dirty="0"/>
              <a:t>                     ^</a:t>
            </a:r>
          </a:p>
          <a:p>
            <a:r>
              <a:rPr lang="en-US" dirty="0"/>
              <a:t>Output tapes:</a:t>
            </a:r>
          </a:p>
          <a:p>
            <a:pPr marL="0" indent="0">
              <a:buNone/>
            </a:pPr>
            <a:r>
              <a:rPr lang="en-US" dirty="0"/>
              <a:t>T1: 11, 12, 35, 81</a:t>
            </a:r>
          </a:p>
          <a:p>
            <a:pPr marL="0" indent="0">
              <a:buNone/>
            </a:pPr>
            <a:endParaRPr lang="en-US" dirty="0"/>
          </a:p>
          <a:p>
            <a:pPr marL="0" indent="0">
              <a:buNone/>
            </a:pPr>
            <a:r>
              <a:rPr lang="en-US" dirty="0"/>
              <a:t>T2:</a:t>
            </a:r>
          </a:p>
          <a:p>
            <a:pPr marL="0" indent="0">
              <a:buNone/>
            </a:pPr>
            <a:r>
              <a:rPr lang="en-US" dirty="0"/>
              <a:t>     </a:t>
            </a:r>
          </a:p>
        </p:txBody>
      </p:sp>
    </p:spTree>
    <p:extLst>
      <p:ext uri="{BB962C8B-B14F-4D97-AF65-F5344CB8AC3E}">
        <p14:creationId xmlns:p14="http://schemas.microsoft.com/office/powerpoint/2010/main" val="92975932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(this run done, copy rest of run from other tape)</a:t>
            </a:r>
          </a:p>
          <a:p>
            <a:pPr marL="0" indent="0">
              <a:buNone/>
            </a:pPr>
            <a:r>
              <a:rPr lang="en-US" dirty="0"/>
              <a:t>T4: </a:t>
            </a:r>
            <a:r>
              <a:rPr lang="en-US" u="sng" dirty="0"/>
              <a:t>12, 35, 96</a:t>
            </a:r>
            <a:r>
              <a:rPr lang="en-US" dirty="0"/>
              <a:t>, </a:t>
            </a:r>
            <a:r>
              <a:rPr lang="en-US" u="sng" dirty="0"/>
              <a:t>41, 58, 75</a:t>
            </a:r>
          </a:p>
          <a:p>
            <a:pPr marL="0" indent="0">
              <a:buNone/>
            </a:pPr>
            <a:r>
              <a:rPr lang="en-US" dirty="0"/>
              <a:t>                     ^</a:t>
            </a:r>
          </a:p>
          <a:p>
            <a:r>
              <a:rPr lang="en-US" dirty="0"/>
              <a:t>Output tapes:</a:t>
            </a:r>
          </a:p>
          <a:p>
            <a:pPr marL="0" indent="0">
              <a:buNone/>
            </a:pPr>
            <a:r>
              <a:rPr lang="en-US" dirty="0"/>
              <a:t>T1: 11, 12, 35, 81, 94</a:t>
            </a:r>
          </a:p>
          <a:p>
            <a:pPr marL="0" indent="0">
              <a:buNone/>
            </a:pPr>
            <a:endParaRPr lang="en-US" dirty="0"/>
          </a:p>
          <a:p>
            <a:pPr marL="0" indent="0">
              <a:buNone/>
            </a:pPr>
            <a:r>
              <a:rPr lang="en-US" dirty="0"/>
              <a:t>T2:</a:t>
            </a:r>
          </a:p>
          <a:p>
            <a:pPr marL="0" indent="0">
              <a:buNone/>
            </a:pPr>
            <a:r>
              <a:rPr lang="en-US" dirty="0"/>
              <a:t>     </a:t>
            </a:r>
          </a:p>
        </p:txBody>
      </p:sp>
    </p:spTree>
    <p:extLst>
      <p:ext uri="{BB962C8B-B14F-4D97-AF65-F5344CB8AC3E}">
        <p14:creationId xmlns:p14="http://schemas.microsoft.com/office/powerpoint/2010/main" val="391473066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a:t>
            </a:r>
          </a:p>
          <a:p>
            <a:pPr marL="0" indent="0">
              <a:buNone/>
            </a:pPr>
            <a:r>
              <a:rPr lang="en-US" dirty="0"/>
              <a:t>T4: </a:t>
            </a:r>
            <a:r>
              <a:rPr lang="en-US" u="sng" dirty="0"/>
              <a:t>12, 35, 96</a:t>
            </a:r>
            <a:r>
              <a:rPr lang="en-US" dirty="0"/>
              <a:t>, </a:t>
            </a:r>
            <a:r>
              <a:rPr lang="en-US" u="sng" dirty="0"/>
              <a:t>41, 58, 75</a:t>
            </a:r>
          </a:p>
          <a:p>
            <a:pPr marL="0" indent="0">
              <a:buNone/>
            </a:pPr>
            <a:r>
              <a:rPr lang="en-US" dirty="0"/>
              <a:t>                            ^         </a:t>
            </a:r>
          </a:p>
          <a:p>
            <a:r>
              <a:rPr lang="en-US" dirty="0"/>
              <a:t>Output tapes:</a:t>
            </a:r>
          </a:p>
          <a:p>
            <a:pPr marL="0" indent="0">
              <a:buNone/>
            </a:pPr>
            <a:r>
              <a:rPr lang="en-US" dirty="0"/>
              <a:t>T1: 11, 12, 35, 81, 94, 96</a:t>
            </a:r>
          </a:p>
          <a:p>
            <a:pPr marL="0" indent="0">
              <a:buNone/>
            </a:pPr>
            <a:endParaRPr lang="en-US" dirty="0"/>
          </a:p>
          <a:p>
            <a:pPr marL="0" indent="0">
              <a:buNone/>
            </a:pPr>
            <a:r>
              <a:rPr lang="en-US" dirty="0"/>
              <a:t>T2: (next output tape)</a:t>
            </a:r>
          </a:p>
          <a:p>
            <a:pPr marL="0" indent="0">
              <a:buNone/>
            </a:pPr>
            <a:r>
              <a:rPr lang="en-US" dirty="0"/>
              <a:t>     </a:t>
            </a:r>
          </a:p>
        </p:txBody>
      </p:sp>
    </p:spTree>
    <p:extLst>
      <p:ext uri="{BB962C8B-B14F-4D97-AF65-F5344CB8AC3E}">
        <p14:creationId xmlns:p14="http://schemas.microsoft.com/office/powerpoint/2010/main" val="285521063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a:t>
            </a:r>
          </a:p>
          <a:p>
            <a:pPr marL="0" indent="0">
              <a:buNone/>
            </a:pPr>
            <a:r>
              <a:rPr lang="en-US" dirty="0"/>
              <a:t>T4: </a:t>
            </a:r>
            <a:r>
              <a:rPr lang="en-US" u="sng" dirty="0"/>
              <a:t>12, 35, 96</a:t>
            </a:r>
            <a:r>
              <a:rPr lang="en-US" dirty="0"/>
              <a:t>, </a:t>
            </a:r>
            <a:r>
              <a:rPr lang="en-US" u="sng" dirty="0"/>
              <a:t>41, 58, 75</a:t>
            </a:r>
          </a:p>
          <a:p>
            <a:pPr marL="0" indent="0">
              <a:buNone/>
            </a:pPr>
            <a:r>
              <a:rPr lang="en-US" dirty="0"/>
              <a:t>                            ^         </a:t>
            </a:r>
          </a:p>
          <a:p>
            <a:r>
              <a:rPr lang="en-US" dirty="0"/>
              <a:t>Output tapes:</a:t>
            </a:r>
          </a:p>
          <a:p>
            <a:pPr marL="0" indent="0">
              <a:buNone/>
            </a:pPr>
            <a:r>
              <a:rPr lang="en-US" dirty="0"/>
              <a:t>T1: 11, 12, 35, 81, 94, 96</a:t>
            </a:r>
          </a:p>
          <a:p>
            <a:pPr marL="0" indent="0">
              <a:buNone/>
            </a:pPr>
            <a:endParaRPr lang="en-US" dirty="0"/>
          </a:p>
          <a:p>
            <a:pPr marL="0" indent="0">
              <a:buNone/>
            </a:pPr>
            <a:r>
              <a:rPr lang="en-US" dirty="0"/>
              <a:t>T2: 16</a:t>
            </a:r>
          </a:p>
          <a:p>
            <a:pPr marL="0" indent="0">
              <a:buNone/>
            </a:pPr>
            <a:r>
              <a:rPr lang="en-US" dirty="0"/>
              <a:t>     </a:t>
            </a:r>
          </a:p>
        </p:txBody>
      </p:sp>
    </p:spTree>
    <p:extLst>
      <p:ext uri="{BB962C8B-B14F-4D97-AF65-F5344CB8AC3E}">
        <p14:creationId xmlns:p14="http://schemas.microsoft.com/office/powerpoint/2010/main" val="105844923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a:t>
            </a:r>
          </a:p>
          <a:p>
            <a:pPr marL="0" indent="0">
              <a:buNone/>
            </a:pPr>
            <a:r>
              <a:rPr lang="en-US" dirty="0"/>
              <a:t>T4: </a:t>
            </a:r>
            <a:r>
              <a:rPr lang="en-US" u="sng" dirty="0"/>
              <a:t>12, 35, 96</a:t>
            </a:r>
            <a:r>
              <a:rPr lang="en-US" dirty="0"/>
              <a:t>, </a:t>
            </a:r>
            <a:r>
              <a:rPr lang="en-US" u="sng" dirty="0"/>
              <a:t>41, 58, 75</a:t>
            </a:r>
          </a:p>
          <a:p>
            <a:pPr marL="0" indent="0">
              <a:buNone/>
            </a:pPr>
            <a:r>
              <a:rPr lang="en-US" dirty="0"/>
              <a:t>                            ^         </a:t>
            </a:r>
          </a:p>
          <a:p>
            <a:r>
              <a:rPr lang="en-US" dirty="0"/>
              <a:t>Output tapes:</a:t>
            </a:r>
          </a:p>
          <a:p>
            <a:pPr marL="0" indent="0">
              <a:buNone/>
            </a:pPr>
            <a:r>
              <a:rPr lang="en-US" dirty="0"/>
              <a:t>T1: 11, 12, 35, 81, 94, 96</a:t>
            </a:r>
          </a:p>
          <a:p>
            <a:pPr marL="0" indent="0">
              <a:buNone/>
            </a:pPr>
            <a:endParaRPr lang="en-US" dirty="0"/>
          </a:p>
          <a:p>
            <a:pPr marL="0" indent="0">
              <a:buNone/>
            </a:pPr>
            <a:r>
              <a:rPr lang="en-US" dirty="0"/>
              <a:t>T2: 16, 28</a:t>
            </a:r>
          </a:p>
          <a:p>
            <a:pPr marL="0" indent="0">
              <a:buNone/>
            </a:pPr>
            <a:r>
              <a:rPr lang="en-US" dirty="0"/>
              <a:t>     </a:t>
            </a:r>
          </a:p>
        </p:txBody>
      </p:sp>
    </p:spTree>
    <p:extLst>
      <p:ext uri="{BB962C8B-B14F-4D97-AF65-F5344CB8AC3E}">
        <p14:creationId xmlns:p14="http://schemas.microsoft.com/office/powerpoint/2010/main" val="142552020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a:t>
            </a:r>
          </a:p>
          <a:p>
            <a:pPr marL="0" indent="0">
              <a:buNone/>
            </a:pPr>
            <a:r>
              <a:rPr lang="en-US" dirty="0"/>
              <a:t>T4: </a:t>
            </a:r>
            <a:r>
              <a:rPr lang="en-US" u="sng" dirty="0"/>
              <a:t>12, 35, 96</a:t>
            </a:r>
            <a:r>
              <a:rPr lang="en-US" dirty="0"/>
              <a:t>, </a:t>
            </a:r>
            <a:r>
              <a:rPr lang="en-US" u="sng" dirty="0"/>
              <a:t>41, 58, 75</a:t>
            </a:r>
          </a:p>
          <a:p>
            <a:pPr marL="0" indent="0">
              <a:buNone/>
            </a:pPr>
            <a:r>
              <a:rPr lang="en-US" dirty="0"/>
              <a:t>                                  ^         </a:t>
            </a:r>
          </a:p>
          <a:p>
            <a:r>
              <a:rPr lang="en-US" dirty="0"/>
              <a:t>Output tapes:</a:t>
            </a:r>
          </a:p>
          <a:p>
            <a:pPr marL="0" indent="0">
              <a:buNone/>
            </a:pPr>
            <a:r>
              <a:rPr lang="en-US" dirty="0"/>
              <a:t>T1: 11, 12, 35, 81, 94, 96</a:t>
            </a:r>
          </a:p>
          <a:p>
            <a:pPr marL="0" indent="0">
              <a:buNone/>
            </a:pPr>
            <a:endParaRPr lang="en-US" dirty="0"/>
          </a:p>
          <a:p>
            <a:pPr marL="0" indent="0">
              <a:buNone/>
            </a:pPr>
            <a:r>
              <a:rPr lang="en-US" dirty="0"/>
              <a:t>T2: 16, 28, 41</a:t>
            </a:r>
          </a:p>
          <a:p>
            <a:pPr marL="0" indent="0">
              <a:buNone/>
            </a:pPr>
            <a:r>
              <a:rPr lang="en-US" dirty="0"/>
              <a:t>     </a:t>
            </a:r>
          </a:p>
        </p:txBody>
      </p:sp>
    </p:spTree>
    <p:extLst>
      <p:ext uri="{BB962C8B-B14F-4D97-AF65-F5344CB8AC3E}">
        <p14:creationId xmlns:p14="http://schemas.microsoft.com/office/powerpoint/2010/main" val="70506017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a:t>
            </a:r>
          </a:p>
          <a:p>
            <a:pPr marL="0" indent="0">
              <a:buNone/>
            </a:pPr>
            <a:r>
              <a:rPr lang="en-US" dirty="0"/>
              <a:t>T4: </a:t>
            </a:r>
            <a:r>
              <a:rPr lang="en-US" u="sng" dirty="0"/>
              <a:t>12, 35, 96</a:t>
            </a:r>
            <a:r>
              <a:rPr lang="en-US" dirty="0"/>
              <a:t>, </a:t>
            </a:r>
            <a:r>
              <a:rPr lang="en-US" u="sng" dirty="0"/>
              <a:t>41, 58, 75</a:t>
            </a:r>
          </a:p>
          <a:p>
            <a:pPr marL="0" indent="0">
              <a:buNone/>
            </a:pPr>
            <a:r>
              <a:rPr lang="en-US" dirty="0"/>
              <a:t>                                         ^         </a:t>
            </a:r>
          </a:p>
          <a:p>
            <a:r>
              <a:rPr lang="en-US" dirty="0"/>
              <a:t>Output tapes:</a:t>
            </a:r>
          </a:p>
          <a:p>
            <a:pPr marL="0" indent="0">
              <a:buNone/>
            </a:pPr>
            <a:r>
              <a:rPr lang="en-US" dirty="0"/>
              <a:t>T1: 11, 12, 35, 81, 94, 96</a:t>
            </a:r>
          </a:p>
          <a:p>
            <a:pPr marL="0" indent="0">
              <a:buNone/>
            </a:pPr>
            <a:endParaRPr lang="en-US" dirty="0"/>
          </a:p>
          <a:p>
            <a:pPr marL="0" indent="0">
              <a:buNone/>
            </a:pPr>
            <a:r>
              <a:rPr lang="en-US" dirty="0"/>
              <a:t>T2: 16, 28, 41, 58</a:t>
            </a:r>
          </a:p>
          <a:p>
            <a:pPr marL="0" indent="0">
              <a:buNone/>
            </a:pPr>
            <a:r>
              <a:rPr lang="en-US" dirty="0"/>
              <a:t>     </a:t>
            </a:r>
          </a:p>
        </p:txBody>
      </p:sp>
    </p:spTree>
    <p:extLst>
      <p:ext uri="{BB962C8B-B14F-4D97-AF65-F5344CB8AC3E}">
        <p14:creationId xmlns:p14="http://schemas.microsoft.com/office/powerpoint/2010/main" val="129853224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a:t>
            </a:r>
          </a:p>
          <a:p>
            <a:pPr marL="0" indent="0">
              <a:buNone/>
            </a:pPr>
            <a:r>
              <a:rPr lang="en-US" dirty="0"/>
              <a:t>T4: </a:t>
            </a:r>
            <a:r>
              <a:rPr lang="en-US" u="sng" dirty="0"/>
              <a:t>12, 35, 96</a:t>
            </a:r>
            <a:r>
              <a:rPr lang="en-US" dirty="0"/>
              <a:t>, </a:t>
            </a:r>
            <a:r>
              <a:rPr lang="en-US" u="sng" dirty="0"/>
              <a:t>41, 58, 75</a:t>
            </a:r>
          </a:p>
          <a:p>
            <a:pPr marL="0" indent="0">
              <a:buNone/>
            </a:pPr>
            <a:r>
              <a:rPr lang="en-US" dirty="0"/>
              <a:t>                                             (this run done, copy rest of run from other tape)  </a:t>
            </a:r>
          </a:p>
          <a:p>
            <a:r>
              <a:rPr lang="en-US" dirty="0"/>
              <a:t>Output tapes:</a:t>
            </a:r>
          </a:p>
          <a:p>
            <a:pPr marL="0" indent="0">
              <a:buNone/>
            </a:pPr>
            <a:r>
              <a:rPr lang="en-US" dirty="0"/>
              <a:t>T1: 11, 12, 35, 81, 94, 96</a:t>
            </a:r>
          </a:p>
          <a:p>
            <a:pPr marL="0" indent="0">
              <a:buNone/>
            </a:pPr>
            <a:endParaRPr lang="en-US" dirty="0"/>
          </a:p>
          <a:p>
            <a:pPr marL="0" indent="0">
              <a:buNone/>
            </a:pPr>
            <a:r>
              <a:rPr lang="en-US" dirty="0"/>
              <a:t>T2: 16, 28, 41, 58, 75</a:t>
            </a:r>
          </a:p>
          <a:p>
            <a:pPr marL="0" indent="0">
              <a:buNone/>
            </a:pPr>
            <a:r>
              <a:rPr lang="en-US" dirty="0"/>
              <a:t>     </a:t>
            </a:r>
          </a:p>
        </p:txBody>
      </p:sp>
    </p:spTree>
    <p:extLst>
      <p:ext uri="{BB962C8B-B14F-4D97-AF65-F5344CB8AC3E}">
        <p14:creationId xmlns:p14="http://schemas.microsoft.com/office/powerpoint/2010/main" val="310484818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(incomplete run will be copied to T1)</a:t>
            </a:r>
          </a:p>
          <a:p>
            <a:pPr marL="0" indent="0">
              <a:buNone/>
            </a:pPr>
            <a:r>
              <a:rPr lang="en-US" dirty="0"/>
              <a:t>T4: </a:t>
            </a:r>
            <a:r>
              <a:rPr lang="en-US" u="sng" dirty="0"/>
              <a:t>12, 35, 96</a:t>
            </a:r>
            <a:r>
              <a:rPr lang="en-US" dirty="0"/>
              <a:t>, </a:t>
            </a:r>
            <a:r>
              <a:rPr lang="en-US" u="sng" dirty="0"/>
              <a:t>41, 58, 75</a:t>
            </a:r>
          </a:p>
          <a:p>
            <a:pPr marL="0" indent="0">
              <a:buNone/>
            </a:pPr>
            <a:r>
              <a:rPr lang="en-US" dirty="0"/>
              <a:t>                                               </a:t>
            </a:r>
          </a:p>
          <a:p>
            <a:r>
              <a:rPr lang="en-US" dirty="0"/>
              <a:t>Output tapes:</a:t>
            </a:r>
          </a:p>
          <a:p>
            <a:pPr marL="0" indent="0">
              <a:buNone/>
            </a:pPr>
            <a:r>
              <a:rPr lang="en-US" dirty="0"/>
              <a:t>T1: 11, 12, 35, 81, 94, 96</a:t>
            </a:r>
          </a:p>
          <a:p>
            <a:pPr marL="0" indent="0">
              <a:buNone/>
            </a:pPr>
            <a:endParaRPr lang="en-US" dirty="0"/>
          </a:p>
          <a:p>
            <a:pPr marL="0" indent="0">
              <a:buNone/>
            </a:pPr>
            <a:r>
              <a:rPr lang="en-US" dirty="0"/>
              <a:t>T2: 16, 28, 41, 58, 75, 99</a:t>
            </a:r>
          </a:p>
          <a:p>
            <a:pPr marL="0" indent="0">
              <a:buNone/>
            </a:pPr>
            <a:r>
              <a:rPr lang="en-US" dirty="0"/>
              <a:t>     </a:t>
            </a:r>
          </a:p>
        </p:txBody>
      </p:sp>
    </p:spTree>
    <p:extLst>
      <p:ext uri="{BB962C8B-B14F-4D97-AF65-F5344CB8AC3E}">
        <p14:creationId xmlns:p14="http://schemas.microsoft.com/office/powerpoint/2010/main" val="380425800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endParaRPr lang="en-US" dirty="0"/>
          </a:p>
          <a:p>
            <a:pPr marL="0" indent="0">
              <a:buNone/>
            </a:pPr>
            <a:r>
              <a:rPr lang="en-US" dirty="0"/>
              <a:t>T4: </a:t>
            </a:r>
            <a:r>
              <a:rPr lang="en-US" u="sng" dirty="0"/>
              <a:t>12, 35, 96</a:t>
            </a:r>
            <a:r>
              <a:rPr lang="en-US" dirty="0"/>
              <a:t>, </a:t>
            </a:r>
            <a:r>
              <a:rPr lang="en-US" u="sng" dirty="0"/>
              <a:t>41, 58, 75</a:t>
            </a:r>
          </a:p>
          <a:p>
            <a:pPr marL="0" indent="0">
              <a:buNone/>
            </a:pPr>
            <a:r>
              <a:rPr lang="en-US" dirty="0"/>
              <a:t>                                               </a:t>
            </a:r>
          </a:p>
          <a:p>
            <a:r>
              <a:rPr lang="en-US" dirty="0"/>
              <a:t>Output tapes:</a:t>
            </a:r>
          </a:p>
          <a:p>
            <a:pPr marL="0" indent="0">
              <a:buNone/>
            </a:pPr>
            <a:r>
              <a:rPr lang="en-US" dirty="0"/>
              <a:t>T1: 11, 12, 35, 81, 94, 96, 15</a:t>
            </a:r>
          </a:p>
          <a:p>
            <a:pPr marL="0" indent="0">
              <a:buNone/>
            </a:pPr>
            <a:endParaRPr lang="en-US" dirty="0"/>
          </a:p>
          <a:p>
            <a:pPr marL="0" indent="0">
              <a:buNone/>
            </a:pPr>
            <a:r>
              <a:rPr lang="en-US" dirty="0"/>
              <a:t>T2: 16, 28, 41, 58, 75, 99</a:t>
            </a:r>
          </a:p>
          <a:p>
            <a:pPr marL="0" indent="0">
              <a:buNone/>
            </a:pPr>
            <a:r>
              <a:rPr lang="en-US" dirty="0"/>
              <a:t>     </a:t>
            </a:r>
          </a:p>
        </p:txBody>
      </p:sp>
    </p:spTree>
    <p:extLst>
      <p:ext uri="{BB962C8B-B14F-4D97-AF65-F5344CB8AC3E}">
        <p14:creationId xmlns:p14="http://schemas.microsoft.com/office/powerpoint/2010/main" val="75258027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r>
              <a:rPr lang="en-US" dirty="0"/>
              <a:t>        ^</a:t>
            </a:r>
          </a:p>
          <a:p>
            <a:pPr marL="0" indent="0">
              <a:buNone/>
            </a:pPr>
            <a:r>
              <a:rPr lang="en-US" dirty="0"/>
              <a:t>T2: </a:t>
            </a:r>
            <a:r>
              <a:rPr lang="en-US" u="sng" dirty="0"/>
              <a:t>16, 28, 41, 58, 75, 99</a:t>
            </a:r>
          </a:p>
          <a:p>
            <a:pPr marL="0" indent="0">
              <a:buNone/>
            </a:pPr>
            <a:r>
              <a:rPr lang="en-US" dirty="0"/>
              <a:t>        ^</a:t>
            </a:r>
          </a:p>
          <a:p>
            <a:r>
              <a:rPr lang="en-US" dirty="0"/>
              <a:t>Output tapes:</a:t>
            </a:r>
          </a:p>
          <a:p>
            <a:pPr marL="0" indent="0">
              <a:buNone/>
            </a:pPr>
            <a:r>
              <a:rPr lang="en-US" dirty="0"/>
              <a:t>T3: (now T3 will be used as the first output tape for the third pass)</a:t>
            </a:r>
          </a:p>
          <a:p>
            <a:pPr marL="0" indent="0">
              <a:buNone/>
            </a:pPr>
            <a:endParaRPr lang="en-US" dirty="0"/>
          </a:p>
          <a:p>
            <a:pPr marL="0" indent="0">
              <a:buNone/>
            </a:pPr>
            <a:r>
              <a:rPr lang="en-US" dirty="0"/>
              <a:t>T4:</a:t>
            </a:r>
          </a:p>
          <a:p>
            <a:pPr marL="0" indent="0">
              <a:buNone/>
            </a:pPr>
            <a:r>
              <a:rPr lang="en-US" dirty="0"/>
              <a:t> </a:t>
            </a:r>
          </a:p>
        </p:txBody>
      </p:sp>
    </p:spTree>
    <p:extLst>
      <p:ext uri="{BB962C8B-B14F-4D97-AF65-F5344CB8AC3E}">
        <p14:creationId xmlns:p14="http://schemas.microsoft.com/office/powerpoint/2010/main" val="293306724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r>
              <a:rPr lang="en-US" dirty="0"/>
              <a:t>              ^</a:t>
            </a:r>
          </a:p>
          <a:p>
            <a:pPr marL="0" indent="0">
              <a:buNone/>
            </a:pPr>
            <a:r>
              <a:rPr lang="en-US" dirty="0"/>
              <a:t>T2: </a:t>
            </a:r>
            <a:r>
              <a:rPr lang="en-US" u="sng" dirty="0"/>
              <a:t>16, 28, 41, 58, 75, 99</a:t>
            </a:r>
          </a:p>
          <a:p>
            <a:pPr marL="0" indent="0">
              <a:buNone/>
            </a:pPr>
            <a:r>
              <a:rPr lang="en-US" dirty="0"/>
              <a:t>        ^</a:t>
            </a:r>
          </a:p>
          <a:p>
            <a:r>
              <a:rPr lang="en-US" dirty="0"/>
              <a:t>Output tapes:</a:t>
            </a:r>
          </a:p>
          <a:p>
            <a:pPr marL="0" indent="0">
              <a:buNone/>
            </a:pPr>
            <a:r>
              <a:rPr lang="en-US" dirty="0"/>
              <a:t>T3: 11</a:t>
            </a:r>
          </a:p>
          <a:p>
            <a:pPr marL="0" indent="0">
              <a:buNone/>
            </a:pPr>
            <a:endParaRPr lang="en-US" dirty="0"/>
          </a:p>
          <a:p>
            <a:pPr marL="0" indent="0">
              <a:buNone/>
            </a:pPr>
            <a:r>
              <a:rPr lang="en-US" dirty="0"/>
              <a:t>T4:</a:t>
            </a:r>
          </a:p>
          <a:p>
            <a:pPr marL="0" indent="0">
              <a:buNone/>
            </a:pPr>
            <a:r>
              <a:rPr lang="en-US" dirty="0"/>
              <a:t> </a:t>
            </a:r>
          </a:p>
        </p:txBody>
      </p:sp>
    </p:spTree>
    <p:extLst>
      <p:ext uri="{BB962C8B-B14F-4D97-AF65-F5344CB8AC3E}">
        <p14:creationId xmlns:p14="http://schemas.microsoft.com/office/powerpoint/2010/main" val="3486681749"/>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r>
              <a:rPr lang="en-US" dirty="0"/>
              <a:t>                     ^</a:t>
            </a:r>
          </a:p>
          <a:p>
            <a:pPr marL="0" indent="0">
              <a:buNone/>
            </a:pPr>
            <a:r>
              <a:rPr lang="en-US" dirty="0"/>
              <a:t>T2: </a:t>
            </a:r>
            <a:r>
              <a:rPr lang="en-US" u="sng" dirty="0"/>
              <a:t>16, 28, 41, 58, 75, 99</a:t>
            </a:r>
          </a:p>
          <a:p>
            <a:pPr marL="0" indent="0">
              <a:buNone/>
            </a:pPr>
            <a:r>
              <a:rPr lang="en-US" dirty="0"/>
              <a:t>        ^</a:t>
            </a:r>
          </a:p>
          <a:p>
            <a:r>
              <a:rPr lang="en-US" dirty="0"/>
              <a:t>Output tapes:</a:t>
            </a:r>
          </a:p>
          <a:p>
            <a:pPr marL="0" indent="0">
              <a:buNone/>
            </a:pPr>
            <a:r>
              <a:rPr lang="en-US" dirty="0"/>
              <a:t>T3: 11, 12</a:t>
            </a:r>
          </a:p>
          <a:p>
            <a:pPr marL="0" indent="0">
              <a:buNone/>
            </a:pPr>
            <a:endParaRPr lang="en-US" dirty="0"/>
          </a:p>
          <a:p>
            <a:pPr marL="0" indent="0">
              <a:buNone/>
            </a:pPr>
            <a:r>
              <a:rPr lang="en-US" dirty="0"/>
              <a:t>T4:</a:t>
            </a:r>
          </a:p>
          <a:p>
            <a:pPr marL="0" indent="0">
              <a:buNone/>
            </a:pPr>
            <a:r>
              <a:rPr lang="en-US" dirty="0"/>
              <a:t> </a:t>
            </a:r>
          </a:p>
        </p:txBody>
      </p:sp>
    </p:spTree>
    <p:extLst>
      <p:ext uri="{BB962C8B-B14F-4D97-AF65-F5344CB8AC3E}">
        <p14:creationId xmlns:p14="http://schemas.microsoft.com/office/powerpoint/2010/main" val="122324150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r>
              <a:rPr lang="en-US" dirty="0"/>
              <a:t>                     ^</a:t>
            </a:r>
          </a:p>
          <a:p>
            <a:pPr marL="0" indent="0">
              <a:buNone/>
            </a:pPr>
            <a:r>
              <a:rPr lang="en-US" dirty="0"/>
              <a:t>T2: </a:t>
            </a:r>
            <a:r>
              <a:rPr lang="en-US" u="sng" dirty="0"/>
              <a:t>16, 28, 41, 58, 75, 99</a:t>
            </a:r>
          </a:p>
          <a:p>
            <a:pPr marL="0" indent="0">
              <a:buNone/>
            </a:pPr>
            <a:r>
              <a:rPr lang="en-US" dirty="0"/>
              <a:t>              ^</a:t>
            </a:r>
          </a:p>
          <a:p>
            <a:r>
              <a:rPr lang="en-US" dirty="0"/>
              <a:t>Output tapes:</a:t>
            </a:r>
          </a:p>
          <a:p>
            <a:pPr marL="0" indent="0">
              <a:buNone/>
            </a:pPr>
            <a:r>
              <a:rPr lang="en-US" dirty="0"/>
              <a:t>T3: 11, 12, 16</a:t>
            </a:r>
          </a:p>
          <a:p>
            <a:pPr marL="0" indent="0">
              <a:buNone/>
            </a:pPr>
            <a:endParaRPr lang="en-US" dirty="0"/>
          </a:p>
          <a:p>
            <a:pPr marL="0" indent="0">
              <a:buNone/>
            </a:pPr>
            <a:r>
              <a:rPr lang="en-US" dirty="0"/>
              <a:t>T4:</a:t>
            </a:r>
          </a:p>
          <a:p>
            <a:pPr marL="0" indent="0">
              <a:buNone/>
            </a:pPr>
            <a:r>
              <a:rPr lang="en-US" dirty="0"/>
              <a:t> </a:t>
            </a:r>
          </a:p>
        </p:txBody>
      </p:sp>
    </p:spTree>
    <p:extLst>
      <p:ext uri="{BB962C8B-B14F-4D97-AF65-F5344CB8AC3E}">
        <p14:creationId xmlns:p14="http://schemas.microsoft.com/office/powerpoint/2010/main" val="2953321593"/>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r>
              <a:rPr lang="en-US" dirty="0"/>
              <a:t>                     ^</a:t>
            </a:r>
          </a:p>
          <a:p>
            <a:pPr marL="0" indent="0">
              <a:buNone/>
            </a:pPr>
            <a:r>
              <a:rPr lang="en-US" dirty="0"/>
              <a:t>T2: </a:t>
            </a:r>
            <a:r>
              <a:rPr lang="en-US" u="sng" dirty="0"/>
              <a:t>16, 28, 41, 58, 75, 99</a:t>
            </a:r>
          </a:p>
          <a:p>
            <a:pPr marL="0" indent="0">
              <a:buNone/>
            </a:pPr>
            <a:r>
              <a:rPr lang="en-US" dirty="0"/>
              <a:t>                     ^</a:t>
            </a:r>
          </a:p>
          <a:p>
            <a:r>
              <a:rPr lang="en-US" dirty="0"/>
              <a:t>Output tapes:</a:t>
            </a:r>
          </a:p>
          <a:p>
            <a:pPr marL="0" indent="0">
              <a:buNone/>
            </a:pPr>
            <a:r>
              <a:rPr lang="en-US" dirty="0"/>
              <a:t>T3: 11, 12, 16, 28</a:t>
            </a:r>
          </a:p>
          <a:p>
            <a:pPr marL="0" indent="0">
              <a:buNone/>
            </a:pPr>
            <a:endParaRPr lang="en-US" dirty="0"/>
          </a:p>
          <a:p>
            <a:pPr marL="0" indent="0">
              <a:buNone/>
            </a:pPr>
            <a:r>
              <a:rPr lang="en-US" dirty="0"/>
              <a:t>T4:</a:t>
            </a:r>
          </a:p>
          <a:p>
            <a:pPr marL="0" indent="0">
              <a:buNone/>
            </a:pPr>
            <a:r>
              <a:rPr lang="en-US" dirty="0"/>
              <a:t> </a:t>
            </a:r>
          </a:p>
        </p:txBody>
      </p:sp>
    </p:spTree>
    <p:extLst>
      <p:ext uri="{BB962C8B-B14F-4D97-AF65-F5344CB8AC3E}">
        <p14:creationId xmlns:p14="http://schemas.microsoft.com/office/powerpoint/2010/main" val="202041369"/>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r>
              <a:rPr lang="en-US" dirty="0"/>
              <a:t>                           ^</a:t>
            </a:r>
          </a:p>
          <a:p>
            <a:pPr marL="0" indent="0">
              <a:buNone/>
            </a:pPr>
            <a:r>
              <a:rPr lang="en-US" dirty="0"/>
              <a:t>T2: </a:t>
            </a:r>
            <a:r>
              <a:rPr lang="en-US" u="sng" dirty="0"/>
              <a:t>16, 28, 41, 58, 75, 99</a:t>
            </a:r>
          </a:p>
          <a:p>
            <a:pPr marL="0" indent="0">
              <a:buNone/>
            </a:pPr>
            <a:r>
              <a:rPr lang="en-US" dirty="0"/>
              <a:t>                     ^</a:t>
            </a:r>
          </a:p>
          <a:p>
            <a:r>
              <a:rPr lang="en-US" dirty="0"/>
              <a:t>Output tapes:</a:t>
            </a:r>
          </a:p>
          <a:p>
            <a:pPr marL="0" indent="0">
              <a:buNone/>
            </a:pPr>
            <a:r>
              <a:rPr lang="en-US" dirty="0"/>
              <a:t>T3: 11, 12, 16, 28, 35</a:t>
            </a:r>
          </a:p>
          <a:p>
            <a:pPr marL="0" indent="0">
              <a:buNone/>
            </a:pPr>
            <a:endParaRPr lang="en-US" dirty="0"/>
          </a:p>
          <a:p>
            <a:pPr marL="0" indent="0">
              <a:buNone/>
            </a:pPr>
            <a:r>
              <a:rPr lang="en-US" dirty="0"/>
              <a:t>T4:</a:t>
            </a:r>
          </a:p>
          <a:p>
            <a:pPr marL="0" indent="0">
              <a:buNone/>
            </a:pPr>
            <a:r>
              <a:rPr lang="en-US" dirty="0"/>
              <a:t> </a:t>
            </a:r>
          </a:p>
        </p:txBody>
      </p:sp>
    </p:spTree>
    <p:extLst>
      <p:ext uri="{BB962C8B-B14F-4D97-AF65-F5344CB8AC3E}">
        <p14:creationId xmlns:p14="http://schemas.microsoft.com/office/powerpoint/2010/main" val="294097945"/>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r>
              <a:rPr lang="en-US" dirty="0"/>
              <a:t>                           ^</a:t>
            </a:r>
          </a:p>
          <a:p>
            <a:pPr marL="0" indent="0">
              <a:buNone/>
            </a:pPr>
            <a:r>
              <a:rPr lang="en-US" dirty="0"/>
              <a:t>T2: </a:t>
            </a:r>
            <a:r>
              <a:rPr lang="en-US" u="sng" dirty="0"/>
              <a:t>16, 28, 41, 58, 75, 99</a:t>
            </a:r>
          </a:p>
          <a:p>
            <a:pPr marL="0" indent="0">
              <a:buNone/>
            </a:pPr>
            <a:r>
              <a:rPr lang="en-US" dirty="0"/>
              <a:t>                           ^</a:t>
            </a:r>
          </a:p>
          <a:p>
            <a:r>
              <a:rPr lang="en-US" dirty="0"/>
              <a:t>Output tapes:</a:t>
            </a:r>
          </a:p>
          <a:p>
            <a:pPr marL="0" indent="0">
              <a:buNone/>
            </a:pPr>
            <a:r>
              <a:rPr lang="en-US" dirty="0"/>
              <a:t>T3: 11, 12, 16, 28, 35, 41</a:t>
            </a:r>
          </a:p>
          <a:p>
            <a:pPr marL="0" indent="0">
              <a:buNone/>
            </a:pPr>
            <a:endParaRPr lang="en-US" dirty="0"/>
          </a:p>
          <a:p>
            <a:pPr marL="0" indent="0">
              <a:buNone/>
            </a:pPr>
            <a:r>
              <a:rPr lang="en-US" dirty="0"/>
              <a:t>T4:</a:t>
            </a:r>
          </a:p>
          <a:p>
            <a:pPr marL="0" indent="0">
              <a:buNone/>
            </a:pPr>
            <a:r>
              <a:rPr lang="en-US" dirty="0"/>
              <a:t> </a:t>
            </a:r>
          </a:p>
        </p:txBody>
      </p:sp>
    </p:spTree>
    <p:extLst>
      <p:ext uri="{BB962C8B-B14F-4D97-AF65-F5344CB8AC3E}">
        <p14:creationId xmlns:p14="http://schemas.microsoft.com/office/powerpoint/2010/main" val="3531039370"/>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r>
              <a:rPr lang="en-US" dirty="0"/>
              <a:t>                           ^</a:t>
            </a:r>
          </a:p>
          <a:p>
            <a:pPr marL="0" indent="0">
              <a:buNone/>
            </a:pPr>
            <a:r>
              <a:rPr lang="en-US" dirty="0"/>
              <a:t>T2: </a:t>
            </a:r>
            <a:r>
              <a:rPr lang="en-US" u="sng" dirty="0"/>
              <a:t>16, 28, 41, 58, 75, 99</a:t>
            </a:r>
          </a:p>
          <a:p>
            <a:pPr marL="0" indent="0">
              <a:buNone/>
            </a:pPr>
            <a:r>
              <a:rPr lang="en-US" dirty="0"/>
              <a:t>                                  ^</a:t>
            </a:r>
          </a:p>
          <a:p>
            <a:r>
              <a:rPr lang="en-US" dirty="0"/>
              <a:t>Output tapes:</a:t>
            </a:r>
          </a:p>
          <a:p>
            <a:pPr marL="0" indent="0">
              <a:buNone/>
            </a:pPr>
            <a:r>
              <a:rPr lang="en-US" dirty="0"/>
              <a:t>T3: 11, 12, 16, 28, 35, 41, 58</a:t>
            </a:r>
          </a:p>
          <a:p>
            <a:pPr marL="0" indent="0">
              <a:buNone/>
            </a:pPr>
            <a:endParaRPr lang="en-US" dirty="0"/>
          </a:p>
          <a:p>
            <a:pPr marL="0" indent="0">
              <a:buNone/>
            </a:pPr>
            <a:r>
              <a:rPr lang="en-US" dirty="0"/>
              <a:t>T4:</a:t>
            </a:r>
          </a:p>
          <a:p>
            <a:pPr marL="0" indent="0">
              <a:buNone/>
            </a:pPr>
            <a:r>
              <a:rPr lang="en-US" dirty="0"/>
              <a:t> </a:t>
            </a:r>
          </a:p>
        </p:txBody>
      </p:sp>
    </p:spTree>
    <p:extLst>
      <p:ext uri="{BB962C8B-B14F-4D97-AF65-F5344CB8AC3E}">
        <p14:creationId xmlns:p14="http://schemas.microsoft.com/office/powerpoint/2010/main" val="726255791"/>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r>
              <a:rPr lang="en-US" dirty="0"/>
              <a:t>                           ^</a:t>
            </a:r>
          </a:p>
          <a:p>
            <a:pPr marL="0" indent="0">
              <a:buNone/>
            </a:pPr>
            <a:r>
              <a:rPr lang="en-US" dirty="0"/>
              <a:t>T2: </a:t>
            </a:r>
            <a:r>
              <a:rPr lang="en-US" u="sng" dirty="0"/>
              <a:t>16, 28, 41, 58, 75, 99</a:t>
            </a:r>
          </a:p>
          <a:p>
            <a:pPr marL="0" indent="0">
              <a:buNone/>
            </a:pPr>
            <a:r>
              <a:rPr lang="en-US" dirty="0"/>
              <a:t>                                         ^</a:t>
            </a:r>
          </a:p>
          <a:p>
            <a:r>
              <a:rPr lang="en-US" dirty="0"/>
              <a:t>Output tapes:</a:t>
            </a:r>
          </a:p>
          <a:p>
            <a:pPr marL="0" indent="0">
              <a:buNone/>
            </a:pPr>
            <a:r>
              <a:rPr lang="en-US" dirty="0"/>
              <a:t>T3: 11, 12, 16, 28, 35, 41, 58, 75</a:t>
            </a:r>
          </a:p>
          <a:p>
            <a:pPr marL="0" indent="0">
              <a:buNone/>
            </a:pPr>
            <a:endParaRPr lang="en-US" dirty="0"/>
          </a:p>
          <a:p>
            <a:pPr marL="0" indent="0">
              <a:buNone/>
            </a:pPr>
            <a:r>
              <a:rPr lang="en-US" dirty="0"/>
              <a:t>T4:</a:t>
            </a:r>
          </a:p>
          <a:p>
            <a:pPr marL="0" indent="0">
              <a:buNone/>
            </a:pPr>
            <a:r>
              <a:rPr lang="en-US" dirty="0"/>
              <a:t> </a:t>
            </a:r>
          </a:p>
        </p:txBody>
      </p:sp>
    </p:spTree>
    <p:extLst>
      <p:ext uri="{BB962C8B-B14F-4D97-AF65-F5344CB8AC3E}">
        <p14:creationId xmlns:p14="http://schemas.microsoft.com/office/powerpoint/2010/main" val="54073044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r>
              <a:rPr lang="en-US" dirty="0"/>
              <a:t>                                  ^</a:t>
            </a:r>
          </a:p>
          <a:p>
            <a:pPr marL="0" indent="0">
              <a:buNone/>
            </a:pPr>
            <a:r>
              <a:rPr lang="en-US" dirty="0"/>
              <a:t>T2: </a:t>
            </a:r>
            <a:r>
              <a:rPr lang="en-US" u="sng" dirty="0"/>
              <a:t>16, 28, 41, 58, 75, 99</a:t>
            </a:r>
          </a:p>
          <a:p>
            <a:pPr marL="0" indent="0">
              <a:buNone/>
            </a:pPr>
            <a:r>
              <a:rPr lang="en-US" dirty="0"/>
              <a:t>                                         ^</a:t>
            </a:r>
          </a:p>
          <a:p>
            <a:r>
              <a:rPr lang="en-US" dirty="0"/>
              <a:t>Output tapes:</a:t>
            </a:r>
          </a:p>
          <a:p>
            <a:pPr marL="0" indent="0">
              <a:buNone/>
            </a:pPr>
            <a:r>
              <a:rPr lang="en-US" dirty="0"/>
              <a:t>T3: 11, 12, 16, 28, 35, 41, 58, 75, 81</a:t>
            </a:r>
          </a:p>
          <a:p>
            <a:pPr marL="0" indent="0">
              <a:buNone/>
            </a:pPr>
            <a:endParaRPr lang="en-US" dirty="0"/>
          </a:p>
          <a:p>
            <a:pPr marL="0" indent="0">
              <a:buNone/>
            </a:pPr>
            <a:r>
              <a:rPr lang="en-US" dirty="0"/>
              <a:t>T4:</a:t>
            </a:r>
          </a:p>
          <a:p>
            <a:pPr marL="0" indent="0">
              <a:buNone/>
            </a:pPr>
            <a:r>
              <a:rPr lang="en-US" dirty="0"/>
              <a:t> </a:t>
            </a:r>
          </a:p>
        </p:txBody>
      </p:sp>
    </p:spTree>
    <p:extLst>
      <p:ext uri="{BB962C8B-B14F-4D97-AF65-F5344CB8AC3E}">
        <p14:creationId xmlns:p14="http://schemas.microsoft.com/office/powerpoint/2010/main" val="389207716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r>
              <a:rPr lang="en-US" dirty="0"/>
              <a:t>                                         ^</a:t>
            </a:r>
          </a:p>
          <a:p>
            <a:pPr marL="0" indent="0">
              <a:buNone/>
            </a:pPr>
            <a:r>
              <a:rPr lang="en-US" dirty="0"/>
              <a:t>T2: </a:t>
            </a:r>
            <a:r>
              <a:rPr lang="en-US" u="sng" dirty="0"/>
              <a:t>16, 28, 41, 58, 75, 99</a:t>
            </a:r>
          </a:p>
          <a:p>
            <a:pPr marL="0" indent="0">
              <a:buNone/>
            </a:pPr>
            <a:r>
              <a:rPr lang="en-US" dirty="0"/>
              <a:t>                                         ^</a:t>
            </a:r>
          </a:p>
          <a:p>
            <a:r>
              <a:rPr lang="en-US" dirty="0"/>
              <a:t>Output tapes:</a:t>
            </a:r>
          </a:p>
          <a:p>
            <a:pPr marL="0" indent="0">
              <a:buNone/>
            </a:pPr>
            <a:r>
              <a:rPr lang="en-US" dirty="0"/>
              <a:t>T3: 11, 12, 16, 28, 35, 41, 58, 75, 81, 94</a:t>
            </a:r>
          </a:p>
          <a:p>
            <a:pPr marL="0" indent="0">
              <a:buNone/>
            </a:pPr>
            <a:endParaRPr lang="en-US" dirty="0"/>
          </a:p>
          <a:p>
            <a:pPr marL="0" indent="0">
              <a:buNone/>
            </a:pPr>
            <a:r>
              <a:rPr lang="en-US" dirty="0"/>
              <a:t>T4:</a:t>
            </a:r>
          </a:p>
          <a:p>
            <a:pPr marL="0" indent="0">
              <a:buNone/>
            </a:pPr>
            <a:r>
              <a:rPr lang="en-US" dirty="0"/>
              <a:t> </a:t>
            </a:r>
          </a:p>
        </p:txBody>
      </p:sp>
    </p:spTree>
    <p:extLst>
      <p:ext uri="{BB962C8B-B14F-4D97-AF65-F5344CB8AC3E}">
        <p14:creationId xmlns:p14="http://schemas.microsoft.com/office/powerpoint/2010/main" val="3578563400"/>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r>
              <a:rPr lang="en-US" dirty="0"/>
              <a:t>                                             (this run is done, copy the rest of the other run)</a:t>
            </a:r>
          </a:p>
          <a:p>
            <a:pPr marL="0" indent="0">
              <a:buNone/>
            </a:pPr>
            <a:r>
              <a:rPr lang="en-US" dirty="0"/>
              <a:t>T2: </a:t>
            </a:r>
            <a:r>
              <a:rPr lang="en-US" u="sng" dirty="0"/>
              <a:t>16, 28, 41, 58, 75, 99</a:t>
            </a:r>
          </a:p>
          <a:p>
            <a:pPr marL="0" indent="0">
              <a:buNone/>
            </a:pPr>
            <a:r>
              <a:rPr lang="en-US" dirty="0"/>
              <a:t>                                         ^</a:t>
            </a:r>
          </a:p>
          <a:p>
            <a:r>
              <a:rPr lang="en-US" dirty="0"/>
              <a:t>Output tapes:</a:t>
            </a:r>
          </a:p>
          <a:p>
            <a:pPr marL="0" indent="0">
              <a:buNone/>
            </a:pPr>
            <a:r>
              <a:rPr lang="en-US" dirty="0"/>
              <a:t>T3: 11, 12, 16, 28, 35, 41, 58, 75, 81, 94, 96</a:t>
            </a:r>
          </a:p>
          <a:p>
            <a:pPr marL="0" indent="0">
              <a:buNone/>
            </a:pPr>
            <a:endParaRPr lang="en-US" dirty="0"/>
          </a:p>
          <a:p>
            <a:pPr marL="0" indent="0">
              <a:buNone/>
            </a:pPr>
            <a:r>
              <a:rPr lang="en-US" dirty="0"/>
              <a:t>T4:</a:t>
            </a:r>
          </a:p>
          <a:p>
            <a:pPr marL="0" indent="0">
              <a:buNone/>
            </a:pPr>
            <a:r>
              <a:rPr lang="en-US" dirty="0"/>
              <a:t> </a:t>
            </a:r>
          </a:p>
        </p:txBody>
      </p:sp>
    </p:spTree>
    <p:extLst>
      <p:ext uri="{BB962C8B-B14F-4D97-AF65-F5344CB8AC3E}">
        <p14:creationId xmlns:p14="http://schemas.microsoft.com/office/powerpoint/2010/main" val="255976063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endParaRPr lang="en-US" dirty="0"/>
          </a:p>
          <a:p>
            <a:pPr marL="0" indent="0">
              <a:buNone/>
            </a:pPr>
            <a:r>
              <a:rPr lang="en-US" dirty="0"/>
              <a:t>T2: </a:t>
            </a:r>
            <a:r>
              <a:rPr lang="en-US" u="sng" dirty="0"/>
              <a:t>16, 28, 41, 58, 75, 99</a:t>
            </a:r>
          </a:p>
          <a:p>
            <a:pPr marL="0" indent="0">
              <a:buNone/>
            </a:pPr>
            <a:endParaRPr lang="en-US" u="sng" dirty="0"/>
          </a:p>
          <a:p>
            <a:r>
              <a:rPr lang="en-US" dirty="0"/>
              <a:t>Output tapes:</a:t>
            </a:r>
          </a:p>
          <a:p>
            <a:pPr marL="0" indent="0">
              <a:buNone/>
            </a:pPr>
            <a:r>
              <a:rPr lang="en-US" dirty="0"/>
              <a:t>T3: 11, 12, 16, 28, 35, 41, 58, 75, 81, 94, 96, 99</a:t>
            </a:r>
          </a:p>
          <a:p>
            <a:pPr marL="0" indent="0">
              <a:buNone/>
            </a:pPr>
            <a:endParaRPr lang="en-US" dirty="0"/>
          </a:p>
          <a:p>
            <a:pPr marL="0" indent="0">
              <a:buNone/>
            </a:pPr>
            <a:r>
              <a:rPr lang="en-US" dirty="0"/>
              <a:t>T4: (the incomplete run from T1 will get copied here)</a:t>
            </a:r>
          </a:p>
          <a:p>
            <a:pPr marL="0" indent="0">
              <a:buNone/>
            </a:pPr>
            <a:r>
              <a:rPr lang="en-US" dirty="0"/>
              <a:t> </a:t>
            </a:r>
          </a:p>
        </p:txBody>
      </p:sp>
    </p:spTree>
    <p:extLst>
      <p:ext uri="{BB962C8B-B14F-4D97-AF65-F5344CB8AC3E}">
        <p14:creationId xmlns:p14="http://schemas.microsoft.com/office/powerpoint/2010/main" val="298109225"/>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endParaRPr lang="en-US" dirty="0"/>
          </a:p>
          <a:p>
            <a:pPr marL="0" indent="0">
              <a:buNone/>
            </a:pPr>
            <a:r>
              <a:rPr lang="en-US" dirty="0"/>
              <a:t>T2: </a:t>
            </a:r>
            <a:r>
              <a:rPr lang="en-US" u="sng" dirty="0"/>
              <a:t>16, 28, 41, 58, 75, 99</a:t>
            </a:r>
          </a:p>
          <a:p>
            <a:pPr marL="0" indent="0">
              <a:buNone/>
            </a:pPr>
            <a:endParaRPr lang="en-US" u="sng" dirty="0"/>
          </a:p>
          <a:p>
            <a:r>
              <a:rPr lang="en-US" dirty="0"/>
              <a:t>Output tapes:</a:t>
            </a:r>
          </a:p>
          <a:p>
            <a:pPr marL="0" indent="0">
              <a:buNone/>
            </a:pPr>
            <a:r>
              <a:rPr lang="en-US" dirty="0"/>
              <a:t>T3: 11, 12, 16, 28, 35, 41, 58, 75, 81, 94, 96, 99</a:t>
            </a:r>
          </a:p>
          <a:p>
            <a:pPr marL="0" indent="0">
              <a:buNone/>
            </a:pPr>
            <a:endParaRPr lang="en-US" dirty="0"/>
          </a:p>
          <a:p>
            <a:pPr marL="0" indent="0">
              <a:buNone/>
            </a:pPr>
            <a:r>
              <a:rPr lang="en-US" dirty="0"/>
              <a:t>T4: 15</a:t>
            </a:r>
          </a:p>
          <a:p>
            <a:pPr marL="0" indent="0">
              <a:buNone/>
            </a:pPr>
            <a:r>
              <a:rPr lang="en-US" dirty="0"/>
              <a:t> </a:t>
            </a:r>
          </a:p>
        </p:txBody>
      </p:sp>
    </p:spTree>
    <p:extLst>
      <p:ext uri="{BB962C8B-B14F-4D97-AF65-F5344CB8AC3E}">
        <p14:creationId xmlns:p14="http://schemas.microsoft.com/office/powerpoint/2010/main" val="3031998515"/>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4</a:t>
            </a:r>
            <a:r>
              <a:rPr lang="en-US" baseline="30000" dirty="0"/>
              <a:t>th</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11, 12, 16, 28, 35, 41, 58, 75, 81, 94, 96, 99</a:t>
            </a:r>
          </a:p>
          <a:p>
            <a:pPr marL="0" indent="0">
              <a:buNone/>
            </a:pPr>
            <a:r>
              <a:rPr lang="en-US" dirty="0"/>
              <a:t>        ^</a:t>
            </a:r>
          </a:p>
          <a:p>
            <a:pPr marL="0" indent="0">
              <a:buNone/>
            </a:pPr>
            <a:r>
              <a:rPr lang="en-US" dirty="0"/>
              <a:t>T4: </a:t>
            </a:r>
            <a:r>
              <a:rPr lang="en-US" u="sng" dirty="0"/>
              <a:t>15</a:t>
            </a:r>
          </a:p>
          <a:p>
            <a:pPr marL="0" indent="0">
              <a:buNone/>
            </a:pPr>
            <a:r>
              <a:rPr lang="en-US" dirty="0"/>
              <a:t>        ^</a:t>
            </a:r>
          </a:p>
          <a:p>
            <a:r>
              <a:rPr lang="en-US" dirty="0"/>
              <a:t>Output tapes:</a:t>
            </a:r>
          </a:p>
          <a:p>
            <a:pPr marL="0" indent="0">
              <a:buNone/>
            </a:pPr>
            <a:r>
              <a:rPr lang="en-US" dirty="0"/>
              <a:t>T1: (the two final runs will get merged and put here)</a:t>
            </a:r>
          </a:p>
          <a:p>
            <a:pPr marL="0" indent="0">
              <a:buNone/>
            </a:pPr>
            <a:endParaRPr lang="en-US" dirty="0"/>
          </a:p>
          <a:p>
            <a:pPr marL="0" indent="0">
              <a:buNone/>
            </a:pPr>
            <a:r>
              <a:rPr lang="en-US" dirty="0"/>
              <a:t>T2: </a:t>
            </a:r>
          </a:p>
          <a:p>
            <a:pPr marL="0" indent="0">
              <a:buNone/>
            </a:pPr>
            <a:r>
              <a:rPr lang="en-US" dirty="0"/>
              <a:t> </a:t>
            </a:r>
          </a:p>
        </p:txBody>
      </p:sp>
    </p:spTree>
    <p:extLst>
      <p:ext uri="{BB962C8B-B14F-4D97-AF65-F5344CB8AC3E}">
        <p14:creationId xmlns:p14="http://schemas.microsoft.com/office/powerpoint/2010/main" val="3805426388"/>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4</a:t>
            </a:r>
            <a:r>
              <a:rPr lang="en-US" baseline="30000" dirty="0"/>
              <a:t>th</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11, 12, 16, 28, 35, 41, 58, 75, 81, 94, 96, 99</a:t>
            </a:r>
          </a:p>
          <a:p>
            <a:pPr marL="0" indent="0">
              <a:buNone/>
            </a:pPr>
            <a:r>
              <a:rPr lang="en-US" dirty="0"/>
              <a:t>               ^</a:t>
            </a:r>
          </a:p>
          <a:p>
            <a:pPr marL="0" indent="0">
              <a:buNone/>
            </a:pPr>
            <a:r>
              <a:rPr lang="en-US" dirty="0"/>
              <a:t>T4: </a:t>
            </a:r>
            <a:r>
              <a:rPr lang="en-US" u="sng" dirty="0"/>
              <a:t>15</a:t>
            </a:r>
          </a:p>
          <a:p>
            <a:pPr marL="0" indent="0">
              <a:buNone/>
            </a:pPr>
            <a:r>
              <a:rPr lang="en-US" dirty="0"/>
              <a:t>        ^</a:t>
            </a:r>
          </a:p>
          <a:p>
            <a:r>
              <a:rPr lang="en-US" dirty="0"/>
              <a:t>Output tapes:</a:t>
            </a:r>
          </a:p>
          <a:p>
            <a:pPr marL="0" indent="0">
              <a:buNone/>
            </a:pPr>
            <a:r>
              <a:rPr lang="en-US" dirty="0"/>
              <a:t>T1: 11</a:t>
            </a:r>
          </a:p>
          <a:p>
            <a:pPr marL="0" indent="0">
              <a:buNone/>
            </a:pPr>
            <a:endParaRPr lang="en-US" dirty="0"/>
          </a:p>
          <a:p>
            <a:pPr marL="0" indent="0">
              <a:buNone/>
            </a:pPr>
            <a:r>
              <a:rPr lang="en-US" dirty="0"/>
              <a:t>T2: </a:t>
            </a:r>
          </a:p>
          <a:p>
            <a:pPr marL="0" indent="0">
              <a:buNone/>
            </a:pPr>
            <a:r>
              <a:rPr lang="en-US" dirty="0"/>
              <a:t> </a:t>
            </a:r>
          </a:p>
        </p:txBody>
      </p:sp>
    </p:spTree>
    <p:extLst>
      <p:ext uri="{BB962C8B-B14F-4D97-AF65-F5344CB8AC3E}">
        <p14:creationId xmlns:p14="http://schemas.microsoft.com/office/powerpoint/2010/main" val="4204269005"/>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4</a:t>
            </a:r>
            <a:r>
              <a:rPr lang="en-US" baseline="30000" dirty="0"/>
              <a:t>th</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11, 12, 16, 28, 35, 41, 58, 75, 81, 94, 96, 99</a:t>
            </a:r>
          </a:p>
          <a:p>
            <a:pPr marL="0" indent="0">
              <a:buNone/>
            </a:pPr>
            <a:r>
              <a:rPr lang="en-US" dirty="0"/>
              <a:t>                     ^</a:t>
            </a:r>
          </a:p>
          <a:p>
            <a:pPr marL="0" indent="0">
              <a:buNone/>
            </a:pPr>
            <a:r>
              <a:rPr lang="en-US" dirty="0"/>
              <a:t>T4: </a:t>
            </a:r>
            <a:r>
              <a:rPr lang="en-US" u="sng" dirty="0"/>
              <a:t>15</a:t>
            </a:r>
          </a:p>
          <a:p>
            <a:pPr marL="0" indent="0">
              <a:buNone/>
            </a:pPr>
            <a:r>
              <a:rPr lang="en-US" dirty="0"/>
              <a:t>        ^</a:t>
            </a:r>
          </a:p>
          <a:p>
            <a:r>
              <a:rPr lang="en-US" dirty="0"/>
              <a:t>Output tapes:</a:t>
            </a:r>
          </a:p>
          <a:p>
            <a:pPr marL="0" indent="0">
              <a:buNone/>
            </a:pPr>
            <a:r>
              <a:rPr lang="en-US" dirty="0"/>
              <a:t>T1: 11, 12</a:t>
            </a:r>
          </a:p>
          <a:p>
            <a:pPr marL="0" indent="0">
              <a:buNone/>
            </a:pPr>
            <a:endParaRPr lang="en-US" dirty="0"/>
          </a:p>
          <a:p>
            <a:pPr marL="0" indent="0">
              <a:buNone/>
            </a:pPr>
            <a:r>
              <a:rPr lang="en-US" dirty="0"/>
              <a:t>T2: </a:t>
            </a:r>
          </a:p>
          <a:p>
            <a:pPr marL="0" indent="0">
              <a:buNone/>
            </a:pPr>
            <a:r>
              <a:rPr lang="en-US" dirty="0"/>
              <a:t> </a:t>
            </a:r>
          </a:p>
        </p:txBody>
      </p:sp>
    </p:spTree>
    <p:extLst>
      <p:ext uri="{BB962C8B-B14F-4D97-AF65-F5344CB8AC3E}">
        <p14:creationId xmlns:p14="http://schemas.microsoft.com/office/powerpoint/2010/main" val="2905403070"/>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4</a:t>
            </a:r>
            <a:r>
              <a:rPr lang="en-US" baseline="30000" dirty="0"/>
              <a:t>th</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11, 12, 16, 28, 35, 41, 58, 75, 81, 94, 96, 99</a:t>
            </a:r>
          </a:p>
          <a:p>
            <a:pPr marL="0" indent="0">
              <a:buNone/>
            </a:pPr>
            <a:r>
              <a:rPr lang="en-US" dirty="0"/>
              <a:t>                     ^</a:t>
            </a:r>
          </a:p>
          <a:p>
            <a:pPr marL="0" indent="0">
              <a:buNone/>
            </a:pPr>
            <a:r>
              <a:rPr lang="en-US" dirty="0"/>
              <a:t>T4: </a:t>
            </a:r>
            <a:r>
              <a:rPr lang="en-US" u="sng" dirty="0"/>
              <a:t>15</a:t>
            </a:r>
          </a:p>
          <a:p>
            <a:pPr marL="0" indent="0">
              <a:buNone/>
            </a:pPr>
            <a:r>
              <a:rPr lang="en-US" dirty="0"/>
              <a:t>            (this run is done, copy rest of other run to T1)</a:t>
            </a:r>
          </a:p>
          <a:p>
            <a:r>
              <a:rPr lang="en-US" dirty="0"/>
              <a:t>Output tapes:</a:t>
            </a:r>
          </a:p>
          <a:p>
            <a:pPr marL="0" indent="0">
              <a:buNone/>
            </a:pPr>
            <a:r>
              <a:rPr lang="en-US" dirty="0"/>
              <a:t>T1: 11, 12, 15</a:t>
            </a:r>
          </a:p>
          <a:p>
            <a:pPr marL="0" indent="0">
              <a:buNone/>
            </a:pPr>
            <a:endParaRPr lang="en-US" dirty="0"/>
          </a:p>
          <a:p>
            <a:pPr marL="0" indent="0">
              <a:buNone/>
            </a:pPr>
            <a:r>
              <a:rPr lang="en-US" dirty="0"/>
              <a:t>T2: </a:t>
            </a:r>
          </a:p>
          <a:p>
            <a:pPr marL="0" indent="0">
              <a:buNone/>
            </a:pPr>
            <a:r>
              <a:rPr lang="en-US" dirty="0"/>
              <a:t> </a:t>
            </a:r>
          </a:p>
        </p:txBody>
      </p:sp>
    </p:spTree>
    <p:extLst>
      <p:ext uri="{BB962C8B-B14F-4D97-AF65-F5344CB8AC3E}">
        <p14:creationId xmlns:p14="http://schemas.microsoft.com/office/powerpoint/2010/main" val="256203975"/>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4</a:t>
            </a:r>
            <a:r>
              <a:rPr lang="en-US" baseline="30000" dirty="0"/>
              <a:t>th</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11, 12, 16, 28, 35, 41, 58, 75, 81, 94, 96, 99</a:t>
            </a:r>
          </a:p>
          <a:p>
            <a:pPr marL="0" indent="0">
              <a:buNone/>
            </a:pPr>
            <a:r>
              <a:rPr lang="en-US" dirty="0"/>
              <a:t>                     </a:t>
            </a:r>
          </a:p>
          <a:p>
            <a:pPr marL="0" indent="0">
              <a:buNone/>
            </a:pPr>
            <a:r>
              <a:rPr lang="en-US" dirty="0"/>
              <a:t>T4: </a:t>
            </a:r>
            <a:r>
              <a:rPr lang="en-US" u="sng" dirty="0"/>
              <a:t>15</a:t>
            </a:r>
          </a:p>
          <a:p>
            <a:pPr marL="0" indent="0">
              <a:buNone/>
            </a:pPr>
            <a:endParaRPr lang="en-US" dirty="0"/>
          </a:p>
          <a:p>
            <a:r>
              <a:rPr lang="en-US" dirty="0"/>
              <a:t>Output tapes:</a:t>
            </a:r>
          </a:p>
          <a:p>
            <a:pPr marL="0" indent="0">
              <a:buNone/>
            </a:pPr>
            <a:r>
              <a:rPr lang="en-US" dirty="0"/>
              <a:t>T1: 11, 12, 15, 16, 28, 35, 41, 58, 75, 81, 94, 96, 99</a:t>
            </a:r>
          </a:p>
          <a:p>
            <a:pPr marL="0" indent="0">
              <a:buNone/>
            </a:pPr>
            <a:r>
              <a:rPr lang="en-US" dirty="0"/>
              <a:t>        (We’re done!)</a:t>
            </a:r>
          </a:p>
          <a:p>
            <a:pPr marL="0" indent="0">
              <a:buNone/>
            </a:pPr>
            <a:r>
              <a:rPr lang="en-US" dirty="0"/>
              <a:t>T2: </a:t>
            </a:r>
          </a:p>
          <a:p>
            <a:pPr marL="0" indent="0">
              <a:buNone/>
            </a:pPr>
            <a:r>
              <a:rPr lang="en-US" dirty="0"/>
              <a:t> </a:t>
            </a:r>
          </a:p>
        </p:txBody>
      </p:sp>
    </p:spTree>
    <p:extLst>
      <p:ext uri="{BB962C8B-B14F-4D97-AF65-F5344CB8AC3E}">
        <p14:creationId xmlns:p14="http://schemas.microsoft.com/office/powerpoint/2010/main" val="3570157799"/>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6501C-8687-4B93-9012-9B7DB7FB5A87}"/>
              </a:ext>
            </a:extLst>
          </p:cNvPr>
          <p:cNvSpPr>
            <a:spLocks noGrp="1"/>
          </p:cNvSpPr>
          <p:nvPr>
            <p:ph type="title"/>
          </p:nvPr>
        </p:nvSpPr>
        <p:spPr/>
        <p:txBody>
          <a:bodyPr/>
          <a:lstStyle/>
          <a:p>
            <a:r>
              <a:rPr lang="en-US" dirty="0"/>
              <a:t>External Sorting: Complexity</a:t>
            </a:r>
          </a:p>
        </p:txBody>
      </p:sp>
      <p:sp>
        <p:nvSpPr>
          <p:cNvPr id="3" name="Content Placeholder 2">
            <a:extLst>
              <a:ext uri="{FF2B5EF4-FFF2-40B4-BE49-F238E27FC236}">
                <a16:creationId xmlns:a16="http://schemas.microsoft.com/office/drawing/2014/main" id="{7B663F6F-A161-48F5-91BF-960B2DBD01E8}"/>
              </a:ext>
            </a:extLst>
          </p:cNvPr>
          <p:cNvSpPr>
            <a:spLocks noGrp="1"/>
          </p:cNvSpPr>
          <p:nvPr>
            <p:ph idx="1"/>
          </p:nvPr>
        </p:nvSpPr>
        <p:spPr/>
        <p:txBody>
          <a:bodyPr>
            <a:normAutofit fontScale="92500" lnSpcReduction="20000"/>
          </a:bodyPr>
          <a:lstStyle/>
          <a:p>
            <a:r>
              <a:rPr lang="en-US" dirty="0"/>
              <a:t>The initial pass does N/M </a:t>
            </a:r>
            <a:r>
              <a:rPr lang="el-GR" dirty="0"/>
              <a:t>θ</a:t>
            </a:r>
            <a:r>
              <a:rPr lang="en-US" dirty="0"/>
              <a:t>(M log M) sorts, assuming an efficient sort is used to sort the runs in main memory</a:t>
            </a:r>
          </a:p>
          <a:p>
            <a:r>
              <a:rPr lang="en-US" dirty="0"/>
              <a:t>The rest of the algorithm requires log (N/M) linear passes</a:t>
            </a:r>
          </a:p>
          <a:p>
            <a:r>
              <a:rPr lang="en-US" dirty="0"/>
              <a:t>The textbook gives details for a specific example:</a:t>
            </a:r>
          </a:p>
          <a:p>
            <a:pPr lvl="1"/>
            <a:r>
              <a:rPr lang="en-US" dirty="0"/>
              <a:t>Assume we are sorting are 10 million records of 128 bytes each, and the program can use four megabytes of internal memory</a:t>
            </a:r>
          </a:p>
          <a:p>
            <a:pPr lvl="1"/>
            <a:r>
              <a:rPr lang="en-US" dirty="0"/>
              <a:t>Then the first pass creates 320 runs</a:t>
            </a:r>
          </a:p>
          <a:p>
            <a:pPr lvl="1"/>
            <a:r>
              <a:rPr lang="en-US" dirty="0"/>
              <a:t>Nine additional linear passes are needed after that</a:t>
            </a:r>
          </a:p>
          <a:p>
            <a:r>
              <a:rPr lang="en-US" dirty="0"/>
              <a:t>The textbook discusses a few possible improvements to the algorithm ( we will skip this)</a:t>
            </a:r>
          </a:p>
          <a:p>
            <a:r>
              <a:rPr lang="en-US" dirty="0"/>
              <a:t>The textbook also discusses an external sorting algorithm relying on only three tapes (we will skip this)</a:t>
            </a:r>
          </a:p>
          <a:p>
            <a:endParaRPr lang="en-US" dirty="0"/>
          </a:p>
        </p:txBody>
      </p:sp>
    </p:spTree>
    <p:extLst>
      <p:ext uri="{BB962C8B-B14F-4D97-AF65-F5344CB8AC3E}">
        <p14:creationId xmlns:p14="http://schemas.microsoft.com/office/powerpoint/2010/main" val="3753112149"/>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15CBF-8F4E-4FB1-B918-924A56D9C4A9}"/>
              </a:ext>
            </a:extLst>
          </p:cNvPr>
          <p:cNvSpPr>
            <a:spLocks noGrp="1"/>
          </p:cNvSpPr>
          <p:nvPr>
            <p:ph type="title"/>
          </p:nvPr>
        </p:nvSpPr>
        <p:spPr/>
        <p:txBody>
          <a:bodyPr/>
          <a:lstStyle/>
          <a:p>
            <a:r>
              <a:rPr lang="en-US" dirty="0"/>
              <a:t>Applications of Sorting</a:t>
            </a:r>
          </a:p>
        </p:txBody>
      </p:sp>
      <p:sp>
        <p:nvSpPr>
          <p:cNvPr id="3" name="Content Placeholder 2">
            <a:extLst>
              <a:ext uri="{FF2B5EF4-FFF2-40B4-BE49-F238E27FC236}">
                <a16:creationId xmlns:a16="http://schemas.microsoft.com/office/drawing/2014/main" id="{D15392B0-2A06-481C-897E-6E2276BF5A40}"/>
              </a:ext>
            </a:extLst>
          </p:cNvPr>
          <p:cNvSpPr>
            <a:spLocks noGrp="1"/>
          </p:cNvSpPr>
          <p:nvPr>
            <p:ph idx="1"/>
          </p:nvPr>
        </p:nvSpPr>
        <p:spPr/>
        <p:txBody>
          <a:bodyPr>
            <a:normAutofit lnSpcReduction="10000"/>
          </a:bodyPr>
          <a:lstStyle/>
          <a:p>
            <a:r>
              <a:rPr lang="en-US" dirty="0"/>
              <a:t>One issue related to sorting is that of </a:t>
            </a:r>
            <a:r>
              <a:rPr lang="en-US" b="1" dirty="0"/>
              <a:t>search</a:t>
            </a:r>
          </a:p>
          <a:p>
            <a:r>
              <a:rPr lang="en-US" dirty="0"/>
              <a:t>Searching for an item in an unsorted sequence (stored in an array or vector) is a linear routine</a:t>
            </a:r>
          </a:p>
          <a:p>
            <a:r>
              <a:rPr lang="en-US" dirty="0"/>
              <a:t>Searching for an item in a sorted sequence (stored in an array or vector) can use </a:t>
            </a:r>
            <a:r>
              <a:rPr lang="en-US" b="1" dirty="0"/>
              <a:t>binary search</a:t>
            </a:r>
            <a:r>
              <a:rPr lang="en-US" dirty="0"/>
              <a:t>, which is a logarithmic routine</a:t>
            </a:r>
          </a:p>
          <a:p>
            <a:r>
              <a:rPr lang="en-US" dirty="0"/>
              <a:t>After sorting the sequence once, all searches will be faster</a:t>
            </a:r>
          </a:p>
          <a:p>
            <a:r>
              <a:rPr lang="en-US" dirty="0"/>
              <a:t>Sorting also helps with </a:t>
            </a:r>
            <a:r>
              <a:rPr lang="en-US" b="1" dirty="0"/>
              <a:t>browsing</a:t>
            </a:r>
          </a:p>
          <a:p>
            <a:r>
              <a:rPr lang="en-US" dirty="0"/>
              <a:t>DBMSs use sorting to make some queries faster</a:t>
            </a:r>
          </a:p>
          <a:p>
            <a:r>
              <a:rPr lang="en-US" dirty="0"/>
              <a:t>Various advanced algorithms for a variety of domains and applications may rely on a sort at some intermediate step</a:t>
            </a:r>
          </a:p>
        </p:txBody>
      </p:sp>
    </p:spTree>
    <p:extLst>
      <p:ext uri="{BB962C8B-B14F-4D97-AF65-F5344CB8AC3E}">
        <p14:creationId xmlns:p14="http://schemas.microsoft.com/office/powerpoint/2010/main" val="408516622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1A49F-7E7F-42EC-A08A-49C4C868D558}"/>
              </a:ext>
            </a:extLst>
          </p:cNvPr>
          <p:cNvSpPr>
            <a:spLocks noGrp="1"/>
          </p:cNvSpPr>
          <p:nvPr>
            <p:ph type="title"/>
          </p:nvPr>
        </p:nvSpPr>
        <p:spPr/>
        <p:txBody>
          <a:bodyPr/>
          <a:lstStyle/>
          <a:p>
            <a:r>
              <a:rPr lang="en-US" dirty="0"/>
              <a:t>Selection</a:t>
            </a:r>
          </a:p>
        </p:txBody>
      </p:sp>
      <p:sp>
        <p:nvSpPr>
          <p:cNvPr id="3" name="Content Placeholder 2">
            <a:extLst>
              <a:ext uri="{FF2B5EF4-FFF2-40B4-BE49-F238E27FC236}">
                <a16:creationId xmlns:a16="http://schemas.microsoft.com/office/drawing/2014/main" id="{E33FAF5C-4D4A-4EB0-A021-9D78C10D0FC3}"/>
              </a:ext>
            </a:extLst>
          </p:cNvPr>
          <p:cNvSpPr>
            <a:spLocks noGrp="1"/>
          </p:cNvSpPr>
          <p:nvPr>
            <p:ph idx="1"/>
          </p:nvPr>
        </p:nvSpPr>
        <p:spPr/>
        <p:txBody>
          <a:bodyPr>
            <a:normAutofit fontScale="85000" lnSpcReduction="20000"/>
          </a:bodyPr>
          <a:lstStyle/>
          <a:p>
            <a:r>
              <a:rPr lang="en-US" dirty="0"/>
              <a:t>The </a:t>
            </a:r>
            <a:r>
              <a:rPr lang="en-US" b="1" dirty="0"/>
              <a:t>selection problem</a:t>
            </a:r>
            <a:r>
              <a:rPr lang="en-US" dirty="0"/>
              <a:t>: Given a sequence of N values, choose the k</a:t>
            </a:r>
            <a:r>
              <a:rPr lang="en-US" baseline="30000" dirty="0"/>
              <a:t>th</a:t>
            </a:r>
            <a:r>
              <a:rPr lang="en-US" dirty="0"/>
              <a:t> smallest (or the k</a:t>
            </a:r>
            <a:r>
              <a:rPr lang="en-US" baseline="30000" dirty="0"/>
              <a:t>th</a:t>
            </a:r>
            <a:r>
              <a:rPr lang="en-US" dirty="0"/>
              <a:t> largest)</a:t>
            </a:r>
          </a:p>
          <a:p>
            <a:r>
              <a:rPr lang="en-US" dirty="0"/>
              <a:t>One way to do it: sort the N values in increasing (or decreasing) order, and then choose the one in position K</a:t>
            </a:r>
          </a:p>
          <a:p>
            <a:r>
              <a:rPr lang="en-US" dirty="0"/>
              <a:t>Example: Given 30,000,000 values, choose the 15,000,000</a:t>
            </a:r>
            <a:r>
              <a:rPr lang="en-US" baseline="30000" dirty="0"/>
              <a:t>th</a:t>
            </a:r>
            <a:r>
              <a:rPr lang="en-US" dirty="0"/>
              <a:t> smallest</a:t>
            </a:r>
          </a:p>
          <a:p>
            <a:r>
              <a:rPr lang="en-US" dirty="0"/>
              <a:t>The book claims (on page 1!) that using a simple sort (by which they mean a quadratic sort) on a modern-day computer would take several days</a:t>
            </a:r>
          </a:p>
          <a:p>
            <a:r>
              <a:rPr lang="en-US" dirty="0"/>
              <a:t>What they don’t mention, however, is that an efficient sort, by which I mean any O(N log N) sort, would likely take only a few seconds</a:t>
            </a:r>
          </a:p>
          <a:p>
            <a:r>
              <a:rPr lang="en-US" dirty="0"/>
              <a:t>It turns out, we can do better; there is an average-case linear solution that would likely only require about one second</a:t>
            </a:r>
          </a:p>
          <a:p>
            <a:r>
              <a:rPr lang="en-US" dirty="0"/>
              <a:t>There is also a more complicated, worst-case linear solution, although this is mostly of theoretical interest (we will discuss this time permitting)</a:t>
            </a:r>
          </a:p>
        </p:txBody>
      </p:sp>
    </p:spTree>
    <p:extLst>
      <p:ext uri="{BB962C8B-B14F-4D97-AF65-F5344CB8AC3E}">
        <p14:creationId xmlns:p14="http://schemas.microsoft.com/office/powerpoint/2010/main" val="3305113121"/>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2B99B-8733-4BF7-8537-CD12A900ADD0}"/>
              </a:ext>
            </a:extLst>
          </p:cNvPr>
          <p:cNvSpPr>
            <a:spLocks noGrp="1"/>
          </p:cNvSpPr>
          <p:nvPr>
            <p:ph type="title"/>
          </p:nvPr>
        </p:nvSpPr>
        <p:spPr/>
        <p:txBody>
          <a:bodyPr/>
          <a:lstStyle/>
          <a:p>
            <a:r>
              <a:rPr lang="en-US" dirty="0"/>
              <a:t>Quickselect (high-level algorithm)</a:t>
            </a:r>
          </a:p>
        </p:txBody>
      </p:sp>
      <p:sp>
        <p:nvSpPr>
          <p:cNvPr id="3" name="Content Placeholder 2">
            <a:extLst>
              <a:ext uri="{FF2B5EF4-FFF2-40B4-BE49-F238E27FC236}">
                <a16:creationId xmlns:a16="http://schemas.microsoft.com/office/drawing/2014/main" id="{E9854A3B-6A31-444D-9A51-FB183BE8E3EF}"/>
              </a:ext>
            </a:extLst>
          </p:cNvPr>
          <p:cNvSpPr>
            <a:spLocks noGrp="1"/>
          </p:cNvSpPr>
          <p:nvPr>
            <p:ph idx="1"/>
          </p:nvPr>
        </p:nvSpPr>
        <p:spPr/>
        <p:txBody>
          <a:bodyPr>
            <a:normAutofit fontScale="70000" lnSpcReduction="20000"/>
          </a:bodyPr>
          <a:lstStyle/>
          <a:p>
            <a:r>
              <a:rPr lang="en-US" dirty="0"/>
              <a:t>The high-level </a:t>
            </a:r>
            <a:r>
              <a:rPr lang="en-US" b="1" dirty="0"/>
              <a:t>quickselect</a:t>
            </a:r>
            <a:r>
              <a:rPr lang="en-US" dirty="0"/>
              <a:t> algorithm to determine the k</a:t>
            </a:r>
            <a:r>
              <a:rPr lang="en-US" baseline="30000" dirty="0"/>
              <a:t>th</a:t>
            </a:r>
            <a:r>
              <a:rPr lang="en-US" dirty="0"/>
              <a:t> smallest item in sequence, S, can be described like this:</a:t>
            </a:r>
          </a:p>
          <a:p>
            <a:pPr marL="971550" lvl="1" indent="-514350">
              <a:buFont typeface="+mj-lt"/>
              <a:buAutoNum type="arabicParenR"/>
            </a:pPr>
            <a:r>
              <a:rPr lang="en-US" sz="2600" dirty="0"/>
              <a:t>If the there is only one element in S, then k must be 1, return the element</a:t>
            </a:r>
          </a:p>
          <a:p>
            <a:pPr marL="971550" lvl="1" indent="-514350">
              <a:buFont typeface="+mj-lt"/>
              <a:buAutoNum type="arabicParenR"/>
            </a:pPr>
            <a:r>
              <a:rPr lang="en-US" sz="2600" dirty="0"/>
              <a:t>Otherwise, choose a </a:t>
            </a:r>
            <a:r>
              <a:rPr lang="en-US" sz="2600" b="1" dirty="0"/>
              <a:t>pivot</a:t>
            </a:r>
            <a:r>
              <a:rPr lang="en-US" sz="2600" dirty="0"/>
              <a:t>, v, just like quicksort</a:t>
            </a:r>
          </a:p>
          <a:p>
            <a:pPr marL="971550" lvl="1" indent="-514350">
              <a:buFont typeface="+mj-lt"/>
              <a:buAutoNum type="arabicParenR"/>
            </a:pPr>
            <a:r>
              <a:rPr lang="en-US" sz="2600" dirty="0"/>
              <a:t>Then </a:t>
            </a:r>
            <a:r>
              <a:rPr lang="en-US" sz="2600" b="1" dirty="0"/>
              <a:t>partition</a:t>
            </a:r>
            <a:r>
              <a:rPr lang="en-US" sz="2600" dirty="0"/>
              <a:t> the remaining elements S - {v} into two disjoint groups, just like quicksort:</a:t>
            </a:r>
          </a:p>
          <a:p>
            <a:pPr lvl="2"/>
            <a:r>
              <a:rPr lang="en-US" sz="2300" dirty="0"/>
              <a:t>S</a:t>
            </a:r>
            <a:r>
              <a:rPr lang="en-US" sz="2300" baseline="-25000" dirty="0"/>
              <a:t>1 </a:t>
            </a:r>
            <a:r>
              <a:rPr lang="en-US" sz="2300" dirty="0"/>
              <a:t>contains only elements ≤ v, just like quicksort</a:t>
            </a:r>
          </a:p>
          <a:p>
            <a:pPr lvl="2"/>
            <a:r>
              <a:rPr lang="en-US" sz="2300" dirty="0"/>
              <a:t>S</a:t>
            </a:r>
            <a:r>
              <a:rPr lang="en-US" sz="2300" baseline="-25000" dirty="0"/>
              <a:t>2</a:t>
            </a:r>
            <a:r>
              <a:rPr lang="en-US" sz="2300" dirty="0"/>
              <a:t> contains only elements ≥ v, just like quicksort</a:t>
            </a:r>
          </a:p>
          <a:p>
            <a:pPr marL="971550" lvl="1" indent="-514350">
              <a:buFont typeface="+mj-lt"/>
              <a:buAutoNum type="arabicParenR"/>
            </a:pPr>
            <a:r>
              <a:rPr lang="en-US" sz="2600" dirty="0"/>
              <a:t>Now, one of three cases must be true:</a:t>
            </a:r>
          </a:p>
          <a:p>
            <a:pPr marL="1428750" lvl="2" indent="-514350">
              <a:buFont typeface="+mj-lt"/>
              <a:buAutoNum type="romanLcPeriod"/>
            </a:pPr>
            <a:r>
              <a:rPr lang="en-US" sz="2300" dirty="0"/>
              <a:t>If k is less than or equal to the number of elements in S</a:t>
            </a:r>
            <a:r>
              <a:rPr lang="en-US" sz="2300" baseline="-25000" dirty="0"/>
              <a:t>1</a:t>
            </a:r>
            <a:r>
              <a:rPr lang="en-US" sz="2300" dirty="0"/>
              <a:t>, return quickselect(S</a:t>
            </a:r>
            <a:r>
              <a:rPr lang="en-US" sz="2300" baseline="-25000" dirty="0"/>
              <a:t>1</a:t>
            </a:r>
            <a:r>
              <a:rPr lang="en-US" sz="2300" dirty="0"/>
              <a:t>, k)</a:t>
            </a:r>
          </a:p>
          <a:p>
            <a:pPr marL="1428750" lvl="2" indent="-514350">
              <a:buFont typeface="+mj-lt"/>
              <a:buAutoNum type="romanLcPeriod"/>
            </a:pPr>
            <a:r>
              <a:rPr lang="en-US" sz="2300" dirty="0"/>
              <a:t>If k is equal to the number of elements in S</a:t>
            </a:r>
            <a:r>
              <a:rPr lang="en-US" sz="2300" baseline="-25000" dirty="0"/>
              <a:t>1</a:t>
            </a:r>
            <a:r>
              <a:rPr lang="en-US" sz="2300" dirty="0"/>
              <a:t> plus one, return the pivot</a:t>
            </a:r>
          </a:p>
          <a:p>
            <a:pPr marL="1428750" lvl="2" indent="-514350">
              <a:buFont typeface="+mj-lt"/>
              <a:buAutoNum type="romanLcPeriod"/>
            </a:pPr>
            <a:r>
              <a:rPr lang="en-US" sz="2300" dirty="0"/>
              <a:t>Otherwise, return quickselect(S</a:t>
            </a:r>
            <a:r>
              <a:rPr lang="en-US" sz="2300" baseline="-25000" dirty="0"/>
              <a:t>2</a:t>
            </a:r>
            <a:r>
              <a:rPr lang="en-US" sz="2300" dirty="0"/>
              <a:t>, k-|S</a:t>
            </a:r>
            <a:r>
              <a:rPr lang="en-US" sz="2300" baseline="-25000" dirty="0"/>
              <a:t>1</a:t>
            </a:r>
            <a:r>
              <a:rPr lang="en-US" sz="2300" dirty="0"/>
              <a:t>|-1)</a:t>
            </a:r>
          </a:p>
          <a:p>
            <a:r>
              <a:rPr lang="en-US" dirty="0"/>
              <a:t>As with quicksort, actual implementations typically work </a:t>
            </a:r>
            <a:r>
              <a:rPr lang="en-US" i="1" dirty="0"/>
              <a:t>in place</a:t>
            </a:r>
            <a:r>
              <a:rPr lang="en-US" dirty="0"/>
              <a:t>, swapping elements within the original memory</a:t>
            </a:r>
          </a:p>
          <a:p>
            <a:r>
              <a:rPr lang="en-US" dirty="0"/>
              <a:t>The solution we will cover places the k</a:t>
            </a:r>
            <a:r>
              <a:rPr lang="en-US" baseline="30000" dirty="0"/>
              <a:t>th</a:t>
            </a:r>
            <a:r>
              <a:rPr lang="en-US" dirty="0"/>
              <a:t> smallest element in the k</a:t>
            </a:r>
            <a:r>
              <a:rPr lang="en-US" baseline="30000" dirty="0"/>
              <a:t>th</a:t>
            </a:r>
            <a:r>
              <a:rPr lang="en-US" dirty="0"/>
              <a:t> position of the array</a:t>
            </a:r>
          </a:p>
          <a:p>
            <a:r>
              <a:rPr lang="en-US" dirty="0"/>
              <a:t>The next slide shows pseudo-code for quickselect; another version (without recursion!) is shown two slides later</a:t>
            </a:r>
          </a:p>
        </p:txBody>
      </p:sp>
    </p:spTree>
    <p:extLst>
      <p:ext uri="{BB962C8B-B14F-4D97-AF65-F5344CB8AC3E}">
        <p14:creationId xmlns:p14="http://schemas.microsoft.com/office/powerpoint/2010/main" val="306268249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90E23-ADFD-4B22-87DE-42159906F351}"/>
              </a:ext>
            </a:extLst>
          </p:cNvPr>
          <p:cNvSpPr>
            <a:spLocks noGrp="1"/>
          </p:cNvSpPr>
          <p:nvPr>
            <p:ph type="title"/>
          </p:nvPr>
        </p:nvSpPr>
        <p:spPr/>
        <p:txBody>
          <a:bodyPr/>
          <a:lstStyle/>
          <a:p>
            <a:r>
              <a:rPr lang="en-US" dirty="0"/>
              <a:t>Quickselect Pseudo-code</a:t>
            </a:r>
          </a:p>
        </p:txBody>
      </p:sp>
      <p:sp>
        <p:nvSpPr>
          <p:cNvPr id="3" name="Content Placeholder 2">
            <a:extLst>
              <a:ext uri="{FF2B5EF4-FFF2-40B4-BE49-F238E27FC236}">
                <a16:creationId xmlns:a16="http://schemas.microsoft.com/office/drawing/2014/main" id="{94969AA1-603D-43A0-AE4F-F50AAAB1A266}"/>
              </a:ext>
            </a:extLst>
          </p:cNvPr>
          <p:cNvSpPr>
            <a:spLocks noGrp="1"/>
          </p:cNvSpPr>
          <p:nvPr>
            <p:ph idx="1"/>
          </p:nvPr>
        </p:nvSpPr>
        <p:spPr/>
        <p:txBody>
          <a:bodyPr/>
          <a:lstStyle/>
          <a:p>
            <a:pPr marL="0" indent="0">
              <a:buNone/>
            </a:pPr>
            <a:r>
              <a:rPr lang="en-US" dirty="0">
                <a:latin typeface="Courier New" panose="02070309020205020404" pitchFamily="49" charset="0"/>
                <a:cs typeface="Courier New" panose="02070309020205020404" pitchFamily="49" charset="0"/>
              </a:rPr>
              <a:t>Quickselect (Array A, int l, int r, int k)</a:t>
            </a:r>
          </a:p>
          <a:p>
            <a:pPr marL="0" indent="0">
              <a:buNone/>
            </a:pPr>
            <a:r>
              <a:rPr lang="en-US" dirty="0">
                <a:latin typeface="Courier New" panose="02070309020205020404" pitchFamily="49" charset="0"/>
                <a:cs typeface="Courier New" panose="02070309020205020404" pitchFamily="49" charset="0"/>
              </a:rPr>
              <a:t>  if r ≤ l</a:t>
            </a:r>
          </a:p>
          <a:p>
            <a:pPr marL="0" indent="0">
              <a:buNone/>
            </a:pPr>
            <a:r>
              <a:rPr lang="en-US" dirty="0">
                <a:latin typeface="Courier New" panose="02070309020205020404" pitchFamily="49" charset="0"/>
                <a:cs typeface="Courier New" panose="02070309020205020404" pitchFamily="49" charset="0"/>
              </a:rPr>
              <a:t>    return</a:t>
            </a:r>
          </a:p>
          <a:p>
            <a:pPr marL="0" indent="0">
              <a:buNone/>
            </a:pPr>
            <a:r>
              <a:rPr lang="en-US" dirty="0">
                <a:latin typeface="Courier New" panose="02070309020205020404" pitchFamily="49" charset="0"/>
                <a:cs typeface="Courier New" panose="02070309020205020404" pitchFamily="49" charset="0"/>
              </a:rPr>
              <a:t>  i ← partition(A, l, r)</a:t>
            </a:r>
          </a:p>
          <a:p>
            <a:pPr marL="0" indent="0">
              <a:buNone/>
            </a:pPr>
            <a:r>
              <a:rPr lang="en-US" dirty="0">
                <a:latin typeface="Courier New" panose="02070309020205020404" pitchFamily="49" charset="0"/>
                <a:cs typeface="Courier New" panose="02070309020205020404" pitchFamily="49" charset="0"/>
              </a:rPr>
              <a:t>  if k &lt; i</a:t>
            </a:r>
          </a:p>
          <a:p>
            <a:pPr marL="0" indent="0">
              <a:buNone/>
            </a:pPr>
            <a:r>
              <a:rPr lang="en-US" dirty="0">
                <a:latin typeface="Courier New" panose="02070309020205020404" pitchFamily="49" charset="0"/>
                <a:cs typeface="Courier New" panose="02070309020205020404" pitchFamily="49" charset="0"/>
              </a:rPr>
              <a:t>    Quickselect (A, l, i-1, k)</a:t>
            </a:r>
          </a:p>
          <a:p>
            <a:pPr marL="0" indent="0">
              <a:buNone/>
            </a:pPr>
            <a:r>
              <a:rPr lang="en-US" dirty="0">
                <a:latin typeface="Courier New" panose="02070309020205020404" pitchFamily="49" charset="0"/>
                <a:cs typeface="Courier New" panose="02070309020205020404" pitchFamily="49" charset="0"/>
              </a:rPr>
              <a:t>  if k &gt; i</a:t>
            </a:r>
          </a:p>
          <a:p>
            <a:pPr marL="0" indent="0">
              <a:buNone/>
            </a:pPr>
            <a:r>
              <a:rPr lang="en-US" dirty="0">
                <a:latin typeface="Courier New" panose="02070309020205020404" pitchFamily="49" charset="0"/>
                <a:cs typeface="Courier New" panose="02070309020205020404" pitchFamily="49" charset="0"/>
              </a:rPr>
              <a:t>    Quickselect (A, i+1, r, k)</a:t>
            </a:r>
          </a:p>
        </p:txBody>
      </p:sp>
    </p:spTree>
    <p:extLst>
      <p:ext uri="{BB962C8B-B14F-4D97-AF65-F5344CB8AC3E}">
        <p14:creationId xmlns:p14="http://schemas.microsoft.com/office/powerpoint/2010/main" val="149599844"/>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94A2A-46F7-4E1F-B3A2-278D9CE49FA7}"/>
              </a:ext>
            </a:extLst>
          </p:cNvPr>
          <p:cNvSpPr>
            <a:spLocks noGrp="1"/>
          </p:cNvSpPr>
          <p:nvPr>
            <p:ph type="title"/>
          </p:nvPr>
        </p:nvSpPr>
        <p:spPr/>
        <p:txBody>
          <a:bodyPr/>
          <a:lstStyle/>
          <a:p>
            <a:r>
              <a:rPr lang="en-US" dirty="0"/>
              <a:t>Quickselect Complexity</a:t>
            </a:r>
          </a:p>
        </p:txBody>
      </p:sp>
      <p:sp>
        <p:nvSpPr>
          <p:cNvPr id="3" name="Content Placeholder 2">
            <a:extLst>
              <a:ext uri="{FF2B5EF4-FFF2-40B4-BE49-F238E27FC236}">
                <a16:creationId xmlns:a16="http://schemas.microsoft.com/office/drawing/2014/main" id="{6259943E-8587-431D-A15B-F6714B437BD4}"/>
              </a:ext>
            </a:extLst>
          </p:cNvPr>
          <p:cNvSpPr>
            <a:spLocks noGrp="1"/>
          </p:cNvSpPr>
          <p:nvPr>
            <p:ph idx="1"/>
          </p:nvPr>
        </p:nvSpPr>
        <p:spPr/>
        <p:txBody>
          <a:bodyPr>
            <a:normAutofit fontScale="77500" lnSpcReduction="20000"/>
          </a:bodyPr>
          <a:lstStyle/>
          <a:p>
            <a:r>
              <a:rPr lang="en-US" dirty="0"/>
              <a:t>Quickselect has a worst-case </a:t>
            </a:r>
            <a:r>
              <a:rPr lang="el-GR" dirty="0"/>
              <a:t>θ</a:t>
            </a:r>
            <a:r>
              <a:rPr lang="en-US" dirty="0"/>
              <a:t>(N</a:t>
            </a:r>
            <a:r>
              <a:rPr lang="en-US" baseline="30000" dirty="0"/>
              <a:t>2</a:t>
            </a:r>
            <a:r>
              <a:rPr lang="en-US" dirty="0"/>
              <a:t>) time complexity but an average-case </a:t>
            </a:r>
            <a:r>
              <a:rPr lang="el-GR" dirty="0"/>
              <a:t>θ</a:t>
            </a:r>
            <a:r>
              <a:rPr lang="en-US" dirty="0"/>
              <a:t>(N) time complexity</a:t>
            </a:r>
          </a:p>
          <a:p>
            <a:r>
              <a:rPr lang="en-US" dirty="0"/>
              <a:t>We will not prove this for the average case, but I’ll try to provide intuition</a:t>
            </a:r>
          </a:p>
          <a:p>
            <a:r>
              <a:rPr lang="en-US" dirty="0"/>
              <a:t>The partition is linear, and if we are lucky, we might expect each pivot to cut the list in half</a:t>
            </a:r>
          </a:p>
          <a:p>
            <a:r>
              <a:rPr lang="en-US" dirty="0"/>
              <a:t>Then the running time would be </a:t>
            </a:r>
            <a:r>
              <a:rPr lang="el-GR" dirty="0"/>
              <a:t>θ</a:t>
            </a:r>
            <a:r>
              <a:rPr lang="en-US" dirty="0"/>
              <a:t>(N + N/2 + N/4 + …) = </a:t>
            </a:r>
            <a:r>
              <a:rPr lang="el-GR" dirty="0"/>
              <a:t>θ</a:t>
            </a:r>
            <a:r>
              <a:rPr lang="en-US" dirty="0"/>
              <a:t>(2N) = </a:t>
            </a:r>
            <a:r>
              <a:rPr lang="el-GR" dirty="0"/>
              <a:t>θ</a:t>
            </a:r>
            <a:r>
              <a:rPr lang="en-US" dirty="0"/>
              <a:t>(N)</a:t>
            </a:r>
          </a:p>
          <a:p>
            <a:r>
              <a:rPr lang="en-US" dirty="0"/>
              <a:t>It can be shown that with random pivots, the expected running time is linear</a:t>
            </a:r>
          </a:p>
          <a:p>
            <a:r>
              <a:rPr lang="en-US" dirty="0"/>
              <a:t>However, in the worst case, the size of the list is reduced by only one with each pass, leading to a quadratic running time</a:t>
            </a:r>
          </a:p>
          <a:p>
            <a:r>
              <a:rPr lang="en-US" dirty="0"/>
              <a:t>Interestingly, both of the recursive calls in quickselect as shown on the previous slide are examples of </a:t>
            </a:r>
            <a:r>
              <a:rPr lang="en-US" i="1" dirty="0"/>
              <a:t>tail recursion</a:t>
            </a:r>
          </a:p>
          <a:p>
            <a:r>
              <a:rPr lang="en-US" dirty="0"/>
              <a:t>The next slide shows how to rewrite the pseudo-code, eliminating the tail recursion</a:t>
            </a:r>
          </a:p>
          <a:p>
            <a:r>
              <a:rPr lang="en-US" dirty="0"/>
              <a:t>Note that we had to change the comparisons a bit (I will explain why in class)</a:t>
            </a:r>
          </a:p>
        </p:txBody>
      </p:sp>
    </p:spTree>
    <p:extLst>
      <p:ext uri="{BB962C8B-B14F-4D97-AF65-F5344CB8AC3E}">
        <p14:creationId xmlns:p14="http://schemas.microsoft.com/office/powerpoint/2010/main" val="390560166"/>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64205-A23B-479D-86AF-7212C230750A}"/>
              </a:ext>
            </a:extLst>
          </p:cNvPr>
          <p:cNvSpPr>
            <a:spLocks noGrp="1"/>
          </p:cNvSpPr>
          <p:nvPr>
            <p:ph type="title"/>
          </p:nvPr>
        </p:nvSpPr>
        <p:spPr/>
        <p:txBody>
          <a:bodyPr/>
          <a:lstStyle/>
          <a:p>
            <a:r>
              <a:rPr lang="en-US" dirty="0"/>
              <a:t>Quickselect Without Tail Recursion</a:t>
            </a:r>
          </a:p>
        </p:txBody>
      </p:sp>
      <p:sp>
        <p:nvSpPr>
          <p:cNvPr id="3" name="Content Placeholder 2">
            <a:extLst>
              <a:ext uri="{FF2B5EF4-FFF2-40B4-BE49-F238E27FC236}">
                <a16:creationId xmlns:a16="http://schemas.microsoft.com/office/drawing/2014/main" id="{8FC35485-0BEE-43D3-90BB-7CE80F9DA9D7}"/>
              </a:ext>
            </a:extLst>
          </p:cNvPr>
          <p:cNvSpPr>
            <a:spLocks noGrp="1"/>
          </p:cNvSpPr>
          <p:nvPr>
            <p:ph idx="1"/>
          </p:nvPr>
        </p:nvSpPr>
        <p:spPr/>
        <p:txBody>
          <a:bodyPr/>
          <a:lstStyle/>
          <a:p>
            <a:pPr marL="0" indent="0">
              <a:buNone/>
            </a:pPr>
            <a:r>
              <a:rPr lang="en-US" dirty="0">
                <a:latin typeface="Courier New" panose="02070309020205020404" pitchFamily="49" charset="0"/>
                <a:cs typeface="Courier New" panose="02070309020205020404" pitchFamily="49" charset="0"/>
              </a:rPr>
              <a:t>Quickselect (Array A, int l, int r, int k)</a:t>
            </a:r>
          </a:p>
          <a:p>
            <a:pPr marL="0" indent="0">
              <a:buNone/>
            </a:pPr>
            <a:r>
              <a:rPr lang="en-US" dirty="0">
                <a:latin typeface="Courier New" panose="02070309020205020404" pitchFamily="49" charset="0"/>
                <a:cs typeface="Courier New" panose="02070309020205020404" pitchFamily="49" charset="0"/>
              </a:rPr>
              <a:t>  while r &gt; l</a:t>
            </a:r>
          </a:p>
          <a:p>
            <a:pPr marL="0" indent="0">
              <a:buNone/>
            </a:pPr>
            <a:r>
              <a:rPr lang="en-US" dirty="0">
                <a:latin typeface="Courier New" panose="02070309020205020404" pitchFamily="49" charset="0"/>
                <a:cs typeface="Courier New" panose="02070309020205020404" pitchFamily="49" charset="0"/>
              </a:rPr>
              <a:t>    i ← partition(A, l, r)</a:t>
            </a:r>
          </a:p>
          <a:p>
            <a:pPr marL="0" indent="0">
              <a:buNone/>
            </a:pPr>
            <a:r>
              <a:rPr lang="en-US" dirty="0">
                <a:latin typeface="Courier New" panose="02070309020205020404" pitchFamily="49" charset="0"/>
                <a:cs typeface="Courier New" panose="02070309020205020404" pitchFamily="49" charset="0"/>
              </a:rPr>
              <a:t>    if k ≤ i</a:t>
            </a:r>
          </a:p>
          <a:p>
            <a:pPr marL="0" indent="0">
              <a:buNone/>
            </a:pPr>
            <a:r>
              <a:rPr lang="en-US" dirty="0">
                <a:latin typeface="Courier New" panose="02070309020205020404" pitchFamily="49" charset="0"/>
                <a:cs typeface="Courier New" panose="02070309020205020404" pitchFamily="49" charset="0"/>
              </a:rPr>
              <a:t>      r ← i-1</a:t>
            </a:r>
          </a:p>
          <a:p>
            <a:pPr marL="0" indent="0">
              <a:buNone/>
            </a:pPr>
            <a:r>
              <a:rPr lang="en-US" dirty="0">
                <a:latin typeface="Courier New" panose="02070309020205020404" pitchFamily="49" charset="0"/>
                <a:cs typeface="Courier New" panose="02070309020205020404" pitchFamily="49" charset="0"/>
              </a:rPr>
              <a:t>    if k ≥ i</a:t>
            </a:r>
          </a:p>
          <a:p>
            <a:pPr marL="0" indent="0">
              <a:buNone/>
            </a:pPr>
            <a:r>
              <a:rPr lang="en-US" dirty="0">
                <a:latin typeface="Courier New" panose="02070309020205020404" pitchFamily="49" charset="0"/>
                <a:cs typeface="Courier New" panose="02070309020205020404" pitchFamily="49" charset="0"/>
              </a:rPr>
              <a:t>      l ← i+1</a:t>
            </a:r>
          </a:p>
        </p:txBody>
      </p:sp>
    </p:spTree>
    <p:extLst>
      <p:ext uri="{BB962C8B-B14F-4D97-AF65-F5344CB8AC3E}">
        <p14:creationId xmlns:p14="http://schemas.microsoft.com/office/powerpoint/2010/main" val="230267918"/>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69D5A-2E1F-436A-8FAC-D816E373A13C}"/>
              </a:ext>
            </a:extLst>
          </p:cNvPr>
          <p:cNvSpPr>
            <a:spLocks noGrp="1"/>
          </p:cNvSpPr>
          <p:nvPr>
            <p:ph type="title"/>
          </p:nvPr>
        </p:nvSpPr>
        <p:spPr/>
        <p:txBody>
          <a:bodyPr/>
          <a:lstStyle/>
          <a:p>
            <a:r>
              <a:rPr lang="en-US" dirty="0"/>
              <a:t>Worst-case Linear Quickselect</a:t>
            </a:r>
          </a:p>
        </p:txBody>
      </p:sp>
      <p:sp>
        <p:nvSpPr>
          <p:cNvPr id="3" name="Content Placeholder 2">
            <a:extLst>
              <a:ext uri="{FF2B5EF4-FFF2-40B4-BE49-F238E27FC236}">
                <a16:creationId xmlns:a16="http://schemas.microsoft.com/office/drawing/2014/main" id="{BE2BF4B1-A008-4C2E-B5AD-A9AB686A53BD}"/>
              </a:ext>
            </a:extLst>
          </p:cNvPr>
          <p:cNvSpPr>
            <a:spLocks noGrp="1"/>
          </p:cNvSpPr>
          <p:nvPr>
            <p:ph idx="1"/>
          </p:nvPr>
        </p:nvSpPr>
        <p:spPr/>
        <p:txBody>
          <a:bodyPr>
            <a:normAutofit fontScale="77500" lnSpcReduction="20000"/>
          </a:bodyPr>
          <a:lstStyle/>
          <a:p>
            <a:r>
              <a:rPr lang="en-US" dirty="0"/>
              <a:t>The pseudo-code for a worst-case linear quickselect is exactly the same as the pseudo-code we already examined!</a:t>
            </a:r>
          </a:p>
          <a:p>
            <a:r>
              <a:rPr lang="en-US" dirty="0"/>
              <a:t>The only thing that changes is the pivot selection routine</a:t>
            </a:r>
          </a:p>
          <a:p>
            <a:r>
              <a:rPr lang="en-US" dirty="0"/>
              <a:t>I have seen several sources call this median-of-five partitioning, but our textbook calls it </a:t>
            </a:r>
            <a:r>
              <a:rPr lang="en-US" i="1" dirty="0"/>
              <a:t>median-of-median-of-five partitioning</a:t>
            </a:r>
            <a:r>
              <a:rPr lang="en-US" dirty="0"/>
              <a:t> (which I consider a better name for it)</a:t>
            </a:r>
            <a:endParaRPr lang="en-US" i="1" dirty="0"/>
          </a:p>
          <a:p>
            <a:r>
              <a:rPr lang="en-US" dirty="0"/>
              <a:t>This is not discussed in the same chapter as sorting and quickselect in general</a:t>
            </a:r>
          </a:p>
          <a:p>
            <a:r>
              <a:rPr lang="en-US" dirty="0"/>
              <a:t>Rather, it is discussed in another chapter as an example of a divide-and-conquer algorithm (a term I mentioned when we covered mergesort)</a:t>
            </a:r>
          </a:p>
          <a:p>
            <a:r>
              <a:rPr lang="en-US" dirty="0"/>
              <a:t>This pivot selection routine works as follows:</a:t>
            </a:r>
          </a:p>
          <a:p>
            <a:pPr marL="914400" lvl="1" indent="-457200">
              <a:buFont typeface="+mj-lt"/>
              <a:buAutoNum type="arabicPeriod"/>
            </a:pPr>
            <a:r>
              <a:rPr lang="en-US" dirty="0"/>
              <a:t>Arrange the N elements into N/5 groups of five elements each (ignoring up to four leftover elements at the end)</a:t>
            </a:r>
          </a:p>
          <a:p>
            <a:pPr marL="914400" lvl="1" indent="-457200">
              <a:buFont typeface="+mj-lt"/>
              <a:buAutoNum type="arabicPeriod"/>
            </a:pPr>
            <a:r>
              <a:rPr lang="en-US" dirty="0"/>
              <a:t>Find the median of each group (note that we can find the median of five elements in constant time); this gives a list M with N/5 medians</a:t>
            </a:r>
          </a:p>
          <a:p>
            <a:pPr marL="914400" lvl="1" indent="-457200">
              <a:buFont typeface="+mj-lt"/>
              <a:buAutoNum type="arabicPeriod"/>
            </a:pPr>
            <a:r>
              <a:rPr lang="en-US" dirty="0"/>
              <a:t>Find the median of the medians (the median of M) by recursively calling quickselect!</a:t>
            </a:r>
          </a:p>
        </p:txBody>
      </p:sp>
    </p:spTree>
    <p:extLst>
      <p:ext uri="{BB962C8B-B14F-4D97-AF65-F5344CB8AC3E}">
        <p14:creationId xmlns:p14="http://schemas.microsoft.com/office/powerpoint/2010/main" val="1000144089"/>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B2D1A-7865-4636-A87F-F241EC4EC781}"/>
              </a:ext>
            </a:extLst>
          </p:cNvPr>
          <p:cNvSpPr>
            <a:spLocks noGrp="1"/>
          </p:cNvSpPr>
          <p:nvPr>
            <p:ph type="title"/>
          </p:nvPr>
        </p:nvSpPr>
        <p:spPr/>
        <p:txBody>
          <a:bodyPr/>
          <a:lstStyle/>
          <a:p>
            <a:r>
              <a:rPr lang="en-US" dirty="0"/>
              <a:t>Analysis of Worst-Case Linear Quickselect</a:t>
            </a:r>
          </a:p>
        </p:txBody>
      </p:sp>
      <p:sp>
        <p:nvSpPr>
          <p:cNvPr id="3" name="Content Placeholder 2">
            <a:extLst>
              <a:ext uri="{FF2B5EF4-FFF2-40B4-BE49-F238E27FC236}">
                <a16:creationId xmlns:a16="http://schemas.microsoft.com/office/drawing/2014/main" id="{C35D90A7-F286-44B2-B402-B6119FED009E}"/>
              </a:ext>
            </a:extLst>
          </p:cNvPr>
          <p:cNvSpPr>
            <a:spLocks noGrp="1"/>
          </p:cNvSpPr>
          <p:nvPr>
            <p:ph idx="1"/>
          </p:nvPr>
        </p:nvSpPr>
        <p:spPr/>
        <p:txBody>
          <a:bodyPr>
            <a:normAutofit fontScale="77500" lnSpcReduction="20000"/>
          </a:bodyPr>
          <a:lstStyle/>
          <a:p>
            <a:r>
              <a:rPr lang="en-US" dirty="0"/>
              <a:t>Let T(N) be the number of steps required when quickselect is applied to a sequence of N elements</a:t>
            </a:r>
          </a:p>
          <a:p>
            <a:r>
              <a:rPr lang="en-US" dirty="0"/>
              <a:t>The algorithm calls partition, which calls median-of-median-of-five </a:t>
            </a:r>
            <a:r>
              <a:rPr lang="en-US" dirty="0" err="1"/>
              <a:t>partioning</a:t>
            </a:r>
            <a:endParaRPr lang="en-US" dirty="0"/>
          </a:p>
          <a:p>
            <a:r>
              <a:rPr lang="en-US" dirty="0"/>
              <a:t>The first two steps of the new pivot selection routine are linear</a:t>
            </a:r>
          </a:p>
          <a:p>
            <a:r>
              <a:rPr lang="en-US" dirty="0"/>
              <a:t>The third step of the new pivot selection routine requires T(N/5) steps</a:t>
            </a:r>
          </a:p>
          <a:p>
            <a:r>
              <a:rPr lang="en-US" dirty="0"/>
              <a:t>The rest of partition, as always, is a linear routine</a:t>
            </a:r>
          </a:p>
          <a:p>
            <a:r>
              <a:rPr lang="en-US" dirty="0"/>
              <a:t>Assuming distinct elements, at least one less than half of the N/5 groups will contribute at least three elements that are greater than the pivot</a:t>
            </a:r>
          </a:p>
          <a:p>
            <a:r>
              <a:rPr lang="en-US" dirty="0"/>
              <a:t>So at least (approximately) 30% of elements are greater than the pivot, and a similar argument shows that at least (approximately) 30% of elements are less than the pivot</a:t>
            </a:r>
          </a:p>
          <a:p>
            <a:r>
              <a:rPr lang="en-US" dirty="0"/>
              <a:t>The recursive call to quickselect at the end of quickselect (not from the pivot selection routine) will therefore involve at most (approximately) 70% of the elements</a:t>
            </a:r>
          </a:p>
          <a:p>
            <a:r>
              <a:rPr lang="en-US" dirty="0"/>
              <a:t>We wind up with this recurrence: T(N) = T(N/5) + T(7N/10) + O(N)</a:t>
            </a:r>
          </a:p>
        </p:txBody>
      </p:sp>
    </p:spTree>
    <p:extLst>
      <p:ext uri="{BB962C8B-B14F-4D97-AF65-F5344CB8AC3E}">
        <p14:creationId xmlns:p14="http://schemas.microsoft.com/office/powerpoint/2010/main" val="1843519710"/>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EE45F-A067-4124-A849-0BA67F998357}"/>
              </a:ext>
            </a:extLst>
          </p:cNvPr>
          <p:cNvSpPr>
            <a:spLocks noGrp="1"/>
          </p:cNvSpPr>
          <p:nvPr>
            <p:ph type="title"/>
          </p:nvPr>
        </p:nvSpPr>
        <p:spPr/>
        <p:txBody>
          <a:bodyPr/>
          <a:lstStyle/>
          <a:p>
            <a:r>
              <a:rPr lang="en-US" dirty="0"/>
              <a:t>Solving the Recurrence</a:t>
            </a:r>
          </a:p>
        </p:txBody>
      </p:sp>
      <p:sp>
        <p:nvSpPr>
          <p:cNvPr id="3" name="Content Placeholder 2">
            <a:extLst>
              <a:ext uri="{FF2B5EF4-FFF2-40B4-BE49-F238E27FC236}">
                <a16:creationId xmlns:a16="http://schemas.microsoft.com/office/drawing/2014/main" id="{F79B8DB0-8979-46F8-A7C6-D7BC4C7823AC}"/>
              </a:ext>
            </a:extLst>
          </p:cNvPr>
          <p:cNvSpPr>
            <a:spLocks noGrp="1"/>
          </p:cNvSpPr>
          <p:nvPr>
            <p:ph idx="1"/>
          </p:nvPr>
        </p:nvSpPr>
        <p:spPr/>
        <p:txBody>
          <a:bodyPr>
            <a:normAutofit lnSpcReduction="10000"/>
          </a:bodyPr>
          <a:lstStyle/>
          <a:p>
            <a:r>
              <a:rPr lang="en-US" dirty="0"/>
              <a:t>Theorem 10.8 in our textbook states:</a:t>
            </a:r>
          </a:p>
          <a:p>
            <a:pPr marL="457200" lvl="1" indent="0">
              <a:buNone/>
            </a:pPr>
            <a:r>
              <a:rPr lang="en-US" dirty="0"/>
              <a:t>If T(N) = ∑</a:t>
            </a:r>
            <a:r>
              <a:rPr lang="en-US" baseline="-25000" dirty="0"/>
              <a:t>i=1…k</a:t>
            </a:r>
            <a:r>
              <a:rPr lang="en-US" dirty="0"/>
              <a:t> T(a</a:t>
            </a:r>
            <a:r>
              <a:rPr lang="en-US" baseline="-25000" dirty="0"/>
              <a:t>i</a:t>
            </a:r>
            <a:r>
              <a:rPr lang="en-US" dirty="0"/>
              <a:t>*N) + O(N) and ∑</a:t>
            </a:r>
            <a:r>
              <a:rPr lang="en-US" baseline="-25000" dirty="0"/>
              <a:t>i=1…k</a:t>
            </a:r>
            <a:r>
              <a:rPr lang="en-US" dirty="0"/>
              <a:t> a</a:t>
            </a:r>
            <a:r>
              <a:rPr lang="en-US" baseline="-25000" dirty="0"/>
              <a:t>i</a:t>
            </a:r>
            <a:r>
              <a:rPr lang="en-US" dirty="0"/>
              <a:t> &lt; 1, then T(N) = O(N)</a:t>
            </a:r>
          </a:p>
          <a:p>
            <a:r>
              <a:rPr lang="en-US" dirty="0"/>
              <a:t>We are not going to prove Theorem 10.8 (neither does the textbook), but we can apply it to analyze the current recurrence relation</a:t>
            </a:r>
          </a:p>
          <a:p>
            <a:r>
              <a:rPr lang="en-US" dirty="0"/>
              <a:t>This theorem applies to the recurrence relation we derived for quickselect with the complex pivot selection routine (repeated here):</a:t>
            </a:r>
          </a:p>
          <a:p>
            <a:pPr marL="457200" lvl="1" indent="0">
              <a:buNone/>
            </a:pPr>
            <a:r>
              <a:rPr lang="en-US" dirty="0"/>
              <a:t>T(N) = T(N/5) + T(7N/10) + O(N)</a:t>
            </a:r>
          </a:p>
          <a:p>
            <a:r>
              <a:rPr lang="en-US" dirty="0"/>
              <a:t>Therefore, we have a worst-case linear quickselect routine</a:t>
            </a:r>
          </a:p>
          <a:p>
            <a:r>
              <a:rPr lang="en-US" dirty="0"/>
              <a:t>However, in terms of real time, the average-case quickselect with a typical pivot selection routine will typically run faster, empirically</a:t>
            </a:r>
          </a:p>
          <a:p>
            <a:endParaRPr lang="en-US" dirty="0"/>
          </a:p>
        </p:txBody>
      </p:sp>
    </p:spTree>
    <p:extLst>
      <p:ext uri="{BB962C8B-B14F-4D97-AF65-F5344CB8AC3E}">
        <p14:creationId xmlns:p14="http://schemas.microsoft.com/office/powerpoint/2010/main" val="15975067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3942</TotalTime>
  <Words>22190</Words>
  <Application>Microsoft Office PowerPoint</Application>
  <PresentationFormat>Widescreen</PresentationFormat>
  <Paragraphs>3009</Paragraphs>
  <Slides>204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204</vt:i4>
      </vt:variant>
    </vt:vector>
  </HeadingPairs>
  <TitlesOfParts>
    <vt:vector size="210" baseType="lpstr">
      <vt:lpstr>Arial</vt:lpstr>
      <vt:lpstr>Calibri</vt:lpstr>
      <vt:lpstr>Calibri Light</vt:lpstr>
      <vt:lpstr>Courier New</vt:lpstr>
      <vt:lpstr>Wingdings</vt:lpstr>
      <vt:lpstr>Office Theme</vt:lpstr>
      <vt:lpstr>ECE264: Data Structures and Algorithms I (DSA 1)</vt:lpstr>
      <vt:lpstr>Definition of Sorting</vt:lpstr>
      <vt:lpstr>Stability</vt:lpstr>
      <vt:lpstr>Simple, Comparison-based Sorting Algorithms</vt:lpstr>
      <vt:lpstr>Insertion Sort Pseudo-code</vt:lpstr>
      <vt:lpstr>Inversions</vt:lpstr>
      <vt:lpstr>Shellsort and Heapsort (without any details)</vt:lpstr>
      <vt:lpstr>Mergesort</vt:lpstr>
      <vt:lpstr>Mergesort (non-recursive part)</vt:lpstr>
      <vt:lpstr>Mergesort (recursive part)</vt:lpstr>
      <vt:lpstr>Merge Example</vt:lpstr>
      <vt:lpstr>Merge Example (continued)</vt:lpstr>
      <vt:lpstr>Merge Example (continued)</vt:lpstr>
      <vt:lpstr>Merge Example (continued)</vt:lpstr>
      <vt:lpstr>Merge Example (continued)</vt:lpstr>
      <vt:lpstr>Merge Example (continued)</vt:lpstr>
      <vt:lpstr>Merge Example (continued)</vt:lpstr>
      <vt:lpstr>Merge Example (continued)</vt:lpstr>
      <vt:lpstr>Merge Example (continued)</vt:lpstr>
      <vt:lpstr>Merge Example (continued)</vt:lpstr>
      <vt:lpstr>Merge Example (continued)</vt:lpstr>
      <vt:lpstr>Merge Example (continued)</vt:lpstr>
      <vt:lpstr>Merge Example (continued)</vt:lpstr>
      <vt:lpstr>Complexity of Mergesort</vt:lpstr>
      <vt:lpstr>Quicksort</vt:lpstr>
      <vt:lpstr>Quicksort (high-level algorithm)</vt:lpstr>
      <vt:lpstr>Quicksort Partition</vt:lpstr>
      <vt:lpstr>Partition Example</vt:lpstr>
      <vt:lpstr>Partition Example (continued)</vt:lpstr>
      <vt:lpstr>Partition Example (continued)</vt:lpstr>
      <vt:lpstr>Partition Example (continued)</vt:lpstr>
      <vt:lpstr>Partition Example (continued)</vt:lpstr>
      <vt:lpstr>Partition Example (continued)</vt:lpstr>
      <vt:lpstr>Partition Example (continued)</vt:lpstr>
      <vt:lpstr>Partition Example (continued)</vt:lpstr>
      <vt:lpstr>Partition Example (continued)</vt:lpstr>
      <vt:lpstr>Partition Example (continued)</vt:lpstr>
      <vt:lpstr>Partition Example (continued)</vt:lpstr>
      <vt:lpstr>Partition Example (continued)</vt:lpstr>
      <vt:lpstr>Partition Example (continued)</vt:lpstr>
      <vt:lpstr>Partition Example (continued)</vt:lpstr>
      <vt:lpstr>Stopping on Equality</vt:lpstr>
      <vt:lpstr>Partition Pseudo-code</vt:lpstr>
      <vt:lpstr>Quicksort Pseudo-code</vt:lpstr>
      <vt:lpstr>Choosing a Pivot</vt:lpstr>
      <vt:lpstr>Median-of-Three Partitioning</vt:lpstr>
      <vt:lpstr>Updated Partition Pseudo-code</vt:lpstr>
      <vt:lpstr>Bug (and an improvement)!</vt:lpstr>
      <vt:lpstr>Complexity of Quicksort</vt:lpstr>
      <vt:lpstr>The provided C++ "sort" function</vt:lpstr>
      <vt:lpstr>Lower Bound for Comparison-Based Sorts</vt:lpstr>
      <vt:lpstr>Decision Tree Representation of Sort</vt:lpstr>
      <vt:lpstr>Decision Tree Representation</vt:lpstr>
      <vt:lpstr>Some Algebra!</vt:lpstr>
      <vt:lpstr>Counting Sort</vt:lpstr>
      <vt:lpstr>Counting Sort Pseudo-code</vt:lpstr>
      <vt:lpstr>Radix Sort (Overview)</vt:lpstr>
      <vt:lpstr>Least-Significant-Digit Radix Sort</vt:lpstr>
      <vt:lpstr>Radix Sort Example</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Complexity</vt:lpstr>
      <vt:lpstr>Indirect Sorting</vt:lpstr>
      <vt:lpstr>Indirect Sorting: Updating the Array</vt:lpstr>
      <vt:lpstr>Indirect Sorting: In-place Sort</vt:lpstr>
      <vt:lpstr>Indirect Sorting: In-place Sort Pseudo-code</vt:lpstr>
      <vt:lpstr>Indirect Sorting: Example</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(FINISHED!)</vt:lpstr>
      <vt:lpstr>Sorting Linked Lists</vt:lpstr>
      <vt:lpstr>External Sorting</vt:lpstr>
      <vt:lpstr>External Sorting: Simple Method, 1st Pass</vt:lpstr>
      <vt:lpstr>External Sorting: 1st Pass Example</vt:lpstr>
      <vt:lpstr>External Sorting: Additional Passes</vt:lpstr>
      <vt:lpstr>External Sorting: 2nd Pass Example</vt:lpstr>
      <vt:lpstr>External Sorting: 2nd Pass Example (cont.)</vt:lpstr>
      <vt:lpstr>External Sorting: 2nd Pass Example (cont.)</vt:lpstr>
      <vt:lpstr>External Sorting: 2nd Pass Example (cont.)</vt:lpstr>
      <vt:lpstr>External Sorting: 2nd Pass Example (cont.)</vt:lpstr>
      <vt:lpstr>External Sorting: 2nd Pass Example (cont.)</vt:lpstr>
      <vt:lpstr>External Sorting: 2nd Pass Example (cont.)</vt:lpstr>
      <vt:lpstr>External Sorting: 2nd Pass Example (cont.)</vt:lpstr>
      <vt:lpstr>External Sorting: 2nd Pass Example (cont.)</vt:lpstr>
      <vt:lpstr>External Sorting: 2nd Pass Example (cont.)</vt:lpstr>
      <vt:lpstr>External Sorting: 2nd Pass Example (cont.)</vt:lpstr>
      <vt:lpstr>External Sorting: 2nd Pass Example (cont.)</vt:lpstr>
      <vt:lpstr>External Sorting: 2nd Pass Example (cont.)</vt:lpstr>
      <vt:lpstr>External Sorting: 2nd Pass Example (cont.)</vt:lpstr>
      <vt:lpstr>External Sorting: 3rd Pass Example</vt:lpstr>
      <vt:lpstr>External Sorting: 3rd Pass Example (cont.)</vt:lpstr>
      <vt:lpstr>External Sorting: 3rd Pass Example (cont.)</vt:lpstr>
      <vt:lpstr>External Sorting: 3rd Pass Example (cont.)</vt:lpstr>
      <vt:lpstr>External Sorting: 3rd Pass Example (cont.)</vt:lpstr>
      <vt:lpstr>External Sorting: 3rd Pass Example (cont.)</vt:lpstr>
      <vt:lpstr>External Sorting: 3rd Pass Example (cont.)</vt:lpstr>
      <vt:lpstr>External Sorting: 3rd Pass Example (cont.)</vt:lpstr>
      <vt:lpstr>External Sorting: 3rd Pass Example (cont.)</vt:lpstr>
      <vt:lpstr>External Sorting: 3rd Pass Example (cont.)</vt:lpstr>
      <vt:lpstr>External Sorting: 3rd Pass Example (cont.)</vt:lpstr>
      <vt:lpstr>External Sorting: 3rd Pass Example (cont.)</vt:lpstr>
      <vt:lpstr>External Sorting: 3rd Pass Example (cont.)</vt:lpstr>
      <vt:lpstr>External Sorting: 3rd Pass Example (cont.)</vt:lpstr>
      <vt:lpstr>External Sorting: 4th Pass Example (cont.)</vt:lpstr>
      <vt:lpstr>External Sorting: 4th Pass Example (cont.)</vt:lpstr>
      <vt:lpstr>External Sorting: 4th Pass Example (cont.)</vt:lpstr>
      <vt:lpstr>External Sorting: 4th Pass Example (cont.)</vt:lpstr>
      <vt:lpstr>External Sorting: 4th Pass Example (cont.)</vt:lpstr>
      <vt:lpstr>External Sorting: Complexity</vt:lpstr>
      <vt:lpstr>Applications of Sorting</vt:lpstr>
      <vt:lpstr>Selection</vt:lpstr>
      <vt:lpstr>Quickselect (high-level algorithm)</vt:lpstr>
      <vt:lpstr>Quickselect Pseudo-code</vt:lpstr>
      <vt:lpstr>Quickselect Complexity</vt:lpstr>
      <vt:lpstr>Quickselect Without Tail Recursion</vt:lpstr>
      <vt:lpstr>Worst-case Linear Quickselect</vt:lpstr>
      <vt:lpstr>Analysis of Worst-Case Linear Quickselect</vt:lpstr>
      <vt:lpstr>Solving the Recurrence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Stacks and Queues</dc:title>
  <dc:creator>Carl Sable</dc:creator>
  <cp:lastModifiedBy>Carl Sable</cp:lastModifiedBy>
  <cp:revision>186</cp:revision>
  <dcterms:created xsi:type="dcterms:W3CDTF">2020-04-01T00:40:16Z</dcterms:created>
  <dcterms:modified xsi:type="dcterms:W3CDTF">2024-03-20T15:12:11Z</dcterms:modified>
</cp:coreProperties>
</file>