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66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32BE1-F75E-42AD-BC9C-28D4F80CC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3644E-DDDC-4C35-8616-CA6AA4BCA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81DF1-D073-4E1C-978F-713B52FA5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E99BC-76A2-4E55-883C-0A96A4A5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73F96-D5D0-415A-8362-FD886318C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8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F0A9D-89D3-4D71-9B90-339E3CAFE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2A322-5B4B-4CC9-B1FE-41C900D92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C27F1-129B-45EF-BE0C-5E3B55E0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42029-7392-4EFA-9C8A-48F414564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1428B-0B08-4D91-A1CC-E2E8B487A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4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8F3A-CFAC-4AB4-8A48-1D84023C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48EC9-A423-460F-8C93-EFC71A64B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35278-CCFD-4009-8FB5-8DABFC0FA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A3688-9F2C-4095-9B05-FB55F7C4A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12973-2F59-4FE4-A488-2E2DEF436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0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73A8-8959-4BE9-A023-05D56D27D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477BF-9311-420B-82E6-CA5C55075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EFDED-97B4-40AF-9294-A2D40B843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1A1A8-0D18-4638-B570-EFA4695E3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3CEB5-F833-4F08-9E4B-6E3ACC34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A1EDE-3377-4B75-A0B2-2369952B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6A926-0DC0-4B7A-A4A4-B02EE9B2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4E5BD-8C6A-4997-BCDF-F4A3A5594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1AA23-1037-4050-969D-877B07B65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521DF-2CB5-4658-AB02-B2948D8D34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A5591-5E63-4450-B9D2-B64CC3134E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D4506-A39D-4DDF-865A-C93CC67E6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2DE77B-540D-4F01-BFC8-D66729092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5AFD4F-BBE0-486B-BA9D-CDC87AEF5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E579F-571F-43BF-A9C2-94E2BE44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F6A546-B238-462F-887B-3559B4CC0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3BFA42-F247-4060-AADF-5679CE8A2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15AE6-D5FF-4213-8610-5190C037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2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5DB63A-85EE-44E1-B750-298DAB21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75525-7B92-4E78-9B46-90C418FB4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9BD71-CDFA-40AF-9E7A-08101033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1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F069-92A1-4FF0-9BAE-89BF45162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6341E-59E3-43B9-B2E3-2592B009E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67E9D-2381-4BD9-9A05-65B140F7F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4D3FAE-D2B5-468D-BD28-CAF123D6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487E8D-CA4F-4534-A9D7-F75ED996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681C0-ACBF-43F8-944F-98D170E8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3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4BD0-DC24-476D-97CD-ABF7C41C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1004B0-9D15-481F-973A-A96EE8BCC7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3C491-0532-40E7-9D44-A5B877F67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0885B-900F-4C63-9DA9-341FDE8E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660F4-EDB1-45D2-9E86-865352246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F4E44-FF28-4779-941B-4C88EA1A9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0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CD2F5-7977-4CF6-AC68-0F902580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FA7C2-CE8F-44BD-A0ED-BF1A24975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74B0D-C00D-4C41-A91E-01403FF4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44600-5A91-4364-9017-F27AAACE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710FE-151E-4276-A3B2-235116E5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D4A4D-B712-47F3-987E-AADFBFFD7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E1397-FE1F-4B43-9BBF-8CD17C8F8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F6C4F-7F78-4EC4-863A-AA823AC6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B64B4-9FA7-42BE-B1F4-3C5991AF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C6C29-D355-419A-9829-6F5FD7D92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0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CFB6A1-754E-4ABA-9B21-7B8FB5E9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FF1EB-5B85-4A2F-B5D2-2E51523A2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76018-8534-494E-9D0B-FF674BB61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4454B-C15D-4E45-A30A-AFA2448375FA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973A7-EE5D-448E-B065-DA8B7583C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4CAFA-BEEE-4787-91EA-BDDF3815D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7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rl.sable@cooper.edu" TargetMode="External"/><Relationship Id="rId2" Type="http://schemas.openxmlformats.org/officeDocument/2006/relationships/hyperlink" Target="http://faculty.cooper.edu/sable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Course Introduction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365A8-C97A-4C1B-A2BB-CDDAF2B01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EE9A3-587A-4DE1-B834-D4F14004C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Lectures during the spring 2024 semester will take place on Wednesdays from 2 pm – 3:50 pm</a:t>
            </a:r>
          </a:p>
          <a:p>
            <a:pPr lvl="1"/>
            <a:r>
              <a:rPr lang="en-US" dirty="0"/>
              <a:t>Lectures will take place in Rm. LL101</a:t>
            </a:r>
          </a:p>
          <a:p>
            <a:pPr lvl="1"/>
            <a:r>
              <a:rPr lang="en-US" dirty="0"/>
              <a:t>If we are forced to be remote at any point during the semester, for whatever reason, those lectures would take place via Teams</a:t>
            </a:r>
          </a:p>
          <a:p>
            <a:r>
              <a:rPr lang="en-US" dirty="0"/>
              <a:t>My Cooper webpage: </a:t>
            </a:r>
            <a:r>
              <a:rPr lang="en-US" dirty="0">
                <a:hlinkClick r:id="rId2"/>
              </a:rPr>
              <a:t>http://faculty.cooper.edu/sable2</a:t>
            </a:r>
            <a:endParaRPr lang="en-US" dirty="0"/>
          </a:p>
          <a:p>
            <a:pPr lvl="1"/>
            <a:r>
              <a:rPr lang="en-US" dirty="0"/>
              <a:t>From there, you can fine a link to the course webpage</a:t>
            </a:r>
          </a:p>
          <a:p>
            <a:pPr lvl="1"/>
            <a:r>
              <a:rPr lang="en-US" dirty="0"/>
              <a:t>I’ll post relevant course information including the syllabus and all assignments on the course webpage</a:t>
            </a:r>
          </a:p>
          <a:p>
            <a:pPr lvl="1"/>
            <a:r>
              <a:rPr lang="en-US" dirty="0"/>
              <a:t>Some general course policies can also be found using the "policies" link on my Cooper webpage (not the course webpage)</a:t>
            </a:r>
          </a:p>
          <a:p>
            <a:r>
              <a:rPr lang="en-US" dirty="0"/>
              <a:t>My email: </a:t>
            </a:r>
            <a:r>
              <a:rPr lang="en-US" dirty="0">
                <a:hlinkClick r:id="rId3"/>
              </a:rPr>
              <a:t>carl.sable@cooper.edu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88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4BF54-3D99-4420-A895-D125C75A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38BCE-06E9-4962-8D96-32E0592D8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"Data Structures and Algorithm Analysis in C++" by Mark Allen Weiss</a:t>
            </a:r>
          </a:p>
          <a:p>
            <a:pPr lvl="1"/>
            <a:r>
              <a:rPr lang="en-US" dirty="0"/>
              <a:t>Please get the 4</a:t>
            </a:r>
            <a:r>
              <a:rPr lang="en-US" baseline="30000" dirty="0"/>
              <a:t>th</a:t>
            </a:r>
            <a:r>
              <a:rPr lang="en-US" dirty="0"/>
              <a:t> Edition (updated for C++11)</a:t>
            </a:r>
          </a:p>
          <a:p>
            <a:pPr lvl="1"/>
            <a:r>
              <a:rPr lang="en-US" dirty="0"/>
              <a:t>The same book will be used for DSA II</a:t>
            </a:r>
          </a:p>
          <a:p>
            <a:r>
              <a:rPr lang="en-US" dirty="0"/>
              <a:t>Other references (not required):</a:t>
            </a:r>
          </a:p>
          <a:p>
            <a:pPr lvl="1"/>
            <a:r>
              <a:rPr lang="en-US" dirty="0"/>
              <a:t>"Algorithms", by Sedgewick, the 3</a:t>
            </a:r>
            <a:r>
              <a:rPr lang="en-US" baseline="30000" dirty="0"/>
              <a:t>rd</a:t>
            </a:r>
            <a:r>
              <a:rPr lang="en-US" dirty="0"/>
              <a:t> edition</a:t>
            </a:r>
          </a:p>
          <a:p>
            <a:pPr lvl="1"/>
            <a:r>
              <a:rPr lang="en-US" dirty="0"/>
              <a:t>"Introduction to Algorithms", the 3</a:t>
            </a:r>
            <a:r>
              <a:rPr lang="en-US" baseline="30000" dirty="0"/>
              <a:t>rd</a:t>
            </a:r>
            <a:r>
              <a:rPr lang="en-US" dirty="0"/>
              <a:t> edition, by Cormen, Leiserson, Rivest, and Stein</a:t>
            </a:r>
          </a:p>
        </p:txBody>
      </p:sp>
    </p:spTree>
    <p:extLst>
      <p:ext uri="{BB962C8B-B14F-4D97-AF65-F5344CB8AC3E}">
        <p14:creationId xmlns:p14="http://schemas.microsoft.com/office/powerpoint/2010/main" val="3533313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FE45C-B0D1-4439-9165-E8627260F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 and Workload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77D36-73C2-4704-954B-32F6B210D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grading breakdown for the course is:</a:t>
            </a:r>
          </a:p>
          <a:p>
            <a:pPr lvl="1"/>
            <a:r>
              <a:rPr lang="en-US" dirty="0"/>
              <a:t>Three programs (accounting for 10%, 20%, and 25% of the grade, respectively)</a:t>
            </a:r>
          </a:p>
          <a:p>
            <a:pPr lvl="1"/>
            <a:r>
              <a:rPr lang="en-US" dirty="0"/>
              <a:t>Three problem sets (each accounting for 15% of the grade)</a:t>
            </a:r>
          </a:p>
          <a:p>
            <a:r>
              <a:rPr lang="en-US" dirty="0"/>
              <a:t>All programs will be written in </a:t>
            </a:r>
            <a:r>
              <a:rPr lang="en-US" b="1" dirty="0"/>
              <a:t>C++</a:t>
            </a:r>
          </a:p>
          <a:p>
            <a:pPr lvl="1"/>
            <a:r>
              <a:rPr lang="en-US" dirty="0"/>
              <a:t>C++ is a superset of C</a:t>
            </a:r>
          </a:p>
          <a:p>
            <a:pPr lvl="1"/>
            <a:r>
              <a:rPr lang="en-US" dirty="0"/>
              <a:t>It is important to gain experience with an </a:t>
            </a:r>
            <a:r>
              <a:rPr lang="en-US" i="1" dirty="0"/>
              <a:t>object-oriented</a:t>
            </a:r>
            <a:r>
              <a:rPr lang="en-US" dirty="0"/>
              <a:t> language</a:t>
            </a:r>
          </a:p>
          <a:p>
            <a:pPr lvl="1"/>
            <a:r>
              <a:rPr lang="en-US" dirty="0"/>
              <a:t>C++ is one of the most widely used programming languages in industry</a:t>
            </a:r>
          </a:p>
          <a:p>
            <a:r>
              <a:rPr lang="en-US" dirty="0"/>
              <a:t>There are no tests or quizzes in this course</a:t>
            </a:r>
          </a:p>
        </p:txBody>
      </p:sp>
    </p:spTree>
    <p:extLst>
      <p:ext uri="{BB962C8B-B14F-4D97-AF65-F5344CB8AC3E}">
        <p14:creationId xmlns:p14="http://schemas.microsoft.com/office/powerpoint/2010/main" val="150113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3C292-6FDD-45AD-9B12-15D03472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Data Structures and Algorithms?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085A-A42E-4B66-A5E9-EFEAB143A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Informal definitions:</a:t>
            </a:r>
          </a:p>
          <a:p>
            <a:pPr lvl="1"/>
            <a:r>
              <a:rPr lang="en-US" b="1" dirty="0"/>
              <a:t>Data structures </a:t>
            </a:r>
            <a:r>
              <a:rPr lang="en-US" dirty="0"/>
              <a:t>are constructs for organizing data</a:t>
            </a:r>
          </a:p>
          <a:p>
            <a:pPr lvl="1"/>
            <a:r>
              <a:rPr lang="en-US" b="1" dirty="0"/>
              <a:t>Algorithms</a:t>
            </a:r>
            <a:r>
              <a:rPr lang="en-US" dirty="0"/>
              <a:t> are methods of solving a problem</a:t>
            </a:r>
          </a:p>
          <a:p>
            <a:pPr lvl="1"/>
            <a:r>
              <a:rPr lang="en-US" dirty="0"/>
              <a:t>Or: An </a:t>
            </a:r>
            <a:r>
              <a:rPr lang="en-US" i="1" dirty="0"/>
              <a:t>algorithm</a:t>
            </a:r>
            <a:r>
              <a:rPr lang="en-US" dirty="0"/>
              <a:t> is a well-defined sequence of computational steps that transforms structured input into structured output</a:t>
            </a:r>
          </a:p>
          <a:p>
            <a:r>
              <a:rPr lang="en-US" dirty="0"/>
              <a:t>If you take DSA 2, we will see a formal definition of an algorithm near the end of that course</a:t>
            </a:r>
          </a:p>
          <a:p>
            <a:r>
              <a:rPr lang="en-US" dirty="0"/>
              <a:t>These two topics are almost always taught together</a:t>
            </a:r>
          </a:p>
          <a:p>
            <a:r>
              <a:rPr lang="en-US" dirty="0"/>
              <a:t>The data structures and algorithms that we learn about in this class can be implemented in any modern programming language</a:t>
            </a:r>
          </a:p>
          <a:p>
            <a:r>
              <a:rPr lang="en-US" dirty="0"/>
              <a:t>Most of the time in class, I will use </a:t>
            </a:r>
            <a:r>
              <a:rPr lang="en-US" i="1" dirty="0"/>
              <a:t>pseudo-code</a:t>
            </a:r>
            <a:r>
              <a:rPr lang="en-US" dirty="0"/>
              <a:t>, which is informal</a:t>
            </a:r>
          </a:p>
        </p:txBody>
      </p:sp>
    </p:spTree>
    <p:extLst>
      <p:ext uri="{BB962C8B-B14F-4D97-AF65-F5344CB8AC3E}">
        <p14:creationId xmlns:p14="http://schemas.microsoft.com/office/powerpoint/2010/main" val="3129584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565C1-6E0B-4515-B341-291A5353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this Related to Software Engineering?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3CD14-88F5-474F-8781-B6FDDAA57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Software engineering </a:t>
            </a:r>
            <a:r>
              <a:rPr lang="en-US" dirty="0"/>
              <a:t>deals with the </a:t>
            </a:r>
            <a:r>
              <a:rPr lang="en-US" i="1" dirty="0"/>
              <a:t>planning</a:t>
            </a:r>
            <a:r>
              <a:rPr lang="en-US" dirty="0"/>
              <a:t> and </a:t>
            </a:r>
            <a:r>
              <a:rPr lang="en-US" i="1" dirty="0"/>
              <a:t>implementation</a:t>
            </a:r>
            <a:r>
              <a:rPr lang="en-US" dirty="0"/>
              <a:t> of </a:t>
            </a:r>
            <a:r>
              <a:rPr lang="en-US" i="1" dirty="0"/>
              <a:t>large</a:t>
            </a:r>
            <a:r>
              <a:rPr lang="en-US" dirty="0"/>
              <a:t>, </a:t>
            </a:r>
            <a:r>
              <a:rPr lang="en-US" i="1" dirty="0"/>
              <a:t>user-friendly</a:t>
            </a:r>
            <a:r>
              <a:rPr lang="en-US" dirty="0"/>
              <a:t>, </a:t>
            </a:r>
            <a:r>
              <a:rPr lang="en-US" i="1" dirty="0"/>
              <a:t>well-documented</a:t>
            </a:r>
            <a:r>
              <a:rPr lang="en-US" dirty="0"/>
              <a:t>, </a:t>
            </a:r>
            <a:r>
              <a:rPr lang="en-US" i="1" dirty="0"/>
              <a:t>robust</a:t>
            </a:r>
            <a:r>
              <a:rPr lang="en-US" dirty="0"/>
              <a:t>, </a:t>
            </a:r>
            <a:r>
              <a:rPr lang="en-US" i="1" dirty="0"/>
              <a:t>expandable</a:t>
            </a:r>
            <a:r>
              <a:rPr lang="en-US" dirty="0"/>
              <a:t> systems as part of a </a:t>
            </a:r>
            <a:r>
              <a:rPr lang="en-US" i="1" dirty="0"/>
              <a:t>team</a:t>
            </a:r>
          </a:p>
          <a:p>
            <a:pPr lvl="1"/>
            <a:r>
              <a:rPr lang="en-US" dirty="0"/>
              <a:t>Related tasks include formalizing requirements, designing the system, implementing the program, documenting the product, testing, maintaining the system, etc.</a:t>
            </a:r>
          </a:p>
          <a:p>
            <a:pPr lvl="1"/>
            <a:r>
              <a:rPr lang="en-US" dirty="0"/>
              <a:t>The process may be more traditional, involving a sequence of phases, or more modern, involving an agile method of development</a:t>
            </a:r>
          </a:p>
          <a:p>
            <a:pPr lvl="1"/>
            <a:r>
              <a:rPr lang="en-US" dirty="0"/>
              <a:t>For larger systems, various types of software engineers (e.g., programmers, program managers, testers, etc.) work together</a:t>
            </a:r>
          </a:p>
          <a:p>
            <a:r>
              <a:rPr lang="en-US" dirty="0"/>
              <a:t>The algorithms we cover in this class are used to implement small pieces of large systems</a:t>
            </a:r>
          </a:p>
          <a:p>
            <a:pPr lvl="1"/>
            <a:r>
              <a:rPr lang="en-US" dirty="0"/>
              <a:t>Although small in terms of code size, these parts may be extremely important</a:t>
            </a:r>
          </a:p>
          <a:p>
            <a:pPr lvl="1"/>
            <a:r>
              <a:rPr lang="en-US" dirty="0"/>
              <a:t>A large percentage a system's execution time may involve a small percentage of its code</a:t>
            </a:r>
          </a:p>
          <a:p>
            <a:r>
              <a:rPr lang="en-US" dirty="0"/>
              <a:t>As a programmer, you will be using algorithms and data structures from this course very often, but you will be implementing them rarely</a:t>
            </a:r>
          </a:p>
        </p:txBody>
      </p:sp>
    </p:spTree>
    <p:extLst>
      <p:ext uri="{BB962C8B-B14F-4D97-AF65-F5344CB8AC3E}">
        <p14:creationId xmlns:p14="http://schemas.microsoft.com/office/powerpoint/2010/main" val="2692951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C2A1C-B26D-46FF-88C5-6D1D47147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 Data Structure or an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678AD-C5A9-4513-A125-19BF23CCE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Often, when you are given a programming task, there are many possible algorithms and data structures that would give the correct answer</a:t>
            </a:r>
          </a:p>
          <a:p>
            <a:r>
              <a:rPr lang="en-US" dirty="0"/>
              <a:t>Example of a task for which this is true: </a:t>
            </a:r>
            <a:r>
              <a:rPr lang="en-US" b="1" dirty="0"/>
              <a:t>sorting</a:t>
            </a:r>
            <a:r>
              <a:rPr lang="en-US" dirty="0"/>
              <a:t> (I'll explain what this task refers to in class, and we will discuss this topic in detail later in the course)</a:t>
            </a:r>
            <a:endParaRPr lang="en-US" b="1" dirty="0"/>
          </a:p>
          <a:p>
            <a:r>
              <a:rPr lang="en-US" dirty="0"/>
              <a:t>In general, if we are dealing with small amounts of data, the choice of algorithm might not be too important</a:t>
            </a:r>
          </a:p>
          <a:p>
            <a:r>
              <a:rPr lang="en-US" dirty="0"/>
              <a:t>When dealing with huge amounts of data, however, it can be crucial</a:t>
            </a:r>
          </a:p>
          <a:p>
            <a:r>
              <a:rPr lang="en-US" dirty="0"/>
              <a:t>Choosing the best algorithm often relies on a deep understanding of how the algorithm works as well as the specific properties of the problem you are solving</a:t>
            </a:r>
          </a:p>
          <a:p>
            <a:r>
              <a:rPr lang="en-US" dirty="0"/>
              <a:t>There are problems for which no efficient solutions exist (e.g., </a:t>
            </a:r>
            <a:r>
              <a:rPr lang="en-US" i="1" dirty="0"/>
              <a:t>NP-complete problems</a:t>
            </a:r>
            <a:r>
              <a:rPr lang="en-US" dirty="0"/>
              <a:t>)</a:t>
            </a:r>
          </a:p>
          <a:p>
            <a:r>
              <a:rPr lang="en-US" dirty="0"/>
              <a:t>There are also well-defined problems for which no algorithm exists at all; these unsolvable problems are said to be </a:t>
            </a:r>
            <a:r>
              <a:rPr lang="en-US" i="1" dirty="0"/>
              <a:t>undecidable</a:t>
            </a:r>
            <a:endParaRPr lang="en-US" dirty="0"/>
          </a:p>
          <a:p>
            <a:r>
              <a:rPr lang="en-US" dirty="0"/>
              <a:t>If you take DSA 2, you will learn about some of these advanced topics</a:t>
            </a:r>
          </a:p>
          <a:p>
            <a:r>
              <a:rPr lang="en-US" dirty="0"/>
              <a:t>In DSA 1, we will typically be dealing with problems that do have efficient solutions</a:t>
            </a:r>
          </a:p>
        </p:txBody>
      </p:sp>
    </p:spTree>
    <p:extLst>
      <p:ext uri="{BB962C8B-B14F-4D97-AF65-F5344CB8AC3E}">
        <p14:creationId xmlns:p14="http://schemas.microsoft.com/office/powerpoint/2010/main" val="1195030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C73AA-3A9F-4B0A-BD4F-8C2CB67A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831CD-7C65-4686-BF03-125B579F0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Generally, when we analyze the efficiency of an algorithm, we don't truly estimate time</a:t>
            </a:r>
          </a:p>
          <a:p>
            <a:r>
              <a:rPr lang="en-US" dirty="0"/>
              <a:t>Instead, we estimate </a:t>
            </a:r>
            <a:r>
              <a:rPr lang="en-US" i="1" dirty="0"/>
              <a:t>the number of computational steps</a:t>
            </a:r>
          </a:p>
          <a:p>
            <a:r>
              <a:rPr lang="en-US" dirty="0"/>
              <a:t>The amount of actual time depends on the hardware, as well as other factors</a:t>
            </a:r>
          </a:p>
          <a:p>
            <a:r>
              <a:rPr lang="en-US" dirty="0"/>
              <a:t>The number of computational steps depends on the algorithm and the input</a:t>
            </a:r>
          </a:p>
          <a:p>
            <a:r>
              <a:rPr lang="en-US" dirty="0"/>
              <a:t>Typically, only the worst-case scenario is considered (this is called </a:t>
            </a:r>
            <a:r>
              <a:rPr lang="en-US" i="1" dirty="0"/>
              <a:t>worst-case analysis</a:t>
            </a:r>
            <a:r>
              <a:rPr lang="en-US" dirty="0"/>
              <a:t>); sometimes </a:t>
            </a:r>
            <a:r>
              <a:rPr lang="en-US" i="1" dirty="0"/>
              <a:t>average-case analysis </a:t>
            </a:r>
            <a:r>
              <a:rPr lang="en-US" dirty="0"/>
              <a:t>is used instead</a:t>
            </a:r>
          </a:p>
          <a:p>
            <a:r>
              <a:rPr lang="en-US" dirty="0"/>
              <a:t>Often, </a:t>
            </a:r>
            <a:r>
              <a:rPr lang="en-US" b="1" dirty="0"/>
              <a:t>Big-O notation</a:t>
            </a:r>
            <a:r>
              <a:rPr lang="en-US" dirty="0"/>
              <a:t>, or one of a few other related notations, is used to analyze the efficiency of an algorithm</a:t>
            </a:r>
          </a:p>
          <a:p>
            <a:r>
              <a:rPr lang="en-US" dirty="0"/>
              <a:t>We will learn about these notations in our next topic</a:t>
            </a:r>
          </a:p>
        </p:txBody>
      </p:sp>
    </p:spTree>
    <p:extLst>
      <p:ext uri="{BB962C8B-B14F-4D97-AF65-F5344CB8AC3E}">
        <p14:creationId xmlns:p14="http://schemas.microsoft.com/office/powerpoint/2010/main" val="3169937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E27D8-BA56-4C6E-823F-652EEB0A2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Selection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7F3D3-8A60-4445-A7B1-E9E29DF69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The selection problem</a:t>
            </a:r>
            <a:r>
              <a:rPr lang="en-US" dirty="0"/>
              <a:t>: Choose the k</a:t>
            </a:r>
            <a:r>
              <a:rPr lang="en-US" baseline="30000" dirty="0"/>
              <a:t>th</a:t>
            </a:r>
            <a:r>
              <a:rPr lang="en-US" dirty="0"/>
              <a:t> smallest or largest element out of N elements (as if the N elements were sorted)</a:t>
            </a:r>
          </a:p>
          <a:p>
            <a:r>
              <a:rPr lang="en-US" dirty="0"/>
              <a:t>Example: Determine the 250,000</a:t>
            </a:r>
            <a:r>
              <a:rPr lang="en-US" baseline="30000" dirty="0"/>
              <a:t>th</a:t>
            </a:r>
            <a:r>
              <a:rPr lang="en-US" dirty="0"/>
              <a:t> largest integer out of 1,000,000 integers</a:t>
            </a:r>
          </a:p>
          <a:p>
            <a:r>
              <a:rPr lang="en-US" dirty="0"/>
              <a:t>According to the textbook (page 1), if a "simple algorithm" is used on a modern machine for k=15 million and N=30 million, this would take days</a:t>
            </a:r>
          </a:p>
          <a:p>
            <a:r>
              <a:rPr lang="en-US" dirty="0"/>
              <a:t>I add: By "simple algorithm", they mean something such as a quadratic sort</a:t>
            </a:r>
          </a:p>
          <a:p>
            <a:r>
              <a:rPr lang="en-US" dirty="0"/>
              <a:t>I further add: Using an efficient sort might take only a few seconds</a:t>
            </a:r>
          </a:p>
          <a:p>
            <a:r>
              <a:rPr lang="en-US" dirty="0"/>
              <a:t>An implementation of an algorithm we will learn later in the course takes about one second</a:t>
            </a:r>
          </a:p>
        </p:txBody>
      </p:sp>
    </p:spTree>
    <p:extLst>
      <p:ext uri="{BB962C8B-B14F-4D97-AF65-F5344CB8AC3E}">
        <p14:creationId xmlns:p14="http://schemas.microsoft.com/office/powerpoint/2010/main" val="1664403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92DFF-9F62-4F85-A70C-942840EDE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vs.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A5098-55DB-42F9-97BD-72B3440BE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For decades, the speed of hardware improved exponentially over time according to </a:t>
            </a:r>
            <a:r>
              <a:rPr lang="en-US" b="1" dirty="0"/>
              <a:t>Moore’s law</a:t>
            </a:r>
          </a:p>
          <a:p>
            <a:r>
              <a:rPr lang="en-US" dirty="0"/>
              <a:t>Moore’s law has slowed down in recent years, but performance improvements still occur due to other hardware improvements</a:t>
            </a:r>
          </a:p>
          <a:p>
            <a:r>
              <a:rPr lang="en-US" dirty="0"/>
              <a:t>According to Moore’s law, if you wait 15 to 20 years, any given implementation of an algorithm might run 1000 times faster</a:t>
            </a:r>
          </a:p>
          <a:p>
            <a:r>
              <a:rPr lang="en-US" dirty="0"/>
              <a:t>If you spend more money today to obtain the fastest possible machine, an implementation might run 2 or 10 times faster</a:t>
            </a:r>
          </a:p>
          <a:p>
            <a:r>
              <a:rPr lang="en-US" dirty="0"/>
              <a:t>Sometimes, coming up with a better algorithm can lead to an implementation that runs millions of times faster!</a:t>
            </a:r>
          </a:p>
        </p:txBody>
      </p:sp>
    </p:spTree>
    <p:extLst>
      <p:ext uri="{BB962C8B-B14F-4D97-AF65-F5344CB8AC3E}">
        <p14:creationId xmlns:p14="http://schemas.microsoft.com/office/powerpoint/2010/main" val="2917794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1108</Words>
  <Application>Microsoft Office PowerPoint</Application>
  <PresentationFormat>Widescreen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ECE264: Data Structures and Algorithms I (DSA 1)</vt:lpstr>
      <vt:lpstr>The Basics</vt:lpstr>
      <vt:lpstr>The Textbook</vt:lpstr>
      <vt:lpstr>Grading and Workload</vt:lpstr>
      <vt:lpstr>What are Data Structures and Algorithms?</vt:lpstr>
      <vt:lpstr>How is this Related to Software Engineering?</vt:lpstr>
      <vt:lpstr>Choosing a Data Structure or an Algorithm</vt:lpstr>
      <vt:lpstr>Evaluating Algorithms</vt:lpstr>
      <vt:lpstr>The Selection Problem</vt:lpstr>
      <vt:lpstr>Hardware vs. Software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</dc:title>
  <dc:creator>Carl</dc:creator>
  <cp:lastModifiedBy>Carl Sable</cp:lastModifiedBy>
  <cp:revision>23</cp:revision>
  <dcterms:created xsi:type="dcterms:W3CDTF">2020-08-29T03:38:10Z</dcterms:created>
  <dcterms:modified xsi:type="dcterms:W3CDTF">2024-01-16T22:49:48Z</dcterms:modified>
</cp:coreProperties>
</file>