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1" r:id="rId144"/>
    <p:sldId id="405" r:id="rId145"/>
    <p:sldId id="404" r:id="rId146"/>
    <p:sldId id="403" r:id="rId147"/>
    <p:sldId id="402" r:id="rId148"/>
    <p:sldId id="406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A6B5-9077-4BA9-8C87-A24E007AE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ACF4-8218-4521-85A6-0ADBBCBE3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48E52-78B2-4E6F-868A-23184B17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F681-77B4-42DA-A3AC-54902A7E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C113C-0257-45EE-9526-0501ACD3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3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02B-09CF-44B7-9A60-AA85A61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60D0-C3D7-421D-B5A6-6B13E5D12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3215-755A-447F-AC7E-70A0617C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3294-6995-4506-87EF-C469607E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1A552-2A32-4AD6-84E0-F00FD8CB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5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97C-1271-4381-9EBE-7F1EF118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FC0-0D05-42F4-8235-612DC22D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B0515-9C5F-4279-9493-6E337CFE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15238-64A7-40A6-B695-D47851E8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55B5-4294-4D19-9DEB-5D1692CB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C2CF-B487-4ACA-8B62-8DF150B2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A7F5-27F8-46D6-B1F1-AAE32C4D9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A255-AC12-4561-9B43-2B4A64AA5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DD03-59F6-4337-A5D2-D9361A31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7E4AE-4E98-48C4-9BC4-4F786B7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50F74-B325-4841-BE9B-CA164CB4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F7C5-EF32-4C0D-B2DA-25DB0D4E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A8DD2-E567-4064-9090-F730C34D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BB38-26FE-4590-8A56-EF4F1A0CE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4A5B2-7262-41DA-B053-0D56D890B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493D5-AE0C-4B3D-989A-E84328DAC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D2D32-C132-4D0B-B957-04141D8F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8657C-DCA7-41D8-905F-A77E4D0C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3E61D5-26FE-425B-95A6-88BE9F54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FEA4-9A24-47BE-9722-A3038939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D787-40ED-4D5C-9316-659C306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2EA3D-C16B-439F-AE1C-D2CF496A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6A86-A391-453E-8654-56837961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4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58DD8-61D6-489D-A6E4-E060B8AE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E8868-683E-4BF9-9957-2D7A79E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77A4-901A-4490-BBB9-98AE30B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091A-E2CC-4226-961D-F34DEC16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0D46-5DDD-4C3C-A9DF-55DFA5C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6FE7-AE49-4D36-8894-A59DC1870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E41B2-3233-4EE9-82F2-7677A76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BCBC-2BFB-4DA3-870A-49CCE5F3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5A896-9281-4784-89BE-2AB02905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45F2-1CE7-46FB-9D74-D7EBA78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C4C66-3D53-42BE-A766-872150FE6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430C-57D9-4A39-8512-4E8E4F57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0718-90D2-4999-8A4D-2A689490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8B4C-E0F0-46CA-8701-FA6F798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8708-DD1C-421C-B0A6-46DFD66B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BBAB-F989-4791-8758-41CB956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02AF-BD57-41AE-A782-A024EBE46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29499-8B07-48FB-8492-FB17701D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52F-032A-4568-B710-09248382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78C-22BF-4DF9-A23C-9EB33364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5AA03-4635-4462-8B8B-EB1E4BAE9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E10F-EADE-4DB0-AEA8-9286687E3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EA7A-2B9D-4801-A3FF-A5D76D7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1E9D-6662-4E71-B4BC-1DE0CE15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94735-917D-4E2F-9DBA-266E697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3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729DB-BAE3-496C-BD55-5E4D5664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ECEB6-3242-4BE2-B622-812642D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77D43-8402-46C5-B312-AB229E32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C402-185E-4BF6-98DB-F44BA450404B}" type="datetimeFigureOut">
              <a:rPr lang="en-US" smtClean="0"/>
              <a:t>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6337-66D4-4DE7-89F0-396462AD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0289F-D530-4138-ABEA-23A65C173C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6CB0-4251-4748-8710-A9FBD39B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Analyzing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BD1C6-7960-49FE-9EC2-072A0A9C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6DD-B35C-40D9-BF5D-E2C9D5E4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Remember that, informally, an </a:t>
            </a:r>
            <a:r>
              <a:rPr lang="en-US" b="1" dirty="0"/>
              <a:t>algorithm</a:t>
            </a:r>
            <a:r>
              <a:rPr lang="en-US" dirty="0"/>
              <a:t> is a method for solving a problem</a:t>
            </a:r>
          </a:p>
          <a:p>
            <a:r>
              <a:rPr lang="en-US" dirty="0"/>
              <a:t>Also informally: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Algorithms can be implemented with computer programs</a:t>
            </a:r>
          </a:p>
          <a:p>
            <a:r>
              <a:rPr lang="en-US" dirty="0"/>
              <a:t>In this topic, we are going to examine common methods used to analyze the </a:t>
            </a:r>
            <a:r>
              <a:rPr lang="en-US" i="1" dirty="0"/>
              <a:t>running time</a:t>
            </a:r>
            <a:r>
              <a:rPr lang="en-US" dirty="0"/>
              <a:t> and </a:t>
            </a:r>
            <a:r>
              <a:rPr lang="en-US" i="1" dirty="0"/>
              <a:t>memory requirements</a:t>
            </a:r>
            <a:r>
              <a:rPr lang="en-US" dirty="0"/>
              <a:t> of algorithms</a:t>
            </a:r>
          </a:p>
          <a:p>
            <a:r>
              <a:rPr lang="en-US" dirty="0"/>
              <a:t>When we say we are analyzing running time, we are not really estimating time</a:t>
            </a:r>
          </a:p>
          <a:p>
            <a:r>
              <a:rPr lang="en-US" dirty="0"/>
              <a:t>Rather, we are stating bounds on the </a:t>
            </a:r>
            <a:r>
              <a:rPr lang="en-US" i="1" dirty="0"/>
              <a:t>number of computational steps</a:t>
            </a:r>
            <a:r>
              <a:rPr lang="en-US" dirty="0"/>
              <a:t> that an algorithm requires</a:t>
            </a:r>
          </a:p>
          <a:p>
            <a:r>
              <a:rPr lang="en-US" dirty="0"/>
              <a:t>The running time and memory requirements of algorithms are generally measured with respect to the </a:t>
            </a:r>
            <a:r>
              <a:rPr lang="en-US" i="1" dirty="0"/>
              <a:t>size of the input</a:t>
            </a:r>
          </a:p>
          <a:p>
            <a:r>
              <a:rPr lang="en-US" dirty="0"/>
              <a:t>Usually, we will be interested in performing a </a:t>
            </a:r>
            <a:r>
              <a:rPr lang="en-US" i="1" dirty="0"/>
              <a:t>worst-case analysis</a:t>
            </a:r>
            <a:r>
              <a:rPr lang="en-US" dirty="0"/>
              <a:t>, but sometimes we are interested in an </a:t>
            </a:r>
            <a:r>
              <a:rPr lang="en-US" i="1" dirty="0"/>
              <a:t>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110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7329-A59E-4074-BF8A-407D8E3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FE79-A6DB-406F-A66D-89E7153F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 notation </a:t>
            </a:r>
            <a:r>
              <a:rPr lang="en-US" dirty="0"/>
              <a:t>(a.k.a. </a:t>
            </a:r>
            <a:r>
              <a:rPr lang="en-US" i="1" dirty="0"/>
              <a:t>Big-Oh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O(f(N))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≤ c*f(N) when N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≥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Example: Suppose T(N) = 1000 * N + 10</a:t>
            </a:r>
          </a:p>
          <a:p>
            <a:pPr lvl="1"/>
            <a:r>
              <a:rPr lang="en-US" dirty="0"/>
              <a:t>We can express that T(N) = O(N)</a:t>
            </a:r>
          </a:p>
          <a:p>
            <a:pPr lvl="1"/>
            <a:r>
              <a:rPr lang="en-US" dirty="0"/>
              <a:t>We can also express that T(N) = O(N</a:t>
            </a:r>
            <a:r>
              <a:rPr lang="en-US" baseline="30000" dirty="0"/>
              <a:t>2</a:t>
            </a:r>
            <a:r>
              <a:rPr lang="en-US" dirty="0"/>
              <a:t>) or O(N</a:t>
            </a:r>
            <a:r>
              <a:rPr lang="en-US" baseline="30000" dirty="0"/>
              <a:t>3</a:t>
            </a:r>
            <a:r>
              <a:rPr lang="en-US" dirty="0"/>
              <a:t>), but these are not expressing the </a:t>
            </a:r>
            <a:r>
              <a:rPr lang="en-US" i="1" dirty="0"/>
              <a:t>tightest possible bounds</a:t>
            </a:r>
          </a:p>
          <a:p>
            <a:r>
              <a:rPr lang="en-US" dirty="0"/>
              <a:t>There are several valid ways to read a Big-O statement</a:t>
            </a:r>
          </a:p>
          <a:p>
            <a:pPr lvl="1"/>
            <a:r>
              <a:rPr lang="en-US" dirty="0"/>
              <a:t>For example, assume T(N) =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can say "T(N) is Big-O N</a:t>
            </a:r>
            <a:r>
              <a:rPr lang="en-US" baseline="30000" dirty="0"/>
              <a:t>2</a:t>
            </a:r>
            <a:r>
              <a:rPr lang="en-US" dirty="0"/>
              <a:t>", "T(N) is Big-O of N</a:t>
            </a:r>
            <a:r>
              <a:rPr lang="en-US" baseline="30000" dirty="0"/>
              <a:t>2</a:t>
            </a:r>
            <a:r>
              <a:rPr lang="en-US" dirty="0"/>
              <a:t>", "T(N) is order N</a:t>
            </a:r>
            <a:r>
              <a:rPr lang="en-US" baseline="30000" dirty="0"/>
              <a:t>2</a:t>
            </a:r>
            <a:r>
              <a:rPr lang="en-US" dirty="0"/>
              <a:t>", "T(N) equals Big-O N</a:t>
            </a:r>
            <a:r>
              <a:rPr lang="en-US" baseline="30000" dirty="0"/>
              <a:t>2</a:t>
            </a:r>
            <a:r>
              <a:rPr lang="en-US" dirty="0"/>
              <a:t>", etc.</a:t>
            </a:r>
          </a:p>
          <a:p>
            <a:r>
              <a:rPr lang="en-US" dirty="0"/>
              <a:t>When we are using Big-O notation, we are comparing relative rates of growth</a:t>
            </a:r>
          </a:p>
          <a:p>
            <a:r>
              <a:rPr lang="en-US" dirty="0"/>
              <a:t>When we say that T(N) = O(f(N)), we are saying that the growth rate of T(N) is at least as good as the growth rate of f(N)</a:t>
            </a:r>
          </a:p>
          <a:p>
            <a:r>
              <a:rPr lang="en-US" dirty="0"/>
              <a:t>This might seem a bit subjective, but we are typically using big-O and related notations to analyze quantities that we prefer to stay small (such as time and memory requirements of an algorithm)</a:t>
            </a:r>
          </a:p>
          <a:p>
            <a:r>
              <a:rPr lang="en-US" dirty="0"/>
              <a:t>If T(N) = O(f(N)), f(N) multiplied by some constant provides an </a:t>
            </a:r>
            <a:r>
              <a:rPr lang="en-US" b="1" dirty="0"/>
              <a:t>upper bound </a:t>
            </a:r>
            <a:r>
              <a:rPr lang="en-US" dirty="0"/>
              <a:t>for T(N) if N is large</a:t>
            </a:r>
          </a:p>
        </p:txBody>
      </p:sp>
    </p:spTree>
    <p:extLst>
      <p:ext uri="{BB962C8B-B14F-4D97-AF65-F5344CB8AC3E}">
        <p14:creationId xmlns:p14="http://schemas.microsoft.com/office/powerpoint/2010/main" val="14813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6C1-8617-4F88-9A29-9EFB92F5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Big-Omega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22B5-3F91-4706-89C1-EC05E49F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Big-Omega notation </a:t>
            </a:r>
            <a:r>
              <a:rPr lang="en-US" dirty="0"/>
              <a:t>(a.k.a. </a:t>
            </a:r>
            <a:r>
              <a:rPr lang="en-US" i="1" dirty="0"/>
              <a:t>Omega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Ω(g(N)) if there exist positive constants c and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such that T(N) ≥ c*g(N) when N ≥ n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</a:p>
          <a:p>
            <a:r>
              <a:rPr lang="en-US" dirty="0"/>
              <a:t>Here, we are saying that the growth rate of T(N) is at least as bad as the growth rate of g(N)</a:t>
            </a:r>
          </a:p>
          <a:p>
            <a:r>
              <a:rPr lang="en-US" dirty="0"/>
              <a:t>That is, if T(N) = </a:t>
            </a:r>
            <a:r>
              <a:rPr lang="el-GR" dirty="0"/>
              <a:t>Ω(</a:t>
            </a:r>
            <a:r>
              <a:rPr lang="en-US" dirty="0"/>
              <a:t>g(N)), g(N) multiplied by some constant provides a </a:t>
            </a:r>
            <a:r>
              <a:rPr lang="en-US" b="1" dirty="0"/>
              <a:t>lower bound </a:t>
            </a:r>
            <a:r>
              <a:rPr lang="en-US" dirty="0"/>
              <a:t>for T(N) if N is large</a:t>
            </a:r>
          </a:p>
          <a:p>
            <a:r>
              <a:rPr lang="en-US" dirty="0"/>
              <a:t>One consequence of saying that T(N) = O(f(N)) is that f(N) = Ω(T(N))</a:t>
            </a:r>
          </a:p>
          <a:p>
            <a:r>
              <a:rPr lang="en-US" dirty="0"/>
              <a:t>If f(N) provides an upper bound on T(N) when N is large, then T(N) provides a lower bound on f(N) when N is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6B28-82B1-4D84-A2F5-9F4522F3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Big-Theta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17E4-C79A-4390-AF4C-04D24425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the definition of </a:t>
            </a:r>
            <a:r>
              <a:rPr lang="en-US" b="1" dirty="0"/>
              <a:t>Big-Theta notation </a:t>
            </a:r>
            <a:r>
              <a:rPr lang="en-US" dirty="0"/>
              <a:t>(a.k.a. </a:t>
            </a:r>
            <a:r>
              <a:rPr lang="en-US" i="1" dirty="0"/>
              <a:t>Theta notation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Θ(h(N)) if and only if T(N) = O(h(N)) and T(N) = Ω(h(N))</a:t>
            </a:r>
          </a:p>
          <a:p>
            <a:r>
              <a:rPr lang="en-US" dirty="0"/>
              <a:t>Here, we are saying that the growth rate of T(N) is equal to the growth rate of h(N); it is no better and no worse</a:t>
            </a:r>
          </a:p>
          <a:p>
            <a:r>
              <a:rPr lang="en-US" dirty="0"/>
              <a:t>Example: Suppose T(N) = 2 * 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We can express that T(N) = O(N</a:t>
            </a:r>
            <a:r>
              <a:rPr lang="en-US" baseline="30000" dirty="0"/>
              <a:t>2</a:t>
            </a:r>
            <a:r>
              <a:rPr lang="en-US" dirty="0"/>
              <a:t>), T(N) = O(N</a:t>
            </a:r>
            <a:r>
              <a:rPr lang="en-US" baseline="30000" dirty="0"/>
              <a:t>3</a:t>
            </a:r>
            <a:r>
              <a:rPr lang="en-US" dirty="0"/>
              <a:t>), T(N) = O(N</a:t>
            </a:r>
            <a:r>
              <a:rPr lang="en-US" baseline="30000" dirty="0"/>
              <a:t>4</a:t>
            </a:r>
            <a:r>
              <a:rPr lang="en-US" dirty="0"/>
              <a:t>), etc.</a:t>
            </a:r>
          </a:p>
          <a:p>
            <a:pPr lvl="1"/>
            <a:r>
              <a:rPr lang="en-US" dirty="0"/>
              <a:t>We can express that T(N) = Ω(N</a:t>
            </a:r>
            <a:r>
              <a:rPr lang="en-US" baseline="30000" dirty="0"/>
              <a:t>2</a:t>
            </a:r>
            <a:r>
              <a:rPr lang="en-US" dirty="0"/>
              <a:t>), T(N) = Ω(N), T(N) = Ω(log N), etc.</a:t>
            </a:r>
          </a:p>
          <a:p>
            <a:pPr lvl="1"/>
            <a:r>
              <a:rPr lang="en-US" dirty="0"/>
              <a:t>Looking at the first item in each list above, we can express that T(N) = Θ(N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r>
              <a:rPr lang="en-US" dirty="0"/>
              <a:t>Writing T(N) = Θ(N</a:t>
            </a:r>
            <a:r>
              <a:rPr lang="en-US" baseline="30000" dirty="0"/>
              <a:t>2</a:t>
            </a:r>
            <a:r>
              <a:rPr lang="en-US" dirty="0"/>
              <a:t>) is guaranteeing us the tightest bounds for both Big-O and Big-Omega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9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BF6C-BE5A-4E7E-836C-A620D3676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Little-o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4C50-6A52-4A02-8D6D-42665B16F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the definition of </a:t>
            </a:r>
            <a:r>
              <a:rPr lang="en-US" b="1" dirty="0"/>
              <a:t>Little-o notation </a:t>
            </a:r>
            <a:r>
              <a:rPr lang="en-US" dirty="0"/>
              <a:t>(a.k.a. </a:t>
            </a:r>
            <a:r>
              <a:rPr lang="en-US" i="1" dirty="0"/>
              <a:t>Little-oh notation</a:t>
            </a:r>
            <a:r>
              <a:rPr lang="en-US" dirty="0"/>
              <a:t>):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T(N) = o(p(N)) if T(N) = O(p(N)) and T(N) ≠ Θ(p(N))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Here, we are saying that the growth rate of T(N) is better than the growth rate of p(N)</a:t>
            </a:r>
          </a:p>
          <a:p>
            <a:r>
              <a:rPr lang="en-US" dirty="0"/>
              <a:t>As with big-O, we can say that P(N) multiplied by some constant provides an upper bound for T(N) if N is large</a:t>
            </a:r>
          </a:p>
          <a:p>
            <a:r>
              <a:rPr lang="en-US" dirty="0"/>
              <a:t>However, in this case, we know that this is not a tight upper bound</a:t>
            </a:r>
          </a:p>
        </p:txBody>
      </p:sp>
    </p:spTree>
    <p:extLst>
      <p:ext uri="{BB962C8B-B14F-4D97-AF65-F5344CB8AC3E}">
        <p14:creationId xmlns:p14="http://schemas.microsoft.com/office/powerpoint/2010/main" val="251624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66A6-9D04-46DD-B6DB-F35B953E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Four Mathematical 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B16D0-3B8F-4538-8A2A-886BCDDB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four mathematical notations we have defined are useful for analyzing algorithms</a:t>
            </a:r>
          </a:p>
          <a:p>
            <a:r>
              <a:rPr lang="en-US" dirty="0"/>
              <a:t>Typically, T(N) will represent the number of computational steps that an algorithm requires (and this is related to its running time)</a:t>
            </a:r>
          </a:p>
          <a:p>
            <a:r>
              <a:rPr lang="en-US" dirty="0"/>
              <a:t>Sometimes, T(N) will represent the amount of memory that an algorithm requires</a:t>
            </a:r>
          </a:p>
          <a:p>
            <a:r>
              <a:rPr lang="en-US" dirty="0"/>
              <a:t>Note that the number of computational steps cannot be less than the number of memory locations accessed</a:t>
            </a:r>
          </a:p>
          <a:p>
            <a:r>
              <a:rPr lang="en-US" dirty="0"/>
              <a:t>When we analyze either running time or memory requirements of algorithms using these notations, this is called </a:t>
            </a:r>
            <a:r>
              <a:rPr lang="en-US" b="1" dirty="0"/>
              <a:t>asymptotic analysis</a:t>
            </a:r>
          </a:p>
          <a:p>
            <a:r>
              <a:rPr lang="en-US" dirty="0"/>
              <a:t>Asymptotic analysis allows us to make statements about the limiting behavior of a function</a:t>
            </a:r>
          </a:p>
          <a:p>
            <a:r>
              <a:rPr lang="en-US" dirty="0"/>
              <a:t>When one algorithm has a better (smaller) running time than another according to asymptotic analysis, we say that it is asymptotically better</a:t>
            </a:r>
          </a:p>
          <a:p>
            <a:r>
              <a:rPr lang="en-US" dirty="0"/>
              <a:t>If one algorithm has an asymptotically better running time than another, it will run faster (in terms of real time) for large enough input sizes</a:t>
            </a:r>
          </a:p>
          <a:p>
            <a:r>
              <a:rPr lang="en-US" dirty="0"/>
              <a:t>As mentioned before, we are typically concerned with worst-case analysis, but sometimes we are concerned with average-case analysis</a:t>
            </a:r>
          </a:p>
          <a:p>
            <a:r>
              <a:rPr lang="en-US" i="1" dirty="0"/>
              <a:t>You should not confuse upper bound with worst case</a:t>
            </a:r>
            <a:r>
              <a:rPr lang="en-US" dirty="0"/>
              <a:t>; any one of the four notations can be used for either worst-case analysis or average-case analysis</a:t>
            </a:r>
          </a:p>
        </p:txBody>
      </p:sp>
    </p:spTree>
    <p:extLst>
      <p:ext uri="{BB962C8B-B14F-4D97-AF65-F5344CB8AC3E}">
        <p14:creationId xmlns:p14="http://schemas.microsoft.com/office/powerpoint/2010/main" val="228110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6DC4-4E9F-487D-9A63-66B95C07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Ordered Growth Rates (lowest to highest)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2BC3-88A9-4E06-98DD-E92C67CAA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 (constant)</a:t>
            </a:r>
          </a:p>
          <a:p>
            <a:r>
              <a:rPr lang="en-US" dirty="0"/>
              <a:t>log N (logarithmic)</a:t>
            </a:r>
          </a:p>
          <a:p>
            <a:r>
              <a:rPr lang="en-US" dirty="0"/>
              <a:t>log</a:t>
            </a:r>
            <a:r>
              <a:rPr lang="en-US" baseline="30000" dirty="0"/>
              <a:t>2</a:t>
            </a:r>
            <a:r>
              <a:rPr lang="en-US" dirty="0"/>
              <a:t>N (log-squared)</a:t>
            </a:r>
          </a:p>
          <a:p>
            <a:r>
              <a:rPr lang="en-US" dirty="0"/>
              <a:t>N</a:t>
            </a:r>
            <a:r>
              <a:rPr lang="en-US" baseline="30000" dirty="0"/>
              <a:t>0.5</a:t>
            </a:r>
            <a:r>
              <a:rPr lang="en-US" dirty="0"/>
              <a:t> (square root)</a:t>
            </a:r>
            <a:endParaRPr lang="en-US" baseline="30000" dirty="0"/>
          </a:p>
          <a:p>
            <a:r>
              <a:rPr lang="en-US" dirty="0"/>
              <a:t>N (linear)</a:t>
            </a:r>
          </a:p>
          <a:p>
            <a:r>
              <a:rPr lang="en-US" dirty="0"/>
              <a:t>NlogN (linearithmic)</a:t>
            </a:r>
          </a:p>
          <a:p>
            <a:r>
              <a:rPr lang="en-US" dirty="0"/>
              <a:t>N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r>
              <a:rPr lang="en-US" dirty="0"/>
              <a:t>N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r>
              <a:rPr lang="en-US" dirty="0"/>
              <a:t>2</a:t>
            </a:r>
            <a:r>
              <a:rPr lang="en-US" baseline="30000" dirty="0"/>
              <a:t>N</a:t>
            </a:r>
            <a:r>
              <a:rPr lang="en-US" dirty="0"/>
              <a:t> (exponential; really a</a:t>
            </a:r>
            <a:r>
              <a:rPr lang="en-US" baseline="30000" dirty="0"/>
              <a:t>N</a:t>
            </a:r>
            <a:r>
              <a:rPr lang="en-US" dirty="0"/>
              <a:t> where a &gt; 1)</a:t>
            </a:r>
          </a:p>
        </p:txBody>
      </p:sp>
    </p:spTree>
    <p:extLst>
      <p:ext uri="{BB962C8B-B14F-4D97-AF65-F5344CB8AC3E}">
        <p14:creationId xmlns:p14="http://schemas.microsoft.com/office/powerpoint/2010/main" val="325099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8C73-5A47-46B9-ACE3-992B334F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AD0EF-DE3B-4E2E-B875-D25C5EC6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1: if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O(f(N)) and T</a:t>
            </a:r>
            <a:r>
              <a:rPr lang="en-US" sz="2800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O(g(N)), then: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+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O(max(f(N), g(N)))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+mj-lt"/>
              <a:buAutoNum type="alphaLcParenBoth"/>
              <a:tabLst>
                <a:tab pos="228600" algn="l"/>
              </a:tabLst>
            </a:pP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* T</a:t>
            </a:r>
            <a:r>
              <a:rPr lang="en-US" baseline="-25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2</a:t>
            </a:r>
            <a:r>
              <a:rPr lang="en-US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(N) = O(f(N) * g(N))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Part (a) can help us evaluate algorithms that can be broken down into sequential segments of code</a:t>
            </a:r>
          </a:p>
          <a:p>
            <a:r>
              <a:rPr lang="en-US" dirty="0"/>
              <a:t>Part (b) can help us evaluate algorithm involving loops including nested loops</a:t>
            </a:r>
          </a:p>
          <a:p>
            <a:r>
              <a:rPr lang="en-US" dirty="0"/>
              <a:t>Note: (a) could have read T</a:t>
            </a:r>
            <a:r>
              <a:rPr lang="en-US" baseline="-25000" dirty="0"/>
              <a:t>1</a:t>
            </a:r>
            <a:r>
              <a:rPr lang="en-US" dirty="0"/>
              <a:t>(N) + T</a:t>
            </a:r>
            <a:r>
              <a:rPr lang="en-US" baseline="-25000" dirty="0"/>
              <a:t>2</a:t>
            </a:r>
            <a:r>
              <a:rPr lang="en-US" dirty="0"/>
              <a:t>(N) = O(f(N) + g(N)); this should make more sense after the next rule</a:t>
            </a:r>
          </a:p>
        </p:txBody>
      </p:sp>
    </p:spTree>
    <p:extLst>
      <p:ext uri="{BB962C8B-B14F-4D97-AF65-F5344CB8AC3E}">
        <p14:creationId xmlns:p14="http://schemas.microsoft.com/office/powerpoint/2010/main" val="38308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86BF-70E5-4349-A8E6-1DAC6E3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41F38-B748-42A4-8154-88A51D58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2: if T(N) is a polynomial of degree k, then T(N) = Θ(N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dirty="0">
                <a:effectLst/>
                <a:ea typeface="Times New Roman" panose="02020603050405020304" pitchFamily="18" charset="0"/>
              </a:rPr>
              <a:t>This is a very useful rule that makes asymptotic analysis a lot simpler!</a:t>
            </a:r>
          </a:p>
          <a:p>
            <a:r>
              <a:rPr lang="en-US" dirty="0">
                <a:ea typeface="Times New Roman" panose="02020603050405020304" pitchFamily="18" charset="0"/>
              </a:rPr>
              <a:t>Example: Suppose T(N) = 30N</a:t>
            </a:r>
            <a:r>
              <a:rPr lang="en-US" baseline="30000" dirty="0">
                <a:ea typeface="Times New Roman" panose="02020603050405020304" pitchFamily="18" charset="0"/>
              </a:rPr>
              <a:t>3</a:t>
            </a:r>
            <a:r>
              <a:rPr lang="en-US" dirty="0">
                <a:ea typeface="Times New Roman" panose="02020603050405020304" pitchFamily="18" charset="0"/>
              </a:rPr>
              <a:t> – 50N</a:t>
            </a:r>
            <a:r>
              <a:rPr lang="en-US" baseline="30000" dirty="0">
                <a:ea typeface="Times New Roman" panose="02020603050405020304" pitchFamily="18" charset="0"/>
              </a:rPr>
              <a:t>2</a:t>
            </a:r>
            <a:r>
              <a:rPr lang="en-US" dirty="0">
                <a:ea typeface="Times New Roman" panose="02020603050405020304" pitchFamily="18" charset="0"/>
              </a:rPr>
              <a:t> + 25N + 80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can say that T(N) = </a:t>
            </a:r>
            <a:r>
              <a:rPr lang="el-GR" dirty="0">
                <a:effectLst/>
                <a:ea typeface="Times New Roman" panose="02020603050405020304" pitchFamily="18" charset="0"/>
              </a:rPr>
              <a:t>Θ(</a:t>
            </a:r>
            <a:r>
              <a:rPr lang="en-US" dirty="0">
                <a:effectLst/>
                <a:ea typeface="Times New Roman" panose="02020603050405020304" pitchFamily="18" charset="0"/>
              </a:rPr>
              <a:t>N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3</a:t>
            </a:r>
            <a:r>
              <a:rPr lang="en-US" dirty="0">
                <a:effectLst/>
                <a:ea typeface="Times New Roman" panose="02020603050405020304" pitchFamily="18" charset="0"/>
              </a:rPr>
              <a:t>)</a:t>
            </a:r>
          </a:p>
          <a:p>
            <a:pPr lvl="1"/>
            <a:r>
              <a:rPr lang="en-US" dirty="0">
                <a:effectLst/>
                <a:ea typeface="Times New Roman" panose="02020603050405020304" pitchFamily="18" charset="0"/>
              </a:rPr>
              <a:t>We are ignoring low order terms and constants when we compare algorithms this way</a:t>
            </a:r>
            <a:endParaRPr lang="en-US" i="1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40677-DB1E-4EAB-9438-2696450E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 (from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BBEE3-1F8C-4F81-B2C8-893A5F64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O(N) for any constant k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This rule tells us that logarithms grow very slowly</a:t>
            </a:r>
          </a:p>
          <a:p>
            <a:r>
              <a:rPr lang="en-US" dirty="0"/>
              <a:t>We can even make the rule stronger (not in book):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3b: log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O(N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y &gt; 0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2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A6CD-5FBD-4404-AC8F-F09108D1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4 - 7 and Stirling’s Formula (not in 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E14E-2783-4021-B809-24B83F52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4: if T(N) = O(f(N)), then a * T(N) = O(f(N))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5: if T(N) = O(f(N)) and f(N) = O(g(N)), then T(N) = O(g(N))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6: 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= O(a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for any x &gt; 0, a &gt; 1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Rule 7: log (N</a:t>
            </a:r>
            <a:r>
              <a:rPr lang="en-US" sz="2800" baseline="300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) = Θ(log N) for any x &gt; 0</a:t>
            </a:r>
          </a:p>
          <a:p>
            <a:pPr marL="0" indent="0">
              <a:buNone/>
            </a:pPr>
            <a:endParaRPr lang="en-US" sz="28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urier New" panose="02070309020205020404" pitchFamily="49" charset="0"/>
              </a:rPr>
              <a:t>Stirling’s Formula: </a:t>
            </a: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log (N!) ≈ N log N - N log e + log (sqrt(2 * pi * N))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4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C32F-129E-4545-8FBC-8ABBDD29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Functions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0788-25F4-44C0-AEAC-44382B6B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Compute the relative growth rates of f(N) = N log N and g(N) = N</a:t>
            </a:r>
            <a:r>
              <a:rPr lang="en-US" baseline="30000" dirty="0"/>
              <a:t>1.5</a:t>
            </a:r>
          </a:p>
          <a:p>
            <a:r>
              <a:rPr lang="en-US" dirty="0"/>
              <a:t>This is the same as comparing log N and N</a:t>
            </a:r>
            <a:r>
              <a:rPr lang="en-US" baseline="30000" dirty="0"/>
              <a:t>0.5</a:t>
            </a:r>
          </a:p>
          <a:p>
            <a:r>
              <a:rPr lang="en-US" dirty="0"/>
              <a:t>Which is the same as log</a:t>
            </a:r>
            <a:r>
              <a:rPr lang="en-US" baseline="30000" dirty="0"/>
              <a:t>2</a:t>
            </a:r>
            <a:r>
              <a:rPr lang="en-US" dirty="0"/>
              <a:t>N versus N</a:t>
            </a:r>
          </a:p>
          <a:p>
            <a:r>
              <a:rPr lang="en-US" dirty="0"/>
              <a:t>Rule 3 tells us that log</a:t>
            </a:r>
            <a:r>
              <a:rPr lang="en-US" baseline="30000" dirty="0"/>
              <a:t>2</a:t>
            </a:r>
            <a:r>
              <a:rPr lang="en-US" dirty="0"/>
              <a:t>N is better, so f(N) is asymptotically better than g(N)</a:t>
            </a:r>
          </a:p>
        </p:txBody>
      </p:sp>
    </p:spTree>
    <p:extLst>
      <p:ext uri="{BB962C8B-B14F-4D97-AF65-F5344CB8AC3E}">
        <p14:creationId xmlns:p14="http://schemas.microsoft.com/office/powerpoint/2010/main" val="3379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45B6-BFBE-4826-9DB9-274CD1A8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BCE0-3144-418D-98B8-3EA0E1C53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Typically, when you see a function, you will immediately know its Big-O and Big-Theta running times</a:t>
            </a:r>
          </a:p>
          <a:p>
            <a:r>
              <a:rPr lang="en-US" dirty="0"/>
              <a:t>Example: </a:t>
            </a:r>
            <a:r>
              <a:rPr lang="pt-BR" dirty="0"/>
              <a:t>T(N) = 3 * N</a:t>
            </a:r>
            <a:r>
              <a:rPr lang="pt-BR" baseline="30000" dirty="0"/>
              <a:t>2</a:t>
            </a:r>
            <a:r>
              <a:rPr lang="pt-BR" dirty="0"/>
              <a:t> + 20 * N + 10</a:t>
            </a:r>
          </a:p>
          <a:p>
            <a:r>
              <a:rPr lang="pt-BR" dirty="0"/>
              <a:t>According to rule 2, this is Θ(N</a:t>
            </a:r>
            <a:r>
              <a:rPr lang="pt-BR" baseline="30000" dirty="0"/>
              <a:t>2</a:t>
            </a:r>
            <a:r>
              <a:rPr lang="pt-BR" dirty="0"/>
              <a:t>), and therefore also O(N</a:t>
            </a:r>
            <a:r>
              <a:rPr lang="pt-BR" baseline="30000" dirty="0"/>
              <a:t>2</a:t>
            </a:r>
            <a:r>
              <a:rPr lang="pt-BR" dirty="0"/>
              <a:t>) and </a:t>
            </a:r>
            <a:r>
              <a:rPr lang="el-GR" dirty="0"/>
              <a:t>Ω(</a:t>
            </a:r>
            <a:r>
              <a:rPr lang="pt-BR" dirty="0"/>
              <a:t>N</a:t>
            </a:r>
            <a:r>
              <a:rPr lang="pt-BR" baseline="30000" dirty="0"/>
              <a:t>2</a:t>
            </a:r>
            <a:r>
              <a:rPr lang="pt-BR" dirty="0"/>
              <a:t>)</a:t>
            </a:r>
            <a:r>
              <a:rPr lang="en-US" dirty="0">
                <a:latin typeface="Courier New" panose="02070309020205020404" pitchFamily="49" charset="0"/>
              </a:rPr>
              <a:t> </a:t>
            </a:r>
            <a:endParaRPr lang="pt-BR" dirty="0"/>
          </a:p>
          <a:p>
            <a:r>
              <a:rPr lang="pt-BR" dirty="0"/>
              <a:t>If you didn’t know the rule, you could prove it from the definitions</a:t>
            </a:r>
            <a:endParaRPr lang="en-US" dirty="0"/>
          </a:p>
          <a:p>
            <a:r>
              <a:rPr lang="en-US" dirty="0"/>
              <a:t>For example, for Big-O, T(1) = 33, and you can use an inductive proof to show that T(N) &lt;= 33 N</a:t>
            </a:r>
            <a:r>
              <a:rPr lang="en-US" baseline="30000" dirty="0"/>
              <a:t>2</a:t>
            </a:r>
            <a:r>
              <a:rPr lang="en-US" dirty="0"/>
              <a:t> for N &gt;= 1</a:t>
            </a:r>
          </a:p>
          <a:p>
            <a:r>
              <a:rPr lang="en-US" dirty="0"/>
              <a:t>However, you will almost never have to rely on the definitions and figure out such a proof in practice</a:t>
            </a:r>
          </a:p>
        </p:txBody>
      </p:sp>
    </p:spTree>
    <p:extLst>
      <p:ext uri="{BB962C8B-B14F-4D97-AF65-F5344CB8AC3E}">
        <p14:creationId xmlns:p14="http://schemas.microsoft.com/office/powerpoint/2010/main" val="15522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7CE5-D0FD-4A1D-9BE7-5633E6C7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A3B1-3C3D-4978-ADAF-5087947F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we will make the following assumptions about computers:</a:t>
            </a:r>
          </a:p>
          <a:p>
            <a:pPr lvl="1"/>
            <a:r>
              <a:rPr lang="en-US" dirty="0"/>
              <a:t>Every instruction takes the same amount of time to execute; however, we cannot assume the existence of complex instructions</a:t>
            </a:r>
          </a:p>
          <a:p>
            <a:pPr lvl="1"/>
            <a:r>
              <a:rPr lang="en-US" dirty="0"/>
              <a:t>Computers have infinite memory</a:t>
            </a:r>
          </a:p>
          <a:p>
            <a:pPr lvl="1"/>
            <a:r>
              <a:rPr lang="en-US" dirty="0"/>
              <a:t>Unlike what is stated in the book, we will typically ignore the fact that there is a maximum integer that can be represented</a:t>
            </a:r>
          </a:p>
          <a:p>
            <a:r>
              <a:rPr lang="en-US" dirty="0"/>
              <a:t>Note that these assumptions are not true in reality</a:t>
            </a:r>
          </a:p>
          <a:p>
            <a:r>
              <a:rPr lang="en-US" dirty="0"/>
              <a:t>For example, page faults that force a program to rely on virtual memory can greatly slow down a program</a:t>
            </a:r>
          </a:p>
        </p:txBody>
      </p:sp>
    </p:spTree>
    <p:extLst>
      <p:ext uri="{BB962C8B-B14F-4D97-AF65-F5344CB8AC3E}">
        <p14:creationId xmlns:p14="http://schemas.microsoft.com/office/powerpoint/2010/main" val="367187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F0-0B26-44FF-B2C3-5470B14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B633-7132-4FED-9ABB-6BA946BA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actual running time of a real program will typically at least depend on these things:</a:t>
            </a:r>
          </a:p>
          <a:p>
            <a:pPr lvl="1"/>
            <a:r>
              <a:rPr lang="en-US" dirty="0"/>
              <a:t>The nature and speed of the instructions on the machine used to execute the program (i.e., the hardware)</a:t>
            </a:r>
          </a:p>
          <a:p>
            <a:pPr lvl="1"/>
            <a:r>
              <a:rPr lang="en-US" dirty="0"/>
              <a:t>The chosen computer language used to implement the algorithm and the quality of machine code generated by the compiler</a:t>
            </a:r>
          </a:p>
          <a:p>
            <a:pPr lvl="1"/>
            <a:r>
              <a:rPr lang="en-US" dirty="0"/>
              <a:t>The time complexity of the algorithm underlying the program</a:t>
            </a:r>
          </a:p>
          <a:p>
            <a:pPr lvl="1"/>
            <a:r>
              <a:rPr lang="en-US" dirty="0"/>
              <a:t>The input to the program</a:t>
            </a:r>
          </a:p>
          <a:p>
            <a:r>
              <a:rPr lang="en-US" dirty="0"/>
              <a:t>We are ignoring the first two of these factors in our analyses</a:t>
            </a:r>
          </a:p>
          <a:p>
            <a:r>
              <a:rPr lang="en-US" dirty="0"/>
              <a:t>Related to the input, we often say that the running time is measured with respect to the "size of the input"; typically, this is true, but not always</a:t>
            </a:r>
          </a:p>
        </p:txBody>
      </p:sp>
    </p:spTree>
    <p:extLst>
      <p:ext uri="{BB962C8B-B14F-4D97-AF65-F5344CB8AC3E}">
        <p14:creationId xmlns:p14="http://schemas.microsoft.com/office/powerpoint/2010/main" val="232726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F1E-2559-4CDD-8403-92E069A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Analyzing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EEC38-DAAB-404D-A426-CF53718C2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Here are </a:t>
            </a:r>
            <a:r>
              <a:rPr lang="en-US" i="1" dirty="0"/>
              <a:t>four general rules for analyzing pseudo-code</a:t>
            </a:r>
            <a:r>
              <a:rPr lang="en-US" dirty="0"/>
              <a:t> (reordered compared to the book, and in my own words):</a:t>
            </a:r>
          </a:p>
          <a:p>
            <a:pPr lvl="1"/>
            <a:r>
              <a:rPr lang="en-US" dirty="0"/>
              <a:t>Rule 1: For consecutive segments of code, just add the running times together (which means taking the maximum if we are performing asymptotic analysis)</a:t>
            </a:r>
          </a:p>
          <a:p>
            <a:pPr lvl="1"/>
            <a:r>
              <a:rPr lang="en-US" dirty="0"/>
              <a:t>Rule 2: For if/else statements, the running time is never more than the running time of the test plus the running time of the longer clause</a:t>
            </a:r>
          </a:p>
          <a:p>
            <a:pPr lvl="1"/>
            <a:r>
              <a:rPr lang="en-US" dirty="0"/>
              <a:t>Rule 3: The running time of a loop is at most the running time of the statements inside the loop (including tests) times the number of iterations</a:t>
            </a:r>
          </a:p>
          <a:p>
            <a:pPr lvl="1"/>
            <a:r>
              <a:rPr lang="en-US" dirty="0"/>
              <a:t>Rule 4: When dealing with nested loops, work inside out and multiply</a:t>
            </a:r>
          </a:p>
          <a:p>
            <a:r>
              <a:rPr lang="en-US" i="1" dirty="0"/>
              <a:t>These rules are specifically related specifically to Big-O notation</a:t>
            </a:r>
          </a:p>
          <a:p>
            <a:r>
              <a:rPr lang="en-US" dirty="0"/>
              <a:t>The rules for Big-Omega would be a bit different (more specifically, the second rule would be different)</a:t>
            </a:r>
          </a:p>
        </p:txBody>
      </p:sp>
    </p:spTree>
    <p:extLst>
      <p:ext uri="{BB962C8B-B14F-4D97-AF65-F5344CB8AC3E}">
        <p14:creationId xmlns:p14="http://schemas.microsoft.com/office/powerpoint/2010/main" val="3689887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E844-85F2-4E1B-B217-5704A3EB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Maximum Subsequence Sum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/>
                  <a:t>The Maximum Subsequence Sum Problem</a:t>
                </a:r>
                <a:r>
                  <a:rPr lang="en-US" dirty="0"/>
                  <a:t>: Given (possibly negative) integers A</a:t>
                </a:r>
                <a:r>
                  <a:rPr lang="en-US" baseline="-25000" dirty="0"/>
                  <a:t>1</a:t>
                </a:r>
                <a:r>
                  <a:rPr lang="en-US" dirty="0"/>
                  <a:t>, A</a:t>
                </a:r>
                <a:r>
                  <a:rPr lang="en-US" baseline="-25000" dirty="0"/>
                  <a:t>2</a:t>
                </a:r>
                <a:r>
                  <a:rPr lang="en-US" dirty="0"/>
                  <a:t>, …, A</a:t>
                </a:r>
                <a:r>
                  <a:rPr lang="en-US" baseline="-25000" dirty="0"/>
                  <a:t>N</a:t>
                </a:r>
                <a:r>
                  <a:rPr lang="en-US" dirty="0"/>
                  <a:t>, find the maximum value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more casual way to phrase it: Given a sequence of integers, find the maximum sum of any contiguous subsequence</a:t>
                </a:r>
              </a:p>
              <a:p>
                <a:r>
                  <a:rPr lang="en-US" dirty="0"/>
                  <a:t>If all values are negative, the answer is zero (because an empty subsequence is allowed)</a:t>
                </a:r>
              </a:p>
              <a:p>
                <a:r>
                  <a:rPr lang="en-US" dirty="0"/>
                  <a:t>Some versions of the problem also ask for the solution to indicate the subsequence that leads to the maximum sum; ties can be broken arbitrarily</a:t>
                </a:r>
              </a:p>
              <a:p>
                <a:r>
                  <a:rPr lang="en-US" dirty="0"/>
                  <a:t>There are many correct algorithms to solve this problem</a:t>
                </a:r>
              </a:p>
              <a:p>
                <a:r>
                  <a:rPr lang="en-US" dirty="0"/>
                  <a:t>Example input: 15, -10, 15, -5, 10, -30, </a:t>
                </a:r>
                <a:r>
                  <a:rPr lang="en-US" u="sng" dirty="0"/>
                  <a:t>15, -5, -5, 30, 20, -40, 20, -10, 30, 20</a:t>
                </a:r>
                <a:r>
                  <a:rPr lang="en-US" dirty="0"/>
                  <a:t>, -50, 10, 25, -35, 30, 10</a:t>
                </a:r>
              </a:p>
              <a:p>
                <a:r>
                  <a:rPr lang="en-US" dirty="0"/>
                  <a:t>Example answer: 75 (the sum of the underlined subsequence)</a:t>
                </a:r>
              </a:p>
              <a:p>
                <a:r>
                  <a:rPr lang="en-US" dirty="0"/>
                  <a:t>We will cover four solutions with running times that are </a:t>
                </a:r>
                <a:r>
                  <a:rPr lang="el-GR" dirty="0"/>
                  <a:t>Θ</a:t>
                </a:r>
                <a:r>
                  <a:rPr lang="en-US" dirty="0"/>
                  <a:t>(N</a:t>
                </a:r>
                <a:r>
                  <a:rPr lang="en-US" baseline="30000" dirty="0"/>
                  <a:t>3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</a:t>
                </a:r>
                <a:r>
                  <a:rPr lang="en-US" baseline="30000" dirty="0"/>
                  <a:t>2</a:t>
                </a:r>
                <a:r>
                  <a:rPr lang="en-US" dirty="0"/>
                  <a:t>),</a:t>
                </a:r>
                <a:r>
                  <a:rPr lang="el-GR" dirty="0"/>
                  <a:t> Θ</a:t>
                </a:r>
                <a:r>
                  <a:rPr lang="en-US" dirty="0"/>
                  <a:t>(N log N), and</a:t>
                </a:r>
                <a:r>
                  <a:rPr lang="el-GR" dirty="0"/>
                  <a:t> Θ</a:t>
                </a:r>
                <a:r>
                  <a:rPr lang="en-US" dirty="0"/>
                  <a:t>(N)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2572FA-84F0-4936-9914-09683B4959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840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5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5E5-4F4C-4825-89F2-BCAD790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D5EF-2594-4782-9AF7-3C4804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cubic solution </a:t>
            </a:r>
            <a:r>
              <a:rPr lang="en-US" dirty="0"/>
              <a:t>to the Maximum Subsequence Sum Problem is the most straightforward</a:t>
            </a:r>
          </a:p>
          <a:p>
            <a:r>
              <a:rPr lang="en-US" dirty="0"/>
              <a:t>Loop through every possible subsequence, by looping through every possible pair of starting position and ending position</a:t>
            </a:r>
          </a:p>
          <a:p>
            <a:r>
              <a:rPr lang="en-US" dirty="0"/>
              <a:t>For each subsequence:</a:t>
            </a:r>
          </a:p>
          <a:p>
            <a:pPr lvl="1"/>
            <a:r>
              <a:rPr lang="en-US" dirty="0"/>
              <a:t>Compute the sum</a:t>
            </a:r>
          </a:p>
          <a:p>
            <a:pPr lvl="1"/>
            <a:r>
              <a:rPr lang="en-US" dirty="0"/>
              <a:t>If the sum is greater than the largest sum seen so far, remember it</a:t>
            </a:r>
          </a:p>
          <a:p>
            <a:r>
              <a:rPr lang="en-US" dirty="0"/>
              <a:t>Pseudo-code for the cubic solution is shown on the next slide (the book shows code in C++)</a:t>
            </a:r>
          </a:p>
          <a:p>
            <a:r>
              <a:rPr lang="en-US" dirty="0"/>
              <a:t>Expanded pseudo-code that keeps track of the starting and ending indices is shown on the following slide</a:t>
            </a:r>
          </a:p>
        </p:txBody>
      </p:sp>
    </p:spTree>
    <p:extLst>
      <p:ext uri="{BB962C8B-B14F-4D97-AF65-F5344CB8AC3E}">
        <p14:creationId xmlns:p14="http://schemas.microsoft.com/office/powerpoint/2010/main" val="7158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FDFD-871E-4173-9B0A-AE5C5427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C5AF-CD9F-429C-9391-9D0DD17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</a:t>
            </a:r>
          </a:p>
        </p:txBody>
      </p:sp>
    </p:spTree>
    <p:extLst>
      <p:ext uri="{BB962C8B-B14F-4D97-AF65-F5344CB8AC3E}">
        <p14:creationId xmlns:p14="http://schemas.microsoft.com/office/powerpoint/2010/main" val="16284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64C8-74E6-42E3-BEA5-7B025B16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Cubic Solution Pseudo-code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773-8CE3-48F6-AC32-5AF37FA8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loop k from i to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k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09900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quadratic solution </a:t>
            </a:r>
            <a:r>
              <a:rPr lang="en-US" dirty="0"/>
              <a:t>to the Maximum Subsequence Sum Problem makes a logical improvement to the cubic solution</a:t>
            </a:r>
          </a:p>
          <a:p>
            <a:r>
              <a:rPr lang="en-US" dirty="0"/>
              <a:t>Suppose we have just computed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</a:t>
            </a:r>
          </a:p>
          <a:p>
            <a:r>
              <a:rPr lang="en-US" dirty="0"/>
              <a:t>Now we now want to compute the sum from A</a:t>
            </a:r>
            <a:r>
              <a:rPr lang="en-US" baseline="-25000" dirty="0"/>
              <a:t>i</a:t>
            </a:r>
            <a:r>
              <a:rPr lang="en-US" dirty="0"/>
              <a:t> to A</a:t>
            </a:r>
            <a:r>
              <a:rPr lang="en-US" baseline="-25000" dirty="0"/>
              <a:t>j+1</a:t>
            </a:r>
          </a:p>
          <a:p>
            <a:r>
              <a:rPr lang="en-US" dirty="0"/>
              <a:t>We just need to add A</a:t>
            </a:r>
            <a:r>
              <a:rPr lang="en-US" baseline="-25000" dirty="0"/>
              <a:t>j+1 </a:t>
            </a:r>
            <a:r>
              <a:rPr lang="en-US" dirty="0"/>
              <a:t>to the sum already computed</a:t>
            </a:r>
          </a:p>
          <a:p>
            <a:r>
              <a:rPr lang="en-US" dirty="0"/>
              <a:t>This will save us a loop!</a:t>
            </a:r>
          </a:p>
          <a:p>
            <a:r>
              <a:rPr lang="en-US" dirty="0"/>
              <a:t>With a single, linear inner loop, we can find all sums starting with each element, A</a:t>
            </a:r>
            <a:r>
              <a:rPr lang="en-US" baseline="-25000" dirty="0"/>
              <a:t>i</a:t>
            </a:r>
          </a:p>
          <a:p>
            <a:r>
              <a:rPr lang="en-US" dirty="0"/>
              <a:t>Pseudo-code for the quadratic solution is shown on the next slide (it also keeps track of starting and ending indices)</a:t>
            </a:r>
          </a:p>
        </p:txBody>
      </p:sp>
    </p:spTree>
    <p:extLst>
      <p:ext uri="{BB962C8B-B14F-4D97-AF65-F5344CB8AC3E}">
        <p14:creationId xmlns:p14="http://schemas.microsoft.com/office/powerpoint/2010/main" val="35318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Quadratic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loop j from i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start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 end  j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6097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2356-C446-441F-8230-9786A953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23C-0D13-400D-8C28-73F2803A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linearithmic solution </a:t>
            </a:r>
            <a:r>
              <a:rPr lang="en-US" dirty="0"/>
              <a:t>to the Maximum Subsequence Sum Problem finds and returns the largest of three sums: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left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contained exclusively in the right half of the given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largest sum of any subsequence that crosses through the middle of the given subsequence</a:t>
            </a:r>
          </a:p>
          <a:p>
            <a:r>
              <a:rPr lang="en-US" dirty="0"/>
              <a:t>To find the answers to parts 1 and 2 above, we recursively call the linearithmic solution to the problem</a:t>
            </a:r>
          </a:p>
          <a:p>
            <a:pPr lvl="1"/>
            <a:r>
              <a:rPr lang="en-US" dirty="0"/>
              <a:t>This is an example of a divide-and-conquer algorithm</a:t>
            </a:r>
          </a:p>
          <a:p>
            <a:pPr lvl="1"/>
            <a:r>
              <a:rPr lang="en-US" dirty="0"/>
              <a:t>There are a simple base cases when the sequence contains zero items or one item</a:t>
            </a:r>
          </a:p>
          <a:p>
            <a:r>
              <a:rPr lang="en-US" dirty="0"/>
              <a:t>There is a linear method of finding the answer to part 3 above (I will discuss it in class); it does something similar to the nested loop in the quadratic solution</a:t>
            </a:r>
          </a:p>
        </p:txBody>
      </p:sp>
    </p:spTree>
    <p:extLst>
      <p:ext uri="{BB962C8B-B14F-4D97-AF65-F5344CB8AC3E}">
        <p14:creationId xmlns:p14="http://schemas.microsoft.com/office/powerpoint/2010/main" val="2441053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4EE3-9ED1-4AF7-8AA4-87E9BF2D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Linearithmic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A4AB-1232-475D-A313-D3AFF13F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T(n) = the # of computational steps for a solution to the Maximum Subsequence Sum Problem applied to a sequence of size n</a:t>
            </a:r>
          </a:p>
          <a:p>
            <a:r>
              <a:rPr lang="en-US" dirty="0"/>
              <a:t>For the solution described on the previous slide, clearly, we can say T(1) = c (that is, there is a constant-time solution for a single element)</a:t>
            </a:r>
          </a:p>
          <a:p>
            <a:r>
              <a:rPr lang="en-US" dirty="0"/>
              <a:t>For n &gt; 1, we can say T(n) = 2 * T(n/2) + </a:t>
            </a:r>
            <a:r>
              <a:rPr lang="el-GR" dirty="0"/>
              <a:t>Θ(</a:t>
            </a:r>
            <a:r>
              <a:rPr lang="en-US" dirty="0"/>
              <a:t>n)</a:t>
            </a:r>
          </a:p>
          <a:p>
            <a:r>
              <a:rPr lang="en-US" dirty="0"/>
              <a:t>This is because there are two recursive calls each applied to half of the sequence plus linear overhead</a:t>
            </a:r>
          </a:p>
          <a:p>
            <a:r>
              <a:rPr lang="en-US" dirty="0"/>
              <a:t>Solutions to </a:t>
            </a:r>
            <a:r>
              <a:rPr lang="en-US" i="1" dirty="0"/>
              <a:t>recurrence relations </a:t>
            </a:r>
            <a:r>
              <a:rPr lang="en-US" dirty="0"/>
              <a:t>like these can often be solved using the </a:t>
            </a:r>
            <a:r>
              <a:rPr lang="en-US" i="1" dirty="0"/>
              <a:t>Master Theorem</a:t>
            </a:r>
          </a:p>
        </p:txBody>
      </p:sp>
    </p:spTree>
    <p:extLst>
      <p:ext uri="{BB962C8B-B14F-4D97-AF65-F5344CB8AC3E}">
        <p14:creationId xmlns:p14="http://schemas.microsoft.com/office/powerpoint/2010/main" val="154383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C495-B965-4868-B2A0-55955037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b="1" dirty="0"/>
                  <a:t>Master Theorem</a:t>
                </a:r>
                <a:r>
                  <a:rPr lang="en-US" dirty="0"/>
                  <a:t> states: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Let T(n) = a T(n/b) + f(n), where a ≥ 1 and b ≥ 1 and n / b means either the floor of n/b  or the ceiling of n/b</a:t>
                </a:r>
              </a:p>
              <a:p>
                <a:pPr marL="457200" lvl="1" indent="0">
                  <a:buNone/>
                </a:pPr>
                <a:r>
                  <a:rPr lang="en-US" dirty="0"/>
                  <a:t>Then T(n) can be bounded asymptotically as follows: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 −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), then T(n) = </a:t>
                </a:r>
                <a:r>
                  <a:rPr lang="el-GR" dirty="0"/>
                  <a:t>Θ(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* log n)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If f(n) = </a:t>
                </a:r>
                <a:r>
                  <a:rPr lang="el-GR" dirty="0"/>
                  <a:t>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𝑎</m:t>
                            </m:r>
                          </m:e>
                        </m:func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+ 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𝜀</m:t>
                        </m:r>
                      </m:sup>
                    </m:sSup>
                  </m:oMath>
                </a14:m>
                <a:r>
                  <a:rPr lang="el-GR" dirty="0"/>
                  <a:t>) </a:t>
                </a:r>
                <a:r>
                  <a:rPr lang="en-US" dirty="0"/>
                  <a:t>for some constant </a:t>
                </a:r>
                <a:r>
                  <a:rPr lang="el-GR" dirty="0"/>
                  <a:t>ε &gt; 0, </a:t>
                </a:r>
                <a:r>
                  <a:rPr lang="en-US" dirty="0"/>
                  <a:t>and if a * f(n/b) ≤ c * f(n) for some constant c &lt; 1 and sufficiently large n, then T(n) = </a:t>
                </a:r>
                <a:r>
                  <a:rPr lang="el-GR" dirty="0"/>
                  <a:t>Θ(</a:t>
                </a:r>
                <a:r>
                  <a:rPr lang="en-US" dirty="0"/>
                  <a:t>f(n))</a:t>
                </a:r>
              </a:p>
              <a:p>
                <a:r>
                  <a:rPr lang="en-US" dirty="0"/>
                  <a:t>Typically, T(n) represents the # of computational steps by an algorithm that performs </a:t>
                </a:r>
                <a:r>
                  <a:rPr lang="en-US" i="1" dirty="0"/>
                  <a:t>a</a:t>
                </a:r>
                <a:r>
                  <a:rPr lang="en-US" dirty="0"/>
                  <a:t> recursive calls, each on </a:t>
                </a:r>
                <a:r>
                  <a:rPr lang="en-US" i="1" dirty="0"/>
                  <a:t>n/b</a:t>
                </a:r>
                <a:r>
                  <a:rPr lang="en-US" dirty="0"/>
                  <a:t> of the data, with f(n) overhead</a:t>
                </a:r>
              </a:p>
              <a:p>
                <a:r>
                  <a:rPr lang="en-US" dirty="0"/>
                  <a:t>The extra clause for part 3 is called the regularity condition; we are not going to discuss it, but it is typically satisfied by functions that occur in practice</a:t>
                </a:r>
              </a:p>
              <a:p>
                <a:r>
                  <a:rPr lang="en-US" dirty="0"/>
                  <a:t>The Master Theorem is not covered in our textbook; for more details, see "Introduction to Algorithms" by Cormen, Leiserson, Rivest, and Stein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0E228B-7362-4E81-AEA2-FE9B83854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0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9 * T(n/3) + n</a:t>
                </a:r>
              </a:p>
              <a:p>
                <a:pPr lvl="1"/>
                <a:r>
                  <a:rPr lang="pt-BR" dirty="0"/>
                  <a:t>a = 9</a:t>
                </a:r>
              </a:p>
              <a:p>
                <a:pPr lvl="1"/>
                <a:r>
                  <a:rPr lang="pt-BR" dirty="0"/>
                  <a:t>b = 3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r>
                  <a:rPr lang="en-US" baseline="30000" dirty="0"/>
                  <a:t>2</a:t>
                </a:r>
              </a:p>
              <a:p>
                <a:pPr lvl="1"/>
                <a:r>
                  <a:rPr lang="pt-BR" dirty="0"/>
                  <a:t>f(n) =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f(n) = </a:t>
                </a:r>
                <a:r>
                  <a:rPr lang="en-US" dirty="0"/>
                  <a:t>O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ourier New" panose="02070309020205020404" pitchFamily="49" charset="0"/>
                                  </a:rPr>
                                  <m:t>3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9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ourier New" panose="02070309020205020404" pitchFamily="49" charset="0"/>
                              </a:rPr>
                              <m:t>ε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ε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1 or less, case 1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5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T(2 * n / 3) + 1</a:t>
                </a:r>
              </a:p>
              <a:p>
                <a:pPr lvl="1"/>
                <a:r>
                  <a:rPr lang="pt-BR" dirty="0"/>
                  <a:t>a = 1</a:t>
                </a:r>
              </a:p>
              <a:p>
                <a:pPr lvl="1"/>
                <a:r>
                  <a:rPr lang="pt-BR" dirty="0"/>
                  <a:t>b = 3/2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1</a:t>
                </a:r>
                <a:endParaRPr lang="en-US" baseline="30000" dirty="0"/>
              </a:p>
              <a:p>
                <a:pPr lvl="1"/>
                <a:r>
                  <a:rPr lang="pt-BR" dirty="0"/>
                  <a:t>f(n) = 1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ase 2 applies, and the solution is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470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02DF-5972-41AD-9737-CF3921C9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3 * T(n/4) + n log n</a:t>
                </a:r>
              </a:p>
              <a:p>
                <a:pPr lvl="1"/>
                <a:r>
                  <a:rPr lang="pt-BR" dirty="0"/>
                  <a:t>a = 3</a:t>
                </a:r>
              </a:p>
              <a:p>
                <a:pPr lvl="1"/>
                <a:r>
                  <a:rPr lang="pt-BR" dirty="0"/>
                  <a:t>b = 4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≈ n</a:t>
                </a:r>
                <a:r>
                  <a:rPr lang="en-US" baseline="30000" dirty="0"/>
                  <a:t>0.793</a:t>
                </a:r>
              </a:p>
              <a:p>
                <a:pPr lvl="1"/>
                <a:r>
                  <a:rPr lang="pt-BR" dirty="0"/>
                  <a:t>f(n) = n log n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ince f(n) = Ω(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ea typeface="Times New Roman" panose="02020603050405020304" pitchFamily="18" charset="0"/>
                          </a:rPr>
                          <m:t>ε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where ε ≈ 0.207 or less, case 3 applies if we can show that the regularity condition holds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Since 3 * (n/4) * log (n/4) ≤ 3/4 n log n for large n, it clearly hold here</a:t>
                </a:r>
              </a:p>
              <a:p>
                <a:pPr marL="225425" marR="0" indent="-225425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T(n) = Θ(n log 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6CDFA-1346-47B9-BB2B-E11F7B958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994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69F6-DE50-4EC0-940C-6A5D584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n log n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n log n</a:t>
                </a:r>
              </a:p>
              <a:p>
                <a:r>
                  <a:rPr lang="en-US" dirty="0"/>
                  <a:t>It seems like case three might apply; however, n log n is not </a:t>
                </a:r>
                <a:r>
                  <a:rPr lang="en-US" i="1" dirty="0"/>
                  <a:t>polynomially larger </a:t>
                </a:r>
                <a:r>
                  <a:rPr lang="en-US" dirty="0"/>
                  <a:t>than n</a:t>
                </a:r>
              </a:p>
              <a:p>
                <a:r>
                  <a:rPr lang="en-US" dirty="0"/>
                  <a:t>This example falls into a gap between cases 2 and 3, so the Master theorem does not apply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endParaRPr lang="pt-B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A5FDC6-DB0F-42F8-AA73-386971D9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57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91CE-BD84-44A5-8BC1-227EABCE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Master Theorem: Example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T(n) = 2 * T(n/2) + Θ(n)</a:t>
                </a:r>
              </a:p>
              <a:p>
                <a:pPr lvl="1"/>
                <a:r>
                  <a:rPr lang="pt-BR" dirty="0"/>
                  <a:t>a = 2</a:t>
                </a:r>
              </a:p>
              <a:p>
                <a:pPr lvl="1"/>
                <a:r>
                  <a:rPr lang="pt-BR" dirty="0"/>
                  <a:t>b = 2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= n</a:t>
                </a:r>
                <a:endParaRPr lang="en-US" baseline="30000" dirty="0"/>
              </a:p>
              <a:p>
                <a:pPr lvl="1"/>
                <a:r>
                  <a:rPr lang="pt-BR" dirty="0"/>
                  <a:t>f(n) = Θ(n)</a:t>
                </a:r>
              </a:p>
              <a:p>
                <a:r>
                  <a:rPr lang="en-US" dirty="0"/>
                  <a:t>This is the recurrence relation that resulted from the divide-and-conquer solution to the Maximum Subsequence Sum Problem</a:t>
                </a:r>
              </a:p>
              <a:p>
                <a:r>
                  <a:rPr lang="en-US" dirty="0"/>
                  <a:t>Case 2 of the Master Theorem applies,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so T(n) = </a:t>
                </a:r>
                <a:r>
                  <a:rPr lang="en-US" sz="2800" dirty="0"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Θ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 log n)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280F6-3ED8-448E-886D-CA088F3A2A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74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C302-A6A2-44BC-B648-1A68B710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315BF-5147-4467-939B-384555F1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When a linearithmic solution, such as the one we just covered, exists for a problem, it is often the best we can do</a:t>
            </a:r>
          </a:p>
          <a:p>
            <a:r>
              <a:rPr lang="en-US" dirty="0"/>
              <a:t>For the Maximum Subsequence Sum Problem, there is a more efficient, </a:t>
            </a:r>
            <a:r>
              <a:rPr lang="en-US" i="1" dirty="0"/>
              <a:t>linear solution</a:t>
            </a:r>
          </a:p>
          <a:p>
            <a:r>
              <a:rPr lang="en-US" dirty="0"/>
              <a:t>We iterate through the sequence with a single loop, keeping track of the sum as we go</a:t>
            </a:r>
          </a:p>
          <a:p>
            <a:pPr lvl="1"/>
            <a:r>
              <a:rPr lang="en-US" dirty="0"/>
              <a:t>If the current sum is greater than the max we’ve seen so far, we remember it</a:t>
            </a:r>
          </a:p>
          <a:p>
            <a:pPr lvl="1"/>
            <a:r>
              <a:rPr lang="en-US" dirty="0"/>
              <a:t>If the current sum becomes negative, we reset it to 0</a:t>
            </a:r>
          </a:p>
          <a:p>
            <a:pPr lvl="1"/>
            <a:r>
              <a:rPr lang="en-US" dirty="0"/>
              <a:t>Additional tracking is needed if we want to store the start and end indices of the subsequence that leads to the maximum sum</a:t>
            </a:r>
          </a:p>
          <a:p>
            <a:r>
              <a:rPr lang="en-US" dirty="0"/>
              <a:t>Each time we compute a new sum, we can reason that this is the maximum sum of any subsequence ending at (and including) the current value</a:t>
            </a:r>
          </a:p>
          <a:p>
            <a:r>
              <a:rPr lang="en-US" dirty="0"/>
              <a:t>Pseudo-code for the linear solution is shown on the next slide</a:t>
            </a:r>
          </a:p>
          <a:p>
            <a:r>
              <a:rPr lang="en-US" dirty="0"/>
              <a:t>The slides after that will help us step through an example</a:t>
            </a:r>
          </a:p>
        </p:txBody>
      </p:sp>
    </p:spTree>
    <p:extLst>
      <p:ext uri="{BB962C8B-B14F-4D97-AF65-F5344CB8AC3E}">
        <p14:creationId xmlns:p14="http://schemas.microsoft.com/office/powerpoint/2010/main" val="179208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3DAC-A560-45EE-BCBE-E92A63E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Solution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F1F20-05DE-48B0-8881-5546FDE7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6819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9890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74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0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01064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-1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8600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-1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7872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240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0492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27785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45470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033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5602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839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0063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15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00519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698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1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7558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439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93888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20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510820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16683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14939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30670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7228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5869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20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5105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77862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3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95820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89178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83880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95240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502141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253710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-5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86542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1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64756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1563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0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439419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26289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5517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7891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7837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94713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171033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39709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10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550847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8094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0467732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30815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557146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9502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25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31043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1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94429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5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786489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8449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          ^</a:t>
            </a:r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endParaRPr lang="en-US" sz="3200" noProof="1"/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644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6522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6188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35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2461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966894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10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1152023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9703660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859067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396442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288657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6858523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3260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15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5634382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792708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518107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3370586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8736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40452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830565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25893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361288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690251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720911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804659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661479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79297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55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93424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58993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11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40537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00781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5260351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75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96794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339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9527472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324856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637335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606003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720023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2700468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35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449913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4182482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27046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57670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60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87618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0991816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2140883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1203976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25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6373525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147844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310395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29020646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55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=&gt;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40518431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875117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72468607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noProof="1"/>
              <a:t>20, -40, 20, -10, 30, 20,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/>
              <a:t>max: 75</a:t>
            </a:r>
          </a:p>
          <a:p>
            <a:pPr marL="0" indent="0">
              <a:buNone/>
            </a:pPr>
            <a:r>
              <a:rPr lang="en-US" sz="3200" noProof="1"/>
              <a:t>start: 7</a:t>
            </a:r>
          </a:p>
          <a:p>
            <a:pPr marL="0" indent="0">
              <a:buNone/>
            </a:pPr>
            <a:r>
              <a:rPr lang="en-US" sz="3200" noProof="1"/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3853462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078C-AF38-433D-A9DE-296FAA57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Solution Example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159C-CFEB-48F7-8E13-7102062A1F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noProof="1"/>
              <a:t>Example input: 15, -10, 15, -5, 10, -30, </a:t>
            </a:r>
            <a:r>
              <a:rPr lang="en-US" sz="3200" u="sng" noProof="1"/>
              <a:t>15, -5, -5, 30,</a:t>
            </a:r>
          </a:p>
          <a:p>
            <a:pPr marL="0" indent="0">
              <a:buNone/>
            </a:pPr>
            <a:endParaRPr lang="en-US" sz="3200" noProof="1"/>
          </a:p>
          <a:p>
            <a:pPr marL="0" indent="0">
              <a:buNone/>
            </a:pPr>
            <a:r>
              <a:rPr lang="en-US" sz="3200" u="sng" noProof="1"/>
              <a:t>20, -40, 20, -10, 30, 20</a:t>
            </a:r>
            <a:r>
              <a:rPr lang="en-US" sz="3200" noProof="1"/>
              <a:t>, -50, 10, 25, -35, 30, 10</a:t>
            </a:r>
          </a:p>
          <a:p>
            <a:pPr marL="0" indent="0">
              <a:buNone/>
            </a:pPr>
            <a:r>
              <a:rPr lang="en-US" sz="3200" noProof="1"/>
              <a:t>                                                                              ^</a:t>
            </a:r>
          </a:p>
          <a:p>
            <a:r>
              <a:rPr lang="en-US" sz="3200" noProof="1"/>
              <a:t>Values of variables: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max: 75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start: 7</a:t>
            </a:r>
          </a:p>
          <a:p>
            <a:pPr marL="0" indent="0">
              <a:buNone/>
            </a:pPr>
            <a:r>
              <a:rPr lang="en-US" sz="3200" noProof="1">
                <a:highlight>
                  <a:srgbClr val="FF0000"/>
                </a:highlight>
              </a:rPr>
              <a:t>end: 16</a:t>
            </a:r>
          </a:p>
          <a:p>
            <a:pPr marL="0" indent="0">
              <a:buNone/>
            </a:pPr>
            <a:r>
              <a:rPr lang="en-US" sz="3200" noProof="1"/>
              <a:t>cur_start: 7</a:t>
            </a:r>
          </a:p>
          <a:p>
            <a:pPr marL="0" indent="0">
              <a:buNone/>
            </a:pPr>
            <a:r>
              <a:rPr lang="en-US" sz="3200" noProof="1"/>
              <a:t>sum: 65</a:t>
            </a:r>
          </a:p>
          <a:p>
            <a:pPr marL="0" indent="0">
              <a:buNone/>
            </a:pPr>
            <a:r>
              <a:rPr lang="en-US" sz="3200" noProof="1"/>
              <a:t>i: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D48BF-2767-4CB2-8EA2-F53D7644C5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MSSP(Array A, Length N)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max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start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end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-1</a:t>
            </a: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cur_start = 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sum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loop i from 1 to 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sum  sum + A</a:t>
            </a:r>
            <a:r>
              <a:rPr lang="en-US" baseline="-25000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&gt; max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max  sum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start  cur_start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end  i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if sum &lt;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sum  0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      cur_start  i+1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=&gt; return max, start, end</a:t>
            </a:r>
          </a:p>
        </p:txBody>
      </p:sp>
    </p:spTree>
    <p:extLst>
      <p:ext uri="{BB962C8B-B14F-4D97-AF65-F5344CB8AC3E}">
        <p14:creationId xmlns:p14="http://schemas.microsoft.com/office/powerpoint/2010/main" val="10901259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AE91-0B00-459E-9473-69440EA1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Running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41659-7898-46A2-83D5-C36AE418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authors of the textbook implemented all four solutions and ran them on different input sizes</a:t>
            </a:r>
          </a:p>
          <a:p>
            <a:r>
              <a:rPr lang="en-US" dirty="0"/>
              <a:t>The actual running times, in seconds, are shown below (taken from Ed. 4 of the textbook)</a:t>
            </a:r>
          </a:p>
        </p:txBody>
      </p:sp>
      <p:graphicFrame>
        <p:nvGraphicFramePr>
          <p:cNvPr id="6" name="Content Placeholder 23">
            <a:extLst>
              <a:ext uri="{FF2B5EF4-FFF2-40B4-BE49-F238E27FC236}">
                <a16:creationId xmlns:a16="http://schemas.microsoft.com/office/drawing/2014/main" id="{079AAE48-4A72-436E-BA03-F5DDB99F6A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95120"/>
              </p:ext>
            </p:extLst>
          </p:nvPr>
        </p:nvGraphicFramePr>
        <p:xfrm>
          <a:off x="2764069" y="3633629"/>
          <a:ext cx="6663861" cy="28592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0401">
                  <a:extLst>
                    <a:ext uri="{9D8B030D-6E8A-4147-A177-3AD203B41FA5}">
                      <a16:colId xmlns:a16="http://schemas.microsoft.com/office/drawing/2014/main" val="3567860912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31288230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4293539779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1700468345"/>
                    </a:ext>
                  </a:extLst>
                </a:gridCol>
                <a:gridCol w="1218365">
                  <a:extLst>
                    <a:ext uri="{9D8B030D-6E8A-4147-A177-3AD203B41FA5}">
                      <a16:colId xmlns:a16="http://schemas.microsoft.com/office/drawing/2014/main" val="282919021"/>
                    </a:ext>
                  </a:extLst>
                </a:gridCol>
              </a:tblGrid>
              <a:tr h="4765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 log 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Θ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91281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87340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0.095857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0.000371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89709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0.033322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0.000619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0.000222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657728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0.002205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346556"/>
                  </a:ext>
                </a:extLst>
              </a:tr>
              <a:tr h="4765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 = 1,000,000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0.074870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0.022711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75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7324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312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32945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9584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F54C-F737-4BB0-B7C5-6C6C5948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0E70-87D3-40DC-931F-40AB0B99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 increases by factors of ten, the running times scale as expected:</a:t>
            </a:r>
          </a:p>
          <a:p>
            <a:pPr lvl="1"/>
            <a:r>
              <a:rPr lang="en-US" dirty="0"/>
              <a:t>The linear solution scales by a factor of about ten</a:t>
            </a:r>
          </a:p>
          <a:p>
            <a:pPr lvl="1"/>
            <a:r>
              <a:rPr lang="en-US" dirty="0"/>
              <a:t>The linearithmic solution scales by a factor of a bit more than ten</a:t>
            </a:r>
          </a:p>
          <a:p>
            <a:pPr lvl="1"/>
            <a:r>
              <a:rPr lang="en-US" dirty="0"/>
              <a:t>The quadratic solution scales by a factor of about 100, except when N changes from 100 to 1,000 (overhead is more significant for small N)</a:t>
            </a:r>
          </a:p>
          <a:p>
            <a:pPr lvl="1"/>
            <a:r>
              <a:rPr lang="en-US" dirty="0"/>
              <a:t>The cubic solution scales by a factor of about 1,000 (again, less so for small N)</a:t>
            </a:r>
          </a:p>
          <a:p>
            <a:r>
              <a:rPr lang="en-US" dirty="0"/>
              <a:t>Although the authors left out three of the values, it is not hard to predict approximately what they would have been</a:t>
            </a:r>
          </a:p>
          <a:p>
            <a:pPr lvl="1"/>
            <a:r>
              <a:rPr lang="en-US" dirty="0"/>
              <a:t>The quadratic solution would have taken approximately 333 seconds, or 5.5 minutes, for N = 1,000,000</a:t>
            </a:r>
          </a:p>
          <a:p>
            <a:pPr lvl="1"/>
            <a:r>
              <a:rPr lang="en-US" dirty="0"/>
              <a:t>The cubic solution would have taken about 86,000 seconds, or roughly one day, for N = 100,000</a:t>
            </a:r>
          </a:p>
          <a:p>
            <a:pPr lvl="1"/>
            <a:r>
              <a:rPr lang="en-US" dirty="0"/>
              <a:t>The cubic solution would have taken about 86,000,000 seconds, or roughly three years, for N = 1,000,000</a:t>
            </a:r>
          </a:p>
        </p:txBody>
      </p:sp>
    </p:spTree>
    <p:extLst>
      <p:ext uri="{BB962C8B-B14F-4D97-AF65-F5344CB8AC3E}">
        <p14:creationId xmlns:p14="http://schemas.microsoft.com/office/powerpoint/2010/main" val="26089494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7B28-37CA-4AF4-94B8-14825D6B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A665A-5EEB-45D3-840E-D949C64FA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</a:t>
            </a:r>
            <a:r>
              <a:rPr lang="en-US" i="1" dirty="0"/>
              <a:t>exponential algorithms are a lot slower than polynomial algorithms</a:t>
            </a:r>
          </a:p>
          <a:p>
            <a:r>
              <a:rPr lang="en-US" dirty="0"/>
              <a:t>Suppose there is a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algorithm that runs in one nanosecond for size N = 1000 (this is a very unrealistic assumption!)</a:t>
            </a:r>
          </a:p>
          <a:p>
            <a:r>
              <a:rPr lang="en-US" dirty="0"/>
              <a:t>Every time N increases by 1, the running time of the algorithm will approximately double</a:t>
            </a:r>
          </a:p>
          <a:p>
            <a:r>
              <a:rPr lang="en-US" dirty="0"/>
              <a:t>We will consider the estimated running times for other values of N</a:t>
            </a:r>
          </a:p>
        </p:txBody>
      </p:sp>
    </p:spTree>
    <p:extLst>
      <p:ext uri="{BB962C8B-B14F-4D97-AF65-F5344CB8AC3E}">
        <p14:creationId xmlns:p14="http://schemas.microsoft.com/office/powerpoint/2010/main" val="40584107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26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9192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864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5821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71967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934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88646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3143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83050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40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12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48935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99581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82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06055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55941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628769"/>
              </p:ext>
            </p:extLst>
          </p:nvPr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8908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20A1-26FA-4F0F-9DCE-07DC7D04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1CD5-8FC5-4B29-BAFB-5F8D64B1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An algorithm has an average-case running time that is </a:t>
            </a:r>
            <a:r>
              <a:rPr lang="el-GR" dirty="0"/>
              <a:t>Θ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) and the actual running time is 1 nanosecond (ns) when N = 1,000</a:t>
            </a:r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C03C3-346E-444E-B2C2-436604E75115}"/>
              </a:ext>
            </a:extLst>
          </p:cNvPr>
          <p:cNvGraphicFramePr>
            <a:graphicFrameLocks noGrp="1"/>
          </p:cNvGraphicFramePr>
          <p:nvPr/>
        </p:nvGraphicFramePr>
        <p:xfrm>
          <a:off x="3459389" y="2784475"/>
          <a:ext cx="5273222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6611">
                  <a:extLst>
                    <a:ext uri="{9D8B030D-6E8A-4147-A177-3AD203B41FA5}">
                      <a16:colId xmlns:a16="http://schemas.microsoft.com/office/drawing/2014/main" val="493347230"/>
                    </a:ext>
                  </a:extLst>
                </a:gridCol>
                <a:gridCol w="2636611">
                  <a:extLst>
                    <a:ext uri="{9D8B030D-6E8A-4147-A177-3AD203B41FA5}">
                      <a16:colId xmlns:a16="http://schemas.microsoft.com/office/drawing/2014/main" val="12761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Runtime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4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 centuries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22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55504A-2D46-4FC4-B8D9-211E54A6D88A}"/>
              </a:ext>
            </a:extLst>
          </p:cNvPr>
          <p:cNvSpPr txBox="1"/>
          <p:nvPr/>
        </p:nvSpPr>
        <p:spPr>
          <a:xfrm>
            <a:off x="8945217" y="3429000"/>
            <a:ext cx="2408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Conclusion: Avoid exponential algorithms whenever possible!</a:t>
            </a:r>
          </a:p>
        </p:txBody>
      </p:sp>
    </p:spTree>
    <p:extLst>
      <p:ext uri="{BB962C8B-B14F-4D97-AF65-F5344CB8AC3E}">
        <p14:creationId xmlns:p14="http://schemas.microsoft.com/office/powerpoint/2010/main" val="11985056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1CC6-DDCF-463B-84A8-6ABD853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Fibonacci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72FA-230D-487E-9E2E-66C2BD0B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</a:t>
            </a:r>
            <a:r>
              <a:rPr lang="en-US" i="1" dirty="0"/>
              <a:t>Fibonacci sequence</a:t>
            </a:r>
            <a:r>
              <a:rPr lang="en-US" dirty="0"/>
              <a:t>: 1, 1, 2, 3, 5, 8, 13, 21, 34, 55, 89, ...</a:t>
            </a:r>
          </a:p>
          <a:p>
            <a:r>
              <a:rPr lang="en-US" dirty="0"/>
              <a:t>The first two numbers are defined to be 1 (or sometimes you see the first two numbers defined to be 0 and 1)</a:t>
            </a:r>
          </a:p>
          <a:p>
            <a:r>
              <a:rPr lang="en-US" dirty="0"/>
              <a:t>Each number after the first two is defined to be the sum of the previous two numbers</a:t>
            </a:r>
          </a:p>
          <a:p>
            <a:r>
              <a:rPr lang="en-US" dirty="0"/>
              <a:t>We will look at a recursive function and an iterative function (written in standard C) to compute the value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r>
              <a:rPr lang="en-US" dirty="0"/>
              <a:t>Note that the values grow exponentially, so really these functions compute the right-most 32 bits of the N</a:t>
            </a:r>
            <a:r>
              <a:rPr lang="en-US" baseline="30000" dirty="0"/>
              <a:t>th</a:t>
            </a:r>
            <a:r>
              <a:rPr lang="en-US" dirty="0"/>
              <a:t> Fibonacci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6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712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72E7-BAB8-47A9-B5FD-8075A5D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 Implementations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678B-2403-4D98-8AB1-145D0F3F6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Recursive Solution</a:t>
            </a:r>
            <a:r>
              <a:rPr lang="en-US" b="0" dirty="0"/>
              <a:t> (</a:t>
            </a:r>
            <a:r>
              <a:rPr lang="en-US" b="0" i="1" dirty="0"/>
              <a:t>exponential!</a:t>
            </a:r>
            <a:r>
              <a:rPr lang="en-US" b="0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8757C2-C8E6-4155-95FA-2D1788BE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(Fibonacci(n-1) +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Fibonacci(n-2));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6CFDD-9C77-4AB9-98F0-463F9955E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Iterative Solution</a:t>
            </a:r>
            <a:r>
              <a:rPr lang="en-US" b="0" dirty="0"/>
              <a:t> (</a:t>
            </a:r>
            <a:r>
              <a:rPr lang="en-US" b="0" i="1" dirty="0"/>
              <a:t>linear</a:t>
            </a:r>
            <a:r>
              <a:rPr lang="en-US" b="0" dirty="0"/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AD385-50A8-49A1-B3D8-AB9B28C853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Fibonacci(int n)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prev1 = 1, prev2 =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int x,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if (n &lt;= 2)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else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{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(x = 3; x &lt;= n; x++,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  </a:t>
            </a: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prev2 = prev1, prev1 = cur)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cur = prev2 + prev1;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return cur;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2693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EC2700-D218-46C7-8877-D52A5AC1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Fibonacci is Exponential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BC30A5-1911-4091-B9CB-72DADE17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way to show that the straightforward recursive implementation is an exponential time solution is to examine a tree representing the recursive calls;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is simple to show that the number of function calls is exponential with respect to N</a:t>
            </a:r>
          </a:p>
          <a:p>
            <a:r>
              <a:rPr lang="en-US" dirty="0"/>
              <a:t>Another way involves analyzing the number of computational steps the recursive routine requires and comparing this to the formula defining the Fibonacci sequence, which grows exponentially:</a:t>
            </a:r>
          </a:p>
          <a:p>
            <a:pPr lvl="1"/>
            <a:r>
              <a:rPr lang="en-US" dirty="0"/>
              <a:t>T(N) = T(N - 1) + T(N - 2) + c</a:t>
            </a:r>
          </a:p>
          <a:p>
            <a:pPr lvl="1"/>
            <a:r>
              <a:rPr lang="en-US" dirty="0"/>
              <a:t>Fib(N) = Fib(N - 1) + Fib(N - 2)</a:t>
            </a:r>
          </a:p>
          <a:p>
            <a:r>
              <a:rPr lang="en-US" dirty="0"/>
              <a:t>Conclusion: The simplest or most obvious way to compute something is not always the most efficient!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C273F9-28E7-CB27-6DB3-2B0C4F05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594" y="2349039"/>
            <a:ext cx="6806812" cy="16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24955</Words>
  <Application>Microsoft Office PowerPoint</Application>
  <PresentationFormat>Widescreen</PresentationFormat>
  <Paragraphs>3637</Paragraphs>
  <Slides>162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69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ECE264: Data Structures and Algorithms I (DSA 1)</vt:lpstr>
      <vt:lpstr>What’s an Algorithm?</vt:lpstr>
      <vt:lpstr>Big-O Notation</vt:lpstr>
      <vt:lpstr>Big-Omega Notation</vt:lpstr>
      <vt:lpstr>Big-Theta Notation</vt:lpstr>
      <vt:lpstr>Little-o Notation</vt:lpstr>
      <vt:lpstr>Using the Four Mathematical Notations</vt:lpstr>
      <vt:lpstr>Ordered Growth Rates (lowest to highest)</vt:lpstr>
      <vt:lpstr>Rule 1 (from book)</vt:lpstr>
      <vt:lpstr>Rule 2 (from book)</vt:lpstr>
      <vt:lpstr>Rule 3 (from book)</vt:lpstr>
      <vt:lpstr>Rules 4 - 7 and Stirling’s Formula (not in book)</vt:lpstr>
      <vt:lpstr>Comparing Functions (example)</vt:lpstr>
      <vt:lpstr>Applying the Definitions</vt:lpstr>
      <vt:lpstr>Assumptions</vt:lpstr>
      <vt:lpstr>Real Programs</vt:lpstr>
      <vt:lpstr>Rules for Analyzing Pseudo-code</vt:lpstr>
      <vt:lpstr>The Maximum Subsequence Sum Problem</vt:lpstr>
      <vt:lpstr>The Cubic Solution </vt:lpstr>
      <vt:lpstr>The Cubic Solution Pseudo-code</vt:lpstr>
      <vt:lpstr>The Cubic Solution Pseudo-code Expanded</vt:lpstr>
      <vt:lpstr>The Quadratic Solution</vt:lpstr>
      <vt:lpstr>The Quadratic Solution Pseudo-code</vt:lpstr>
      <vt:lpstr>The Linearithmic Solution</vt:lpstr>
      <vt:lpstr>Analyzing the Linearithmic Solution</vt:lpstr>
      <vt:lpstr>The Master Theorem</vt:lpstr>
      <vt:lpstr>The Master Theorem: Example 1</vt:lpstr>
      <vt:lpstr>The Master Theorem: Example 2</vt:lpstr>
      <vt:lpstr>The Master Theorem: Example 3</vt:lpstr>
      <vt:lpstr>The Master Theorem: Example 4</vt:lpstr>
      <vt:lpstr>The Master Theorem: Example 5</vt:lpstr>
      <vt:lpstr>The Linear Solution</vt:lpstr>
      <vt:lpstr>The Linear Solution Pseudo-code</vt:lpstr>
      <vt:lpstr>Linear Solution Example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Linear Solution Example (cont.)</vt:lpstr>
      <vt:lpstr>Actual Running Times</vt:lpstr>
      <vt:lpstr>Analyzing the Results</vt:lpstr>
      <vt:lpstr>Analyzing the Results</vt:lpstr>
      <vt:lpstr>Analyzing the Results</vt:lpstr>
      <vt:lpstr>Analyzing the Results</vt:lpstr>
      <vt:lpstr>Exponential Algorithms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Exponential Explosion</vt:lpstr>
      <vt:lpstr>The Fibonacci Sequence</vt:lpstr>
      <vt:lpstr>Fibonacci Implementations</vt:lpstr>
      <vt:lpstr>Fibonacci Implementations</vt:lpstr>
      <vt:lpstr>Recursive Fibonacci is Exponential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63</cp:revision>
  <dcterms:created xsi:type="dcterms:W3CDTF">2020-09-14T03:54:42Z</dcterms:created>
  <dcterms:modified xsi:type="dcterms:W3CDTF">2024-01-22T01:16:59Z</dcterms:modified>
</cp:coreProperties>
</file>