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74" r:id="rId3"/>
    <p:sldId id="257" r:id="rId4"/>
    <p:sldId id="258" r:id="rId5"/>
    <p:sldId id="260" r:id="rId6"/>
    <p:sldId id="259" r:id="rId7"/>
    <p:sldId id="261" r:id="rId8"/>
    <p:sldId id="262" r:id="rId9"/>
    <p:sldId id="263" r:id="rId10"/>
    <p:sldId id="265" r:id="rId11"/>
    <p:sldId id="266" r:id="rId12"/>
    <p:sldId id="267" r:id="rId13"/>
    <p:sldId id="264" r:id="rId14"/>
    <p:sldId id="268" r:id="rId15"/>
    <p:sldId id="269" r:id="rId16"/>
    <p:sldId id="270" r:id="rId17"/>
    <p:sldId id="271" r:id="rId18"/>
    <p:sldId id="272" r:id="rId19"/>
    <p:sldId id="273" r:id="rId20"/>
    <p:sldId id="275" r:id="rId21"/>
    <p:sldId id="276" r:id="rId22"/>
    <p:sldId id="277" r:id="rId23"/>
    <p:sldId id="278" r:id="rId24"/>
    <p:sldId id="279" r:id="rId25"/>
    <p:sldId id="280" r:id="rId26"/>
    <p:sldId id="281" r:id="rId27"/>
    <p:sldId id="282" r:id="rId28"/>
    <p:sldId id="310" r:id="rId29"/>
    <p:sldId id="283" r:id="rId30"/>
    <p:sldId id="284" r:id="rId31"/>
    <p:sldId id="285" r:id="rId32"/>
    <p:sldId id="286" r:id="rId33"/>
    <p:sldId id="287" r:id="rId34"/>
    <p:sldId id="288" r:id="rId35"/>
    <p:sldId id="291" r:id="rId36"/>
    <p:sldId id="290" r:id="rId37"/>
    <p:sldId id="289" r:id="rId38"/>
    <p:sldId id="292" r:id="rId39"/>
    <p:sldId id="293" r:id="rId40"/>
    <p:sldId id="307" r:id="rId41"/>
    <p:sldId id="294" r:id="rId42"/>
    <p:sldId id="303" r:id="rId43"/>
    <p:sldId id="304" r:id="rId44"/>
    <p:sldId id="305" r:id="rId45"/>
    <p:sldId id="309" r:id="rId46"/>
    <p:sldId id="30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0C2C46-BE14-41FA-B5DF-1DB539FDD0FA}" type="datetimeFigureOut">
              <a:rPr lang="en-US" smtClean="0"/>
              <a:t>3/5/2023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D86DD2-3E9E-42BA-92B8-15B28DA79E31}" type="slidenum">
              <a:rPr lang="en-US" smtClean="0"/>
              <a:t>‹#›</a:t>
            </a:fld>
            <a:endParaRPr lang="en-US"/>
          </a:p>
        </p:txBody>
      </p:sp>
    </p:spTree>
    <p:extLst>
      <p:ext uri="{BB962C8B-B14F-4D97-AF65-F5344CB8AC3E}">
        <p14:creationId xmlns:p14="http://schemas.microsoft.com/office/powerpoint/2010/main" val="118614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D3DC-591D-474A-8CE7-AE055C45C4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F577E7-CF63-41A9-85B6-C7D655718D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316162-1A8D-4A43-A5B2-90E87E43D8CD}"/>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5" name="Footer Placeholder 4">
            <a:extLst>
              <a:ext uri="{FF2B5EF4-FFF2-40B4-BE49-F238E27FC236}">
                <a16:creationId xmlns:a16="http://schemas.microsoft.com/office/drawing/2014/main" id="{7BE58C1C-6250-4627-A1E9-855B5E492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2F02D-2901-4767-B290-2167142FE571}"/>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3704799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EFC25-3840-4430-BFF9-058A5512A6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C0FFF6-D565-46BA-A44B-27ECF193FB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56105-BF81-455F-8906-73FE945916ED}"/>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5" name="Footer Placeholder 4">
            <a:extLst>
              <a:ext uri="{FF2B5EF4-FFF2-40B4-BE49-F238E27FC236}">
                <a16:creationId xmlns:a16="http://schemas.microsoft.com/office/drawing/2014/main" id="{E4506474-5BA7-4A26-A38C-7AB67667C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06FC7-3D84-4F82-AD8B-75256E8FD045}"/>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1689725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ADB6-9F03-456A-BAD1-C9C2423321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563166-A6DB-410A-92ED-2DA59F1DB3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ECA568-6B99-41D0-9E03-038685212068}"/>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5" name="Footer Placeholder 4">
            <a:extLst>
              <a:ext uri="{FF2B5EF4-FFF2-40B4-BE49-F238E27FC236}">
                <a16:creationId xmlns:a16="http://schemas.microsoft.com/office/drawing/2014/main" id="{E367F292-019B-4CBE-BDA2-A6142D723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D70F34-FE22-4D04-9CB7-4D8AB5196140}"/>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1302127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342F2-0321-4A09-B27B-E0D0068CCE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B7C0BE-40FA-4610-9A6D-E8800E68D8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442177-AC82-46CC-9835-686DAC0C0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8E3E01-452F-48BF-BFD7-2B006F172B55}"/>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6" name="Footer Placeholder 5">
            <a:extLst>
              <a:ext uri="{FF2B5EF4-FFF2-40B4-BE49-F238E27FC236}">
                <a16:creationId xmlns:a16="http://schemas.microsoft.com/office/drawing/2014/main" id="{6F4B1D2B-BCE4-4EE9-BE76-9BA49865B6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B8912E-EFCE-488D-A775-B573E92677B6}"/>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325441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CBA58-446C-4AE5-99F9-9BA37CAC5F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3606FB-2D9C-47BB-8453-FF89987057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A40DC1-FB77-4E96-93FA-14FD8A79AC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EF83F7-8DE8-4BD2-87D7-3DC3E5041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3B73C5-19C2-433B-9D67-A5EB5F0B6F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B33EEB-E311-4EDE-93B1-E7937F4E23B2}"/>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8" name="Footer Placeholder 7">
            <a:extLst>
              <a:ext uri="{FF2B5EF4-FFF2-40B4-BE49-F238E27FC236}">
                <a16:creationId xmlns:a16="http://schemas.microsoft.com/office/drawing/2014/main" id="{63483F59-510F-4468-9FBE-A38FE6D0E4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0A8FA6-D3D2-4B20-AEE5-E02BC280E2F2}"/>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2109953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3FCAD-7120-44CA-8231-FAAAFBAB92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BCEC80-FDF6-4D4C-A453-9BDBD17F6D6E}"/>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4" name="Footer Placeholder 3">
            <a:extLst>
              <a:ext uri="{FF2B5EF4-FFF2-40B4-BE49-F238E27FC236}">
                <a16:creationId xmlns:a16="http://schemas.microsoft.com/office/drawing/2014/main" id="{734A985D-2155-4538-9FBE-4AE2D52C3D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B598BF-F94C-46CD-94F6-F7874D129939}"/>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2275522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537E9E-EA8A-407C-A06B-39D462226BA0}"/>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3" name="Footer Placeholder 2">
            <a:extLst>
              <a:ext uri="{FF2B5EF4-FFF2-40B4-BE49-F238E27FC236}">
                <a16:creationId xmlns:a16="http://schemas.microsoft.com/office/drawing/2014/main" id="{1C04A148-A76B-42DB-B1F4-C4AFC3018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3AE759-6A2B-462F-9023-B24EB9D64CEE}"/>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1259106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A714-6577-4645-8DFF-EFF7A44A52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814343-38AF-46C6-B318-F2FAE533AB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9EE98F-15BA-447E-9E24-5EB93ABC1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F8A31D-0060-4A7B-AE9F-BEA224F8160E}"/>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6" name="Footer Placeholder 5">
            <a:extLst>
              <a:ext uri="{FF2B5EF4-FFF2-40B4-BE49-F238E27FC236}">
                <a16:creationId xmlns:a16="http://schemas.microsoft.com/office/drawing/2014/main" id="{4754350A-D639-4EAA-B197-6B08CAB01F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59E2D0-7F78-4ACF-8753-46A49F13852F}"/>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2898692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2A98-EE6D-4ACC-BB01-D82053E871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6329B0-3349-4325-B121-653CAA38FA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E09707-425F-4196-8B97-3EBD697CFC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8DF822-F2BB-49C2-94B8-EED7FB1F979E}"/>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6" name="Footer Placeholder 5">
            <a:extLst>
              <a:ext uri="{FF2B5EF4-FFF2-40B4-BE49-F238E27FC236}">
                <a16:creationId xmlns:a16="http://schemas.microsoft.com/office/drawing/2014/main" id="{6D8E6AF4-8008-479E-9886-65B9B1AC61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4ECE6-B136-4A8C-98EA-CD97688FAF76}"/>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680946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E0F3E-E02E-4E98-99F5-03EDEB7A98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0331F6-60AC-4D7E-AC1F-5B8E9370F6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4A6C5-EF6E-44EC-AFFD-6F466E73FC63}"/>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5" name="Footer Placeholder 4">
            <a:extLst>
              <a:ext uri="{FF2B5EF4-FFF2-40B4-BE49-F238E27FC236}">
                <a16:creationId xmlns:a16="http://schemas.microsoft.com/office/drawing/2014/main" id="{C0EA9DE2-2369-4AC9-B06E-6656CAA57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B3BC27-FEE5-4AEC-BCD4-04F8FB141F04}"/>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2612359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C9477-DE65-4986-99E3-0130B2A4DF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3CADF0-C5A6-480E-9A4A-376D1B814D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6AE0F-5E40-484E-AFE0-25F5442D5565}"/>
              </a:ext>
            </a:extLst>
          </p:cNvPr>
          <p:cNvSpPr>
            <a:spLocks noGrp="1"/>
          </p:cNvSpPr>
          <p:nvPr>
            <p:ph type="dt" sz="half" idx="10"/>
          </p:nvPr>
        </p:nvSpPr>
        <p:spPr/>
        <p:txBody>
          <a:bodyPr/>
          <a:lstStyle/>
          <a:p>
            <a:fld id="{CBC78B35-BDB4-465C-8AFD-7A3A117B1D1A}" type="datetimeFigureOut">
              <a:rPr lang="en-US" smtClean="0"/>
              <a:t>3/5/2023</a:t>
            </a:fld>
            <a:endParaRPr lang="en-US"/>
          </a:p>
        </p:txBody>
      </p:sp>
      <p:sp>
        <p:nvSpPr>
          <p:cNvPr id="5" name="Footer Placeholder 4">
            <a:extLst>
              <a:ext uri="{FF2B5EF4-FFF2-40B4-BE49-F238E27FC236}">
                <a16:creationId xmlns:a16="http://schemas.microsoft.com/office/drawing/2014/main" id="{C52870AF-579F-4B0E-9355-21DD17D06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7A6E5B-BF83-47A4-B0EE-2DC85DEC9E68}"/>
              </a:ext>
            </a:extLst>
          </p:cNvPr>
          <p:cNvSpPr>
            <a:spLocks noGrp="1"/>
          </p:cNvSpPr>
          <p:nvPr>
            <p:ph type="sldNum" sz="quarter" idx="12"/>
          </p:nvPr>
        </p:nvSpPr>
        <p:spPr/>
        <p:txBody>
          <a:bodyPr/>
          <a:lstStyle/>
          <a:p>
            <a:fld id="{2B26F419-B726-4250-9148-DC269DF6AC88}" type="slidenum">
              <a:rPr lang="en-US" smtClean="0"/>
              <a:t>‹#›</a:t>
            </a:fld>
            <a:endParaRPr lang="en-US"/>
          </a:p>
        </p:txBody>
      </p:sp>
    </p:spTree>
    <p:extLst>
      <p:ext uri="{BB962C8B-B14F-4D97-AF65-F5344CB8AC3E}">
        <p14:creationId xmlns:p14="http://schemas.microsoft.com/office/powerpoint/2010/main" val="1842774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627E7C-58B0-435A-9ABA-5F08889CFA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CCDCAD-E841-48A8-A481-655E34EF87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615D0D-678D-4BCB-8871-12E9A59B41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C78B35-BDB4-465C-8AFD-7A3A117B1D1A}" type="datetimeFigureOut">
              <a:rPr lang="en-US" smtClean="0"/>
              <a:t>3/5/2023</a:t>
            </a:fld>
            <a:endParaRPr lang="en-US"/>
          </a:p>
        </p:txBody>
      </p:sp>
      <p:sp>
        <p:nvSpPr>
          <p:cNvPr id="5" name="Footer Placeholder 4">
            <a:extLst>
              <a:ext uri="{FF2B5EF4-FFF2-40B4-BE49-F238E27FC236}">
                <a16:creationId xmlns:a16="http://schemas.microsoft.com/office/drawing/2014/main" id="{9BE8245A-F9EB-4B75-B85D-3773EF6D5C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1D75C54-692A-4BB4-BC5F-AD386B2944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6F419-B726-4250-9148-DC269DF6AC88}" type="slidenum">
              <a:rPr lang="en-US" smtClean="0"/>
              <a:t>‹#›</a:t>
            </a:fld>
            <a:endParaRPr lang="en-US"/>
          </a:p>
        </p:txBody>
      </p:sp>
    </p:spTree>
    <p:extLst>
      <p:ext uri="{BB962C8B-B14F-4D97-AF65-F5344CB8AC3E}">
        <p14:creationId xmlns:p14="http://schemas.microsoft.com/office/powerpoint/2010/main" val="3995181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524000" y="3638614"/>
            <a:ext cx="9144000" cy="1655762"/>
          </a:xfrm>
        </p:spPr>
        <p:txBody>
          <a:bodyPr>
            <a:normAutofit/>
          </a:bodyPr>
          <a:lstStyle/>
          <a:p>
            <a:r>
              <a:rPr lang="en-US" sz="6000" dirty="0"/>
              <a:t>Parsing</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50BDE-7767-4050-99A5-12E74BAAD380}"/>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4CD6ED0C-3227-477A-A93E-8FCCDD172D9B}"/>
              </a:ext>
            </a:extLst>
          </p:cNvPr>
          <p:cNvSpPr>
            <a:spLocks noGrp="1"/>
          </p:cNvSpPr>
          <p:nvPr>
            <p:ph idx="1"/>
          </p:nvPr>
        </p:nvSpPr>
        <p:spPr/>
        <p:txBody>
          <a:bodyPr>
            <a:normAutofit fontScale="92500" lnSpcReduction="10000"/>
          </a:bodyPr>
          <a:lstStyle/>
          <a:p>
            <a:r>
              <a:rPr lang="en-US" dirty="0"/>
              <a:t>The first part of this topic is related to Sections 17.4 through 17.6 of the textbook, related to constituency parsing</a:t>
            </a:r>
          </a:p>
          <a:p>
            <a:r>
              <a:rPr lang="en-US" dirty="0"/>
              <a:t>Chapter 17, in general, is titled "Context-Free Grammars and Constituency Parsing"</a:t>
            </a:r>
          </a:p>
          <a:p>
            <a:r>
              <a:rPr lang="en-US" dirty="0"/>
              <a:t>We covered material from the first few sections of the chapter when we discussed phase structure grammars</a:t>
            </a:r>
          </a:p>
          <a:p>
            <a:r>
              <a:rPr lang="en-US" dirty="0"/>
              <a:t>The next portion of this topic is related to Appendix C of the textbook, titled "Statistical Constituency Parsing"; we will not cover this in detail</a:t>
            </a:r>
          </a:p>
          <a:p>
            <a:r>
              <a:rPr lang="en-US" dirty="0"/>
              <a:t>At the end of the topic, we will briefly talk about garden sentences, which are discussed in "The Language Instinct" by Pinker</a:t>
            </a:r>
          </a:p>
          <a:p>
            <a:r>
              <a:rPr lang="en-US" dirty="0"/>
              <a:t>A few other examples from Pinker are scattered throughout</a:t>
            </a:r>
          </a:p>
          <a:p>
            <a:endParaRPr lang="en-US" dirty="0"/>
          </a:p>
        </p:txBody>
      </p:sp>
    </p:spTree>
    <p:extLst>
      <p:ext uri="{BB962C8B-B14F-4D97-AF65-F5344CB8AC3E}">
        <p14:creationId xmlns:p14="http://schemas.microsoft.com/office/powerpoint/2010/main" val="236569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C6593-E466-4B65-A0AA-3C8E2F85FB5C}"/>
              </a:ext>
            </a:extLst>
          </p:cNvPr>
          <p:cNvSpPr>
            <a:spLocks noGrp="1"/>
          </p:cNvSpPr>
          <p:nvPr>
            <p:ph type="title"/>
          </p:nvPr>
        </p:nvSpPr>
        <p:spPr/>
        <p:txBody>
          <a:bodyPr/>
          <a:lstStyle/>
          <a:p>
            <a:r>
              <a:rPr lang="en-US" dirty="0"/>
              <a:t>Constituency Parsing</a:t>
            </a:r>
          </a:p>
        </p:txBody>
      </p:sp>
      <p:sp>
        <p:nvSpPr>
          <p:cNvPr id="3" name="Content Placeholder 2">
            <a:extLst>
              <a:ext uri="{FF2B5EF4-FFF2-40B4-BE49-F238E27FC236}">
                <a16:creationId xmlns:a16="http://schemas.microsoft.com/office/drawing/2014/main" id="{F7C63C4F-C6C9-456F-AB41-FF4E0C44388D}"/>
              </a:ext>
            </a:extLst>
          </p:cNvPr>
          <p:cNvSpPr>
            <a:spLocks noGrp="1"/>
          </p:cNvSpPr>
          <p:nvPr>
            <p:ph idx="1"/>
          </p:nvPr>
        </p:nvSpPr>
        <p:spPr/>
        <p:txBody>
          <a:bodyPr>
            <a:normAutofit fontScale="62500" lnSpcReduction="20000"/>
          </a:bodyPr>
          <a:lstStyle/>
          <a:p>
            <a:r>
              <a:rPr lang="en-US" dirty="0"/>
              <a:t>The textbook defines </a:t>
            </a:r>
            <a:r>
              <a:rPr lang="en-US" b="1" dirty="0"/>
              <a:t>syntactic parsing</a:t>
            </a:r>
            <a:r>
              <a:rPr lang="en-US" dirty="0"/>
              <a:t> to be "the task of assigning a syntactic structure to a sentence"</a:t>
            </a:r>
          </a:p>
          <a:p>
            <a:r>
              <a:rPr lang="en-US" dirty="0"/>
              <a:t>When using </a:t>
            </a:r>
            <a:r>
              <a:rPr lang="en-US" b="1" dirty="0"/>
              <a:t>phrase structure grammars</a:t>
            </a:r>
            <a:r>
              <a:rPr lang="en-US" dirty="0"/>
              <a:t>, a.k.a. </a:t>
            </a:r>
            <a:r>
              <a:rPr lang="en-US" b="1" dirty="0"/>
              <a:t>constituency grammars</a:t>
            </a:r>
            <a:r>
              <a:rPr lang="en-US" dirty="0"/>
              <a:t>, the task is known as </a:t>
            </a:r>
            <a:r>
              <a:rPr lang="en-US" b="1" dirty="0"/>
              <a:t>constituency parsing</a:t>
            </a:r>
          </a:p>
          <a:p>
            <a:r>
              <a:rPr lang="en-US" dirty="0"/>
              <a:t>An alternative to constituency parsing is </a:t>
            </a:r>
            <a:r>
              <a:rPr lang="en-US" i="1" dirty="0"/>
              <a:t>dependency parsing</a:t>
            </a:r>
            <a:r>
              <a:rPr lang="en-US" dirty="0"/>
              <a:t>, discussed in Chapter 18 of the textbook</a:t>
            </a:r>
          </a:p>
          <a:p>
            <a:r>
              <a:rPr lang="en-US" dirty="0"/>
              <a:t>We briefly discussed </a:t>
            </a:r>
            <a:r>
              <a:rPr lang="en-US" i="1" dirty="0"/>
              <a:t>dependency grammars</a:t>
            </a:r>
            <a:r>
              <a:rPr lang="en-US" dirty="0"/>
              <a:t> in a previous topic, but we will not discuss dependency parsing</a:t>
            </a:r>
          </a:p>
          <a:p>
            <a:r>
              <a:rPr lang="en-US" dirty="0"/>
              <a:t>Later, we will discuss an algorithm that parses an input sentence according to a </a:t>
            </a:r>
            <a:r>
              <a:rPr lang="en-US" b="1" dirty="0"/>
              <a:t>context-free grammar</a:t>
            </a:r>
            <a:r>
              <a:rPr lang="en-US" dirty="0"/>
              <a:t> (</a:t>
            </a:r>
            <a:r>
              <a:rPr lang="en-US" b="1" dirty="0"/>
              <a:t>CFG</a:t>
            </a:r>
            <a:r>
              <a:rPr lang="en-US" dirty="0"/>
              <a:t>)</a:t>
            </a:r>
          </a:p>
          <a:p>
            <a:r>
              <a:rPr lang="en-US" dirty="0"/>
              <a:t>In a previous topic, we learned that linguists often use CFGs to represent phrase structure grammars</a:t>
            </a:r>
          </a:p>
          <a:p>
            <a:r>
              <a:rPr lang="en-US" dirty="0"/>
              <a:t>An example of a CFG,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1</a:t>
            </a:r>
            <a:r>
              <a:rPr lang="en-US" dirty="0">
                <a:cs typeface="Courier New" panose="02070309020205020404" pitchFamily="49" charset="0"/>
              </a:rPr>
              <a:t>, including a </a:t>
            </a:r>
            <a:r>
              <a:rPr lang="en-US" i="1" dirty="0">
                <a:cs typeface="Courier New" panose="02070309020205020404" pitchFamily="49" charset="0"/>
              </a:rPr>
              <a:t>lexicon</a:t>
            </a:r>
            <a:r>
              <a:rPr lang="en-US" dirty="0">
                <a:cs typeface="Courier New" panose="02070309020205020404" pitchFamily="49" charset="0"/>
              </a:rPr>
              <a:t> (indicating words with their </a:t>
            </a:r>
            <a:r>
              <a:rPr lang="en-US" i="1" dirty="0">
                <a:cs typeface="Courier New" panose="02070309020205020404" pitchFamily="49" charset="0"/>
              </a:rPr>
              <a:t>parts of speech</a:t>
            </a:r>
            <a:r>
              <a:rPr lang="en-US" dirty="0">
                <a:cs typeface="Courier New" panose="02070309020205020404" pitchFamily="49" charset="0"/>
              </a:rPr>
              <a:t>, or POS), is shown on the next slide; we saw a similar example during a previous topic</a:t>
            </a:r>
          </a:p>
          <a:p>
            <a:r>
              <a:rPr lang="en-US" dirty="0"/>
              <a:t>Constituency parsing can be viewed as a search for an appropriate </a:t>
            </a:r>
            <a:r>
              <a:rPr lang="en-US" b="1" dirty="0"/>
              <a:t>parse tree</a:t>
            </a:r>
            <a:r>
              <a:rPr lang="en-US" dirty="0"/>
              <a:t> (or all appropriate parse trees) given a CFG and an input sentence</a:t>
            </a:r>
          </a:p>
          <a:p>
            <a:r>
              <a:rPr lang="en-US" dirty="0"/>
              <a:t>We saw examples of parse trees as part of a previous topic, and we'll look at another example in a few slides</a:t>
            </a:r>
          </a:p>
          <a:p>
            <a:r>
              <a:rPr lang="en-US" dirty="0"/>
              <a:t>The discovered parse trees can be useful for applications such as </a:t>
            </a:r>
            <a:r>
              <a:rPr lang="en-US" i="1" dirty="0"/>
              <a:t>grammar checking</a:t>
            </a:r>
          </a:p>
          <a:p>
            <a:r>
              <a:rPr lang="en-US" dirty="0"/>
              <a:t>In conventional NLP, they could serve as an intermediate representation for </a:t>
            </a:r>
            <a:r>
              <a:rPr lang="en-US" i="1" dirty="0"/>
              <a:t>semantic analysis</a:t>
            </a:r>
            <a:r>
              <a:rPr lang="en-US" dirty="0"/>
              <a:t>, which was useful for applications such as </a:t>
            </a:r>
            <a:r>
              <a:rPr lang="en-US" i="1" dirty="0"/>
              <a:t>information extraction</a:t>
            </a:r>
            <a:r>
              <a:rPr lang="en-US" dirty="0"/>
              <a:t> and </a:t>
            </a:r>
            <a:r>
              <a:rPr lang="en-US" i="1" dirty="0"/>
              <a:t>question answering</a:t>
            </a:r>
            <a:r>
              <a:rPr lang="en-US" dirty="0"/>
              <a:t> (QA)</a:t>
            </a:r>
          </a:p>
        </p:txBody>
      </p:sp>
    </p:spTree>
    <p:extLst>
      <p:ext uri="{BB962C8B-B14F-4D97-AF65-F5344CB8AC3E}">
        <p14:creationId xmlns:p14="http://schemas.microsoft.com/office/powerpoint/2010/main" val="1697850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622C-4307-407C-B2B6-B46451CBBC82}"/>
              </a:ext>
            </a:extLst>
          </p:cNvPr>
          <p:cNvSpPr>
            <a:spLocks noGrp="1"/>
          </p:cNvSpPr>
          <p:nvPr>
            <p:ph type="title"/>
          </p:nvPr>
        </p:nvSpPr>
        <p:spPr/>
        <p:txBody>
          <a:bodyPr/>
          <a:lstStyle/>
          <a:p>
            <a:r>
              <a:rPr lang="en-US" dirty="0"/>
              <a:t>Example Grammar and Lexicon</a:t>
            </a:r>
          </a:p>
        </p:txBody>
      </p:sp>
      <p:pic>
        <p:nvPicPr>
          <p:cNvPr id="7" name="Picture 6">
            <a:extLst>
              <a:ext uri="{FF2B5EF4-FFF2-40B4-BE49-F238E27FC236}">
                <a16:creationId xmlns:a16="http://schemas.microsoft.com/office/drawing/2014/main" id="{E39F15B1-10DB-4DB3-B91B-4238E0403F08}"/>
              </a:ext>
            </a:extLst>
          </p:cNvPr>
          <p:cNvPicPr>
            <a:picLocks noChangeAspect="1"/>
          </p:cNvPicPr>
          <p:nvPr/>
        </p:nvPicPr>
        <p:blipFill>
          <a:blip r:embed="rId2"/>
          <a:stretch>
            <a:fillRect/>
          </a:stretch>
        </p:blipFill>
        <p:spPr>
          <a:xfrm>
            <a:off x="2476953" y="1690688"/>
            <a:ext cx="7238093" cy="4473447"/>
          </a:xfrm>
          <a:prstGeom prst="rect">
            <a:avLst/>
          </a:prstGeom>
        </p:spPr>
      </p:pic>
    </p:spTree>
    <p:extLst>
      <p:ext uri="{BB962C8B-B14F-4D97-AF65-F5344CB8AC3E}">
        <p14:creationId xmlns:p14="http://schemas.microsoft.com/office/powerpoint/2010/main" val="2708870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3268-79BD-4D8F-91E9-AC421CD049C3}"/>
              </a:ext>
            </a:extLst>
          </p:cNvPr>
          <p:cNvSpPr>
            <a:spLocks noGrp="1"/>
          </p:cNvSpPr>
          <p:nvPr>
            <p:ph type="title"/>
          </p:nvPr>
        </p:nvSpPr>
        <p:spPr/>
        <p:txBody>
          <a:bodyPr/>
          <a:lstStyle/>
          <a:p>
            <a:r>
              <a:rPr lang="en-US" dirty="0"/>
              <a:t>Ambiguous Sentences</a:t>
            </a:r>
          </a:p>
        </p:txBody>
      </p:sp>
      <p:sp>
        <p:nvSpPr>
          <p:cNvPr id="3" name="Content Placeholder 2">
            <a:extLst>
              <a:ext uri="{FF2B5EF4-FFF2-40B4-BE49-F238E27FC236}">
                <a16:creationId xmlns:a16="http://schemas.microsoft.com/office/drawing/2014/main" id="{0F6375F5-84EF-48BA-80E2-6FB3AE435717}"/>
              </a:ext>
            </a:extLst>
          </p:cNvPr>
          <p:cNvSpPr>
            <a:spLocks noGrp="1"/>
          </p:cNvSpPr>
          <p:nvPr>
            <p:ph idx="1"/>
          </p:nvPr>
        </p:nvSpPr>
        <p:spPr/>
        <p:txBody>
          <a:bodyPr>
            <a:normAutofit fontScale="85000" lnSpcReduction="20000"/>
          </a:bodyPr>
          <a:lstStyle/>
          <a:p>
            <a:r>
              <a:rPr lang="en-US" dirty="0"/>
              <a:t>The next slide shows two valid parse trees, according to the given CFG, for the sentence: "One morning, I shot an elephant in my pajamas"</a:t>
            </a:r>
          </a:p>
          <a:p>
            <a:r>
              <a:rPr lang="en-US" dirty="0"/>
              <a:t>Although the book doesn't state it, they are obviously assuming the existence of additional words in the lexicon</a:t>
            </a:r>
          </a:p>
          <a:p>
            <a:r>
              <a:rPr lang="en-US" dirty="0"/>
              <a:t>This example raises the notion of </a:t>
            </a:r>
            <a:r>
              <a:rPr lang="en-US" b="1" dirty="0"/>
              <a:t>syntactic ambiguity</a:t>
            </a:r>
            <a:r>
              <a:rPr lang="en-US" dirty="0"/>
              <a:t>, a.k.a. </a:t>
            </a:r>
            <a:r>
              <a:rPr lang="en-US" b="1" dirty="0"/>
              <a:t>structural ambiguity</a:t>
            </a:r>
          </a:p>
          <a:p>
            <a:r>
              <a:rPr lang="en-US" dirty="0"/>
              <a:t>This particular example is a case of </a:t>
            </a:r>
            <a:r>
              <a:rPr lang="en-US" b="1" dirty="0"/>
              <a:t>attachment ambiguity</a:t>
            </a:r>
          </a:p>
          <a:p>
            <a:r>
              <a:rPr lang="en-US" dirty="0"/>
              <a:t>The book points out that this is a line from Groucho Marx in the movie, "Animal Crackers", and the full quote, with context, is shown at the start of the chapter</a:t>
            </a:r>
          </a:p>
          <a:p>
            <a:r>
              <a:rPr lang="en-US" dirty="0"/>
              <a:t>The full context is: "One morning, I shot an elephant in my pajamas. How he got into my pajamas, I don't know."</a:t>
            </a:r>
          </a:p>
          <a:p>
            <a:r>
              <a:rPr lang="en-US" dirty="0"/>
              <a:t>I add: Given that context, the parse tree on the left would be the correct one!</a:t>
            </a:r>
          </a:p>
          <a:p>
            <a:r>
              <a:rPr lang="en-US" dirty="0"/>
              <a:t>Another example of attachment ambiguity mentioned in the textbook is: "We saw the Eiffel Tower flying to Paris."</a:t>
            </a:r>
          </a:p>
        </p:txBody>
      </p:sp>
    </p:spTree>
    <p:extLst>
      <p:ext uri="{BB962C8B-B14F-4D97-AF65-F5344CB8AC3E}">
        <p14:creationId xmlns:p14="http://schemas.microsoft.com/office/powerpoint/2010/main" val="4081761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9A739-C333-499A-95D6-FCFD76DD50C4}"/>
              </a:ext>
            </a:extLst>
          </p:cNvPr>
          <p:cNvSpPr>
            <a:spLocks noGrp="1"/>
          </p:cNvSpPr>
          <p:nvPr>
            <p:ph type="title"/>
          </p:nvPr>
        </p:nvSpPr>
        <p:spPr/>
        <p:txBody>
          <a:bodyPr/>
          <a:lstStyle/>
          <a:p>
            <a:r>
              <a:rPr lang="en-US" dirty="0"/>
              <a:t>Example Parse Trees</a:t>
            </a:r>
          </a:p>
        </p:txBody>
      </p:sp>
      <p:pic>
        <p:nvPicPr>
          <p:cNvPr id="4" name="Picture 3">
            <a:extLst>
              <a:ext uri="{FF2B5EF4-FFF2-40B4-BE49-F238E27FC236}">
                <a16:creationId xmlns:a16="http://schemas.microsoft.com/office/drawing/2014/main" id="{EFF467E8-0D29-4190-744D-846F8DDBD9E4}"/>
              </a:ext>
            </a:extLst>
          </p:cNvPr>
          <p:cNvPicPr>
            <a:picLocks noChangeAspect="1"/>
          </p:cNvPicPr>
          <p:nvPr/>
        </p:nvPicPr>
        <p:blipFill>
          <a:blip r:embed="rId2"/>
          <a:stretch>
            <a:fillRect/>
          </a:stretch>
        </p:blipFill>
        <p:spPr>
          <a:xfrm>
            <a:off x="2296707" y="1690688"/>
            <a:ext cx="7598585" cy="4505571"/>
          </a:xfrm>
          <a:prstGeom prst="rect">
            <a:avLst/>
          </a:prstGeom>
        </p:spPr>
      </p:pic>
    </p:spTree>
    <p:extLst>
      <p:ext uri="{BB962C8B-B14F-4D97-AF65-F5344CB8AC3E}">
        <p14:creationId xmlns:p14="http://schemas.microsoft.com/office/powerpoint/2010/main" val="400833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CC119-D765-4C27-9332-2FB4AECE8EA7}"/>
              </a:ext>
            </a:extLst>
          </p:cNvPr>
          <p:cNvSpPr>
            <a:spLocks noGrp="1"/>
          </p:cNvSpPr>
          <p:nvPr>
            <p:ph type="title"/>
          </p:nvPr>
        </p:nvSpPr>
        <p:spPr/>
        <p:txBody>
          <a:bodyPr/>
          <a:lstStyle/>
          <a:p>
            <a:r>
              <a:rPr lang="en-US" dirty="0"/>
              <a:t>Coordination Ambiguity</a:t>
            </a:r>
          </a:p>
        </p:txBody>
      </p:sp>
      <p:sp>
        <p:nvSpPr>
          <p:cNvPr id="3" name="Content Placeholder 2">
            <a:extLst>
              <a:ext uri="{FF2B5EF4-FFF2-40B4-BE49-F238E27FC236}">
                <a16:creationId xmlns:a16="http://schemas.microsoft.com/office/drawing/2014/main" id="{111CD723-64FC-4C3C-9F7C-341262A0C018}"/>
              </a:ext>
            </a:extLst>
          </p:cNvPr>
          <p:cNvSpPr>
            <a:spLocks noGrp="1"/>
          </p:cNvSpPr>
          <p:nvPr>
            <p:ph idx="1"/>
          </p:nvPr>
        </p:nvSpPr>
        <p:spPr/>
        <p:txBody>
          <a:bodyPr>
            <a:normAutofit fontScale="62500" lnSpcReduction="20000"/>
          </a:bodyPr>
          <a:lstStyle/>
          <a:p>
            <a:r>
              <a:rPr lang="en-US" dirty="0"/>
              <a:t>Another type of syntactic ambiguity is </a:t>
            </a:r>
            <a:r>
              <a:rPr lang="en-US" b="1" dirty="0"/>
              <a:t>coordination ambiguity</a:t>
            </a:r>
            <a:r>
              <a:rPr lang="en-US" dirty="0"/>
              <a:t>, involving conjunctions</a:t>
            </a:r>
          </a:p>
          <a:p>
            <a:r>
              <a:rPr lang="en-US" dirty="0"/>
              <a:t>For example, the phrase "old men and women" can be viewed as [old [men and women]] or [old men] and [women]</a:t>
            </a:r>
          </a:p>
          <a:p>
            <a:r>
              <a:rPr lang="en-US" dirty="0"/>
              <a:t>I add: Such ambiguity can have non-trivial consequences; I will describe one that personally affected me (and many thousands of other people)!</a:t>
            </a:r>
          </a:p>
          <a:p>
            <a:r>
              <a:rPr lang="en-US" dirty="0"/>
              <a:t>In 2006, the United States Congress passed a law called the Unlawful Internet Gambling Enforcement Act (UIGEA)</a:t>
            </a:r>
          </a:p>
          <a:p>
            <a:r>
              <a:rPr lang="en-US" dirty="0"/>
              <a:t>This led to an event on April 15, 2011, later referred to by the on-line poker community as Black Friday</a:t>
            </a:r>
          </a:p>
          <a:p>
            <a:r>
              <a:rPr lang="en-US" dirty="0"/>
              <a:t>On that day, all on-line poker sites were shut down within the United States by the U.S. government</a:t>
            </a:r>
          </a:p>
          <a:p>
            <a:r>
              <a:rPr lang="en-US" dirty="0"/>
              <a:t>Part of the legal justification of the UIGEA was the Federal Wire Act, from 1961, which made it illegal to place certain bets over the telephone</a:t>
            </a:r>
          </a:p>
          <a:p>
            <a:r>
              <a:rPr lang="en-US" dirty="0"/>
              <a:t>This has since been interpreted to also apply to bets made over the Internet</a:t>
            </a:r>
          </a:p>
          <a:p>
            <a:r>
              <a:rPr lang="en-US" dirty="0"/>
              <a:t>It is debatable, however, if the Federal Wire Act should legally apply to poker</a:t>
            </a:r>
          </a:p>
          <a:p>
            <a:r>
              <a:rPr lang="en-US" dirty="0"/>
              <a:t>This has been fought (and is probably still being fought) in courts, and it largely comes down to the parsing of the ambiguous phrase, "sporting event or contest" (see the next slide for the relevant context)</a:t>
            </a:r>
          </a:p>
        </p:txBody>
      </p:sp>
    </p:spTree>
    <p:extLst>
      <p:ext uri="{BB962C8B-B14F-4D97-AF65-F5344CB8AC3E}">
        <p14:creationId xmlns:p14="http://schemas.microsoft.com/office/powerpoint/2010/main" val="1477587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EFEE4-3E61-44E9-B7F8-852B0FB0E74E}"/>
              </a:ext>
            </a:extLst>
          </p:cNvPr>
          <p:cNvSpPr>
            <a:spLocks noGrp="1"/>
          </p:cNvSpPr>
          <p:nvPr>
            <p:ph type="title"/>
          </p:nvPr>
        </p:nvSpPr>
        <p:spPr/>
        <p:txBody>
          <a:bodyPr/>
          <a:lstStyle/>
          <a:p>
            <a:r>
              <a:rPr lang="en-US" dirty="0"/>
              <a:t>Excerpt from the Federal Wire Act</a:t>
            </a:r>
          </a:p>
        </p:txBody>
      </p:sp>
      <p:sp>
        <p:nvSpPr>
          <p:cNvPr id="3" name="Content Placeholder 2">
            <a:extLst>
              <a:ext uri="{FF2B5EF4-FFF2-40B4-BE49-F238E27FC236}">
                <a16:creationId xmlns:a16="http://schemas.microsoft.com/office/drawing/2014/main" id="{B47A8322-E6CD-42EA-9F44-A22A2EA15CD0}"/>
              </a:ext>
            </a:extLst>
          </p:cNvPr>
          <p:cNvSpPr>
            <a:spLocks noGrp="1"/>
          </p:cNvSpPr>
          <p:nvPr>
            <p:ph idx="1"/>
          </p:nvPr>
        </p:nvSpPr>
        <p:spPr/>
        <p:txBody>
          <a:bodyPr/>
          <a:lstStyle/>
          <a:p>
            <a:pPr marL="0" indent="0">
              <a:buNone/>
            </a:pPr>
            <a:r>
              <a:rPr lang="en-US" dirty="0"/>
              <a:t>"Whoever being engaged in the business of betting or wagering knowingly uses a wire communication facility for the transmission in interstate or foreign commerce of bets or wagers or information assisting in the placing of bets or wagers on any </a:t>
            </a:r>
            <a:r>
              <a:rPr lang="en-US" i="1" dirty="0"/>
              <a:t>sporting event or contest</a:t>
            </a:r>
            <a:r>
              <a:rPr lang="en-US" dirty="0"/>
              <a:t>, or for the transmission of a wire communication which entitles the recipient to receive money or credit as a result of bets or wagers, or for information assisting in the placing of bets or wagers, shall be fined under this title or imprisoned not more than two years, or both."</a:t>
            </a:r>
          </a:p>
        </p:txBody>
      </p:sp>
    </p:spTree>
    <p:extLst>
      <p:ext uri="{BB962C8B-B14F-4D97-AF65-F5344CB8AC3E}">
        <p14:creationId xmlns:p14="http://schemas.microsoft.com/office/powerpoint/2010/main" val="2707678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8E42B-4E86-4766-A87F-B728C6211424}"/>
              </a:ext>
            </a:extLst>
          </p:cNvPr>
          <p:cNvSpPr>
            <a:spLocks noGrp="1"/>
          </p:cNvSpPr>
          <p:nvPr>
            <p:ph type="title"/>
          </p:nvPr>
        </p:nvSpPr>
        <p:spPr/>
        <p:txBody>
          <a:bodyPr/>
          <a:lstStyle/>
          <a:p>
            <a:r>
              <a:rPr lang="en-US" dirty="0"/>
              <a:t>Other Ambiguity</a:t>
            </a:r>
          </a:p>
        </p:txBody>
      </p:sp>
      <p:sp>
        <p:nvSpPr>
          <p:cNvPr id="3" name="Content Placeholder 2">
            <a:extLst>
              <a:ext uri="{FF2B5EF4-FFF2-40B4-BE49-F238E27FC236}">
                <a16:creationId xmlns:a16="http://schemas.microsoft.com/office/drawing/2014/main" id="{C955FEC9-8E76-4B4D-BA34-2D1E68CCE4C3}"/>
              </a:ext>
            </a:extLst>
          </p:cNvPr>
          <p:cNvSpPr>
            <a:spLocks noGrp="1"/>
          </p:cNvSpPr>
          <p:nvPr>
            <p:ph idx="1"/>
          </p:nvPr>
        </p:nvSpPr>
        <p:spPr/>
        <p:txBody>
          <a:bodyPr>
            <a:normAutofit fontScale="62500" lnSpcReduction="20000"/>
          </a:bodyPr>
          <a:lstStyle/>
          <a:p>
            <a:r>
              <a:rPr lang="en-US" dirty="0"/>
              <a:t>Another type of ambiguity, not specifically mentioned in relation to this topic in the textbook, is </a:t>
            </a:r>
            <a:r>
              <a:rPr lang="en-US" b="1" dirty="0"/>
              <a:t>lexical ambiguity</a:t>
            </a:r>
            <a:r>
              <a:rPr lang="en-US" dirty="0"/>
              <a:t>; i.e., words can have multiple meanings</a:t>
            </a:r>
          </a:p>
          <a:p>
            <a:r>
              <a:rPr lang="en-US" dirty="0"/>
              <a:t>An example of lexical ambiguity without syntactic ambiguity that I found on-line is "I saw a bat"</a:t>
            </a:r>
          </a:p>
          <a:p>
            <a:pPr lvl="1"/>
            <a:r>
              <a:rPr lang="en-US" dirty="0"/>
              <a:t>Here, "bat" could refer to an animal or a baseball bat</a:t>
            </a:r>
          </a:p>
          <a:p>
            <a:pPr lvl="1"/>
            <a:r>
              <a:rPr lang="en-US" dirty="0"/>
              <a:t>The word "saw" could possibly mean "cut with a saw" (debatable with respect to this particular sentence)</a:t>
            </a:r>
          </a:p>
          <a:p>
            <a:r>
              <a:rPr lang="en-US" dirty="0"/>
              <a:t>Even if a complete sentence is not ambiguous, parts of the sentence might have local ambiguity, which makes parsing more difficult</a:t>
            </a:r>
          </a:p>
          <a:p>
            <a:r>
              <a:rPr lang="en-US" dirty="0"/>
              <a:t>For example, the word "book" in "book that flight" (seen elsewhere in the book) must be a verb, but the most common POS for book is almost certainly "noun"</a:t>
            </a:r>
          </a:p>
          <a:p>
            <a:r>
              <a:rPr lang="en-US" dirty="0"/>
              <a:t>Lexical and syntactic ambiguity both can lead to </a:t>
            </a:r>
            <a:r>
              <a:rPr lang="en-US" b="1" dirty="0"/>
              <a:t>semantic ambiguity</a:t>
            </a:r>
            <a:r>
              <a:rPr lang="en-US" dirty="0"/>
              <a:t>, meaning that a sentence or utterance has multiple possible interpretations</a:t>
            </a:r>
          </a:p>
          <a:p>
            <a:r>
              <a:rPr lang="en-US" dirty="0"/>
              <a:t>We will learn more about </a:t>
            </a:r>
            <a:r>
              <a:rPr lang="en-US" b="1" dirty="0"/>
              <a:t>semantics</a:t>
            </a:r>
            <a:r>
              <a:rPr lang="en-US" dirty="0"/>
              <a:t> during our next topic</a:t>
            </a:r>
          </a:p>
          <a:p>
            <a:r>
              <a:rPr lang="en-US" dirty="0"/>
              <a:t>When processing spoken English, </a:t>
            </a:r>
            <a:r>
              <a:rPr lang="en-US" i="1" dirty="0"/>
              <a:t>homophones</a:t>
            </a:r>
            <a:r>
              <a:rPr lang="en-US" dirty="0"/>
              <a:t> (words that sound the same but are spelled differently and have different meanings) add another type of ambiguity</a:t>
            </a:r>
          </a:p>
          <a:p>
            <a:r>
              <a:rPr lang="en-US" dirty="0"/>
              <a:t>The textbook I use for my AI course claims that "almost every utterance is highly ambiguous, even though the alternative interpretations might not be apparent to a native speaker"</a:t>
            </a:r>
          </a:p>
        </p:txBody>
      </p:sp>
    </p:spTree>
    <p:extLst>
      <p:ext uri="{BB962C8B-B14F-4D97-AF65-F5344CB8AC3E}">
        <p14:creationId xmlns:p14="http://schemas.microsoft.com/office/powerpoint/2010/main" val="2419144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97D2B-5360-4DAA-A4B5-208FABA40E4C}"/>
              </a:ext>
            </a:extLst>
          </p:cNvPr>
          <p:cNvSpPr>
            <a:spLocks noGrp="1"/>
          </p:cNvSpPr>
          <p:nvPr>
            <p:ph type="title"/>
          </p:nvPr>
        </p:nvSpPr>
        <p:spPr/>
        <p:txBody>
          <a:bodyPr/>
          <a:lstStyle/>
          <a:p>
            <a:r>
              <a:rPr lang="en-US" dirty="0"/>
              <a:t>Time Flies Like an Arrow</a:t>
            </a:r>
          </a:p>
        </p:txBody>
      </p:sp>
      <p:sp>
        <p:nvSpPr>
          <p:cNvPr id="3" name="Content Placeholder 2">
            <a:extLst>
              <a:ext uri="{FF2B5EF4-FFF2-40B4-BE49-F238E27FC236}">
                <a16:creationId xmlns:a16="http://schemas.microsoft.com/office/drawing/2014/main" id="{FCBA872B-3EEF-4EDA-9035-A33D666E9CDB}"/>
              </a:ext>
            </a:extLst>
          </p:cNvPr>
          <p:cNvSpPr>
            <a:spLocks noGrp="1"/>
          </p:cNvSpPr>
          <p:nvPr>
            <p:ph idx="1"/>
          </p:nvPr>
        </p:nvSpPr>
        <p:spPr/>
        <p:txBody>
          <a:bodyPr>
            <a:normAutofit lnSpcReduction="10000"/>
          </a:bodyPr>
          <a:lstStyle/>
          <a:p>
            <a:r>
              <a:rPr lang="en-US" dirty="0"/>
              <a:t>In "The Language Instinct", Pinker discusses a famous example of an ambiguous sentence from NLP history</a:t>
            </a:r>
          </a:p>
          <a:p>
            <a:r>
              <a:rPr lang="en-US" dirty="0"/>
              <a:t>The sentence is: "Time flies like an arrow."</a:t>
            </a:r>
          </a:p>
          <a:p>
            <a:r>
              <a:rPr lang="en-US" dirty="0"/>
              <a:t>According to Pinker, this was the first sentence input to one of the first-ever implemented parsers</a:t>
            </a:r>
          </a:p>
          <a:p>
            <a:r>
              <a:rPr lang="en-US" dirty="0"/>
              <a:t>Supposedly, the programmers were originally surprised that the computer found five possible parses</a:t>
            </a:r>
          </a:p>
          <a:p>
            <a:r>
              <a:rPr lang="en-US" dirty="0"/>
              <a:t>They soon realized that all the parses were valid according to the grammar</a:t>
            </a:r>
          </a:p>
          <a:p>
            <a:r>
              <a:rPr lang="en-US" dirty="0"/>
              <a:t>The parses related to five possible interpretations of the sentence!</a:t>
            </a:r>
          </a:p>
        </p:txBody>
      </p:sp>
    </p:spTree>
    <p:extLst>
      <p:ext uri="{BB962C8B-B14F-4D97-AF65-F5344CB8AC3E}">
        <p14:creationId xmlns:p14="http://schemas.microsoft.com/office/powerpoint/2010/main" val="907244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lstStyle/>
          <a:p>
            <a:r>
              <a:rPr lang="en-US" dirty="0"/>
              <a:t>Possible meaning #1: Time proceeds as quickly as an arrow proceeds (probably the intended meaning)</a:t>
            </a:r>
          </a:p>
        </p:txBody>
      </p:sp>
    </p:spTree>
    <p:extLst>
      <p:ext uri="{BB962C8B-B14F-4D97-AF65-F5344CB8AC3E}">
        <p14:creationId xmlns:p14="http://schemas.microsoft.com/office/powerpoint/2010/main" val="1215424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p:txBody>
      </p:sp>
    </p:spTree>
    <p:extLst>
      <p:ext uri="{BB962C8B-B14F-4D97-AF65-F5344CB8AC3E}">
        <p14:creationId xmlns:p14="http://schemas.microsoft.com/office/powerpoint/2010/main" val="3441801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p:txBody>
      </p:sp>
    </p:spTree>
    <p:extLst>
      <p:ext uri="{BB962C8B-B14F-4D97-AF65-F5344CB8AC3E}">
        <p14:creationId xmlns:p14="http://schemas.microsoft.com/office/powerpoint/2010/main" val="3262646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p:txBody>
      </p:sp>
    </p:spTree>
    <p:extLst>
      <p:ext uri="{BB962C8B-B14F-4D97-AF65-F5344CB8AC3E}">
        <p14:creationId xmlns:p14="http://schemas.microsoft.com/office/powerpoint/2010/main" val="4219626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a:xfrm>
            <a:off x="838200" y="1825625"/>
            <a:ext cx="10515600" cy="4487494"/>
          </a:xfrm>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a:p>
            <a:r>
              <a:rPr lang="en-US" dirty="0"/>
              <a:t>Possible meaning #5: Flies of a particular kind, "time flies", are fond of an arrow</a:t>
            </a:r>
          </a:p>
        </p:txBody>
      </p:sp>
    </p:spTree>
    <p:extLst>
      <p:ext uri="{BB962C8B-B14F-4D97-AF65-F5344CB8AC3E}">
        <p14:creationId xmlns:p14="http://schemas.microsoft.com/office/powerpoint/2010/main" val="1341145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a:xfrm>
            <a:off x="838200" y="1825625"/>
            <a:ext cx="10515600" cy="4487494"/>
          </a:xfrm>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a:p>
            <a:r>
              <a:rPr lang="en-US" dirty="0"/>
              <a:t>Possible meaning #5: Flies of a particular kind, "time flies", are fond of an arrow; if you don’t like this one, consider "Fruit flies like an apple."</a:t>
            </a:r>
          </a:p>
        </p:txBody>
      </p:sp>
    </p:spTree>
    <p:extLst>
      <p:ext uri="{BB962C8B-B14F-4D97-AF65-F5344CB8AC3E}">
        <p14:creationId xmlns:p14="http://schemas.microsoft.com/office/powerpoint/2010/main" val="3358837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506B1-7FD8-4B31-8E4B-E488E3054DC1}"/>
              </a:ext>
            </a:extLst>
          </p:cNvPr>
          <p:cNvSpPr>
            <a:spLocks noGrp="1"/>
          </p:cNvSpPr>
          <p:nvPr>
            <p:ph type="title"/>
          </p:nvPr>
        </p:nvSpPr>
        <p:spPr/>
        <p:txBody>
          <a:bodyPr/>
          <a:lstStyle/>
          <a:p>
            <a:r>
              <a:rPr lang="en-US" dirty="0"/>
              <a:t>Syntactic Disambiguation</a:t>
            </a:r>
          </a:p>
        </p:txBody>
      </p:sp>
      <p:sp>
        <p:nvSpPr>
          <p:cNvPr id="3" name="Content Placeholder 2">
            <a:extLst>
              <a:ext uri="{FF2B5EF4-FFF2-40B4-BE49-F238E27FC236}">
                <a16:creationId xmlns:a16="http://schemas.microsoft.com/office/drawing/2014/main" id="{7B770D2E-C450-41F1-A1E6-367DB137329E}"/>
              </a:ext>
            </a:extLst>
          </p:cNvPr>
          <p:cNvSpPr>
            <a:spLocks noGrp="1"/>
          </p:cNvSpPr>
          <p:nvPr>
            <p:ph idx="1"/>
          </p:nvPr>
        </p:nvSpPr>
        <p:spPr/>
        <p:txBody>
          <a:bodyPr>
            <a:normAutofit fontScale="62500" lnSpcReduction="20000"/>
          </a:bodyPr>
          <a:lstStyle/>
          <a:p>
            <a:r>
              <a:rPr lang="en-US" b="1" dirty="0"/>
              <a:t>Syntactic disambiguation</a:t>
            </a:r>
            <a:r>
              <a:rPr lang="en-US" dirty="0"/>
              <a:t> involves choosing the correct (or most likely) parse tree</a:t>
            </a:r>
          </a:p>
          <a:p>
            <a:r>
              <a:rPr lang="en-US" dirty="0"/>
              <a:t>The techniques discussed in Chapter 17 of the textbook, including the main parsing algorithm we will cover, are not capable of this</a:t>
            </a:r>
          </a:p>
          <a:p>
            <a:r>
              <a:rPr lang="en-US" dirty="0"/>
              <a:t>We will cover a solution that determines if a sentence is valid according to a grammar (i.e., it acts as a </a:t>
            </a:r>
            <a:r>
              <a:rPr lang="en-US" i="1" dirty="0"/>
              <a:t>recognizer</a:t>
            </a:r>
            <a:r>
              <a:rPr lang="en-US" dirty="0"/>
              <a:t>)</a:t>
            </a:r>
          </a:p>
          <a:p>
            <a:r>
              <a:rPr lang="en-US" dirty="0"/>
              <a:t>We will also cover how to expand the solution to find all valid parse trees</a:t>
            </a:r>
          </a:p>
          <a:p>
            <a:r>
              <a:rPr lang="en-US" dirty="0"/>
              <a:t>Syntactic disambiguation involves knowledge from </a:t>
            </a:r>
            <a:r>
              <a:rPr lang="en-US" i="1" dirty="0"/>
              <a:t>probabilistic context-free grammars</a:t>
            </a:r>
            <a:r>
              <a:rPr lang="en-US" dirty="0"/>
              <a:t> (PCFGs), discussed in Appendix C, and, in some cases, </a:t>
            </a:r>
            <a:r>
              <a:rPr lang="en-US" i="1" dirty="0"/>
              <a:t>semantic analysis</a:t>
            </a:r>
          </a:p>
          <a:p>
            <a:r>
              <a:rPr lang="en-US" dirty="0"/>
              <a:t>We will briefly cover probabilistic context-free grammars later in this topic, and the main parsing we will cover can be extended to rely on them for syntactic disambiguation</a:t>
            </a:r>
          </a:p>
          <a:p>
            <a:r>
              <a:rPr lang="en-US" dirty="0"/>
              <a:t>In our next topic, we will cover the use of </a:t>
            </a:r>
            <a:r>
              <a:rPr lang="en-US" i="1" dirty="0"/>
              <a:t>first-order logic</a:t>
            </a:r>
            <a:r>
              <a:rPr lang="en-US" dirty="0"/>
              <a:t> as a representation for </a:t>
            </a:r>
            <a:r>
              <a:rPr lang="en-US" i="1" dirty="0"/>
              <a:t>semantics</a:t>
            </a:r>
          </a:p>
          <a:p>
            <a:r>
              <a:rPr lang="en-US" dirty="0"/>
              <a:t>However, we will not cover </a:t>
            </a:r>
            <a:r>
              <a:rPr lang="en-US" i="1" dirty="0"/>
              <a:t>computational semantics</a:t>
            </a:r>
            <a:r>
              <a:rPr lang="en-US" dirty="0"/>
              <a:t> or </a:t>
            </a:r>
            <a:r>
              <a:rPr lang="en-US" i="1" dirty="0"/>
              <a:t>semantic parsing</a:t>
            </a:r>
            <a:r>
              <a:rPr lang="en-US" dirty="0"/>
              <a:t> in this course (and the on-line draft of the textbook has not filled in the chapter on these topics yet – it is one of three missing chapters)</a:t>
            </a:r>
          </a:p>
          <a:p>
            <a:r>
              <a:rPr lang="en-US" dirty="0"/>
              <a:t>Even when there is no ambiguity, sentences that are valid according to a grammar may be difficult for humans to parse; we'll see examples known as </a:t>
            </a:r>
            <a:r>
              <a:rPr lang="en-US" i="1" dirty="0"/>
              <a:t>garden path sentences</a:t>
            </a:r>
            <a:r>
              <a:rPr lang="en-US" dirty="0"/>
              <a:t> at the end of this topic</a:t>
            </a:r>
          </a:p>
        </p:txBody>
      </p:sp>
    </p:spTree>
    <p:extLst>
      <p:ext uri="{BB962C8B-B14F-4D97-AF65-F5344CB8AC3E}">
        <p14:creationId xmlns:p14="http://schemas.microsoft.com/office/powerpoint/2010/main" val="4163010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CF9EF-059C-44D5-BEEF-D087A49DDE4A}"/>
              </a:ext>
            </a:extLst>
          </p:cNvPr>
          <p:cNvSpPr>
            <a:spLocks noGrp="1"/>
          </p:cNvSpPr>
          <p:nvPr>
            <p:ph type="title"/>
          </p:nvPr>
        </p:nvSpPr>
        <p:spPr/>
        <p:txBody>
          <a:bodyPr/>
          <a:lstStyle/>
          <a:p>
            <a:r>
              <a:rPr lang="en-US" dirty="0"/>
              <a:t>Buffalo</a:t>
            </a:r>
          </a:p>
        </p:txBody>
      </p:sp>
      <p:sp>
        <p:nvSpPr>
          <p:cNvPr id="3" name="Content Placeholder 2">
            <a:extLst>
              <a:ext uri="{FF2B5EF4-FFF2-40B4-BE49-F238E27FC236}">
                <a16:creationId xmlns:a16="http://schemas.microsoft.com/office/drawing/2014/main" id="{4726434A-6822-4824-B3BE-9D41DCB96ADF}"/>
              </a:ext>
            </a:extLst>
          </p:cNvPr>
          <p:cNvSpPr>
            <a:spLocks noGrp="1"/>
          </p:cNvSpPr>
          <p:nvPr>
            <p:ph idx="1"/>
          </p:nvPr>
        </p:nvSpPr>
        <p:spPr/>
        <p:txBody>
          <a:bodyPr>
            <a:normAutofit fontScale="85000" lnSpcReduction="20000"/>
          </a:bodyPr>
          <a:lstStyle/>
          <a:p>
            <a:r>
              <a:rPr lang="en-US" dirty="0"/>
              <a:t>The word "buffalo" is ambiguous, with at least three possible meanings if we ignore case</a:t>
            </a:r>
          </a:p>
          <a:p>
            <a:pPr lvl="1"/>
            <a:r>
              <a:rPr lang="en-US" dirty="0"/>
              <a:t>It is the name of a city in New York</a:t>
            </a:r>
          </a:p>
          <a:p>
            <a:pPr lvl="1"/>
            <a:r>
              <a:rPr lang="en-US" dirty="0"/>
              <a:t>It is a type of animal</a:t>
            </a:r>
          </a:p>
          <a:p>
            <a:pPr lvl="1"/>
            <a:r>
              <a:rPr lang="en-US" dirty="0"/>
              <a:t>It can be a verb, roughly meaning "to bully" or "to intimidate"</a:t>
            </a:r>
          </a:p>
          <a:p>
            <a:r>
              <a:rPr lang="en-US" dirty="0"/>
              <a:t>Here is (perhaps) my favorite sentence from "The Language Instinct":</a:t>
            </a:r>
          </a:p>
          <a:p>
            <a:pPr marL="457200" lvl="1" indent="0">
              <a:buNone/>
            </a:pPr>
            <a:r>
              <a:rPr lang="en-US" dirty="0"/>
              <a:t>"</a:t>
            </a:r>
            <a:r>
              <a:rPr lang="en-US" noProof="1"/>
              <a:t>Buffalo buffalo Buffalo buffalo buffalo buffalo Buffalo buffalo</a:t>
            </a:r>
            <a:r>
              <a:rPr lang="en-US" dirty="0"/>
              <a:t>."</a:t>
            </a:r>
          </a:p>
          <a:p>
            <a:r>
              <a:rPr lang="en-US" dirty="0"/>
              <a:t>The sentence, probably with different numbers of words, has been attributed to various people earlier than Pinker</a:t>
            </a:r>
          </a:p>
          <a:p>
            <a:r>
              <a:rPr lang="en-US" dirty="0"/>
              <a:t>To help parse the sentence, here is a sentence I constructed that has a similar structure but is simpler to parse (as a human):</a:t>
            </a:r>
          </a:p>
          <a:p>
            <a:pPr marL="457200" lvl="1" indent="0">
              <a:buNone/>
            </a:pPr>
            <a:r>
              <a:rPr lang="en-US" dirty="0"/>
              <a:t>"NYC dogs NYC squirrels encounter chase NYC squirrels."</a:t>
            </a:r>
          </a:p>
          <a:p>
            <a:r>
              <a:rPr lang="en-US" dirty="0"/>
              <a:t>Also, my friends and I were easily able to conclude that any sentence composed of buffalo one or more times is valid, assuming a typical grammar for English</a:t>
            </a:r>
          </a:p>
        </p:txBody>
      </p:sp>
    </p:spTree>
    <p:extLst>
      <p:ext uri="{BB962C8B-B14F-4D97-AF65-F5344CB8AC3E}">
        <p14:creationId xmlns:p14="http://schemas.microsoft.com/office/powerpoint/2010/main" val="4156454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93576-FEFD-482B-A1CC-AD7CA629603E}"/>
              </a:ext>
            </a:extLst>
          </p:cNvPr>
          <p:cNvSpPr>
            <a:spLocks noGrp="1"/>
          </p:cNvSpPr>
          <p:nvPr>
            <p:ph type="title"/>
          </p:nvPr>
        </p:nvSpPr>
        <p:spPr/>
        <p:txBody>
          <a:bodyPr/>
          <a:lstStyle/>
          <a:p>
            <a:r>
              <a:rPr lang="en-US" dirty="0"/>
              <a:t>Top-down and Bottom-up Strategies</a:t>
            </a:r>
          </a:p>
        </p:txBody>
      </p:sp>
      <p:sp>
        <p:nvSpPr>
          <p:cNvPr id="3" name="Content Placeholder 2">
            <a:extLst>
              <a:ext uri="{FF2B5EF4-FFF2-40B4-BE49-F238E27FC236}">
                <a16:creationId xmlns:a16="http://schemas.microsoft.com/office/drawing/2014/main" id="{5953885F-BCB2-49AE-BE7C-88782392DAB2}"/>
              </a:ext>
            </a:extLst>
          </p:cNvPr>
          <p:cNvSpPr>
            <a:spLocks noGrp="1"/>
          </p:cNvSpPr>
          <p:nvPr>
            <p:ph idx="1"/>
          </p:nvPr>
        </p:nvSpPr>
        <p:spPr/>
        <p:txBody>
          <a:bodyPr>
            <a:normAutofit fontScale="62500" lnSpcReduction="20000"/>
          </a:bodyPr>
          <a:lstStyle/>
          <a:p>
            <a:r>
              <a:rPr lang="en-US" dirty="0"/>
              <a:t>Syntactic parsing can be viewed as a search problem through the space of all possible parse trees, given a grammar, to find a valid parse tree for a given sentence</a:t>
            </a:r>
          </a:p>
          <a:p>
            <a:r>
              <a:rPr lang="en-US" dirty="0"/>
              <a:t>To be valid, the parse tree must have the following characteristics:</a:t>
            </a:r>
          </a:p>
          <a:p>
            <a:pPr lvl="1"/>
            <a:r>
              <a:rPr lang="en-US" dirty="0"/>
              <a:t>It must have the words from the sentence in the correct order as its leaves</a:t>
            </a:r>
          </a:p>
          <a:p>
            <a:pPr lvl="1"/>
            <a:r>
              <a:rPr lang="en-US" dirty="0"/>
              <a:t>It must have S (the presumed start symbol) as its root</a:t>
            </a:r>
          </a:p>
          <a:p>
            <a:pPr lvl="1"/>
            <a:r>
              <a:rPr lang="en-US" dirty="0"/>
              <a:t>It must expand all internal nodes according to a rule of the grammar</a:t>
            </a:r>
          </a:p>
          <a:p>
            <a:r>
              <a:rPr lang="en-US" dirty="0"/>
              <a:t>Two general search strategies for discovering such a parse tree are </a:t>
            </a:r>
            <a:r>
              <a:rPr lang="en-US" i="1" dirty="0"/>
              <a:t>top-down search</a:t>
            </a:r>
            <a:r>
              <a:rPr lang="en-US" dirty="0"/>
              <a:t> and </a:t>
            </a:r>
            <a:r>
              <a:rPr lang="en-US" i="1" dirty="0"/>
              <a:t>bottom-up search</a:t>
            </a:r>
            <a:r>
              <a:rPr lang="en-US" dirty="0"/>
              <a:t> (discussion of these general strategies has been dropped from the current version of the textbook)</a:t>
            </a:r>
            <a:endParaRPr lang="en-US" i="1" dirty="0"/>
          </a:p>
          <a:p>
            <a:pPr lvl="1"/>
            <a:r>
              <a:rPr lang="en-US" dirty="0"/>
              <a:t>A top-down search strategy starts with S and tries all possible expansions, hoping to produce the words from the sentence in the correct order</a:t>
            </a:r>
          </a:p>
          <a:p>
            <a:pPr lvl="1"/>
            <a:r>
              <a:rPr lang="en-US" dirty="0"/>
              <a:t>A backtracking approach, possibly using a </a:t>
            </a:r>
            <a:r>
              <a:rPr lang="en-US" i="1" dirty="0"/>
              <a:t>depth-first search</a:t>
            </a:r>
            <a:r>
              <a:rPr lang="en-US" dirty="0"/>
              <a:t> (DFS), can take a long time due to repeated calculations</a:t>
            </a:r>
          </a:p>
          <a:p>
            <a:pPr lvl="1"/>
            <a:r>
              <a:rPr lang="en-US" dirty="0"/>
              <a:t>Straight-forward backtracking searches can also get stuck in infinite loops due to recursive rules (e.g., the rule </a:t>
            </a:r>
            <a:r>
              <a:rPr lang="en-US" dirty="0">
                <a:latin typeface="Courier New" panose="02070309020205020404" pitchFamily="49" charset="0"/>
                <a:cs typeface="Courier New" panose="02070309020205020404" pitchFamily="49" charset="0"/>
              </a:rPr>
              <a:t>VP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VP PP</a:t>
            </a:r>
            <a:r>
              <a:rPr lang="en-US" dirty="0"/>
              <a:t> in the grammar), although this can be avoided with proper </a:t>
            </a:r>
            <a:r>
              <a:rPr lang="en-US" i="1" dirty="0"/>
              <a:t>pruning</a:t>
            </a:r>
          </a:p>
          <a:p>
            <a:pPr lvl="1"/>
            <a:r>
              <a:rPr lang="en-US" dirty="0"/>
              <a:t>A </a:t>
            </a:r>
            <a:r>
              <a:rPr lang="en-US" i="1" dirty="0"/>
              <a:t>breadth-first search </a:t>
            </a:r>
            <a:r>
              <a:rPr lang="en-US" dirty="0"/>
              <a:t>(BFS) can possibly help with time, although it would still be exponential, and this strategy can involve unrealistic amounts of memory, since the size of plies in the search tree increase exponentially</a:t>
            </a:r>
          </a:p>
          <a:p>
            <a:pPr lvl="1"/>
            <a:r>
              <a:rPr lang="en-US" dirty="0"/>
              <a:t>A bottom-up strategy starts with the words and tries to build up trees by applying rules from the grammar (where the right-hand side fits), hoping to form an S node that covers all the input</a:t>
            </a:r>
          </a:p>
          <a:p>
            <a:pPr lvl="1"/>
            <a:r>
              <a:rPr lang="en-US" dirty="0"/>
              <a:t>The bottom-up strategy may waste time exploring trees that have no hope in leading to an S</a:t>
            </a:r>
          </a:p>
        </p:txBody>
      </p:sp>
    </p:spTree>
    <p:extLst>
      <p:ext uri="{BB962C8B-B14F-4D97-AF65-F5344CB8AC3E}">
        <p14:creationId xmlns:p14="http://schemas.microsoft.com/office/powerpoint/2010/main" val="1369058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F65DE-8C1B-4704-A4C9-E0B0D4593866}"/>
              </a:ext>
            </a:extLst>
          </p:cNvPr>
          <p:cNvSpPr>
            <a:spLocks noGrp="1"/>
          </p:cNvSpPr>
          <p:nvPr>
            <p:ph type="title"/>
          </p:nvPr>
        </p:nvSpPr>
        <p:spPr/>
        <p:txBody>
          <a:bodyPr/>
          <a:lstStyle/>
          <a:p>
            <a:r>
              <a:rPr lang="en-US" dirty="0"/>
              <a:t>Chart Parsers</a:t>
            </a:r>
          </a:p>
        </p:txBody>
      </p:sp>
      <p:sp>
        <p:nvSpPr>
          <p:cNvPr id="3" name="Content Placeholder 2">
            <a:extLst>
              <a:ext uri="{FF2B5EF4-FFF2-40B4-BE49-F238E27FC236}">
                <a16:creationId xmlns:a16="http://schemas.microsoft.com/office/drawing/2014/main" id="{02D78E8C-55B4-4025-93C0-E58A4F8248AC}"/>
              </a:ext>
            </a:extLst>
          </p:cNvPr>
          <p:cNvSpPr>
            <a:spLocks noGrp="1"/>
          </p:cNvSpPr>
          <p:nvPr>
            <p:ph idx="1"/>
          </p:nvPr>
        </p:nvSpPr>
        <p:spPr/>
        <p:txBody>
          <a:bodyPr>
            <a:normAutofit fontScale="70000" lnSpcReduction="20000"/>
          </a:bodyPr>
          <a:lstStyle/>
          <a:p>
            <a:r>
              <a:rPr lang="en-US" dirty="0"/>
              <a:t>The speed and memory problems associated with straight-forward top-down and bottom-up approaches can be solved by using </a:t>
            </a:r>
            <a:r>
              <a:rPr lang="en-US" b="1" dirty="0"/>
              <a:t>dynamic programming</a:t>
            </a:r>
            <a:r>
              <a:rPr lang="en-US" dirty="0"/>
              <a:t> strategies</a:t>
            </a:r>
          </a:p>
          <a:p>
            <a:r>
              <a:rPr lang="en-US" dirty="0"/>
              <a:t>The Viterbi algorithm, discussed during the topic of POS tagging, is also an example of dynamic programming</a:t>
            </a:r>
          </a:p>
          <a:p>
            <a:r>
              <a:rPr lang="en-US" dirty="0"/>
              <a:t>A parsing algorithm that relies on dynamic programming is known as a </a:t>
            </a:r>
            <a:r>
              <a:rPr lang="en-US" b="1" dirty="0"/>
              <a:t>chart parser</a:t>
            </a:r>
          </a:p>
          <a:p>
            <a:r>
              <a:rPr lang="en-US" dirty="0"/>
              <a:t>The chart filled in by the dynamic programming techniques contain solutions to </a:t>
            </a:r>
            <a:r>
              <a:rPr lang="en-US" i="1" dirty="0"/>
              <a:t>sub-problems</a:t>
            </a:r>
            <a:r>
              <a:rPr lang="en-US" dirty="0"/>
              <a:t> (in this case, partial parse trees for constituents of the sentence)</a:t>
            </a:r>
          </a:p>
          <a:p>
            <a:r>
              <a:rPr lang="en-US" dirty="0"/>
              <a:t>These partial solutions can be combined to solve the problem as a whole</a:t>
            </a:r>
          </a:p>
          <a:p>
            <a:r>
              <a:rPr lang="en-US" dirty="0"/>
              <a:t>Three widely used chart parsing algorithms in conventional computational linguistics are:</a:t>
            </a:r>
          </a:p>
          <a:p>
            <a:pPr lvl="1"/>
            <a:r>
              <a:rPr lang="en-US" dirty="0"/>
              <a:t>The </a:t>
            </a:r>
            <a:r>
              <a:rPr lang="en-US" b="1" noProof="1"/>
              <a:t>Cocke-Kasami-Younger</a:t>
            </a:r>
            <a:r>
              <a:rPr lang="en-US" dirty="0"/>
              <a:t> (</a:t>
            </a:r>
            <a:r>
              <a:rPr lang="en-US" b="1" dirty="0"/>
              <a:t>CKY</a:t>
            </a:r>
            <a:r>
              <a:rPr lang="en-US" dirty="0"/>
              <a:t>) </a:t>
            </a:r>
            <a:r>
              <a:rPr lang="en-US" b="1" dirty="0"/>
              <a:t>algorithm</a:t>
            </a:r>
            <a:r>
              <a:rPr lang="en-US" dirty="0"/>
              <a:t>, which uses </a:t>
            </a:r>
            <a:r>
              <a:rPr lang="en-US" i="1" dirty="0"/>
              <a:t>bottom-up dynamic programming</a:t>
            </a:r>
          </a:p>
          <a:p>
            <a:pPr lvl="1"/>
            <a:r>
              <a:rPr lang="en-US" dirty="0"/>
              <a:t>The </a:t>
            </a:r>
            <a:r>
              <a:rPr lang="en-US" i="1" dirty="0"/>
              <a:t>Earley algorithm</a:t>
            </a:r>
            <a:r>
              <a:rPr lang="en-US" dirty="0"/>
              <a:t>, which uses </a:t>
            </a:r>
            <a:r>
              <a:rPr lang="en-US" i="1" dirty="0"/>
              <a:t>top-down dynamic programming</a:t>
            </a:r>
          </a:p>
          <a:p>
            <a:pPr lvl="1"/>
            <a:r>
              <a:rPr lang="en-US" i="1" dirty="0"/>
              <a:t>Generalized chart parsing</a:t>
            </a:r>
            <a:r>
              <a:rPr lang="en-US" dirty="0"/>
              <a:t>, which combines top-down and bottom-up approaches</a:t>
            </a:r>
          </a:p>
          <a:p>
            <a:r>
              <a:rPr lang="en-US" dirty="0"/>
              <a:t>I used to cover the first two algorithms in detail and also briefly discuss the third</a:t>
            </a:r>
          </a:p>
          <a:p>
            <a:r>
              <a:rPr lang="en-US" dirty="0"/>
              <a:t>Now, we will only cover the CKY algorithm (as does the current edition of the textbook)</a:t>
            </a:r>
          </a:p>
          <a:p>
            <a:endParaRPr lang="en-US" dirty="0"/>
          </a:p>
        </p:txBody>
      </p:sp>
    </p:spTree>
    <p:extLst>
      <p:ext uri="{BB962C8B-B14F-4D97-AF65-F5344CB8AC3E}">
        <p14:creationId xmlns:p14="http://schemas.microsoft.com/office/powerpoint/2010/main" val="1732773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669F7-E5C3-4DCB-83A2-D1F46300BDD7}"/>
              </a:ext>
            </a:extLst>
          </p:cNvPr>
          <p:cNvSpPr>
            <a:spLocks noGrp="1"/>
          </p:cNvSpPr>
          <p:nvPr>
            <p:ph type="title"/>
          </p:nvPr>
        </p:nvSpPr>
        <p:spPr/>
        <p:txBody>
          <a:bodyPr/>
          <a:lstStyle/>
          <a:p>
            <a:r>
              <a:rPr lang="en-US" dirty="0"/>
              <a:t>Chomsky Normal Form</a:t>
            </a:r>
          </a:p>
        </p:txBody>
      </p:sp>
      <p:sp>
        <p:nvSpPr>
          <p:cNvPr id="3" name="Content Placeholder 2">
            <a:extLst>
              <a:ext uri="{FF2B5EF4-FFF2-40B4-BE49-F238E27FC236}">
                <a16:creationId xmlns:a16="http://schemas.microsoft.com/office/drawing/2014/main" id="{32DE77C4-75B0-42E0-A577-FF196702E672}"/>
              </a:ext>
            </a:extLst>
          </p:cNvPr>
          <p:cNvSpPr>
            <a:spLocks noGrp="1"/>
          </p:cNvSpPr>
          <p:nvPr>
            <p:ph idx="1"/>
          </p:nvPr>
        </p:nvSpPr>
        <p:spPr/>
        <p:txBody>
          <a:bodyPr>
            <a:normAutofit fontScale="62500" lnSpcReduction="20000"/>
          </a:bodyPr>
          <a:lstStyle/>
          <a:p>
            <a:r>
              <a:rPr lang="en-US" b="1" dirty="0"/>
              <a:t>The CKY algorithm</a:t>
            </a:r>
            <a:r>
              <a:rPr lang="en-US" dirty="0"/>
              <a:t> (some sources refer to it as </a:t>
            </a:r>
            <a:r>
              <a:rPr lang="en-US" i="1" dirty="0"/>
              <a:t>the CYK algorithm</a:t>
            </a:r>
            <a:r>
              <a:rPr lang="en-US" dirty="0"/>
              <a:t>) requires the CFG to be in </a:t>
            </a:r>
            <a:r>
              <a:rPr lang="en-US" b="1" dirty="0"/>
              <a:t>Chomsky normal form</a:t>
            </a:r>
            <a:r>
              <a:rPr lang="en-US" dirty="0"/>
              <a:t> (CNF)</a:t>
            </a:r>
          </a:p>
          <a:p>
            <a:r>
              <a:rPr lang="en-US" dirty="0"/>
              <a:t>CNF restricts all </a:t>
            </a:r>
            <a:r>
              <a:rPr lang="en-US" i="1" dirty="0"/>
              <a:t>rules</a:t>
            </a:r>
            <a:r>
              <a:rPr lang="en-US" dirty="0"/>
              <a:t>, a.k.a. </a:t>
            </a:r>
            <a:r>
              <a:rPr lang="en-US" i="1" dirty="0"/>
              <a:t>productions</a:t>
            </a:r>
            <a:r>
              <a:rPr lang="en-US" dirty="0"/>
              <a:t>, to the form </a:t>
            </a:r>
            <a:r>
              <a:rPr lang="en-US" dirty="0">
                <a:latin typeface="Courier New" panose="02070309020205020404" pitchFamily="49" charset="0"/>
                <a:cs typeface="Courier New" panose="02070309020205020404" pitchFamily="49" charset="0"/>
              </a:rPr>
              <a:t>A </a:t>
            </a:r>
            <a:r>
              <a:rPr lang="en-US" sz="1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 C</a:t>
            </a:r>
            <a:r>
              <a:rPr lang="en-US" dirty="0"/>
              <a:t> or </a:t>
            </a:r>
            <a:r>
              <a:rPr lang="en-US" dirty="0">
                <a:latin typeface="Courier New" panose="02070309020205020404" pitchFamily="49" charset="0"/>
                <a:cs typeface="Courier New" panose="02070309020205020404" pitchFamily="49" charset="0"/>
              </a:rPr>
              <a:t>A </a:t>
            </a:r>
            <a:r>
              <a:rPr lang="en-US" sz="1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w</a:t>
            </a:r>
          </a:p>
          <a:p>
            <a:r>
              <a:rPr lang="en-US" dirty="0"/>
              <a:t>Some sources also allow S </a:t>
            </a:r>
            <a:r>
              <a:rPr lang="en-US" dirty="0">
                <a:sym typeface="Wingdings" panose="05000000000000000000" pitchFamily="2" charset="2"/>
              </a:rPr>
              <a:t> </a:t>
            </a:r>
            <a:r>
              <a:rPr lang="el-GR" dirty="0">
                <a:sym typeface="Wingdings" panose="05000000000000000000" pitchFamily="2" charset="2"/>
              </a:rPr>
              <a:t>ε</a:t>
            </a:r>
            <a:r>
              <a:rPr lang="en-US" dirty="0">
                <a:sym typeface="Wingdings" panose="05000000000000000000" pitchFamily="2" charset="2"/>
              </a:rPr>
              <a:t> and add an extra constraint, but for our purposes, this is not necessary</a:t>
            </a:r>
            <a:endParaRPr lang="en-US" dirty="0"/>
          </a:p>
          <a:p>
            <a:r>
              <a:rPr lang="en-US" dirty="0"/>
              <a:t>It is possible to convert any CFG into a CNF grammar that accepts exactly the same strings</a:t>
            </a:r>
          </a:p>
          <a:p>
            <a:r>
              <a:rPr lang="en-US" dirty="0"/>
              <a:t>The resulting CNF grammar is said to be </a:t>
            </a:r>
            <a:r>
              <a:rPr lang="en-US" i="1" dirty="0"/>
              <a:t>weakly equivalent</a:t>
            </a:r>
            <a:r>
              <a:rPr lang="en-US" dirty="0"/>
              <a:t> to the original CFG (meaning they accept the same sets of strings but with different parse trees)</a:t>
            </a:r>
          </a:p>
          <a:p>
            <a:r>
              <a:rPr lang="en-US" dirty="0"/>
              <a:t>The process to do the conversion is as follows:</a:t>
            </a:r>
          </a:p>
          <a:p>
            <a:pPr marL="914400" lvl="1" indent="-457200">
              <a:buFont typeface="+mj-lt"/>
              <a:buAutoNum type="arabicPeriod"/>
            </a:pPr>
            <a:r>
              <a:rPr lang="en-US" dirty="0"/>
              <a:t>Copy all conforming rules to the new grammar unchanged</a:t>
            </a:r>
          </a:p>
          <a:p>
            <a:pPr marL="914400" lvl="1" indent="-457200">
              <a:buFont typeface="+mj-lt"/>
              <a:buAutoNum type="arabicPeriod"/>
            </a:pPr>
            <a:r>
              <a:rPr lang="en-US" dirty="0"/>
              <a:t>Convert terminals within remaining rules to dummy non-terminals; for example, </a:t>
            </a:r>
            <a:r>
              <a:rPr lang="en-US" dirty="0">
                <a:latin typeface="Courier New" panose="02070309020205020404" pitchFamily="49" charset="0"/>
                <a:cs typeface="Courier New" panose="02070309020205020404" pitchFamily="49" charset="0"/>
              </a:rPr>
              <a:t>INF-VP </a:t>
            </a:r>
            <a:r>
              <a:rPr lang="en-US" sz="1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to VP</a:t>
            </a:r>
            <a:r>
              <a:rPr lang="en-US" dirty="0"/>
              <a:t> would change to </a:t>
            </a:r>
            <a:r>
              <a:rPr lang="en-US" dirty="0">
                <a:latin typeface="Courier New" panose="02070309020205020404" pitchFamily="49" charset="0"/>
                <a:cs typeface="Courier New" panose="02070309020205020404" pitchFamily="49" charset="0"/>
              </a:rPr>
              <a:t>INF-VP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TO VP</a:t>
            </a:r>
            <a:r>
              <a:rPr lang="en-US" dirty="0"/>
              <a:t> and </a:t>
            </a:r>
            <a:r>
              <a:rPr lang="en-US" dirty="0">
                <a:latin typeface="Courier New" panose="02070309020205020404" pitchFamily="49" charset="0"/>
                <a:cs typeface="Courier New" panose="02070309020205020404" pitchFamily="49" charset="0"/>
              </a:rPr>
              <a:t>TO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to</a:t>
            </a:r>
          </a:p>
          <a:p>
            <a:pPr marL="914400" lvl="1" indent="-457200">
              <a:buFont typeface="+mj-lt"/>
              <a:buAutoNum type="arabicPeriod"/>
            </a:pPr>
            <a:r>
              <a:rPr lang="en-US" dirty="0"/>
              <a:t>Convert unit-productions (e.g., </a:t>
            </a:r>
            <a:r>
              <a:rPr lang="en-US" dirty="0">
                <a:latin typeface="Courier New" panose="02070309020205020404" pitchFamily="49" charset="0"/>
                <a:cs typeface="Courier New" panose="02070309020205020404" pitchFamily="49" charset="0"/>
              </a:rPr>
              <a:t>A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a:t>
            </a:r>
            <a:r>
              <a:rPr lang="en-US" dirty="0"/>
              <a:t>) by rewriting the right-hand side of the original rules with the right-hand side of non-unit productions that they ultimately lead to</a:t>
            </a:r>
          </a:p>
          <a:p>
            <a:pPr marL="914400" lvl="1" indent="-457200">
              <a:buFont typeface="+mj-lt"/>
              <a:buAutoNum type="arabicPeriod"/>
            </a:pPr>
            <a:r>
              <a:rPr lang="en-US" dirty="0"/>
              <a:t>Make all rules binary and then add them to the new grammar; e.g., </a:t>
            </a:r>
            <a:r>
              <a:rPr lang="en-US" dirty="0">
                <a:latin typeface="Courier New" panose="02070309020205020404" pitchFamily="49" charset="0"/>
                <a:cs typeface="Courier New" panose="02070309020205020404" pitchFamily="49" charset="0"/>
              </a:rPr>
              <a:t>A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 C γ</a:t>
            </a:r>
            <a:r>
              <a:rPr lang="en-US" dirty="0"/>
              <a:t> would lead to </a:t>
            </a:r>
            <a:r>
              <a:rPr lang="en-US" dirty="0">
                <a:latin typeface="Courier New" panose="02070309020205020404" pitchFamily="49" charset="0"/>
                <a:cs typeface="Courier New" panose="02070309020205020404" pitchFamily="49" charset="0"/>
              </a:rPr>
              <a:t>X1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 C</a:t>
            </a:r>
            <a:r>
              <a:rPr lang="en-US" dirty="0"/>
              <a:t> and </a:t>
            </a:r>
            <a:r>
              <a:rPr lang="en-US" dirty="0">
                <a:latin typeface="Courier New" panose="02070309020205020404" pitchFamily="49" charset="0"/>
                <a:cs typeface="Courier New" panose="02070309020205020404" pitchFamily="49" charset="0"/>
              </a:rPr>
              <a:t>A </a:t>
            </a:r>
            <a:r>
              <a:rPr lang="en-US" sz="14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X1 γ</a:t>
            </a:r>
            <a:r>
              <a:rPr lang="en-US" dirty="0"/>
              <a:t>; if γ contains multiple non-terminals, the process is repeated</a:t>
            </a:r>
          </a:p>
          <a:p>
            <a:r>
              <a:rPr lang="en-US" dirty="0"/>
              <a:t>The next slide shows the result of applying the process to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1</a:t>
            </a:r>
            <a:r>
              <a:rPr lang="en-US" dirty="0"/>
              <a:t>; the original lexical rules stay the same, and are also part of the resulting grammar</a:t>
            </a:r>
          </a:p>
        </p:txBody>
      </p:sp>
    </p:spTree>
    <p:extLst>
      <p:ext uri="{BB962C8B-B14F-4D97-AF65-F5344CB8AC3E}">
        <p14:creationId xmlns:p14="http://schemas.microsoft.com/office/powerpoint/2010/main" val="159723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CCC6-43D9-43E7-A61E-495574FD05A2}"/>
              </a:ext>
            </a:extLst>
          </p:cNvPr>
          <p:cNvSpPr>
            <a:spLocks noGrp="1"/>
          </p:cNvSpPr>
          <p:nvPr>
            <p:ph type="title"/>
          </p:nvPr>
        </p:nvSpPr>
        <p:spPr/>
        <p:txBody>
          <a:bodyPr/>
          <a:lstStyle/>
          <a:p>
            <a:r>
              <a:rPr lang="en-US" dirty="0"/>
              <a:t>Example of Converting a CFG to CNF</a:t>
            </a:r>
          </a:p>
        </p:txBody>
      </p:sp>
      <p:pic>
        <p:nvPicPr>
          <p:cNvPr id="7" name="Picture 6">
            <a:extLst>
              <a:ext uri="{FF2B5EF4-FFF2-40B4-BE49-F238E27FC236}">
                <a16:creationId xmlns:a16="http://schemas.microsoft.com/office/drawing/2014/main" id="{D705B6AE-CD86-BCCA-D6F6-1213059DFA79}"/>
              </a:ext>
            </a:extLst>
          </p:cNvPr>
          <p:cNvPicPr>
            <a:picLocks noChangeAspect="1"/>
          </p:cNvPicPr>
          <p:nvPr/>
        </p:nvPicPr>
        <p:blipFill>
          <a:blip r:embed="rId2"/>
          <a:stretch>
            <a:fillRect/>
          </a:stretch>
        </p:blipFill>
        <p:spPr>
          <a:xfrm>
            <a:off x="3095827" y="1375945"/>
            <a:ext cx="6000346" cy="5116930"/>
          </a:xfrm>
          <a:prstGeom prst="rect">
            <a:avLst/>
          </a:prstGeom>
        </p:spPr>
      </p:pic>
    </p:spTree>
    <p:extLst>
      <p:ext uri="{BB962C8B-B14F-4D97-AF65-F5344CB8AC3E}">
        <p14:creationId xmlns:p14="http://schemas.microsoft.com/office/powerpoint/2010/main" val="1814621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C4B31-3653-42AB-98FC-337FABB7F5FC}"/>
              </a:ext>
            </a:extLst>
          </p:cNvPr>
          <p:cNvSpPr>
            <a:spLocks noGrp="1"/>
          </p:cNvSpPr>
          <p:nvPr>
            <p:ph type="title"/>
          </p:nvPr>
        </p:nvSpPr>
        <p:spPr/>
        <p:txBody>
          <a:bodyPr/>
          <a:lstStyle/>
          <a:p>
            <a:r>
              <a:rPr lang="en-US" dirty="0"/>
              <a:t>The CKY Algorithm's Chart</a:t>
            </a:r>
          </a:p>
        </p:txBody>
      </p:sp>
      <p:sp>
        <p:nvSpPr>
          <p:cNvPr id="3" name="Content Placeholder 2">
            <a:extLst>
              <a:ext uri="{FF2B5EF4-FFF2-40B4-BE49-F238E27FC236}">
                <a16:creationId xmlns:a16="http://schemas.microsoft.com/office/drawing/2014/main" id="{412BF2F9-EBB5-469F-B136-E4B28470AAA5}"/>
              </a:ext>
            </a:extLst>
          </p:cNvPr>
          <p:cNvSpPr>
            <a:spLocks noGrp="1"/>
          </p:cNvSpPr>
          <p:nvPr>
            <p:ph idx="1"/>
          </p:nvPr>
        </p:nvSpPr>
        <p:spPr/>
        <p:txBody>
          <a:bodyPr>
            <a:normAutofit fontScale="62500" lnSpcReduction="20000"/>
          </a:bodyPr>
          <a:lstStyle/>
          <a:p>
            <a:r>
              <a:rPr lang="en-US" dirty="0"/>
              <a:t>The book states that the algorithm uses the upper-triangular portion of an (N+1) x (N+1) matrix</a:t>
            </a:r>
          </a:p>
          <a:p>
            <a:r>
              <a:rPr lang="en-US" dirty="0"/>
              <a:t>I add: That's fine for convenience; only N rows (indexed from 0 to N-1) and N columns (indexed from 1 to N) are needed for the matrix (which we can call a </a:t>
            </a:r>
            <a:r>
              <a:rPr lang="en-US" i="1" dirty="0"/>
              <a:t>table</a:t>
            </a:r>
            <a:r>
              <a:rPr lang="en-US" dirty="0"/>
              <a:t> or a </a:t>
            </a:r>
            <a:r>
              <a:rPr lang="en-US" i="1" dirty="0"/>
              <a:t>chart</a:t>
            </a:r>
            <a:r>
              <a:rPr lang="en-US" dirty="0"/>
              <a:t>)</a:t>
            </a:r>
          </a:p>
          <a:p>
            <a:r>
              <a:rPr lang="en-US" dirty="0"/>
              <a:t>It is natural to think of the indexes of the matrix as referring to gaps between the words</a:t>
            </a:r>
          </a:p>
          <a:p>
            <a:r>
              <a:rPr lang="en-US" dirty="0"/>
              <a:t>Each slot [i, j] of the matrix will store the </a:t>
            </a:r>
            <a:r>
              <a:rPr lang="en-US" i="1" dirty="0"/>
              <a:t>set of constituents</a:t>
            </a:r>
            <a:r>
              <a:rPr lang="en-US" dirty="0"/>
              <a:t> that can span positions i through j of the input</a:t>
            </a:r>
          </a:p>
          <a:p>
            <a:r>
              <a:rPr lang="en-US" dirty="0"/>
              <a:t>I add: We will need to store more than this if we want to retrieve the actual parse trees; for now, we are just implementing the CKY algorithm as a </a:t>
            </a:r>
            <a:r>
              <a:rPr lang="en-US" b="1" dirty="0"/>
              <a:t>recognizer</a:t>
            </a:r>
          </a:p>
          <a:p>
            <a:r>
              <a:rPr lang="en-US" dirty="0"/>
              <a:t>We will apply the algorithm to the sentence, "Book the flight through Houston", so in this case, the indices range from 0 (the space before "Book") to 5 (the space after "Houston")</a:t>
            </a:r>
          </a:p>
          <a:p>
            <a:r>
              <a:rPr lang="en-US" dirty="0"/>
              <a:t>To help explain the indexes: </a:t>
            </a:r>
            <a:r>
              <a:rPr lang="en-US" baseline="-25000" dirty="0">
                <a:latin typeface="Courier New" panose="02070309020205020404" pitchFamily="49" charset="0"/>
                <a:cs typeface="Courier New" panose="02070309020205020404" pitchFamily="49" charset="0"/>
              </a:rPr>
              <a:t>0</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Book</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1</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the</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2</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flight</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3</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though</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4</a:t>
            </a:r>
            <a:r>
              <a:rPr lang="en-US" sz="14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Houston</a:t>
            </a:r>
            <a:r>
              <a:rPr lang="en-US" sz="1400" dirty="0">
                <a:latin typeface="Courier New" panose="02070309020205020404" pitchFamily="49" charset="0"/>
                <a:cs typeface="Courier New" panose="02070309020205020404" pitchFamily="49" charset="0"/>
              </a:rPr>
              <a:t> </a:t>
            </a:r>
            <a:r>
              <a:rPr lang="en-US" baseline="-25000" dirty="0">
                <a:latin typeface="Courier New" panose="02070309020205020404" pitchFamily="49" charset="0"/>
                <a:cs typeface="Courier New" panose="02070309020205020404" pitchFamily="49" charset="0"/>
              </a:rPr>
              <a:t>5</a:t>
            </a:r>
          </a:p>
          <a:p>
            <a:r>
              <a:rPr lang="en-US" dirty="0"/>
              <a:t>The left half of the figure on the next slide shows what the final matrix will look like</a:t>
            </a:r>
          </a:p>
          <a:p>
            <a:r>
              <a:rPr lang="en-US" dirty="0"/>
              <a:t>The right half of the figure shows one potential order to fill in the cells (this is the order that the pseudo-code that we will look at uses)</a:t>
            </a:r>
          </a:p>
          <a:p>
            <a:r>
              <a:rPr lang="en-US" dirty="0"/>
              <a:t>That is, we will fill in one column at a time from left to right; for each column, we fill it in starting at the main diagonal and then move up to the top</a:t>
            </a:r>
          </a:p>
        </p:txBody>
      </p:sp>
    </p:spTree>
    <p:extLst>
      <p:ext uri="{BB962C8B-B14F-4D97-AF65-F5344CB8AC3E}">
        <p14:creationId xmlns:p14="http://schemas.microsoft.com/office/powerpoint/2010/main" val="94992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69D49-389E-4671-8ABF-0A7D26152636}"/>
              </a:ext>
            </a:extLst>
          </p:cNvPr>
          <p:cNvSpPr>
            <a:spLocks noGrp="1"/>
          </p:cNvSpPr>
          <p:nvPr>
            <p:ph type="title"/>
          </p:nvPr>
        </p:nvSpPr>
        <p:spPr/>
        <p:txBody>
          <a:bodyPr/>
          <a:lstStyle/>
          <a:p>
            <a:r>
              <a:rPr lang="en-US" dirty="0"/>
              <a:t>Example of the CKY Algorithm's Chart Filled In</a:t>
            </a:r>
          </a:p>
        </p:txBody>
      </p:sp>
      <p:pic>
        <p:nvPicPr>
          <p:cNvPr id="7" name="Picture 6">
            <a:extLst>
              <a:ext uri="{FF2B5EF4-FFF2-40B4-BE49-F238E27FC236}">
                <a16:creationId xmlns:a16="http://schemas.microsoft.com/office/drawing/2014/main" id="{D1FF1E75-AE8D-8F66-003C-4342BADF2999}"/>
              </a:ext>
            </a:extLst>
          </p:cNvPr>
          <p:cNvPicPr>
            <a:picLocks noChangeAspect="1"/>
          </p:cNvPicPr>
          <p:nvPr/>
        </p:nvPicPr>
        <p:blipFill>
          <a:blip r:embed="rId2"/>
          <a:stretch>
            <a:fillRect/>
          </a:stretch>
        </p:blipFill>
        <p:spPr>
          <a:xfrm>
            <a:off x="2231056" y="1690688"/>
            <a:ext cx="7729887" cy="4679395"/>
          </a:xfrm>
          <a:prstGeom prst="rect">
            <a:avLst/>
          </a:prstGeom>
        </p:spPr>
      </p:pic>
    </p:spTree>
    <p:extLst>
      <p:ext uri="{BB962C8B-B14F-4D97-AF65-F5344CB8AC3E}">
        <p14:creationId xmlns:p14="http://schemas.microsoft.com/office/powerpoint/2010/main" val="50137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50E53-F7A2-460F-8679-1CC4457F5325}"/>
              </a:ext>
            </a:extLst>
          </p:cNvPr>
          <p:cNvSpPr>
            <a:spLocks noGrp="1"/>
          </p:cNvSpPr>
          <p:nvPr>
            <p:ph type="title"/>
          </p:nvPr>
        </p:nvSpPr>
        <p:spPr/>
        <p:txBody>
          <a:bodyPr/>
          <a:lstStyle/>
          <a:p>
            <a:r>
              <a:rPr lang="en-US" dirty="0"/>
              <a:t>Filling in the Chart</a:t>
            </a:r>
          </a:p>
        </p:txBody>
      </p:sp>
      <p:sp>
        <p:nvSpPr>
          <p:cNvPr id="3" name="Content Placeholder 2">
            <a:extLst>
              <a:ext uri="{FF2B5EF4-FFF2-40B4-BE49-F238E27FC236}">
                <a16:creationId xmlns:a16="http://schemas.microsoft.com/office/drawing/2014/main" id="{137028E2-C15E-428F-9F00-8A1E4ED63720}"/>
              </a:ext>
            </a:extLst>
          </p:cNvPr>
          <p:cNvSpPr>
            <a:spLocks noGrp="1"/>
          </p:cNvSpPr>
          <p:nvPr>
            <p:ph idx="1"/>
          </p:nvPr>
        </p:nvSpPr>
        <p:spPr/>
        <p:txBody>
          <a:bodyPr>
            <a:normAutofit fontScale="77500" lnSpcReduction="20000"/>
          </a:bodyPr>
          <a:lstStyle/>
          <a:p>
            <a:r>
              <a:rPr lang="en-US" dirty="0"/>
              <a:t>For cells along the main diagonal, only rules of the form </a:t>
            </a:r>
            <a:r>
              <a:rPr lang="en-US" dirty="0">
                <a:latin typeface="Courier New" panose="02070309020205020404" pitchFamily="49" charset="0"/>
                <a:cs typeface="Courier New" panose="02070309020205020404" pitchFamily="49" charset="0"/>
              </a:rPr>
              <a:t>A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w</a:t>
            </a:r>
            <a:r>
              <a:rPr lang="en-US" dirty="0"/>
              <a:t> are applicable</a:t>
            </a:r>
          </a:p>
          <a:p>
            <a:pPr lvl="1"/>
            <a:r>
              <a:rPr lang="en-US" dirty="0"/>
              <a:t>Note that for these cells, the column number, j, is equal to the row number, i, plus 1 (since the first row shown is row 0 and the first column shown is column 1)</a:t>
            </a:r>
          </a:p>
          <a:p>
            <a:pPr lvl="1"/>
            <a:r>
              <a:rPr lang="en-US" dirty="0"/>
              <a:t>For these cells, the constituent </a:t>
            </a:r>
            <a:r>
              <a:rPr lang="en-US" dirty="0">
                <a:latin typeface="Courier New" panose="02070309020205020404" pitchFamily="49" charset="0"/>
                <a:cs typeface="Courier New" panose="02070309020205020404" pitchFamily="49" charset="0"/>
              </a:rPr>
              <a:t>A</a:t>
            </a:r>
            <a:r>
              <a:rPr lang="en-US" dirty="0"/>
              <a:t> gets added to the cell if and only if a rule of the above form exists, where w matches the current word</a:t>
            </a:r>
          </a:p>
          <a:p>
            <a:r>
              <a:rPr lang="en-US" dirty="0"/>
              <a:t>For other cells (above the main diagonal), only rules of the form </a:t>
            </a:r>
            <a:r>
              <a:rPr lang="en-US" dirty="0">
                <a:latin typeface="Courier New" panose="02070309020205020404" pitchFamily="49" charset="0"/>
                <a:cs typeface="Courier New" panose="02070309020205020404" pitchFamily="49" charset="0"/>
              </a:rPr>
              <a:t>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BC</a:t>
            </a:r>
            <a:r>
              <a:rPr lang="en-US" dirty="0"/>
              <a:t> are applicable</a:t>
            </a:r>
          </a:p>
          <a:p>
            <a:pPr lvl="1"/>
            <a:r>
              <a:rPr lang="en-US" dirty="0"/>
              <a:t>Note that for these cells, the column number, j, is at least the row number, i, plus 2</a:t>
            </a:r>
          </a:p>
          <a:p>
            <a:pPr lvl="1"/>
            <a:r>
              <a:rPr lang="en-US" dirty="0"/>
              <a:t>By the time we fill in each of these cells, all cells in all columns to the left and all cells below the current cell in the same column have already been filled in</a:t>
            </a:r>
          </a:p>
          <a:p>
            <a:pPr lvl="1"/>
            <a:r>
              <a:rPr lang="en-US" dirty="0"/>
              <a:t>For these cells, since the grammar is in CNF, in order for a constituent, </a:t>
            </a:r>
            <a:r>
              <a:rPr lang="en-US" dirty="0">
                <a:latin typeface="Courier New" panose="02070309020205020404" pitchFamily="49" charset="0"/>
                <a:cs typeface="Courier New" panose="02070309020205020404" pitchFamily="49" charset="0"/>
              </a:rPr>
              <a:t>A</a:t>
            </a:r>
            <a:r>
              <a:rPr lang="en-US" dirty="0"/>
              <a:t>, to span position i through position j (where j ≥ i + 2), there must be some k such that i &lt; k &lt; j, and:</a:t>
            </a:r>
          </a:p>
          <a:p>
            <a:pPr lvl="2"/>
            <a:r>
              <a:rPr lang="en-US" dirty="0"/>
              <a:t>There exists a constituent, </a:t>
            </a:r>
            <a:r>
              <a:rPr lang="en-US" dirty="0">
                <a:latin typeface="Courier New" panose="02070309020205020404" pitchFamily="49" charset="0"/>
                <a:cs typeface="Courier New" panose="02070309020205020404" pitchFamily="49" charset="0"/>
              </a:rPr>
              <a:t>B</a:t>
            </a:r>
            <a:r>
              <a:rPr lang="en-US" dirty="0"/>
              <a:t>, that can be used to span positions i though k</a:t>
            </a:r>
          </a:p>
          <a:p>
            <a:pPr lvl="2"/>
            <a:r>
              <a:rPr lang="en-US" dirty="0"/>
              <a:t>There exists a constituent, </a:t>
            </a:r>
            <a:r>
              <a:rPr lang="en-US" dirty="0">
                <a:latin typeface="Courier New" panose="02070309020205020404" pitchFamily="49" charset="0"/>
                <a:cs typeface="Courier New" panose="02070309020205020404" pitchFamily="49" charset="0"/>
              </a:rPr>
              <a:t>C</a:t>
            </a:r>
            <a:r>
              <a:rPr lang="en-US" dirty="0"/>
              <a:t>, that can be used to span positions k through j</a:t>
            </a:r>
          </a:p>
          <a:p>
            <a:pPr lvl="2"/>
            <a:r>
              <a:rPr lang="en-US" dirty="0"/>
              <a:t>The rule </a:t>
            </a:r>
            <a:r>
              <a:rPr lang="en-US" dirty="0">
                <a:latin typeface="Courier New" panose="02070309020205020404" pitchFamily="49" charset="0"/>
                <a:cs typeface="Courier New" panose="02070309020205020404" pitchFamily="49" charset="0"/>
              </a:rPr>
              <a:t>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B C</a:t>
            </a:r>
            <a:r>
              <a:rPr lang="en-US" dirty="0"/>
              <a:t> must be part of the grammar</a:t>
            </a:r>
          </a:p>
          <a:p>
            <a:pPr lvl="2"/>
            <a:r>
              <a:rPr lang="en-US" dirty="0"/>
              <a:t>Therefore, to fill in each cell, for each rule in the CFG with the form </a:t>
            </a:r>
            <a:r>
              <a:rPr lang="en-US" dirty="0">
                <a:latin typeface="Courier New" panose="02070309020205020404" pitchFamily="49" charset="0"/>
                <a:cs typeface="Courier New" panose="02070309020205020404" pitchFamily="49" charset="0"/>
              </a:rPr>
              <a:t>A </a:t>
            </a:r>
            <a:r>
              <a:rPr lang="en-US" dirty="0">
                <a:latin typeface="Courier New" panose="02070309020205020404" pitchFamily="49" charset="0"/>
                <a:cs typeface="Courier New" panose="02070309020205020404" pitchFamily="49" charset="0"/>
                <a:sym typeface="Wingdings" panose="05000000000000000000" pitchFamily="2" charset="2"/>
              </a:rPr>
              <a:t> B C</a:t>
            </a:r>
            <a:r>
              <a:rPr lang="en-US" dirty="0">
                <a:sym typeface="Wingdings" panose="05000000000000000000" pitchFamily="2" charset="2"/>
              </a:rPr>
              <a:t>, we can check previously filled in cells to determine if A should be added to the current cell</a:t>
            </a:r>
            <a:endParaRPr lang="en-US" dirty="0"/>
          </a:p>
          <a:p>
            <a:r>
              <a:rPr lang="en-US" dirty="0"/>
              <a:t>The next slide shows pseudo-code for the CKY algorithm</a:t>
            </a:r>
          </a:p>
          <a:p>
            <a:endParaRPr lang="en-US" dirty="0"/>
          </a:p>
        </p:txBody>
      </p:sp>
    </p:spTree>
    <p:extLst>
      <p:ext uri="{BB962C8B-B14F-4D97-AF65-F5344CB8AC3E}">
        <p14:creationId xmlns:p14="http://schemas.microsoft.com/office/powerpoint/2010/main" val="1569319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E638F-E728-4145-B13B-DA7DFFFB14C6}"/>
              </a:ext>
            </a:extLst>
          </p:cNvPr>
          <p:cNvSpPr>
            <a:spLocks noGrp="1"/>
          </p:cNvSpPr>
          <p:nvPr>
            <p:ph type="title"/>
          </p:nvPr>
        </p:nvSpPr>
        <p:spPr/>
        <p:txBody>
          <a:bodyPr/>
          <a:lstStyle/>
          <a:p>
            <a:r>
              <a:rPr lang="en-US" dirty="0"/>
              <a:t>Pseudo-code for the CKY Algorithm</a:t>
            </a:r>
          </a:p>
        </p:txBody>
      </p:sp>
      <p:pic>
        <p:nvPicPr>
          <p:cNvPr id="7" name="Picture 6">
            <a:extLst>
              <a:ext uri="{FF2B5EF4-FFF2-40B4-BE49-F238E27FC236}">
                <a16:creationId xmlns:a16="http://schemas.microsoft.com/office/drawing/2014/main" id="{D86B3B8F-FA05-A1DF-5B02-D35E1D9778CF}"/>
              </a:ext>
            </a:extLst>
          </p:cNvPr>
          <p:cNvPicPr>
            <a:picLocks noChangeAspect="1"/>
          </p:cNvPicPr>
          <p:nvPr/>
        </p:nvPicPr>
        <p:blipFill>
          <a:blip r:embed="rId2"/>
          <a:stretch>
            <a:fillRect/>
          </a:stretch>
        </p:blipFill>
        <p:spPr>
          <a:xfrm>
            <a:off x="1751276" y="1824794"/>
            <a:ext cx="8689447" cy="3208411"/>
          </a:xfrm>
          <a:prstGeom prst="rect">
            <a:avLst/>
          </a:prstGeom>
        </p:spPr>
      </p:pic>
    </p:spTree>
    <p:extLst>
      <p:ext uri="{BB962C8B-B14F-4D97-AF65-F5344CB8AC3E}">
        <p14:creationId xmlns:p14="http://schemas.microsoft.com/office/powerpoint/2010/main" val="1112129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38D3-9905-4E13-B6B3-D68062683BD2}"/>
              </a:ext>
            </a:extLst>
          </p:cNvPr>
          <p:cNvSpPr>
            <a:spLocks noGrp="1"/>
          </p:cNvSpPr>
          <p:nvPr>
            <p:ph type="title"/>
          </p:nvPr>
        </p:nvSpPr>
        <p:spPr/>
        <p:txBody>
          <a:bodyPr/>
          <a:lstStyle/>
          <a:p>
            <a:r>
              <a:rPr lang="en-US" dirty="0"/>
              <a:t>Analyzing the CKY Pseudo-code</a:t>
            </a:r>
          </a:p>
        </p:txBody>
      </p:sp>
      <p:sp>
        <p:nvSpPr>
          <p:cNvPr id="3" name="Content Placeholder 2">
            <a:extLst>
              <a:ext uri="{FF2B5EF4-FFF2-40B4-BE49-F238E27FC236}">
                <a16:creationId xmlns:a16="http://schemas.microsoft.com/office/drawing/2014/main" id="{DFC3E551-1044-4C87-BAB1-80990602AFE3}"/>
              </a:ext>
            </a:extLst>
          </p:cNvPr>
          <p:cNvSpPr>
            <a:spLocks noGrp="1"/>
          </p:cNvSpPr>
          <p:nvPr>
            <p:ph idx="1"/>
          </p:nvPr>
        </p:nvSpPr>
        <p:spPr/>
        <p:txBody>
          <a:bodyPr>
            <a:normAutofit fontScale="62500" lnSpcReduction="20000"/>
          </a:bodyPr>
          <a:lstStyle/>
          <a:p>
            <a:r>
              <a:rPr lang="en-US" dirty="0"/>
              <a:t>The textbook does not discuss the complexity of the pseudo-code</a:t>
            </a:r>
          </a:p>
          <a:p>
            <a:r>
              <a:rPr lang="en-US" dirty="0"/>
              <a:t>As shown, it has time complexity O(N</a:t>
            </a:r>
            <a:r>
              <a:rPr lang="en-US" baseline="30000" dirty="0"/>
              <a:t>3</a:t>
            </a:r>
            <a:r>
              <a:rPr lang="en-US" dirty="0"/>
              <a:t>*M) and space complexity O(N</a:t>
            </a:r>
            <a:r>
              <a:rPr lang="en-US" baseline="30000" dirty="0"/>
              <a:t>2</a:t>
            </a:r>
            <a:r>
              <a:rPr lang="en-US" dirty="0"/>
              <a:t>*M), where N is the number of tokens in the input sentence and M is the number of rules in the grammar</a:t>
            </a:r>
          </a:p>
          <a:p>
            <a:r>
              <a:rPr lang="en-US" dirty="0"/>
              <a:t>If we want to retrieve all possible parses, we can alter the algorithm to allow more than one copy of each non-terminal in a cell along with </a:t>
            </a:r>
            <a:r>
              <a:rPr lang="en-US" i="1" dirty="0"/>
              <a:t>backpointers</a:t>
            </a:r>
            <a:r>
              <a:rPr lang="en-US" dirty="0"/>
              <a:t> to the table entries from which they are derived</a:t>
            </a:r>
          </a:p>
          <a:p>
            <a:r>
              <a:rPr lang="en-US" dirty="0"/>
              <a:t>The time complexity of the algorithm to retrieve the parses would then be at least proportional to the number valid parses; this can be exponential in the worst case, but that is rare</a:t>
            </a:r>
          </a:p>
          <a:p>
            <a:r>
              <a:rPr lang="en-US" dirty="0"/>
              <a:t>The next slide shows how the top-right cell of the matrix, cell [0, 5], is filled in</a:t>
            </a:r>
          </a:p>
          <a:p>
            <a:r>
              <a:rPr lang="en-US" dirty="0"/>
              <a:t>Note that processing cell [0, 5] finds three parses that result in an S (plus other non-S parses)</a:t>
            </a:r>
          </a:p>
          <a:p>
            <a:r>
              <a:rPr lang="en-US" dirty="0"/>
              <a:t>The rules related to the three valid parses of the full sentence resulting in S are </a:t>
            </a:r>
            <a:r>
              <a:rPr lang="en-US" dirty="0">
                <a:latin typeface="Courier New" panose="02070309020205020404" pitchFamily="49" charset="0"/>
                <a:cs typeface="Courier New" panose="02070309020205020404" pitchFamily="49" charset="0"/>
              </a:rPr>
              <a:t>S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Verb NP</a:t>
            </a:r>
            <a:r>
              <a:rPr lang="en-US" dirty="0"/>
              <a:t>, </a:t>
            </a:r>
            <a:r>
              <a:rPr lang="en-US" dirty="0">
                <a:latin typeface="Courier New" panose="02070309020205020404" pitchFamily="49" charset="0"/>
                <a:cs typeface="Courier New" panose="02070309020205020404" pitchFamily="49" charset="0"/>
              </a:rPr>
              <a:t>S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VP PP</a:t>
            </a:r>
            <a:r>
              <a:rPr lang="en-US" dirty="0"/>
              <a:t>, and </a:t>
            </a:r>
            <a:r>
              <a:rPr lang="en-US" dirty="0">
                <a:latin typeface="Courier New" panose="02070309020205020404" pitchFamily="49" charset="0"/>
                <a:cs typeface="Courier New" panose="02070309020205020404" pitchFamily="49" charset="0"/>
              </a:rPr>
              <a:t>S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X2 PP</a:t>
            </a:r>
          </a:p>
          <a:p>
            <a:r>
              <a:rPr lang="en-US" dirty="0">
                <a:cs typeface="Courier New" panose="02070309020205020404" pitchFamily="49" charset="0"/>
              </a:rPr>
              <a:t>Recall that these are rules from the grammar after it is converted to CNF</a:t>
            </a:r>
          </a:p>
          <a:p>
            <a:r>
              <a:rPr lang="en-US" dirty="0">
                <a:cs typeface="Courier New" panose="02070309020205020404" pitchFamily="49" charset="0"/>
              </a:rPr>
              <a:t>One problem with the CKY algorithm is that it does not return parses that are consistent with the original grammar given to us by linguists (i.e., they are all valid parses, but specified using the CNF grammar)</a:t>
            </a:r>
          </a:p>
          <a:p>
            <a:r>
              <a:rPr lang="en-US" dirty="0">
                <a:cs typeface="Courier New" panose="02070309020205020404" pitchFamily="49" charset="0"/>
              </a:rPr>
              <a:t>It is possible to get around this by keeping track of enough information to transfer the discovered parse tree back to the original grammar as a post-processing step, but we will not cover that</a:t>
            </a:r>
          </a:p>
        </p:txBody>
      </p:sp>
    </p:spTree>
    <p:extLst>
      <p:ext uri="{BB962C8B-B14F-4D97-AF65-F5344CB8AC3E}">
        <p14:creationId xmlns:p14="http://schemas.microsoft.com/office/powerpoint/2010/main" val="787915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2E25F-99B1-4286-9F5A-C626F2AB0621}"/>
              </a:ext>
            </a:extLst>
          </p:cNvPr>
          <p:cNvSpPr>
            <a:spLocks noGrp="1"/>
          </p:cNvSpPr>
          <p:nvPr>
            <p:ph type="title"/>
          </p:nvPr>
        </p:nvSpPr>
        <p:spPr/>
        <p:txBody>
          <a:bodyPr/>
          <a:lstStyle/>
          <a:p>
            <a:r>
              <a:rPr lang="en-US" dirty="0"/>
              <a:t>Example of CKY Backpointers</a:t>
            </a:r>
          </a:p>
        </p:txBody>
      </p:sp>
      <p:pic>
        <p:nvPicPr>
          <p:cNvPr id="4" name="Picture 3">
            <a:extLst>
              <a:ext uri="{FF2B5EF4-FFF2-40B4-BE49-F238E27FC236}">
                <a16:creationId xmlns:a16="http://schemas.microsoft.com/office/drawing/2014/main" id="{F13076B6-4B4B-A771-5E2A-CEAE961DE1AD}"/>
              </a:ext>
            </a:extLst>
          </p:cNvPr>
          <p:cNvPicPr>
            <a:picLocks noChangeAspect="1"/>
          </p:cNvPicPr>
          <p:nvPr/>
        </p:nvPicPr>
        <p:blipFill>
          <a:blip r:embed="rId2"/>
          <a:stretch>
            <a:fillRect/>
          </a:stretch>
        </p:blipFill>
        <p:spPr>
          <a:xfrm>
            <a:off x="1466118" y="1690688"/>
            <a:ext cx="9259763" cy="4450080"/>
          </a:xfrm>
          <a:prstGeom prst="rect">
            <a:avLst/>
          </a:prstGeom>
        </p:spPr>
      </p:pic>
    </p:spTree>
    <p:extLst>
      <p:ext uri="{BB962C8B-B14F-4D97-AF65-F5344CB8AC3E}">
        <p14:creationId xmlns:p14="http://schemas.microsoft.com/office/powerpoint/2010/main" val="3232005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4C76B-1562-4A29-A7DB-241FF6FAB7E3}"/>
              </a:ext>
            </a:extLst>
          </p:cNvPr>
          <p:cNvSpPr>
            <a:spLocks noGrp="1"/>
          </p:cNvSpPr>
          <p:nvPr>
            <p:ph type="title"/>
          </p:nvPr>
        </p:nvSpPr>
        <p:spPr/>
        <p:txBody>
          <a:bodyPr/>
          <a:lstStyle/>
          <a:p>
            <a:r>
              <a:rPr lang="en-US" dirty="0"/>
              <a:t>Some Other Parsing Algorithms</a:t>
            </a:r>
          </a:p>
        </p:txBody>
      </p:sp>
      <p:sp>
        <p:nvSpPr>
          <p:cNvPr id="3" name="Content Placeholder 2">
            <a:extLst>
              <a:ext uri="{FF2B5EF4-FFF2-40B4-BE49-F238E27FC236}">
                <a16:creationId xmlns:a16="http://schemas.microsoft.com/office/drawing/2014/main" id="{EB7732AE-C20B-431A-91C1-0F2FB9BAD84A}"/>
              </a:ext>
            </a:extLst>
          </p:cNvPr>
          <p:cNvSpPr>
            <a:spLocks noGrp="1"/>
          </p:cNvSpPr>
          <p:nvPr>
            <p:ph idx="1"/>
          </p:nvPr>
        </p:nvSpPr>
        <p:spPr/>
        <p:txBody>
          <a:bodyPr>
            <a:normAutofit fontScale="77500" lnSpcReduction="20000"/>
          </a:bodyPr>
          <a:lstStyle/>
          <a:p>
            <a:r>
              <a:rPr lang="en-US" dirty="0"/>
              <a:t>Some chart parsing algorithms, such as the </a:t>
            </a:r>
            <a:r>
              <a:rPr lang="en-US" i="1" dirty="0"/>
              <a:t>Earley algorithm</a:t>
            </a:r>
            <a:r>
              <a:rPr lang="en-US" dirty="0"/>
              <a:t>, parse sentences according to the original grammar</a:t>
            </a:r>
          </a:p>
          <a:p>
            <a:r>
              <a:rPr lang="en-US" dirty="0"/>
              <a:t>I used to cover this approach, but it is no longer discussed in the book, and I dropped it (along with many other topics) to save time</a:t>
            </a:r>
          </a:p>
          <a:p>
            <a:r>
              <a:rPr lang="en-US" dirty="0"/>
              <a:t>An earlier draft of the textbook covered </a:t>
            </a:r>
            <a:r>
              <a:rPr lang="en-US" i="1" dirty="0"/>
              <a:t>CCG parsing</a:t>
            </a:r>
            <a:r>
              <a:rPr lang="en-US" dirty="0"/>
              <a:t>, which can be used with </a:t>
            </a:r>
            <a:r>
              <a:rPr lang="en-US" i="1" dirty="0"/>
              <a:t>lexicalized grammars</a:t>
            </a:r>
            <a:r>
              <a:rPr lang="en-US" dirty="0"/>
              <a:t>, but this has also been dropped now</a:t>
            </a:r>
            <a:endParaRPr lang="en-US" i="1" dirty="0"/>
          </a:p>
          <a:p>
            <a:r>
              <a:rPr lang="en-US" dirty="0"/>
              <a:t>When we covered grammar, we discussed a more general form of augmented grammar (as opposed to lexicalized grammars), and we will not cover CCG parsing</a:t>
            </a:r>
          </a:p>
          <a:p>
            <a:r>
              <a:rPr lang="en-US" dirty="0"/>
              <a:t>The current draft of the textbook covers </a:t>
            </a:r>
            <a:r>
              <a:rPr lang="en-US" i="1" dirty="0"/>
              <a:t>span-based neural constituency parsing</a:t>
            </a:r>
            <a:r>
              <a:rPr lang="en-US" dirty="0"/>
              <a:t>, which involves "a simple neural extension of the CKY algorithm", but we will not cover this</a:t>
            </a:r>
          </a:p>
          <a:p>
            <a:r>
              <a:rPr lang="en-US" dirty="0"/>
              <a:t>A separate chapter of the textbook covers </a:t>
            </a:r>
            <a:r>
              <a:rPr lang="en-US" i="1" dirty="0"/>
              <a:t>dependency parsing</a:t>
            </a:r>
          </a:p>
          <a:p>
            <a:r>
              <a:rPr lang="en-US" dirty="0"/>
              <a:t>We briefly discussed </a:t>
            </a:r>
            <a:r>
              <a:rPr lang="en-US" i="1" dirty="0"/>
              <a:t>dependency grammars</a:t>
            </a:r>
            <a:r>
              <a:rPr lang="en-US" dirty="0"/>
              <a:t> when we covered grammar, but we will not cover dependency parsing</a:t>
            </a:r>
          </a:p>
        </p:txBody>
      </p:sp>
    </p:spTree>
    <p:extLst>
      <p:ext uri="{BB962C8B-B14F-4D97-AF65-F5344CB8AC3E}">
        <p14:creationId xmlns:p14="http://schemas.microsoft.com/office/powerpoint/2010/main" val="3917845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18A72-42FC-4E40-ABF5-3DE5FD3F0B57}"/>
              </a:ext>
            </a:extLst>
          </p:cNvPr>
          <p:cNvSpPr>
            <a:spLocks noGrp="1"/>
          </p:cNvSpPr>
          <p:nvPr>
            <p:ph type="title"/>
          </p:nvPr>
        </p:nvSpPr>
        <p:spPr/>
        <p:txBody>
          <a:bodyPr/>
          <a:lstStyle/>
          <a:p>
            <a:r>
              <a:rPr lang="en-US" dirty="0"/>
              <a:t>Probabilistic Context-free Grammars</a:t>
            </a:r>
          </a:p>
        </p:txBody>
      </p:sp>
      <p:sp>
        <p:nvSpPr>
          <p:cNvPr id="3" name="Content Placeholder 2">
            <a:extLst>
              <a:ext uri="{FF2B5EF4-FFF2-40B4-BE49-F238E27FC236}">
                <a16:creationId xmlns:a16="http://schemas.microsoft.com/office/drawing/2014/main" id="{9406B4AE-AFC0-4502-9D93-0DA915E80312}"/>
              </a:ext>
            </a:extLst>
          </p:cNvPr>
          <p:cNvSpPr>
            <a:spLocks noGrp="1"/>
          </p:cNvSpPr>
          <p:nvPr>
            <p:ph idx="1"/>
          </p:nvPr>
        </p:nvSpPr>
        <p:spPr/>
        <p:txBody>
          <a:bodyPr>
            <a:normAutofit fontScale="70000" lnSpcReduction="20000"/>
          </a:bodyPr>
          <a:lstStyle/>
          <a:p>
            <a:r>
              <a:rPr lang="en-US" dirty="0"/>
              <a:t>The CKY algorithm as discussed so far can serve as a recognizer, or with backpointers, it can discover all valid parse trees for an input sentence given a CFG in CNF</a:t>
            </a:r>
          </a:p>
          <a:p>
            <a:r>
              <a:rPr lang="en-US" dirty="0"/>
              <a:t>However, real-world parsers are generally expected to output a single parse (or parse tree)</a:t>
            </a:r>
          </a:p>
          <a:p>
            <a:r>
              <a:rPr lang="en-US" dirty="0"/>
              <a:t>As mentioned earlier in the topic, when multiple valid parse trees exist for a sentence, the task of choosing one is known as </a:t>
            </a:r>
            <a:r>
              <a:rPr lang="en-US" i="1" dirty="0"/>
              <a:t>syntactic disambiguation</a:t>
            </a:r>
            <a:endParaRPr lang="en-US" dirty="0"/>
          </a:p>
          <a:p>
            <a:r>
              <a:rPr lang="en-US" dirty="0"/>
              <a:t>One formalism that can help with this is a </a:t>
            </a:r>
            <a:r>
              <a:rPr lang="en-US" b="1" dirty="0"/>
              <a:t>probabilistic context-free grammar</a:t>
            </a:r>
            <a:r>
              <a:rPr lang="en-US" dirty="0"/>
              <a:t> (PCFG)</a:t>
            </a:r>
          </a:p>
          <a:p>
            <a:r>
              <a:rPr lang="en-US" dirty="0"/>
              <a:t>A PCFG augments a regular CFG by adding a </a:t>
            </a:r>
            <a:r>
              <a:rPr lang="en-US" i="1" dirty="0"/>
              <a:t>conditional probability</a:t>
            </a:r>
            <a:r>
              <a:rPr lang="en-US" dirty="0"/>
              <a:t> to each rule</a:t>
            </a:r>
          </a:p>
          <a:p>
            <a:r>
              <a:rPr lang="en-US" dirty="0"/>
              <a:t>Such a rule can be expressed: </a:t>
            </a:r>
            <a:r>
              <a:rPr lang="en-US" dirty="0">
                <a:latin typeface="Courier New" panose="02070309020205020404" pitchFamily="49" charset="0"/>
                <a:cs typeface="Courier New" panose="02070309020205020404" pitchFamily="49" charset="0"/>
              </a:rPr>
              <a:t>A </a:t>
            </a:r>
            <a:r>
              <a:rPr lang="en-US" sz="2800"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β [p]</a:t>
            </a:r>
            <a:r>
              <a:rPr lang="en-US" dirty="0"/>
              <a:t>, where A and β have the same meaning as before (A is a single non-terminal and β is a sequence of one or more terminals and non-terminals)</a:t>
            </a:r>
          </a:p>
          <a:p>
            <a:r>
              <a:rPr lang="en-US" dirty="0"/>
              <a:t>The textbook says there are three ways to express, but I think only two make sense:</a:t>
            </a:r>
          </a:p>
          <a:p>
            <a:pPr lvl="1"/>
            <a:r>
              <a:rPr lang="en-US" dirty="0"/>
              <a:t>P(A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t> β)           &lt;------ I say this form does not make sense</a:t>
            </a:r>
          </a:p>
          <a:p>
            <a:pPr lvl="1"/>
            <a:r>
              <a:rPr lang="en-US" dirty="0"/>
              <a:t>P(A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t> β | A)</a:t>
            </a:r>
          </a:p>
          <a:p>
            <a:pPr lvl="1"/>
            <a:r>
              <a:rPr lang="en-US" dirty="0"/>
              <a:t>P(RHS | LHS)</a:t>
            </a:r>
          </a:p>
          <a:p>
            <a:r>
              <a:rPr lang="en-US" dirty="0"/>
              <a:t>The sum of the conditional probabilities over all rules stating possible forms for any particular non-terminal on the left-hand side of the arrow must sum to 1</a:t>
            </a:r>
          </a:p>
          <a:p>
            <a:endParaRPr lang="en-US" dirty="0"/>
          </a:p>
        </p:txBody>
      </p:sp>
    </p:spTree>
    <p:extLst>
      <p:ext uri="{BB962C8B-B14F-4D97-AF65-F5344CB8AC3E}">
        <p14:creationId xmlns:p14="http://schemas.microsoft.com/office/powerpoint/2010/main" val="1969318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32724-7C60-4F1A-8ADE-B11B2D22042D}"/>
              </a:ext>
            </a:extLst>
          </p:cNvPr>
          <p:cNvSpPr>
            <a:spLocks noGrp="1"/>
          </p:cNvSpPr>
          <p:nvPr>
            <p:ph type="title"/>
          </p:nvPr>
        </p:nvSpPr>
        <p:spPr/>
        <p:txBody>
          <a:bodyPr/>
          <a:lstStyle/>
          <a:p>
            <a:r>
              <a:rPr lang="en-US" dirty="0"/>
              <a:t>Probabilities of Parses According to a PCFG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FC2F3DE-977F-4B48-AA35-BE6C33CCD07D}"/>
                  </a:ext>
                </a:extLst>
              </p:cNvPr>
              <p:cNvSpPr>
                <a:spLocks noGrp="1"/>
              </p:cNvSpPr>
              <p:nvPr>
                <p:ph idx="1"/>
              </p:nvPr>
            </p:nvSpPr>
            <p:spPr/>
            <p:txBody>
              <a:bodyPr>
                <a:normAutofit fontScale="62500" lnSpcReduction="20000"/>
              </a:bodyPr>
              <a:lstStyle/>
              <a:p>
                <a:r>
                  <a:rPr lang="en-US" dirty="0"/>
                  <a:t>The next slide shows a PCFG corresponding to the grammar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1</a:t>
                </a:r>
              </a:p>
              <a:p>
                <a:r>
                  <a:rPr lang="en-US" dirty="0"/>
                  <a:t>The book emphasizes that the probabilities have been made up for pedagogical purposes</a:t>
                </a:r>
              </a:p>
              <a:p>
                <a:r>
                  <a:rPr lang="en-US" dirty="0"/>
                  <a:t>The slide after that shows two valid parse trees for the sentence, "Book the dinner flight"</a:t>
                </a:r>
              </a:p>
              <a:p>
                <a:r>
                  <a:rPr lang="en-US" dirty="0"/>
                  <a:t>The left parse tree represents the intuitive meaning of the sentence, while the right parse tree might represent a command to book a flight for "the dinner"</a:t>
                </a:r>
              </a:p>
              <a:p>
                <a:r>
                  <a:rPr lang="en-US" dirty="0"/>
                  <a:t>The slide after that shows the relevant grammar rules and their probabilities</a:t>
                </a:r>
              </a:p>
              <a:p>
                <a:r>
                  <a:rPr lang="en-US" dirty="0"/>
                  <a:t>A PCFG assigns a probability to each possible parse tree, T, for a sentence, S</a:t>
                </a:r>
              </a:p>
              <a:p>
                <a:r>
                  <a:rPr lang="en-US" dirty="0"/>
                  <a:t>The probability of a parse tree is equal to the product of the probabilities of all the n rules used to expand the n non-terminal nodes in the tree:</a:t>
                </a:r>
              </a:p>
              <a:p>
                <a:pPr marL="0" marR="0" indent="0">
                  <a:lnSpc>
                    <a:spcPct val="115000"/>
                  </a:lnSpc>
                  <a:spcBef>
                    <a:spcPts val="0"/>
                  </a:spcBef>
                  <a:spcAft>
                    <a:spcPts val="0"/>
                  </a:spcAft>
                  <a:buNone/>
                </a:pPr>
                <a14:m>
                  <m:oMathPara xmlns:m="http://schemas.openxmlformats.org/officeDocument/2006/math">
                    <m:oMathParaPr>
                      <m:jc m:val="centerGroup"/>
                    </m:oMathParaPr>
                    <m:oMath xmlns:m="http://schemas.openxmlformats.org/officeDocument/2006/math">
                      <m:r>
                        <m:rPr>
                          <m:sty m:val="p"/>
                        </m:rPr>
                        <a:rPr lang="en-US" sz="2800" i="0" smtClean="0">
                          <a:effectLst/>
                          <a:latin typeface="Cambria Math" panose="02040503050406030204" pitchFamily="18" charset="0"/>
                          <a:ea typeface="Times New Roman" panose="02020603050405020304" pitchFamily="18" charset="0"/>
                          <a:cs typeface="Times New Roman" panose="02020603050405020304" pitchFamily="18" charset="0"/>
                        </a:rPr>
                        <m:t>P</m:t>
                      </m:r>
                      <m:d>
                        <m:dPr>
                          <m:ctrlPr>
                            <a:rPr lang="en-US" sz="2800" i="1">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T</m:t>
                          </m:r>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S</m:t>
                          </m:r>
                        </m:e>
                      </m:d>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 </m:t>
                      </m:r>
                      <m:nary>
                        <m:naryPr>
                          <m:chr m:val="∏"/>
                          <m:limLoc m:val="subSup"/>
                          <m:ctrlPr>
                            <a:rPr lang="en-US" sz="2800" i="1">
                              <a:effectLst/>
                              <a:latin typeface="Cambria Math" panose="02040503050406030204" pitchFamily="18" charset="0"/>
                              <a:ea typeface="Times New Roman" panose="02020603050405020304" pitchFamily="18" charset="0"/>
                              <a:cs typeface="Times New Roman" panose="02020603050405020304" pitchFamily="18" charset="0"/>
                            </a:rPr>
                          </m:ctrlPr>
                        </m:naryPr>
                        <m:sub>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i</m:t>
                          </m:r>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=1</m:t>
                          </m:r>
                        </m:sub>
                        <m:sup>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n</m:t>
                          </m:r>
                        </m:sup>
                        <m:e>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P</m:t>
                          </m:r>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RHS</m:t>
                              </m:r>
                            </m:e>
                            <m:sub>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i</m:t>
                              </m:r>
                            </m:sub>
                          </m:sSub>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8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LHS</m:t>
                              </m:r>
                            </m:e>
                            <m:sub>
                              <m:r>
                                <m:rPr>
                                  <m:sty m:val="p"/>
                                </m:rPr>
                                <a:rPr lang="en-US" sz="2800" i="0">
                                  <a:effectLst/>
                                  <a:latin typeface="Cambria Math" panose="02040503050406030204" pitchFamily="18" charset="0"/>
                                  <a:ea typeface="Times New Roman" panose="02020603050405020304" pitchFamily="18" charset="0"/>
                                  <a:cs typeface="Times New Roman" panose="02020603050405020304" pitchFamily="18" charset="0"/>
                                </a:rPr>
                                <m:t>i</m:t>
                              </m:r>
                            </m:sub>
                          </m:sSub>
                          <m:r>
                            <a:rPr lang="en-US" sz="2800" i="0">
                              <a:effectLst/>
                              <a:latin typeface="Cambria Math" panose="02040503050406030204" pitchFamily="18" charset="0"/>
                              <a:ea typeface="Times New Roman" panose="02020603050405020304" pitchFamily="18" charset="0"/>
                              <a:cs typeface="Times New Roman" panose="02020603050405020304" pitchFamily="18" charset="0"/>
                            </a:rPr>
                            <m:t>)</m:t>
                          </m:r>
                        </m:e>
                      </m:nary>
                    </m:oMath>
                  </m:oMathPara>
                </a14:m>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a:t>The book points out that P(T, S) = P(T) * P(S | T); this is a basic rule of probability</a:t>
                </a:r>
              </a:p>
              <a:p>
                <a:r>
                  <a:rPr lang="en-US" dirty="0"/>
                  <a:t>In this case, P(S | T) = 1 (since the parse tree includes all the words in the sentence); so, P(T, S) = P(T)</a:t>
                </a:r>
              </a:p>
            </p:txBody>
          </p:sp>
        </mc:Choice>
        <mc:Fallback>
          <p:sp>
            <p:nvSpPr>
              <p:cNvPr id="3" name="Content Placeholder 2">
                <a:extLst>
                  <a:ext uri="{FF2B5EF4-FFF2-40B4-BE49-F238E27FC236}">
                    <a16:creationId xmlns:a16="http://schemas.microsoft.com/office/drawing/2014/main" id="{DFC2F3DE-977F-4B48-AA35-BE6C33CCD07D}"/>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3723479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3BCD6-E550-49FF-8CC2-0F4A778F04A0}"/>
              </a:ext>
            </a:extLst>
          </p:cNvPr>
          <p:cNvSpPr>
            <a:spLocks noGrp="1"/>
          </p:cNvSpPr>
          <p:nvPr>
            <p:ph type="title"/>
          </p:nvPr>
        </p:nvSpPr>
        <p:spPr/>
        <p:txBody>
          <a:bodyPr/>
          <a:lstStyle/>
          <a:p>
            <a:r>
              <a:rPr lang="en-US" dirty="0"/>
              <a:t>PCFG Example (with made up probabilities)</a:t>
            </a:r>
          </a:p>
        </p:txBody>
      </p:sp>
      <p:pic>
        <p:nvPicPr>
          <p:cNvPr id="5" name="Content Placeholder 4" descr="A close-up of a document&#10;&#10;Description automatically generated with low confidence">
            <a:extLst>
              <a:ext uri="{FF2B5EF4-FFF2-40B4-BE49-F238E27FC236}">
                <a16:creationId xmlns:a16="http://schemas.microsoft.com/office/drawing/2014/main" id="{7AE1331A-735A-4790-8518-62C312E033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540" y="1854210"/>
            <a:ext cx="5910920" cy="4638665"/>
          </a:xfrm>
        </p:spPr>
      </p:pic>
    </p:spTree>
    <p:extLst>
      <p:ext uri="{BB962C8B-B14F-4D97-AF65-F5344CB8AC3E}">
        <p14:creationId xmlns:p14="http://schemas.microsoft.com/office/powerpoint/2010/main" val="3809100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5E578-35FA-468A-9B38-B59B6A45505F}"/>
              </a:ext>
            </a:extLst>
          </p:cNvPr>
          <p:cNvSpPr>
            <a:spLocks noGrp="1"/>
          </p:cNvSpPr>
          <p:nvPr>
            <p:ph type="title"/>
          </p:nvPr>
        </p:nvSpPr>
        <p:spPr/>
        <p:txBody>
          <a:bodyPr/>
          <a:lstStyle/>
          <a:p>
            <a:r>
              <a:rPr lang="en-US" dirty="0"/>
              <a:t>PCFG Example Parses (top half of figure)</a:t>
            </a:r>
          </a:p>
        </p:txBody>
      </p:sp>
      <p:pic>
        <p:nvPicPr>
          <p:cNvPr id="9" name="Picture 8">
            <a:extLst>
              <a:ext uri="{FF2B5EF4-FFF2-40B4-BE49-F238E27FC236}">
                <a16:creationId xmlns:a16="http://schemas.microsoft.com/office/drawing/2014/main" id="{6E4CECB6-77EA-4D16-BDF1-32284AC5B604}"/>
              </a:ext>
            </a:extLst>
          </p:cNvPr>
          <p:cNvPicPr>
            <a:picLocks noChangeAspect="1"/>
          </p:cNvPicPr>
          <p:nvPr/>
        </p:nvPicPr>
        <p:blipFill>
          <a:blip r:embed="rId2"/>
          <a:stretch>
            <a:fillRect/>
          </a:stretch>
        </p:blipFill>
        <p:spPr>
          <a:xfrm>
            <a:off x="2591655" y="1841937"/>
            <a:ext cx="7008689" cy="4271963"/>
          </a:xfrm>
          <a:prstGeom prst="rect">
            <a:avLst/>
          </a:prstGeom>
        </p:spPr>
      </p:pic>
    </p:spTree>
    <p:extLst>
      <p:ext uri="{BB962C8B-B14F-4D97-AF65-F5344CB8AC3E}">
        <p14:creationId xmlns:p14="http://schemas.microsoft.com/office/powerpoint/2010/main" val="4118662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2648E-05D8-491B-9B9E-791BA990C4B9}"/>
              </a:ext>
            </a:extLst>
          </p:cNvPr>
          <p:cNvSpPr>
            <a:spLocks noGrp="1"/>
          </p:cNvSpPr>
          <p:nvPr>
            <p:ph type="title"/>
          </p:nvPr>
        </p:nvSpPr>
        <p:spPr/>
        <p:txBody>
          <a:bodyPr/>
          <a:lstStyle/>
          <a:p>
            <a:r>
              <a:rPr lang="en-US" dirty="0"/>
              <a:t>PCFG Example Parses (bottom half of figure)</a:t>
            </a:r>
          </a:p>
        </p:txBody>
      </p:sp>
      <p:pic>
        <p:nvPicPr>
          <p:cNvPr id="5" name="Content Placeholder 4">
            <a:extLst>
              <a:ext uri="{FF2B5EF4-FFF2-40B4-BE49-F238E27FC236}">
                <a16:creationId xmlns:a16="http://schemas.microsoft.com/office/drawing/2014/main" id="{A146805E-C757-4832-A200-C53EEFF721C2}"/>
              </a:ext>
            </a:extLst>
          </p:cNvPr>
          <p:cNvPicPr>
            <a:picLocks noGrp="1" noChangeAspect="1"/>
          </p:cNvPicPr>
          <p:nvPr>
            <p:ph idx="1"/>
          </p:nvPr>
        </p:nvPicPr>
        <p:blipFill>
          <a:blip r:embed="rId2"/>
          <a:stretch>
            <a:fillRect/>
          </a:stretch>
        </p:blipFill>
        <p:spPr>
          <a:xfrm>
            <a:off x="2073437" y="2033752"/>
            <a:ext cx="8045126" cy="3852178"/>
          </a:xfrm>
        </p:spPr>
      </p:pic>
    </p:spTree>
    <p:extLst>
      <p:ext uri="{BB962C8B-B14F-4D97-AF65-F5344CB8AC3E}">
        <p14:creationId xmlns:p14="http://schemas.microsoft.com/office/powerpoint/2010/main" val="2338819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41055-7114-46CE-A2EF-CAC100735F2C}"/>
              </a:ext>
            </a:extLst>
          </p:cNvPr>
          <p:cNvSpPr>
            <a:spLocks noGrp="1"/>
          </p:cNvSpPr>
          <p:nvPr>
            <p:ph type="title"/>
          </p:nvPr>
        </p:nvSpPr>
        <p:spPr/>
        <p:txBody>
          <a:bodyPr/>
          <a:lstStyle/>
          <a:p>
            <a:r>
              <a:rPr lang="en-US" dirty="0"/>
              <a:t>Estimating PCFG Probabilities</a:t>
            </a:r>
          </a:p>
        </p:txBody>
      </p:sp>
      <p:sp>
        <p:nvSpPr>
          <p:cNvPr id="3" name="Content Placeholder 2">
            <a:extLst>
              <a:ext uri="{FF2B5EF4-FFF2-40B4-BE49-F238E27FC236}">
                <a16:creationId xmlns:a16="http://schemas.microsoft.com/office/drawing/2014/main" id="{132BC76B-C8D0-42B0-AD14-0886C1039629}"/>
              </a:ext>
            </a:extLst>
          </p:cNvPr>
          <p:cNvSpPr>
            <a:spLocks noGrp="1"/>
          </p:cNvSpPr>
          <p:nvPr>
            <p:ph idx="1"/>
          </p:nvPr>
        </p:nvSpPr>
        <p:spPr/>
        <p:txBody>
          <a:bodyPr>
            <a:normAutofit fontScale="77500" lnSpcReduction="20000"/>
          </a:bodyPr>
          <a:lstStyle/>
          <a:p>
            <a:r>
              <a:rPr lang="en-US" dirty="0"/>
              <a:t>In order to create a PCFG, after producing the grammar rules, we must estimate the probability associated with each rule</a:t>
            </a:r>
          </a:p>
          <a:p>
            <a:r>
              <a:rPr lang="en-US" dirty="0"/>
              <a:t>The simplest way is to base all estimates on a treebank (e.g., the Penn Treebank)</a:t>
            </a:r>
          </a:p>
          <a:p>
            <a:r>
              <a:rPr lang="en-US" dirty="0"/>
              <a:t>We can estimate P(A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t> B | A) to be Count(A </a:t>
            </a:r>
            <a:r>
              <a:rPr lang="en-US" dirty="0">
                <a:effectLst/>
                <a:latin typeface="Courier New" panose="02070309020205020404" pitchFamily="49" charset="0"/>
                <a:ea typeface="Times New Roman" panose="02020603050405020304" pitchFamily="18" charset="0"/>
                <a:cs typeface="Courier New" panose="02070309020205020404" pitchFamily="49" charset="0"/>
                <a:sym typeface="Wingdings" panose="05000000000000000000" pitchFamily="2" charset="2"/>
              </a:rPr>
              <a:t></a:t>
            </a:r>
            <a:r>
              <a:rPr lang="en-US" dirty="0"/>
              <a:t> B) / Count(A)</a:t>
            </a:r>
          </a:p>
          <a:p>
            <a:r>
              <a:rPr lang="en-US" dirty="0"/>
              <a:t>This is another example of </a:t>
            </a:r>
            <a:r>
              <a:rPr lang="en-US" i="1" dirty="0"/>
              <a:t>maximum likelihood estimation</a:t>
            </a:r>
            <a:r>
              <a:rPr lang="en-US" dirty="0"/>
              <a:t> (MLE), also seen during our topics on N-grams and POS tagging</a:t>
            </a:r>
          </a:p>
          <a:p>
            <a:r>
              <a:rPr lang="en-US" dirty="0"/>
              <a:t>If no treebank is available, it is possible to use a corpus together with a non-probabilistic parser to estimate probabilities for rules</a:t>
            </a:r>
          </a:p>
          <a:p>
            <a:r>
              <a:rPr lang="en-US" dirty="0"/>
              <a:t>This can be done using the </a:t>
            </a:r>
            <a:r>
              <a:rPr lang="en-US" i="1" dirty="0"/>
              <a:t>expectation maximization</a:t>
            </a:r>
            <a:r>
              <a:rPr lang="en-US" dirty="0"/>
              <a:t> (EM) algorithm, which had several important uses in conventional, statistical NLP</a:t>
            </a:r>
          </a:p>
          <a:p>
            <a:r>
              <a:rPr lang="en-US" dirty="0"/>
              <a:t>We briefly mentioned it when discussing HMMs for POS tagging (it can be used to estimate the parameters of an HMM without labeled training data)</a:t>
            </a:r>
          </a:p>
          <a:p>
            <a:r>
              <a:rPr lang="en-US" dirty="0"/>
              <a:t>The current edition of the textbook covers this use of EM in Appendix A (related to HMMs); we will not cover the details</a:t>
            </a:r>
          </a:p>
        </p:txBody>
      </p:sp>
    </p:spTree>
    <p:extLst>
      <p:ext uri="{BB962C8B-B14F-4D97-AF65-F5344CB8AC3E}">
        <p14:creationId xmlns:p14="http://schemas.microsoft.com/office/powerpoint/2010/main" val="484370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2887F-9591-4752-8C6A-B512BBE2BC4A}"/>
              </a:ext>
            </a:extLst>
          </p:cNvPr>
          <p:cNvSpPr>
            <a:spLocks noGrp="1"/>
          </p:cNvSpPr>
          <p:nvPr>
            <p:ph type="title"/>
          </p:nvPr>
        </p:nvSpPr>
        <p:spPr/>
        <p:txBody>
          <a:bodyPr/>
          <a:lstStyle/>
          <a:p>
            <a:r>
              <a:rPr lang="en-US" dirty="0"/>
              <a:t>Using a PCFG to Choose a Parse Tree</a:t>
            </a:r>
          </a:p>
        </p:txBody>
      </p:sp>
      <p:sp>
        <p:nvSpPr>
          <p:cNvPr id="3" name="Content Placeholder 2">
            <a:extLst>
              <a:ext uri="{FF2B5EF4-FFF2-40B4-BE49-F238E27FC236}">
                <a16:creationId xmlns:a16="http://schemas.microsoft.com/office/drawing/2014/main" id="{A0B202E4-6C2B-409D-8E7A-D0AC53CA3977}"/>
              </a:ext>
            </a:extLst>
          </p:cNvPr>
          <p:cNvSpPr>
            <a:spLocks noGrp="1"/>
          </p:cNvSpPr>
          <p:nvPr>
            <p:ph idx="1"/>
          </p:nvPr>
        </p:nvSpPr>
        <p:spPr/>
        <p:txBody>
          <a:bodyPr>
            <a:normAutofit fontScale="92500" lnSpcReduction="10000"/>
          </a:bodyPr>
          <a:lstStyle/>
          <a:p>
            <a:r>
              <a:rPr lang="en-US" dirty="0"/>
              <a:t>In my opinion, the book does not fully explain the process of using a PCFG to choose a parse tree, although it is pretty intuitive</a:t>
            </a:r>
          </a:p>
          <a:p>
            <a:r>
              <a:rPr lang="en-US" dirty="0"/>
              <a:t>Really, we want to choose the parse tree that maximizes P(T | S)</a:t>
            </a:r>
          </a:p>
          <a:p>
            <a:r>
              <a:rPr lang="en-US" dirty="0"/>
              <a:t>Use Bayes’ Law, we obtain: P(T | S) = P(S | T) * P(T) / P(S)</a:t>
            </a:r>
          </a:p>
          <a:p>
            <a:r>
              <a:rPr lang="en-US" dirty="0"/>
              <a:t>P(S) is constant over consistent trees (valid trees according to the PCFG), and P(S |T) is 1</a:t>
            </a:r>
          </a:p>
          <a:p>
            <a:r>
              <a:rPr lang="en-US" dirty="0"/>
              <a:t>So, maximizing P(T | S) is equivalent to maximizing P(T)</a:t>
            </a:r>
          </a:p>
          <a:p>
            <a:r>
              <a:rPr lang="en-US" dirty="0"/>
              <a:t>Once we find all valid parse trees, we can then choose the one that has the highest probability according to the PCFG</a:t>
            </a:r>
          </a:p>
          <a:p>
            <a:r>
              <a:rPr lang="en-US" dirty="0"/>
              <a:t>Therefore, we can find all valid parses according to the PCFG, calculate the probability of each, and choose the one with highest probability</a:t>
            </a:r>
          </a:p>
        </p:txBody>
      </p:sp>
    </p:spTree>
    <p:extLst>
      <p:ext uri="{BB962C8B-B14F-4D97-AF65-F5344CB8AC3E}">
        <p14:creationId xmlns:p14="http://schemas.microsoft.com/office/powerpoint/2010/main" val="2268647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AAA49-7B13-4FCE-B046-6E4B4BA871E1}"/>
              </a:ext>
            </a:extLst>
          </p:cNvPr>
          <p:cNvSpPr>
            <a:spLocks noGrp="1"/>
          </p:cNvSpPr>
          <p:nvPr>
            <p:ph type="title"/>
          </p:nvPr>
        </p:nvSpPr>
        <p:spPr/>
        <p:txBody>
          <a:bodyPr/>
          <a:lstStyle/>
          <a:p>
            <a:r>
              <a:rPr lang="en-US" dirty="0"/>
              <a:t>Finishing the PCFG Example</a:t>
            </a:r>
          </a:p>
        </p:txBody>
      </p:sp>
      <p:sp>
        <p:nvSpPr>
          <p:cNvPr id="3" name="Content Placeholder 2">
            <a:extLst>
              <a:ext uri="{FF2B5EF4-FFF2-40B4-BE49-F238E27FC236}">
                <a16:creationId xmlns:a16="http://schemas.microsoft.com/office/drawing/2014/main" id="{635DD162-4023-4161-8403-3C9E8F2F3EB8}"/>
              </a:ext>
            </a:extLst>
          </p:cNvPr>
          <p:cNvSpPr>
            <a:spLocks noGrp="1"/>
          </p:cNvSpPr>
          <p:nvPr>
            <p:ph idx="1"/>
          </p:nvPr>
        </p:nvSpPr>
        <p:spPr/>
        <p:txBody>
          <a:bodyPr>
            <a:normAutofit fontScale="55000" lnSpcReduction="20000"/>
          </a:bodyPr>
          <a:lstStyle/>
          <a:p>
            <a:r>
              <a:rPr lang="en-US" dirty="0"/>
              <a:t>Calculating the probabilities for the two valid parse trees, shown a few slides back, for the example sentence, "Book the dinner flight", we find that P(T</a:t>
            </a:r>
            <a:r>
              <a:rPr lang="en-US" baseline="-25000" dirty="0"/>
              <a:t>left</a:t>
            </a:r>
            <a:r>
              <a:rPr lang="en-US" dirty="0"/>
              <a:t>) ≈ 2.2 * 10</a:t>
            </a:r>
            <a:r>
              <a:rPr lang="en-US" baseline="30000" dirty="0"/>
              <a:t>-6</a:t>
            </a:r>
            <a:r>
              <a:rPr lang="en-US" dirty="0"/>
              <a:t> and P(T</a:t>
            </a:r>
            <a:r>
              <a:rPr lang="en-US" baseline="-25000" dirty="0"/>
              <a:t>right</a:t>
            </a:r>
            <a:r>
              <a:rPr lang="en-US" dirty="0"/>
              <a:t>) ≈ 6.1 * 10</a:t>
            </a:r>
            <a:r>
              <a:rPr lang="en-US" baseline="30000" dirty="0"/>
              <a:t>-7</a:t>
            </a:r>
          </a:p>
          <a:p>
            <a:r>
              <a:rPr lang="en-US" dirty="0"/>
              <a:t>Comparing the two probabilities, the textbook claims that the left tree has "a much higher probability" than the right tree</a:t>
            </a:r>
          </a:p>
          <a:p>
            <a:r>
              <a:rPr lang="en-US" dirty="0"/>
              <a:t>I disagree that it is "much higher", but nonetheless, the correct tree has the higher probability in this case (assuming that the intuitive meaning of the sentence is intended)</a:t>
            </a:r>
          </a:p>
          <a:p>
            <a:r>
              <a:rPr lang="en-US" dirty="0"/>
              <a:t>The book compares the (probably) incorrect parse tree in this case to the sentence "Can you book John a flight?" (they do not calculate probabilities for parses of this alternative)</a:t>
            </a:r>
          </a:p>
          <a:p>
            <a:r>
              <a:rPr lang="en-US" dirty="0"/>
              <a:t>I add: A more interesting comparison is to another sentence with the same syntactic structure that might lead to a tree resembling T</a:t>
            </a:r>
            <a:r>
              <a:rPr lang="en-US" baseline="-25000" dirty="0"/>
              <a:t>right</a:t>
            </a:r>
            <a:r>
              <a:rPr lang="en-US" dirty="0"/>
              <a:t>; e.g., here is a sentence I constructed: "Serve the customer dinner"</a:t>
            </a:r>
          </a:p>
          <a:p>
            <a:r>
              <a:rPr lang="en-US" dirty="0"/>
              <a:t>Here, the left subtree, which would imply that "customer" is a modifier of "dinner", seems like the ridiculous tree, but obviously, the same strategy used for the other example would choose it</a:t>
            </a:r>
          </a:p>
          <a:p>
            <a:r>
              <a:rPr lang="en-US" dirty="0"/>
              <a:t>In fact, using the PCFG-based approach that we have covered cannot get both sentences (the book's and mine) correct</a:t>
            </a:r>
          </a:p>
          <a:p>
            <a:r>
              <a:rPr lang="en-US" dirty="0"/>
              <a:t>The problem is that, according to our simple grammar, any nominal can be a modifier of any noun, and any noun can be a nominal</a:t>
            </a:r>
          </a:p>
          <a:p>
            <a:r>
              <a:rPr lang="en-US" dirty="0"/>
              <a:t>The textbook discusses lexicalized PCFGs, for which the probabilities of rules can depend on specific words, but it is difficult to make these probabilities accurate, and we will not discuss this further</a:t>
            </a:r>
          </a:p>
          <a:p>
            <a:r>
              <a:rPr lang="en-US" dirty="0"/>
              <a:t>In general, I personally believe that humans parsing sentences such are relying on a level of real-world knowledge which is not incorporated into this scheme</a:t>
            </a:r>
          </a:p>
        </p:txBody>
      </p:sp>
    </p:spTree>
    <p:extLst>
      <p:ext uri="{BB962C8B-B14F-4D97-AF65-F5344CB8AC3E}">
        <p14:creationId xmlns:p14="http://schemas.microsoft.com/office/powerpoint/2010/main" val="3852808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39D03-38EE-422D-8412-DBE5DAF33DCE}"/>
              </a:ext>
            </a:extLst>
          </p:cNvPr>
          <p:cNvSpPr>
            <a:spLocks noGrp="1"/>
          </p:cNvSpPr>
          <p:nvPr>
            <p:ph type="title"/>
          </p:nvPr>
        </p:nvSpPr>
        <p:spPr/>
        <p:txBody>
          <a:bodyPr/>
          <a:lstStyle/>
          <a:p>
            <a:r>
              <a:rPr lang="en-US" dirty="0"/>
              <a:t>The Probabilistic CKY Algorithm</a:t>
            </a:r>
          </a:p>
        </p:txBody>
      </p:sp>
      <p:sp>
        <p:nvSpPr>
          <p:cNvPr id="3" name="Content Placeholder 2">
            <a:extLst>
              <a:ext uri="{FF2B5EF4-FFF2-40B4-BE49-F238E27FC236}">
                <a16:creationId xmlns:a16="http://schemas.microsoft.com/office/drawing/2014/main" id="{6B588C4C-6F8A-44F4-A43D-02AA0F0A6DB4}"/>
              </a:ext>
            </a:extLst>
          </p:cNvPr>
          <p:cNvSpPr>
            <a:spLocks noGrp="1"/>
          </p:cNvSpPr>
          <p:nvPr>
            <p:ph idx="1"/>
          </p:nvPr>
        </p:nvSpPr>
        <p:spPr/>
        <p:txBody>
          <a:bodyPr>
            <a:normAutofit fontScale="70000" lnSpcReduction="20000"/>
          </a:bodyPr>
          <a:lstStyle/>
          <a:p>
            <a:r>
              <a:rPr lang="en-US" dirty="0"/>
              <a:t>The textbook discusses a probabilistic version of the CKY algorithm known as the </a:t>
            </a:r>
            <a:r>
              <a:rPr lang="en-US" b="1" dirty="0"/>
              <a:t>probabilistic CKY algorithm</a:t>
            </a:r>
            <a:r>
              <a:rPr lang="en-US" dirty="0"/>
              <a:t> (we will discuss this only briefly)</a:t>
            </a:r>
          </a:p>
          <a:p>
            <a:r>
              <a:rPr lang="en-US" dirty="0"/>
              <a:t>As with the original version, the grammar must first be converted to Chomsky normal form</a:t>
            </a:r>
          </a:p>
          <a:p>
            <a:r>
              <a:rPr lang="en-US" dirty="0"/>
              <a:t>This time, however, we must ensure that the probabilities of all parse trees stay the same</a:t>
            </a:r>
          </a:p>
          <a:p>
            <a:r>
              <a:rPr lang="en-US" dirty="0"/>
              <a:t>We will not cover how to ensure this (neither does the textbook), but it is not too complicated</a:t>
            </a:r>
          </a:p>
          <a:p>
            <a:r>
              <a:rPr lang="en-US" dirty="0"/>
              <a:t>As with the regular CKY algorithm, the algorithm will fill in a table, where the indices of rows and columns represent positions between words in the input sentence</a:t>
            </a:r>
          </a:p>
          <a:p>
            <a:r>
              <a:rPr lang="en-US" dirty="0"/>
              <a:t>However, instead of considering the table to be a two-dimensional matrix of sets of constituents, we will now consider it to be a three-dimensional matrix of probabilities</a:t>
            </a:r>
          </a:p>
          <a:p>
            <a:r>
              <a:rPr lang="en-US" dirty="0"/>
              <a:t>According to the book, each cell [i, j, A] represents "the probability of a constituent of type A that spans positions i through j of the input"</a:t>
            </a:r>
          </a:p>
          <a:p>
            <a:r>
              <a:rPr lang="en-US" dirty="0"/>
              <a:t>I feel like this is not entirely clear; the value represents the maximum probability of all ways that a constituent of type A can span positions i through j of the input</a:t>
            </a:r>
          </a:p>
          <a:p>
            <a:r>
              <a:rPr lang="en-US" dirty="0"/>
              <a:t>Backpointers can be used to retrieve the parse with the highest probability; this does not change the complexity of the algorithm, which is O(N</a:t>
            </a:r>
            <a:r>
              <a:rPr lang="en-US" baseline="30000" dirty="0"/>
              <a:t>3</a:t>
            </a:r>
            <a:r>
              <a:rPr lang="en-US" dirty="0"/>
              <a:t>*M), the same as the regular CKY algorithm</a:t>
            </a:r>
          </a:p>
        </p:txBody>
      </p:sp>
    </p:spTree>
    <p:extLst>
      <p:ext uri="{BB962C8B-B14F-4D97-AF65-F5344CB8AC3E}">
        <p14:creationId xmlns:p14="http://schemas.microsoft.com/office/powerpoint/2010/main" val="220844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60451-69B5-4AEB-96F8-EBD7B2B39ED3}"/>
              </a:ext>
            </a:extLst>
          </p:cNvPr>
          <p:cNvSpPr>
            <a:spLocks noGrp="1"/>
          </p:cNvSpPr>
          <p:nvPr>
            <p:ph type="title"/>
          </p:nvPr>
        </p:nvSpPr>
        <p:spPr/>
        <p:txBody>
          <a:bodyPr/>
          <a:lstStyle/>
          <a:p>
            <a:r>
              <a:rPr lang="en-US" dirty="0"/>
              <a:t>Psychological Studies</a:t>
            </a:r>
          </a:p>
        </p:txBody>
      </p:sp>
      <p:sp>
        <p:nvSpPr>
          <p:cNvPr id="3" name="Content Placeholder 2">
            <a:extLst>
              <a:ext uri="{FF2B5EF4-FFF2-40B4-BE49-F238E27FC236}">
                <a16:creationId xmlns:a16="http://schemas.microsoft.com/office/drawing/2014/main" id="{BDFBBFC7-A399-456E-81DA-4F00CC0891AF}"/>
              </a:ext>
            </a:extLst>
          </p:cNvPr>
          <p:cNvSpPr>
            <a:spLocks noGrp="1"/>
          </p:cNvSpPr>
          <p:nvPr>
            <p:ph idx="1"/>
          </p:nvPr>
        </p:nvSpPr>
        <p:spPr/>
        <p:txBody>
          <a:bodyPr>
            <a:normAutofit fontScale="85000" lnSpcReduction="20000"/>
          </a:bodyPr>
          <a:lstStyle/>
          <a:p>
            <a:r>
              <a:rPr lang="en-US" dirty="0"/>
              <a:t>The current edition of the textbook dropped a discussion about whether humans use techniques similar techniques when they parse sentences</a:t>
            </a:r>
          </a:p>
          <a:p>
            <a:r>
              <a:rPr lang="en-US" dirty="0"/>
              <a:t>The previous edition mentioned that one class of evidence involves psychological studies</a:t>
            </a:r>
          </a:p>
          <a:p>
            <a:r>
              <a:rPr lang="en-US" dirty="0"/>
              <a:t>In some studies, reading times for various sentences were measured using eye-trackers</a:t>
            </a:r>
          </a:p>
          <a:p>
            <a:r>
              <a:rPr lang="en-US" dirty="0"/>
              <a:t>One such study has shown that readers slow down when they encounter low-probability bigrams</a:t>
            </a:r>
          </a:p>
          <a:p>
            <a:r>
              <a:rPr lang="en-US" dirty="0"/>
              <a:t>For example, the first of these sentences is read faster than the second:</a:t>
            </a:r>
          </a:p>
          <a:p>
            <a:pPr lvl="1"/>
            <a:r>
              <a:rPr lang="en-US" dirty="0"/>
              <a:t>"One way to </a:t>
            </a:r>
            <a:r>
              <a:rPr lang="en-US" i="1" dirty="0"/>
              <a:t>avoid confusion</a:t>
            </a:r>
            <a:r>
              <a:rPr lang="en-US" dirty="0"/>
              <a:t> is to make the changes during vacation"</a:t>
            </a:r>
          </a:p>
          <a:p>
            <a:pPr lvl="1"/>
            <a:r>
              <a:rPr lang="en-US" dirty="0"/>
              <a:t>"One way to </a:t>
            </a:r>
            <a:r>
              <a:rPr lang="en-US" i="1" dirty="0"/>
              <a:t>avoid discovery</a:t>
            </a:r>
            <a:r>
              <a:rPr lang="en-US" dirty="0"/>
              <a:t> is to make the changes during vacation"</a:t>
            </a:r>
          </a:p>
          <a:p>
            <a:r>
              <a:rPr lang="en-US" dirty="0"/>
              <a:t>Other studies have shown that humans slow down when reading sentences with uncommon syntactic structures</a:t>
            </a:r>
          </a:p>
        </p:txBody>
      </p:sp>
    </p:spTree>
    <p:extLst>
      <p:ext uri="{BB962C8B-B14F-4D97-AF65-F5344CB8AC3E}">
        <p14:creationId xmlns:p14="http://schemas.microsoft.com/office/powerpoint/2010/main" val="210618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A468C-5B93-421D-BB0D-6EF46E36A106}"/>
              </a:ext>
            </a:extLst>
          </p:cNvPr>
          <p:cNvSpPr>
            <a:spLocks noGrp="1"/>
          </p:cNvSpPr>
          <p:nvPr>
            <p:ph type="title"/>
          </p:nvPr>
        </p:nvSpPr>
        <p:spPr/>
        <p:txBody>
          <a:bodyPr/>
          <a:lstStyle/>
          <a:p>
            <a:r>
              <a:rPr lang="en-US" dirty="0"/>
              <a:t>Garden Path Sentences</a:t>
            </a:r>
          </a:p>
        </p:txBody>
      </p:sp>
      <p:sp>
        <p:nvSpPr>
          <p:cNvPr id="3" name="Content Placeholder 2">
            <a:extLst>
              <a:ext uri="{FF2B5EF4-FFF2-40B4-BE49-F238E27FC236}">
                <a16:creationId xmlns:a16="http://schemas.microsoft.com/office/drawing/2014/main" id="{360BEC0D-5327-4720-95CA-C2B9B37F491E}"/>
              </a:ext>
            </a:extLst>
          </p:cNvPr>
          <p:cNvSpPr>
            <a:spLocks noGrp="1"/>
          </p:cNvSpPr>
          <p:nvPr>
            <p:ph idx="1"/>
          </p:nvPr>
        </p:nvSpPr>
        <p:spPr/>
        <p:txBody>
          <a:bodyPr>
            <a:normAutofit fontScale="70000" lnSpcReduction="20000"/>
          </a:bodyPr>
          <a:lstStyle/>
          <a:p>
            <a:r>
              <a:rPr lang="en-US" dirty="0"/>
              <a:t>The previous edition of the textbook also discussed </a:t>
            </a:r>
            <a:r>
              <a:rPr lang="en-US" b="1" dirty="0"/>
              <a:t>garden path sentences</a:t>
            </a:r>
            <a:r>
              <a:rPr lang="en-US" dirty="0"/>
              <a:t>, which are temporarily ambiguous</a:t>
            </a:r>
          </a:p>
          <a:p>
            <a:r>
              <a:rPr lang="en-US" dirty="0"/>
              <a:t>That is, the entire sentence may only have one valid parse, but its initial portion is ambiguous</a:t>
            </a:r>
          </a:p>
          <a:p>
            <a:r>
              <a:rPr lang="en-US" dirty="0"/>
              <a:t>Furthermore, the preferred parse of the beginning of the sentence is not the correct one for the entire sentence</a:t>
            </a:r>
          </a:p>
          <a:p>
            <a:r>
              <a:rPr lang="en-US" dirty="0"/>
              <a:t>This topic is also discussed in "The Language Instinct" by Pinker, and we will see examples on the next slide</a:t>
            </a:r>
          </a:p>
          <a:p>
            <a:r>
              <a:rPr lang="en-US" dirty="0"/>
              <a:t>Humans tend to get thrown off when reading these sentences, due to either uncommon word sequences or uncommon syntactic structures</a:t>
            </a:r>
          </a:p>
          <a:p>
            <a:r>
              <a:rPr lang="en-US" dirty="0"/>
              <a:t>Thus, human readers are "led down the garden path"</a:t>
            </a:r>
          </a:p>
          <a:p>
            <a:r>
              <a:rPr lang="en-US" dirty="0"/>
              <a:t>Unlike our textbook, Pinker discusses garden path sentences to argue that humans do not parse sentences like computers</a:t>
            </a:r>
          </a:p>
          <a:p>
            <a:r>
              <a:rPr lang="en-US" dirty="0"/>
              <a:t>He argues that humans don't store all possible parses along the way, hence the confusion! </a:t>
            </a:r>
          </a:p>
          <a:p>
            <a:endParaRPr lang="en-US" dirty="0"/>
          </a:p>
        </p:txBody>
      </p:sp>
    </p:spTree>
    <p:extLst>
      <p:ext uri="{BB962C8B-B14F-4D97-AF65-F5344CB8AC3E}">
        <p14:creationId xmlns:p14="http://schemas.microsoft.com/office/powerpoint/2010/main" val="1793251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p:txBody>
      </p:sp>
    </p:spTree>
    <p:extLst>
      <p:ext uri="{BB962C8B-B14F-4D97-AF65-F5344CB8AC3E}">
        <p14:creationId xmlns:p14="http://schemas.microsoft.com/office/powerpoint/2010/main" val="1574716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endParaRPr lang="en-US" sz="4400" dirty="0"/>
          </a:p>
        </p:txBody>
      </p:sp>
    </p:spTree>
    <p:extLst>
      <p:ext uri="{BB962C8B-B14F-4D97-AF65-F5344CB8AC3E}">
        <p14:creationId xmlns:p14="http://schemas.microsoft.com/office/powerpoint/2010/main" val="2694037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r>
              <a:rPr lang="en-US" sz="4000" dirty="0"/>
              <a:t>The prime number few.</a:t>
            </a:r>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29665283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r>
              <a:rPr lang="en-US" sz="4000" dirty="0"/>
              <a:t>The prime number few.</a:t>
            </a:r>
          </a:p>
          <a:p>
            <a:pPr marL="0" indent="0">
              <a:buNone/>
            </a:pPr>
            <a:r>
              <a:rPr lang="en-US" sz="4000" dirty="0"/>
              <a:t>Fat people eat accumulates.</a:t>
            </a:r>
          </a:p>
          <a:p>
            <a:pPr marL="0" indent="0">
              <a:buNone/>
            </a:pPr>
            <a:endParaRPr lang="en-US" sz="4400" dirty="0"/>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749167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r>
              <a:rPr lang="en-US" sz="4000" dirty="0"/>
              <a:t>The prime number few.</a:t>
            </a:r>
          </a:p>
          <a:p>
            <a:pPr marL="0" indent="0">
              <a:buNone/>
            </a:pPr>
            <a:r>
              <a:rPr lang="en-US" sz="4000" dirty="0"/>
              <a:t>Fat people eat accumulates.</a:t>
            </a:r>
          </a:p>
          <a:p>
            <a:pPr marL="0" indent="0">
              <a:buNone/>
            </a:pPr>
            <a:r>
              <a:rPr lang="en-US" sz="4000" dirty="0"/>
              <a:t>The students forgot the solution was.</a:t>
            </a:r>
          </a:p>
          <a:p>
            <a:pPr marL="0" indent="0">
              <a:buNone/>
            </a:pPr>
            <a:endParaRPr lang="en-US" sz="4400" dirty="0"/>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1977178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46CE6-70D4-4DF4-BA4A-1AA6B772CF15}"/>
              </a:ext>
            </a:extLst>
          </p:cNvPr>
          <p:cNvSpPr>
            <a:spLocks noGrp="1"/>
          </p:cNvSpPr>
          <p:nvPr>
            <p:ph type="title"/>
          </p:nvPr>
        </p:nvSpPr>
        <p:spPr/>
        <p:txBody>
          <a:bodyPr>
            <a:normAutofit/>
          </a:bodyPr>
          <a:lstStyle/>
          <a:p>
            <a:r>
              <a:rPr lang="en-US" sz="5400" dirty="0"/>
              <a:t>Garden Path Sentence Examples</a:t>
            </a:r>
          </a:p>
        </p:txBody>
      </p:sp>
      <p:sp>
        <p:nvSpPr>
          <p:cNvPr id="5" name="Content Placeholder 4">
            <a:extLst>
              <a:ext uri="{FF2B5EF4-FFF2-40B4-BE49-F238E27FC236}">
                <a16:creationId xmlns:a16="http://schemas.microsoft.com/office/drawing/2014/main" id="{B148DB31-EC49-4526-838B-F02C38637E56}"/>
              </a:ext>
            </a:extLst>
          </p:cNvPr>
          <p:cNvSpPr>
            <a:spLocks noGrp="1"/>
          </p:cNvSpPr>
          <p:nvPr>
            <p:ph idx="1"/>
          </p:nvPr>
        </p:nvSpPr>
        <p:spPr/>
        <p:txBody>
          <a:bodyPr>
            <a:normAutofit/>
          </a:bodyPr>
          <a:lstStyle/>
          <a:p>
            <a:pPr marL="0" indent="0">
              <a:buNone/>
            </a:pPr>
            <a:r>
              <a:rPr lang="en-US" sz="4000" dirty="0"/>
              <a:t>The horse raced past the barn fell.</a:t>
            </a:r>
          </a:p>
          <a:p>
            <a:pPr marL="0" indent="0">
              <a:buNone/>
            </a:pPr>
            <a:r>
              <a:rPr lang="en-US" sz="4000" dirty="0"/>
              <a:t>The man who hunts ducks out on weekends.</a:t>
            </a:r>
          </a:p>
          <a:p>
            <a:pPr marL="0" indent="0">
              <a:buNone/>
            </a:pPr>
            <a:r>
              <a:rPr lang="en-US" sz="4000" dirty="0"/>
              <a:t>The prime number few.</a:t>
            </a:r>
          </a:p>
          <a:p>
            <a:pPr marL="0" indent="0">
              <a:buNone/>
            </a:pPr>
            <a:r>
              <a:rPr lang="en-US" sz="4000" dirty="0"/>
              <a:t>Fat people eat accumulates.</a:t>
            </a:r>
          </a:p>
          <a:p>
            <a:pPr marL="0" indent="0">
              <a:buNone/>
            </a:pPr>
            <a:r>
              <a:rPr lang="en-US" sz="4000" dirty="0"/>
              <a:t>The students forgot the solution was.</a:t>
            </a:r>
          </a:p>
          <a:p>
            <a:pPr marL="0" indent="0">
              <a:buNone/>
            </a:pPr>
            <a:r>
              <a:rPr lang="en-US" sz="4000" dirty="0"/>
              <a:t>Flip said that Squeaky will do the work yesterday.</a:t>
            </a:r>
          </a:p>
          <a:p>
            <a:pPr marL="0" indent="0">
              <a:buNone/>
            </a:pPr>
            <a:endParaRPr lang="en-US" sz="4400" dirty="0"/>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495993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2498</TotalTime>
  <Words>5793</Words>
  <Application>Microsoft Office PowerPoint</Application>
  <PresentationFormat>Widescreen</PresentationFormat>
  <Paragraphs>306</Paragraphs>
  <Slides>46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Calibri</vt:lpstr>
      <vt:lpstr>Calibri Light</vt:lpstr>
      <vt:lpstr>Cambria Math</vt:lpstr>
      <vt:lpstr>Courier New</vt:lpstr>
      <vt:lpstr>Kunstler Script</vt:lpstr>
      <vt:lpstr>Times New Roman</vt:lpstr>
      <vt:lpstr>Office Theme</vt:lpstr>
      <vt:lpstr>ECE467: Natural Language Processing</vt:lpstr>
      <vt:lpstr>If you are following along in the book…</vt:lpstr>
      <vt:lpstr>Constituency Parsing</vt:lpstr>
      <vt:lpstr>Example Grammar and Lexicon</vt:lpstr>
      <vt:lpstr>Ambiguous Sentences</vt:lpstr>
      <vt:lpstr>Example Parse Trees</vt:lpstr>
      <vt:lpstr>Coordination Ambiguity</vt:lpstr>
      <vt:lpstr>Excerpt from the Federal Wire Act</vt:lpstr>
      <vt:lpstr>Other Ambiguity</vt:lpstr>
      <vt:lpstr>Time Flies Like an Arrow</vt:lpstr>
      <vt:lpstr>"Time flies like an arrow." (five meanings)</vt:lpstr>
      <vt:lpstr>"Time flies like an arrow." (five meanings)</vt:lpstr>
      <vt:lpstr>"Time flies like an arrow." (five meanings)</vt:lpstr>
      <vt:lpstr>"Time flies like an arrow." (five meanings)</vt:lpstr>
      <vt:lpstr>"Time flies like an arrow." (five meanings)</vt:lpstr>
      <vt:lpstr>"Time flies like an arrow." (five meanings)</vt:lpstr>
      <vt:lpstr>Syntactic Disambiguation</vt:lpstr>
      <vt:lpstr>Buffalo</vt:lpstr>
      <vt:lpstr>Top-down and Bottom-up Strategies</vt:lpstr>
      <vt:lpstr>Chart Parsers</vt:lpstr>
      <vt:lpstr>Chomsky Normal Form</vt:lpstr>
      <vt:lpstr>Example of Converting a CFG to CNF</vt:lpstr>
      <vt:lpstr>The CKY Algorithm's Chart</vt:lpstr>
      <vt:lpstr>Example of the CKY Algorithm's Chart Filled In</vt:lpstr>
      <vt:lpstr>Filling in the Chart</vt:lpstr>
      <vt:lpstr>Pseudo-code for the CKY Algorithm</vt:lpstr>
      <vt:lpstr>Analyzing the CKY Pseudo-code</vt:lpstr>
      <vt:lpstr>Example of CKY Backpointers</vt:lpstr>
      <vt:lpstr>Some Other Parsing Algorithms</vt:lpstr>
      <vt:lpstr>Probabilistic Context-free Grammars</vt:lpstr>
      <vt:lpstr>Probabilities of Parses According to a PCFG</vt:lpstr>
      <vt:lpstr>PCFG Example (with made up probabilities)</vt:lpstr>
      <vt:lpstr>PCFG Example Parses (top half of figure)</vt:lpstr>
      <vt:lpstr>PCFG Example Parses (bottom half of figure)</vt:lpstr>
      <vt:lpstr>Estimating PCFG Probabilities</vt:lpstr>
      <vt:lpstr>Using a PCFG to Choose a Parse Tree</vt:lpstr>
      <vt:lpstr>Finishing the PCFG Example</vt:lpstr>
      <vt:lpstr>The Probabilistic CKY Algorithm</vt:lpstr>
      <vt:lpstr>Psychological Studies</vt:lpstr>
      <vt:lpstr>Garden Path Sentences</vt:lpstr>
      <vt:lpstr>Garden Path Sentence Examples</vt:lpstr>
      <vt:lpstr>Garden Path Sentence Examples</vt:lpstr>
      <vt:lpstr>Garden Path Sentence Examples</vt:lpstr>
      <vt:lpstr>Garden Path Sentence Examples</vt:lpstr>
      <vt:lpstr>Garden Path Sentence Examples</vt:lpstr>
      <vt:lpstr>Garden Path Sentence 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 Sable</dc:creator>
  <cp:lastModifiedBy>Carl Sable</cp:lastModifiedBy>
  <cp:revision>77</cp:revision>
  <dcterms:created xsi:type="dcterms:W3CDTF">2021-03-21T19:49:50Z</dcterms:created>
  <dcterms:modified xsi:type="dcterms:W3CDTF">2023-03-06T03:28:14Z</dcterms:modified>
</cp:coreProperties>
</file>