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1" r:id="rId5"/>
    <p:sldId id="259" r:id="rId6"/>
    <p:sldId id="258"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7" r:id="rId39"/>
    <p:sldId id="293" r:id="rId40"/>
    <p:sldId id="294" r:id="rId41"/>
    <p:sldId id="295" r:id="rId42"/>
    <p:sldId id="29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1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8F384-64A6-444B-B0F4-359391EA03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B1A159-300E-4B5A-95AA-B4D701AFBA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5C0731-DE44-423B-AED7-EDE9E7FAEBE8}"/>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D03FEA14-4B6C-4171-9258-3E10BF2513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60337BD-6BA1-4166-B5AF-7D3F0A208D15}"/>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276248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E736-A50B-4BC1-BBFA-0152AEC39D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A23A03-1B6F-4A6D-A6E2-AA82E4A3C8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CC381-5C24-41BC-B8EC-1217EE1F71FC}"/>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BC372197-412E-466B-B688-1ED10A13EE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0A373D-9740-421D-9812-42A70E0EAF91}"/>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65035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42C1-D273-482D-A5C0-2F1A8FA056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DD7E52-9DC8-44EA-AF18-CEE90B9931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6A8DFB-BA53-4BBA-A142-158E4FCA6C76}"/>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CE48DF08-765D-4FCC-A538-F69C732FBB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0C2294-93C6-4FCC-BDB9-52AD02DA970C}"/>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548133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5DDE-AF4B-4A4C-AAD9-05C5D4462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323402-8333-4DCF-AAC5-D175BDCDF9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E47CEF-1172-4CE4-930B-8215CA940A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199988-5E66-4124-9F3F-E80D9618E1F0}"/>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6" name="Footer Placeholder 5">
            <a:extLst>
              <a:ext uri="{FF2B5EF4-FFF2-40B4-BE49-F238E27FC236}">
                <a16:creationId xmlns:a16="http://schemas.microsoft.com/office/drawing/2014/main" id="{1845D042-90D0-4D39-81C3-E0D91B99CF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FDF902-4DD2-47E1-A454-5FC5E6576B9C}"/>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28866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860C-0649-45F0-B16B-74AD3AF3E8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6A2304-6B79-4050-829A-E80160E6C4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EF3917-4C43-4A67-A066-43682B1762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786DC8-5305-4A29-AB2F-3D2007A107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2ACBF2-C2FF-4149-8B42-B15FDAD1D8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F94CE5-4E26-45BC-8403-0189874F7067}"/>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8" name="Footer Placeholder 7">
            <a:extLst>
              <a:ext uri="{FF2B5EF4-FFF2-40B4-BE49-F238E27FC236}">
                <a16:creationId xmlns:a16="http://schemas.microsoft.com/office/drawing/2014/main" id="{FEAC80C3-6781-41E1-8DED-C8753A27548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9C94845-1A8C-4844-B4CD-5C84F8A904AA}"/>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72273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07BB-ADD0-44CF-A93E-51D95D23D1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BC51D3-E29D-44DB-B6A8-0FA1CBED3E44}"/>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4" name="Footer Placeholder 3">
            <a:extLst>
              <a:ext uri="{FF2B5EF4-FFF2-40B4-BE49-F238E27FC236}">
                <a16:creationId xmlns:a16="http://schemas.microsoft.com/office/drawing/2014/main" id="{CC3628D5-7FD4-451E-9296-792680A24F1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137650E-ABC3-460F-8C44-08B6A8AFC200}"/>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12845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CCDBB-CB2A-4B3C-9FDE-8083A995CEBC}"/>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3" name="Footer Placeholder 2">
            <a:extLst>
              <a:ext uri="{FF2B5EF4-FFF2-40B4-BE49-F238E27FC236}">
                <a16:creationId xmlns:a16="http://schemas.microsoft.com/office/drawing/2014/main" id="{BC073E06-54D8-4BAF-9D58-7C96BC4362C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D0E5762-CB35-433F-92D0-0DC87A08BA8F}"/>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212859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A5B5-4E7B-4B7C-9178-22E3EA4CE8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4B2DA0-3516-46E9-8B3F-03CF5BB0C5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9EF5A4-924A-404A-89D1-B15A5D2E9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15149D-833C-4FCB-AC02-47165BAE37BF}"/>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6" name="Footer Placeholder 5">
            <a:extLst>
              <a:ext uri="{FF2B5EF4-FFF2-40B4-BE49-F238E27FC236}">
                <a16:creationId xmlns:a16="http://schemas.microsoft.com/office/drawing/2014/main" id="{09D94EF6-20F2-490D-B60B-3BD9DC7D4B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62A2CC-6912-4E57-9788-F1DA59C258EB}"/>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53979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0923E-D4D8-4AEB-B7D8-E8BC6799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9D91E5-E7A2-47D4-B076-68DB95AB2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5BE68B-7880-450E-8B51-F3B7D7C79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488524-4D80-4EEA-8A56-8CFE5D8FB1A0}"/>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6" name="Footer Placeholder 5">
            <a:extLst>
              <a:ext uri="{FF2B5EF4-FFF2-40B4-BE49-F238E27FC236}">
                <a16:creationId xmlns:a16="http://schemas.microsoft.com/office/drawing/2014/main" id="{361B80E1-BFC1-4A58-9B76-C5214C66B4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25705-DE37-4E15-827D-2B10C813376A}"/>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366666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7D19-DFFD-4364-B4FB-9BBDD51C17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943871-6D32-4F88-979E-8510F1B234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BC16D-6D82-4B25-8D51-F763AB6F57D9}"/>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468E56FC-B656-493E-908D-70E2968419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FD96E3-6292-4403-9559-F67C1B578603}"/>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976813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925F09-8222-42C1-BDD8-33D68574F8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59EDAD-89DE-4C59-A5B2-7437A78D3C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7C49B-4693-49C7-B797-EFD5442CA480}"/>
              </a:ext>
            </a:extLst>
          </p:cNvPr>
          <p:cNvSpPr>
            <a:spLocks noGrp="1"/>
          </p:cNvSpPr>
          <p:nvPr>
            <p:ph type="dt" sz="half" idx="10"/>
          </p:nvPr>
        </p:nvSpPr>
        <p:spPr/>
        <p:txBody>
          <a:body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02039D33-5DF4-497B-A84C-36AF922B9B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AD711C-D1F2-4D49-94FB-CC7780C53568}"/>
              </a:ext>
            </a:extLst>
          </p:cNvPr>
          <p:cNvSpPr>
            <a:spLocks noGrp="1"/>
          </p:cNvSpPr>
          <p:nvPr>
            <p:ph type="sldNum" sz="quarter" idx="12"/>
          </p:nvPr>
        </p:nvSpPr>
        <p:spPr/>
        <p:txBody>
          <a:bodyPr/>
          <a:lstStyle/>
          <a:p>
            <a:fld id="{9E2C025D-0C53-4CA2-BA77-9FFAACB876FC}" type="slidenum">
              <a:rPr lang="en-US" smtClean="0"/>
              <a:t>‹#›</a:t>
            </a:fld>
            <a:endParaRPr lang="en-US" dirty="0"/>
          </a:p>
        </p:txBody>
      </p:sp>
    </p:spTree>
    <p:extLst>
      <p:ext uri="{BB962C8B-B14F-4D97-AF65-F5344CB8AC3E}">
        <p14:creationId xmlns:p14="http://schemas.microsoft.com/office/powerpoint/2010/main" val="13863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BDB39B-7238-4D1C-9C14-A9376930A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891AF1-8FCD-41A3-BEF5-A21637A8B7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EC488-4EC6-4243-9617-21E4945D4C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27BE1-16B8-4D58-AEC3-B2C675B1AEA8}" type="datetimeFigureOut">
              <a:rPr lang="en-US" smtClean="0"/>
              <a:t>1/28/2023</a:t>
            </a:fld>
            <a:endParaRPr lang="en-US" dirty="0"/>
          </a:p>
        </p:txBody>
      </p:sp>
      <p:sp>
        <p:nvSpPr>
          <p:cNvPr id="5" name="Footer Placeholder 4">
            <a:extLst>
              <a:ext uri="{FF2B5EF4-FFF2-40B4-BE49-F238E27FC236}">
                <a16:creationId xmlns:a16="http://schemas.microsoft.com/office/drawing/2014/main" id="{8B2C8265-2DA7-4F42-AA7A-EA54271FD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DDB4DDC-AAE1-414A-9537-6DA39D2EA0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2C025D-0C53-4CA2-BA77-9FFAACB876FC}" type="slidenum">
              <a:rPr lang="en-US" smtClean="0"/>
              <a:t>‹#›</a:t>
            </a:fld>
            <a:endParaRPr lang="en-US" dirty="0"/>
          </a:p>
        </p:txBody>
      </p:sp>
    </p:spTree>
    <p:extLst>
      <p:ext uri="{BB962C8B-B14F-4D97-AF65-F5344CB8AC3E}">
        <p14:creationId xmlns:p14="http://schemas.microsoft.com/office/powerpoint/2010/main" val="2564681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a:bodyPr>
          <a:lstStyle/>
          <a:p>
            <a:r>
              <a:rPr lang="en-US" sz="6000" dirty="0"/>
              <a:t>Part-of-Speech Tagging</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1CC4-CCE8-4659-B99A-83592F4B7838}"/>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8C2DDCB7-171B-4832-A9F1-E391E6EA74D9}"/>
              </a:ext>
            </a:extLst>
          </p:cNvPr>
          <p:cNvSpPr>
            <a:spLocks noGrp="1"/>
          </p:cNvSpPr>
          <p:nvPr>
            <p:ph idx="1"/>
          </p:nvPr>
        </p:nvSpPr>
        <p:spPr/>
        <p:txBody>
          <a:bodyPr>
            <a:normAutofit fontScale="70000" lnSpcReduction="20000"/>
          </a:bodyPr>
          <a:lstStyle/>
          <a:p>
            <a:r>
              <a:rPr lang="en-US" dirty="0"/>
              <a:t>This topic is largely based on Chapter 8 of the textbook, titled "Sequence Labeling for Parts of Speech and Named Entities"</a:t>
            </a:r>
          </a:p>
          <a:p>
            <a:r>
              <a:rPr lang="en-US" dirty="0"/>
              <a:t>Some information is left from the previous edition of the textbook</a:t>
            </a:r>
          </a:p>
          <a:p>
            <a:r>
              <a:rPr lang="en-US" b="1" dirty="0"/>
              <a:t>Parts of speech </a:t>
            </a:r>
            <a:r>
              <a:rPr lang="en-US" dirty="0"/>
              <a:t>(</a:t>
            </a:r>
            <a:r>
              <a:rPr lang="en-US" b="1" dirty="0"/>
              <a:t>POS</a:t>
            </a:r>
            <a:r>
              <a:rPr lang="en-US" dirty="0"/>
              <a:t>) are categories for words that indicate their syntactic functions</a:t>
            </a:r>
          </a:p>
          <a:p>
            <a:r>
              <a:rPr lang="en-US" dirty="0"/>
              <a:t>In other sources, parts of speech are sometimes called </a:t>
            </a:r>
            <a:r>
              <a:rPr lang="en-US" i="1" dirty="0"/>
              <a:t>word classes</a:t>
            </a:r>
            <a:r>
              <a:rPr lang="en-US" dirty="0"/>
              <a:t>, </a:t>
            </a:r>
            <a:r>
              <a:rPr lang="en-US" i="1" dirty="0"/>
              <a:t>lexical tags</a:t>
            </a:r>
            <a:r>
              <a:rPr lang="en-US" dirty="0"/>
              <a:t>, or </a:t>
            </a:r>
            <a:r>
              <a:rPr lang="en-US" i="1" dirty="0"/>
              <a:t>syntactic categories</a:t>
            </a:r>
          </a:p>
          <a:p>
            <a:r>
              <a:rPr lang="en-US" dirty="0"/>
              <a:t>The chapter starts by mentioning a few facts related to the history of parts of speech</a:t>
            </a:r>
          </a:p>
          <a:p>
            <a:r>
              <a:rPr lang="en-US" dirty="0"/>
              <a:t>Dionysius Thrax of Alexandra (c. 100 B.C.) is generally credited for creating a work summarizing the linguistic knowledge of his day</a:t>
            </a:r>
          </a:p>
          <a:p>
            <a:r>
              <a:rPr lang="en-US" dirty="0"/>
              <a:t>Our textbook says it is possible that it was really someone else</a:t>
            </a:r>
          </a:p>
          <a:p>
            <a:r>
              <a:rPr lang="en-US" dirty="0"/>
              <a:t>Included was the description of eight parts-of-speech: noun, verb, pronoun, preposition, adverb, conjunction, participle, and article</a:t>
            </a:r>
          </a:p>
          <a:p>
            <a:r>
              <a:rPr lang="en-US" dirty="0"/>
              <a:t>Earlier lists include those from Aristotle and the Stoics, but Thrax's became the basis for POS descriptions for the next 2000 years</a:t>
            </a:r>
          </a:p>
        </p:txBody>
      </p:sp>
    </p:spTree>
    <p:extLst>
      <p:ext uri="{BB962C8B-B14F-4D97-AF65-F5344CB8AC3E}">
        <p14:creationId xmlns:p14="http://schemas.microsoft.com/office/powerpoint/2010/main" val="913856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978-21B2-494D-8858-3D0E4715DDE7}"/>
              </a:ext>
            </a:extLst>
          </p:cNvPr>
          <p:cNvSpPr>
            <a:spLocks noGrp="1"/>
          </p:cNvSpPr>
          <p:nvPr>
            <p:ph type="title"/>
          </p:nvPr>
        </p:nvSpPr>
        <p:spPr/>
        <p:txBody>
          <a:bodyPr/>
          <a:lstStyle/>
          <a:p>
            <a:r>
              <a:rPr lang="en-US" dirty="0"/>
              <a:t>Open and Closed Classes of POS</a:t>
            </a:r>
          </a:p>
        </p:txBody>
      </p:sp>
      <p:sp>
        <p:nvSpPr>
          <p:cNvPr id="3" name="Content Placeholder 2">
            <a:extLst>
              <a:ext uri="{FF2B5EF4-FFF2-40B4-BE49-F238E27FC236}">
                <a16:creationId xmlns:a16="http://schemas.microsoft.com/office/drawing/2014/main" id="{858B726D-C107-4DCD-86BA-C477A3E0C564}"/>
              </a:ext>
            </a:extLst>
          </p:cNvPr>
          <p:cNvSpPr>
            <a:spLocks noGrp="1"/>
          </p:cNvSpPr>
          <p:nvPr>
            <p:ph idx="1"/>
          </p:nvPr>
        </p:nvSpPr>
        <p:spPr/>
        <p:txBody>
          <a:bodyPr>
            <a:normAutofit fontScale="70000" lnSpcReduction="20000"/>
          </a:bodyPr>
          <a:lstStyle/>
          <a:p>
            <a:r>
              <a:rPr lang="en-US" dirty="0"/>
              <a:t>POS can be divided into two broad categories: </a:t>
            </a:r>
            <a:r>
              <a:rPr lang="en-US" b="1" dirty="0"/>
              <a:t>open classes</a:t>
            </a:r>
            <a:r>
              <a:rPr lang="en-US" dirty="0"/>
              <a:t> and </a:t>
            </a:r>
            <a:r>
              <a:rPr lang="en-US" b="1" dirty="0"/>
              <a:t>closed classes</a:t>
            </a:r>
          </a:p>
          <a:p>
            <a:r>
              <a:rPr lang="en-US" dirty="0"/>
              <a:t>According to the textbook, "Four major open classes occur in the languages of the world": </a:t>
            </a:r>
            <a:r>
              <a:rPr lang="en-US" i="1" dirty="0"/>
              <a:t>nouns</a:t>
            </a:r>
            <a:r>
              <a:rPr lang="en-US" dirty="0"/>
              <a:t> (including </a:t>
            </a:r>
            <a:r>
              <a:rPr lang="en-US" i="1" dirty="0"/>
              <a:t>proper nouns</a:t>
            </a:r>
            <a:r>
              <a:rPr lang="en-US" dirty="0"/>
              <a:t>), </a:t>
            </a:r>
            <a:r>
              <a:rPr lang="en-US" i="1" dirty="0"/>
              <a:t>verbs</a:t>
            </a:r>
            <a:r>
              <a:rPr lang="en-US" dirty="0"/>
              <a:t>, </a:t>
            </a:r>
            <a:r>
              <a:rPr lang="en-US" i="1" dirty="0"/>
              <a:t>adjectives</a:t>
            </a:r>
            <a:r>
              <a:rPr lang="en-US" dirty="0"/>
              <a:t>, and </a:t>
            </a:r>
            <a:r>
              <a:rPr lang="en-US" i="1" dirty="0"/>
              <a:t>adverbs</a:t>
            </a:r>
          </a:p>
          <a:p>
            <a:r>
              <a:rPr lang="en-US" dirty="0"/>
              <a:t>Not every language has all four open classes (of course, English does)</a:t>
            </a:r>
          </a:p>
          <a:p>
            <a:r>
              <a:rPr lang="en-US" dirty="0"/>
              <a:t>New nouns and verbs are continually added to languages (sometimes borrowed from other languages)</a:t>
            </a:r>
          </a:p>
          <a:p>
            <a:r>
              <a:rPr lang="en-US" dirty="0"/>
              <a:t>The current draft of the new edition of the textbook also considers </a:t>
            </a:r>
            <a:r>
              <a:rPr lang="en-US" i="1" dirty="0"/>
              <a:t>interjections</a:t>
            </a:r>
            <a:r>
              <a:rPr lang="en-US" dirty="0"/>
              <a:t> to be a "smaller open class"</a:t>
            </a:r>
          </a:p>
          <a:p>
            <a:r>
              <a:rPr lang="en-US" dirty="0"/>
              <a:t>Many modern </a:t>
            </a:r>
            <a:r>
              <a:rPr lang="en-US" i="1" dirty="0"/>
              <a:t>tagsets</a:t>
            </a:r>
            <a:r>
              <a:rPr lang="en-US" dirty="0"/>
              <a:t> (a concept that will be explained soon) include separate tags for things such as plural nouns, various tenses of verbs, etc.</a:t>
            </a:r>
          </a:p>
          <a:p>
            <a:r>
              <a:rPr lang="en-US" dirty="0"/>
              <a:t>We will soon see that the Universal Dependencies tagset includes interjections as an open class, and it also includes </a:t>
            </a:r>
            <a:r>
              <a:rPr lang="en-US" i="1" dirty="0"/>
              <a:t>proper nouns</a:t>
            </a:r>
            <a:r>
              <a:rPr lang="en-US" dirty="0"/>
              <a:t> as an open class category distinct from nouns</a:t>
            </a:r>
          </a:p>
          <a:p>
            <a:r>
              <a:rPr lang="en-US" dirty="0"/>
              <a:t>Closed classes (e.g., </a:t>
            </a:r>
            <a:r>
              <a:rPr lang="en-US" i="1" dirty="0"/>
              <a:t>prepositions</a:t>
            </a:r>
            <a:r>
              <a:rPr lang="en-US" dirty="0"/>
              <a:t>) have relatively fixed membership</a:t>
            </a:r>
          </a:p>
          <a:p>
            <a:r>
              <a:rPr lang="en-US" dirty="0"/>
              <a:t>Closed classes generally include function words (e.g., "of", "it", "and", "you", etc.), which tend to be very short and occur frequently</a:t>
            </a:r>
          </a:p>
        </p:txBody>
      </p:sp>
    </p:spTree>
    <p:extLst>
      <p:ext uri="{BB962C8B-B14F-4D97-AF65-F5344CB8AC3E}">
        <p14:creationId xmlns:p14="http://schemas.microsoft.com/office/powerpoint/2010/main" val="16093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2AAD-F0A6-433C-82D3-9D1BD605ED5F}"/>
              </a:ext>
            </a:extLst>
          </p:cNvPr>
          <p:cNvSpPr>
            <a:spLocks noGrp="1"/>
          </p:cNvSpPr>
          <p:nvPr>
            <p:ph type="title"/>
          </p:nvPr>
        </p:nvSpPr>
        <p:spPr/>
        <p:txBody>
          <a:bodyPr/>
          <a:lstStyle/>
          <a:p>
            <a:r>
              <a:rPr lang="en-US" dirty="0"/>
              <a:t>Defining Parts of Speech</a:t>
            </a:r>
          </a:p>
        </p:txBody>
      </p:sp>
      <p:sp>
        <p:nvSpPr>
          <p:cNvPr id="3" name="Content Placeholder 2">
            <a:extLst>
              <a:ext uri="{FF2B5EF4-FFF2-40B4-BE49-F238E27FC236}">
                <a16:creationId xmlns:a16="http://schemas.microsoft.com/office/drawing/2014/main" id="{B09518DC-0F04-44AE-B3DF-3696CFF32074}"/>
              </a:ext>
            </a:extLst>
          </p:cNvPr>
          <p:cNvSpPr>
            <a:spLocks noGrp="1"/>
          </p:cNvSpPr>
          <p:nvPr>
            <p:ph idx="1"/>
          </p:nvPr>
        </p:nvSpPr>
        <p:spPr/>
        <p:txBody>
          <a:bodyPr>
            <a:normAutofit fontScale="92500"/>
          </a:bodyPr>
          <a:lstStyle/>
          <a:p>
            <a:r>
              <a:rPr lang="en-US" dirty="0"/>
              <a:t>Traditionally, linguist's definitions of POS are based on </a:t>
            </a:r>
            <a:r>
              <a:rPr lang="en-US" i="1" dirty="0"/>
              <a:t>syntactic and morphological function</a:t>
            </a:r>
          </a:p>
          <a:p>
            <a:r>
              <a:rPr lang="en-US" dirty="0"/>
              <a:t>That is, words in a class function similarly with respect to what can occur nearby and/or what affixes they can take</a:t>
            </a:r>
          </a:p>
          <a:p>
            <a:r>
              <a:rPr lang="en-US" dirty="0"/>
              <a:t>Word classes have tendencies toward semantic coherence, but not always</a:t>
            </a:r>
          </a:p>
          <a:p>
            <a:r>
              <a:rPr lang="en-US" dirty="0"/>
              <a:t>For example, nouns often describe people, places, or things, and adjectives often describe properties, but there are other possibilities</a:t>
            </a:r>
          </a:p>
          <a:p>
            <a:r>
              <a:rPr lang="en-US" dirty="0"/>
              <a:t>In general, linguists do not agree about what all the POS categories should be, or about how each part of speech should be defined</a:t>
            </a:r>
          </a:p>
          <a:p>
            <a:r>
              <a:rPr lang="en-US" dirty="0"/>
              <a:t>We'll discuss properties of common POS a bit later in the topic</a:t>
            </a:r>
          </a:p>
          <a:p>
            <a:endParaRPr lang="en-US" dirty="0"/>
          </a:p>
        </p:txBody>
      </p:sp>
    </p:spTree>
    <p:extLst>
      <p:ext uri="{BB962C8B-B14F-4D97-AF65-F5344CB8AC3E}">
        <p14:creationId xmlns:p14="http://schemas.microsoft.com/office/powerpoint/2010/main" val="3903375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D81A-39A7-4D05-AD61-057D138E07E1}"/>
              </a:ext>
            </a:extLst>
          </p:cNvPr>
          <p:cNvSpPr>
            <a:spLocks noGrp="1"/>
          </p:cNvSpPr>
          <p:nvPr>
            <p:ph type="title"/>
          </p:nvPr>
        </p:nvSpPr>
        <p:spPr/>
        <p:txBody>
          <a:bodyPr/>
          <a:lstStyle/>
          <a:p>
            <a:r>
              <a:rPr lang="en-US" dirty="0"/>
              <a:t>POS Tagsets</a:t>
            </a:r>
          </a:p>
        </p:txBody>
      </p:sp>
      <p:sp>
        <p:nvSpPr>
          <p:cNvPr id="3" name="Content Placeholder 2">
            <a:extLst>
              <a:ext uri="{FF2B5EF4-FFF2-40B4-BE49-F238E27FC236}">
                <a16:creationId xmlns:a16="http://schemas.microsoft.com/office/drawing/2014/main" id="{217B3346-1B0B-4AD2-88D5-C68BE76923CC}"/>
              </a:ext>
            </a:extLst>
          </p:cNvPr>
          <p:cNvSpPr>
            <a:spLocks noGrp="1"/>
          </p:cNvSpPr>
          <p:nvPr>
            <p:ph idx="1"/>
          </p:nvPr>
        </p:nvSpPr>
        <p:spPr/>
        <p:txBody>
          <a:bodyPr>
            <a:normAutofit fontScale="85000" lnSpcReduction="20000"/>
          </a:bodyPr>
          <a:lstStyle/>
          <a:p>
            <a:r>
              <a:rPr lang="en-US" dirty="0"/>
              <a:t>Most modern lists of parts of speech, called </a:t>
            </a:r>
            <a:r>
              <a:rPr lang="en-US" b="1" dirty="0"/>
              <a:t>tagsets</a:t>
            </a:r>
            <a:r>
              <a:rPr lang="en-US" dirty="0"/>
              <a:t>, for English include many more word classes than we have been discussing</a:t>
            </a:r>
          </a:p>
          <a:p>
            <a:pPr lvl="1"/>
            <a:r>
              <a:rPr lang="en-US" dirty="0"/>
              <a:t>The Brown corpus tagset includes 87 tags (some sources claim different numbers)</a:t>
            </a:r>
          </a:p>
          <a:p>
            <a:pPr lvl="1"/>
            <a:r>
              <a:rPr lang="en-US" dirty="0"/>
              <a:t>The Penn Treebank tagset includes 45 tags, according to our textbook</a:t>
            </a:r>
          </a:p>
          <a:p>
            <a:pPr lvl="2"/>
            <a:r>
              <a:rPr lang="en-US" dirty="0"/>
              <a:t>Only 36 of the tags represent what we typically think of as POS</a:t>
            </a:r>
          </a:p>
          <a:p>
            <a:pPr lvl="2"/>
            <a:r>
              <a:rPr lang="en-US" dirty="0"/>
              <a:t>The rest of the tags are for various types of punctuation, and I've seen different version of the tagset contain as few as 8 or as many as 12, with 9 being a common variation</a:t>
            </a:r>
          </a:p>
          <a:p>
            <a:pPr lvl="1"/>
            <a:r>
              <a:rPr lang="en-US" dirty="0"/>
              <a:t>The C7 tagset includes 146 tags</a:t>
            </a:r>
          </a:p>
          <a:p>
            <a:r>
              <a:rPr lang="en-US" dirty="0"/>
              <a:t>The Universal Dependencies (UD) tagset, which is newer, includes only 17 tags</a:t>
            </a:r>
          </a:p>
          <a:p>
            <a:pPr lvl="1"/>
            <a:r>
              <a:rPr lang="en-US" dirty="0"/>
              <a:t>The goal of the creators of the UD framework was to create resources that can be used across multiple languages</a:t>
            </a:r>
          </a:p>
          <a:p>
            <a:pPr lvl="1"/>
            <a:r>
              <a:rPr lang="en-US" dirty="0"/>
              <a:t>Features can be added to make find-grained distinctions, but we will not discuss how this works</a:t>
            </a:r>
          </a:p>
          <a:p>
            <a:pPr lvl="1"/>
            <a:r>
              <a:rPr lang="en-US" dirty="0"/>
              <a:t>The next slide shows the 17 tags from the Universal Dependencies tagset</a:t>
            </a:r>
          </a:p>
          <a:p>
            <a:r>
              <a:rPr lang="en-US" dirty="0"/>
              <a:t>Later, we'll look at POS tags from the Penn Treebank tagset</a:t>
            </a:r>
          </a:p>
        </p:txBody>
      </p:sp>
    </p:spTree>
    <p:extLst>
      <p:ext uri="{BB962C8B-B14F-4D97-AF65-F5344CB8AC3E}">
        <p14:creationId xmlns:p14="http://schemas.microsoft.com/office/powerpoint/2010/main" val="2167347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609B-2704-461E-92E1-0C21503D9407}"/>
              </a:ext>
            </a:extLst>
          </p:cNvPr>
          <p:cNvSpPr>
            <a:spLocks noGrp="1"/>
          </p:cNvSpPr>
          <p:nvPr>
            <p:ph type="title"/>
          </p:nvPr>
        </p:nvSpPr>
        <p:spPr/>
        <p:txBody>
          <a:bodyPr/>
          <a:lstStyle/>
          <a:p>
            <a:r>
              <a:rPr lang="en-US" dirty="0"/>
              <a:t>POS in the Universal Dependencies Tagset</a:t>
            </a:r>
          </a:p>
        </p:txBody>
      </p:sp>
      <p:pic>
        <p:nvPicPr>
          <p:cNvPr id="5" name="Content Placeholder 4">
            <a:extLst>
              <a:ext uri="{FF2B5EF4-FFF2-40B4-BE49-F238E27FC236}">
                <a16:creationId xmlns:a16="http://schemas.microsoft.com/office/drawing/2014/main" id="{DDA08912-FF22-46E8-B7C5-3E411D47671E}"/>
              </a:ext>
            </a:extLst>
          </p:cNvPr>
          <p:cNvPicPr>
            <a:picLocks noGrp="1" noChangeAspect="1"/>
          </p:cNvPicPr>
          <p:nvPr>
            <p:ph idx="1"/>
          </p:nvPr>
        </p:nvPicPr>
        <p:blipFill>
          <a:blip r:embed="rId2"/>
          <a:stretch>
            <a:fillRect/>
          </a:stretch>
        </p:blipFill>
        <p:spPr>
          <a:xfrm>
            <a:off x="2499045" y="1690688"/>
            <a:ext cx="7193910" cy="4463207"/>
          </a:xfrm>
        </p:spPr>
      </p:pic>
    </p:spTree>
    <p:extLst>
      <p:ext uri="{BB962C8B-B14F-4D97-AF65-F5344CB8AC3E}">
        <p14:creationId xmlns:p14="http://schemas.microsoft.com/office/powerpoint/2010/main" val="335488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18EB-29EE-488A-8D10-784EE972D730}"/>
              </a:ext>
            </a:extLst>
          </p:cNvPr>
          <p:cNvSpPr>
            <a:spLocks noGrp="1"/>
          </p:cNvSpPr>
          <p:nvPr>
            <p:ph type="title"/>
          </p:nvPr>
        </p:nvSpPr>
        <p:spPr/>
        <p:txBody>
          <a:bodyPr/>
          <a:lstStyle/>
          <a:p>
            <a:r>
              <a:rPr lang="en-US" dirty="0"/>
              <a:t>Uses of POS</a:t>
            </a:r>
          </a:p>
        </p:txBody>
      </p:sp>
      <p:sp>
        <p:nvSpPr>
          <p:cNvPr id="3" name="Content Placeholder 2">
            <a:extLst>
              <a:ext uri="{FF2B5EF4-FFF2-40B4-BE49-F238E27FC236}">
                <a16:creationId xmlns:a16="http://schemas.microsoft.com/office/drawing/2014/main" id="{C916A28D-7216-4CAB-9BBA-AC0B704630E8}"/>
              </a:ext>
            </a:extLst>
          </p:cNvPr>
          <p:cNvSpPr>
            <a:spLocks noGrp="1"/>
          </p:cNvSpPr>
          <p:nvPr>
            <p:ph idx="1"/>
          </p:nvPr>
        </p:nvSpPr>
        <p:spPr/>
        <p:txBody>
          <a:bodyPr>
            <a:normAutofit fontScale="70000" lnSpcReduction="20000"/>
          </a:bodyPr>
          <a:lstStyle/>
          <a:p>
            <a:r>
              <a:rPr lang="en-US" dirty="0"/>
              <a:t>Knowing the POS of a word gives you information about its neighbors</a:t>
            </a:r>
          </a:p>
          <a:p>
            <a:r>
              <a:rPr lang="en-US" dirty="0"/>
              <a:t>Examples: possessive pronouns (e.g., "my", "her", "its") are likely to be followed by nouns, while personal pronouns (e.g., "I", "you", "he") are likely to be followed by verbs</a:t>
            </a:r>
          </a:p>
          <a:p>
            <a:r>
              <a:rPr lang="en-US" dirty="0"/>
              <a:t>POS can tell us about how a word is pronounced (e.g., "content" as a noun vs. an adjective)</a:t>
            </a:r>
          </a:p>
          <a:p>
            <a:r>
              <a:rPr lang="en-US" dirty="0"/>
              <a:t>POS can also be useful for applications such as parsing, named entity recognition, and coreference resolution</a:t>
            </a:r>
          </a:p>
          <a:p>
            <a:r>
              <a:rPr lang="en-US" dirty="0"/>
              <a:t>Corpora that have been marked with parts of speech are useful for linguistic research</a:t>
            </a:r>
          </a:p>
          <a:p>
            <a:r>
              <a:rPr lang="en-US" b="1" dirty="0"/>
              <a:t>Part-of-speech tagging </a:t>
            </a:r>
            <a:r>
              <a:rPr lang="en-US" dirty="0"/>
              <a:t>(a.k.a. </a:t>
            </a:r>
            <a:r>
              <a:rPr lang="en-US" b="1" dirty="0"/>
              <a:t>POS tagging</a:t>
            </a:r>
            <a:r>
              <a:rPr lang="en-US" dirty="0"/>
              <a:t> or sometimes just </a:t>
            </a:r>
            <a:r>
              <a:rPr lang="en-US" i="1" dirty="0"/>
              <a:t>tagging</a:t>
            </a:r>
            <a:r>
              <a:rPr lang="en-US" dirty="0"/>
              <a:t>) is the automatic assignment of POS to words</a:t>
            </a:r>
          </a:p>
          <a:p>
            <a:r>
              <a:rPr lang="en-US" dirty="0"/>
              <a:t>POS tagging is often an important first step before several other NLP applications can be applied</a:t>
            </a:r>
          </a:p>
          <a:p>
            <a:r>
              <a:rPr lang="en-US" dirty="0"/>
              <a:t>We will discuss the use of hidden Markov models (HMMs) for POS tagging later in the topic</a:t>
            </a:r>
          </a:p>
          <a:p>
            <a:r>
              <a:rPr lang="en-US" dirty="0"/>
              <a:t>There are also deep learning approaches for POS tagging, which tend to perform a bit better (we'll learn about such methods later in the course)</a:t>
            </a:r>
          </a:p>
        </p:txBody>
      </p:sp>
    </p:spTree>
    <p:extLst>
      <p:ext uri="{BB962C8B-B14F-4D97-AF65-F5344CB8AC3E}">
        <p14:creationId xmlns:p14="http://schemas.microsoft.com/office/powerpoint/2010/main" val="3438948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0F03-50CD-4DDA-818D-8290ACDDD8BC}"/>
              </a:ext>
            </a:extLst>
          </p:cNvPr>
          <p:cNvSpPr>
            <a:spLocks noGrp="1"/>
          </p:cNvSpPr>
          <p:nvPr>
            <p:ph type="title"/>
          </p:nvPr>
        </p:nvSpPr>
        <p:spPr/>
        <p:txBody>
          <a:bodyPr/>
          <a:lstStyle/>
          <a:p>
            <a:r>
              <a:rPr lang="en-US" dirty="0"/>
              <a:t>English Nouns</a:t>
            </a:r>
          </a:p>
        </p:txBody>
      </p:sp>
      <p:sp>
        <p:nvSpPr>
          <p:cNvPr id="3" name="Content Placeholder 2">
            <a:extLst>
              <a:ext uri="{FF2B5EF4-FFF2-40B4-BE49-F238E27FC236}">
                <a16:creationId xmlns:a16="http://schemas.microsoft.com/office/drawing/2014/main" id="{98F2BF01-EBE7-4795-BCB7-EEE98753AC5D}"/>
              </a:ext>
            </a:extLst>
          </p:cNvPr>
          <p:cNvSpPr>
            <a:spLocks noGrp="1"/>
          </p:cNvSpPr>
          <p:nvPr>
            <p:ph idx="1"/>
          </p:nvPr>
        </p:nvSpPr>
        <p:spPr/>
        <p:txBody>
          <a:bodyPr>
            <a:normAutofit fontScale="92500" lnSpcReduction="10000"/>
          </a:bodyPr>
          <a:lstStyle/>
          <a:p>
            <a:r>
              <a:rPr lang="en-US" b="1" dirty="0"/>
              <a:t>Noun</a:t>
            </a:r>
            <a:r>
              <a:rPr lang="en-US" dirty="0"/>
              <a:t> is the name given to the syntactic class in which the words for most people, places, or things occur</a:t>
            </a:r>
          </a:p>
          <a:p>
            <a:r>
              <a:rPr lang="en-US" dirty="0"/>
              <a:t>However, this is not how the class is defined by linguists, and there are exceptions in both directions</a:t>
            </a:r>
          </a:p>
          <a:p>
            <a:r>
              <a:rPr lang="en-US" dirty="0"/>
              <a:t>Nouns include concrete terms (e.g., "cat", "chair"), abstractions (e.g., "algorithm", "beauty"), verb-like terms (e.g., "pacing"), etc.</a:t>
            </a:r>
          </a:p>
          <a:p>
            <a:r>
              <a:rPr lang="en-US" dirty="0"/>
              <a:t>What defines a noun in English are things like:</a:t>
            </a:r>
          </a:p>
          <a:p>
            <a:pPr lvl="1"/>
            <a:r>
              <a:rPr lang="en-US" dirty="0"/>
              <a:t>Its ability to occur with determiners (e.g., "a goat", "its bandwidth", "Plato's Republic")</a:t>
            </a:r>
          </a:p>
          <a:p>
            <a:pPr lvl="1"/>
            <a:r>
              <a:rPr lang="en-US" dirty="0"/>
              <a:t>Its ability to take possessives (e.g., "IBM's annual revenue")</a:t>
            </a:r>
          </a:p>
          <a:p>
            <a:pPr lvl="1"/>
            <a:r>
              <a:rPr lang="en-US" dirty="0"/>
              <a:t>For most (but not all) nouns, its ability to occur in the plural form (e.g., "goats", "abaci")</a:t>
            </a:r>
          </a:p>
          <a:p>
            <a:endParaRPr lang="en-US" dirty="0"/>
          </a:p>
        </p:txBody>
      </p:sp>
    </p:spTree>
    <p:extLst>
      <p:ext uri="{BB962C8B-B14F-4D97-AF65-F5344CB8AC3E}">
        <p14:creationId xmlns:p14="http://schemas.microsoft.com/office/powerpoint/2010/main" val="262801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3FF21-8AAA-495A-AD91-F770B4536411}"/>
              </a:ext>
            </a:extLst>
          </p:cNvPr>
          <p:cNvSpPr>
            <a:spLocks noGrp="1"/>
          </p:cNvSpPr>
          <p:nvPr>
            <p:ph type="title"/>
          </p:nvPr>
        </p:nvSpPr>
        <p:spPr/>
        <p:txBody>
          <a:bodyPr/>
          <a:lstStyle/>
          <a:p>
            <a:r>
              <a:rPr lang="en-US" dirty="0"/>
              <a:t>Types of Nouns</a:t>
            </a:r>
          </a:p>
        </p:txBody>
      </p:sp>
      <p:sp>
        <p:nvSpPr>
          <p:cNvPr id="3" name="Content Placeholder 2">
            <a:extLst>
              <a:ext uri="{FF2B5EF4-FFF2-40B4-BE49-F238E27FC236}">
                <a16:creationId xmlns:a16="http://schemas.microsoft.com/office/drawing/2014/main" id="{19D3AFCA-E7AB-4497-A3B3-2B0314CD4A39}"/>
              </a:ext>
            </a:extLst>
          </p:cNvPr>
          <p:cNvSpPr>
            <a:spLocks noGrp="1"/>
          </p:cNvSpPr>
          <p:nvPr>
            <p:ph idx="1"/>
          </p:nvPr>
        </p:nvSpPr>
        <p:spPr/>
        <p:txBody>
          <a:bodyPr>
            <a:normAutofit fontScale="85000" lnSpcReduction="20000"/>
          </a:bodyPr>
          <a:lstStyle/>
          <a:p>
            <a:r>
              <a:rPr lang="en-US" dirty="0"/>
              <a:t>Nouns include </a:t>
            </a:r>
            <a:r>
              <a:rPr lang="en-US" i="1" dirty="0"/>
              <a:t>proper nouns</a:t>
            </a:r>
            <a:r>
              <a:rPr lang="en-US" dirty="0"/>
              <a:t> and </a:t>
            </a:r>
            <a:r>
              <a:rPr lang="en-US" i="1" dirty="0"/>
              <a:t>common nouns</a:t>
            </a:r>
          </a:p>
          <a:p>
            <a:r>
              <a:rPr lang="en-US" dirty="0"/>
              <a:t>Another subclass of nouns called </a:t>
            </a:r>
            <a:r>
              <a:rPr lang="en-US" i="1" dirty="0"/>
              <a:t>pronouns</a:t>
            </a:r>
            <a:r>
              <a:rPr lang="en-US" dirty="0"/>
              <a:t> will be discussed later (along with other closed classes)</a:t>
            </a:r>
          </a:p>
          <a:p>
            <a:r>
              <a:rPr lang="en-US" dirty="0"/>
              <a:t>Proper nouns are names of specific persons or entities</a:t>
            </a:r>
          </a:p>
          <a:p>
            <a:pPr lvl="1"/>
            <a:r>
              <a:rPr lang="en-US" dirty="0"/>
              <a:t>In English, they are not usually preceded by articles (e.g., "Regina is upstairs")</a:t>
            </a:r>
          </a:p>
          <a:p>
            <a:pPr lvl="1"/>
            <a:r>
              <a:rPr lang="en-US" dirty="0"/>
              <a:t>In written English, they are usually capitalized</a:t>
            </a:r>
          </a:p>
          <a:p>
            <a:r>
              <a:rPr lang="en-US" dirty="0"/>
              <a:t>In many languages, including English, common nouns are further divided into two categories:</a:t>
            </a:r>
          </a:p>
          <a:p>
            <a:pPr lvl="1"/>
            <a:r>
              <a:rPr lang="en-US" i="1" dirty="0"/>
              <a:t>Count nouns</a:t>
            </a:r>
            <a:r>
              <a:rPr lang="en-US" dirty="0"/>
              <a:t> allow grammatical enumeration</a:t>
            </a:r>
          </a:p>
          <a:p>
            <a:pPr lvl="1"/>
            <a:r>
              <a:rPr lang="en-US" dirty="0"/>
              <a:t>They can occur in both singular and plural form (e.g., "goat/goats", "relationship/</a:t>
            </a:r>
            <a:br>
              <a:rPr lang="en-US" dirty="0"/>
            </a:br>
            <a:r>
              <a:rPr lang="en-US" dirty="0"/>
              <a:t>relationships"), and they can be counted (e.g., "one goat", "two goats")</a:t>
            </a:r>
          </a:p>
          <a:p>
            <a:pPr lvl="1"/>
            <a:r>
              <a:rPr lang="en-US" i="1" dirty="0"/>
              <a:t>Mass nouns</a:t>
            </a:r>
            <a:r>
              <a:rPr lang="en-US" dirty="0"/>
              <a:t> are used for things conceptualized as a homogeneous group (e.g., "snow", "salt", "communism")</a:t>
            </a:r>
          </a:p>
          <a:p>
            <a:pPr lvl="1"/>
            <a:r>
              <a:rPr lang="en-US" dirty="0"/>
              <a:t>They are not counted and can appear without articles (e.g., "snow is white")</a:t>
            </a:r>
          </a:p>
        </p:txBody>
      </p:sp>
    </p:spTree>
    <p:extLst>
      <p:ext uri="{BB962C8B-B14F-4D97-AF65-F5344CB8AC3E}">
        <p14:creationId xmlns:p14="http://schemas.microsoft.com/office/powerpoint/2010/main" val="71593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E4AF-D494-4F59-B3A6-342924F8993D}"/>
              </a:ext>
            </a:extLst>
          </p:cNvPr>
          <p:cNvSpPr>
            <a:spLocks noGrp="1"/>
          </p:cNvSpPr>
          <p:nvPr>
            <p:ph type="title"/>
          </p:nvPr>
        </p:nvSpPr>
        <p:spPr/>
        <p:txBody>
          <a:bodyPr/>
          <a:lstStyle/>
          <a:p>
            <a:r>
              <a:rPr lang="en-US" dirty="0"/>
              <a:t>English Verbs</a:t>
            </a:r>
          </a:p>
        </p:txBody>
      </p:sp>
      <p:sp>
        <p:nvSpPr>
          <p:cNvPr id="3" name="Content Placeholder 2">
            <a:extLst>
              <a:ext uri="{FF2B5EF4-FFF2-40B4-BE49-F238E27FC236}">
                <a16:creationId xmlns:a16="http://schemas.microsoft.com/office/drawing/2014/main" id="{960B14E6-E61F-4301-95CF-7D02687A823A}"/>
              </a:ext>
            </a:extLst>
          </p:cNvPr>
          <p:cNvSpPr>
            <a:spLocks noGrp="1"/>
          </p:cNvSpPr>
          <p:nvPr>
            <p:ph idx="1"/>
          </p:nvPr>
        </p:nvSpPr>
        <p:spPr/>
        <p:txBody>
          <a:bodyPr>
            <a:normAutofit fontScale="85000" lnSpcReduction="20000"/>
          </a:bodyPr>
          <a:lstStyle/>
          <a:p>
            <a:r>
              <a:rPr lang="en-US" dirty="0"/>
              <a:t>The </a:t>
            </a:r>
            <a:r>
              <a:rPr lang="en-US" b="1" dirty="0"/>
              <a:t>verb</a:t>
            </a:r>
            <a:r>
              <a:rPr lang="en-US" dirty="0"/>
              <a:t> class includes most words referring to actions and processes</a:t>
            </a:r>
          </a:p>
          <a:p>
            <a:r>
              <a:rPr lang="en-US" dirty="0"/>
              <a:t>In English, verbs have several morphological forms (e.g., "eat", "eats", "ate", "eating", "eaten")</a:t>
            </a:r>
          </a:p>
          <a:p>
            <a:r>
              <a:rPr lang="en-US" dirty="0"/>
              <a:t>Recall from our previous topic that irregular verbs can have fewer or more forms than regular forms</a:t>
            </a:r>
          </a:p>
          <a:p>
            <a:r>
              <a:rPr lang="en-US" dirty="0"/>
              <a:t>Nouns in English can be singular or plural, but they generally have fewer morphological forms than verbs</a:t>
            </a:r>
          </a:p>
          <a:p>
            <a:r>
              <a:rPr lang="en-US" dirty="0"/>
              <a:t>A subclass of verbs called </a:t>
            </a:r>
            <a:r>
              <a:rPr lang="en-US" i="1" dirty="0"/>
              <a:t>auxiliary verbs</a:t>
            </a:r>
            <a:r>
              <a:rPr lang="en-US" dirty="0"/>
              <a:t> will be discussed later (along with other closed classes)</a:t>
            </a:r>
          </a:p>
          <a:p>
            <a:r>
              <a:rPr lang="en-US" dirty="0"/>
              <a:t>Many linguists believe that all human languages include nouns and verbs</a:t>
            </a:r>
          </a:p>
          <a:p>
            <a:r>
              <a:rPr lang="en-US" dirty="0"/>
              <a:t>However, some have argued that certain languages (e.g., Riau Indonesian and Tongan) don't even have this distinction</a:t>
            </a:r>
          </a:p>
        </p:txBody>
      </p:sp>
    </p:spTree>
    <p:extLst>
      <p:ext uri="{BB962C8B-B14F-4D97-AF65-F5344CB8AC3E}">
        <p14:creationId xmlns:p14="http://schemas.microsoft.com/office/powerpoint/2010/main" val="243763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8B24-B5D7-47C1-BF3A-D2AF9329B801}"/>
              </a:ext>
            </a:extLst>
          </p:cNvPr>
          <p:cNvSpPr>
            <a:spLocks noGrp="1"/>
          </p:cNvSpPr>
          <p:nvPr>
            <p:ph type="title"/>
          </p:nvPr>
        </p:nvSpPr>
        <p:spPr/>
        <p:txBody>
          <a:bodyPr/>
          <a:lstStyle/>
          <a:p>
            <a:r>
              <a:rPr lang="en-US" dirty="0"/>
              <a:t>English Adjectives</a:t>
            </a:r>
          </a:p>
        </p:txBody>
      </p:sp>
      <p:sp>
        <p:nvSpPr>
          <p:cNvPr id="3" name="Content Placeholder 2">
            <a:extLst>
              <a:ext uri="{FF2B5EF4-FFF2-40B4-BE49-F238E27FC236}">
                <a16:creationId xmlns:a16="http://schemas.microsoft.com/office/drawing/2014/main" id="{DA21149E-15A2-47CA-9FE8-878C2BE042EC}"/>
              </a:ext>
            </a:extLst>
          </p:cNvPr>
          <p:cNvSpPr>
            <a:spLocks noGrp="1"/>
          </p:cNvSpPr>
          <p:nvPr>
            <p:ph idx="1"/>
          </p:nvPr>
        </p:nvSpPr>
        <p:spPr/>
        <p:txBody>
          <a:bodyPr>
            <a:normAutofit fontScale="92500"/>
          </a:bodyPr>
          <a:lstStyle/>
          <a:p>
            <a:r>
              <a:rPr lang="en-US" dirty="0"/>
              <a:t>Semantically, the class of </a:t>
            </a:r>
            <a:r>
              <a:rPr lang="en-US" b="1" dirty="0"/>
              <a:t>adjectives</a:t>
            </a:r>
            <a:r>
              <a:rPr lang="en-US" dirty="0"/>
              <a:t> includes many words that describe properties or qualities (e.g., color, age, value, etc.)</a:t>
            </a:r>
          </a:p>
          <a:p>
            <a:r>
              <a:rPr lang="en-US" dirty="0"/>
              <a:t>The textbook claims that some languages do not contain adjectives, but it is not entirely clear if this is correct</a:t>
            </a:r>
          </a:p>
          <a:p>
            <a:pPr lvl="1"/>
            <a:r>
              <a:rPr lang="en-US" dirty="0"/>
              <a:t>The textbook states: "In Korean, for example, the words corresponding to English adjectives act as a subclass of verbs"</a:t>
            </a:r>
          </a:p>
          <a:p>
            <a:pPr lvl="1"/>
            <a:r>
              <a:rPr lang="en-US" dirty="0"/>
              <a:t>As an example, they say that the English adjective "beautiful" acts in Korean like a verb meaning "to be beautiful"</a:t>
            </a:r>
          </a:p>
          <a:p>
            <a:pPr lvl="1"/>
            <a:r>
              <a:rPr lang="en-US" dirty="0"/>
              <a:t>I add: This is not correct; my wife has convinced me that Korean does include adjectives, and other sources have backed her up! (I'll give more details in class)</a:t>
            </a:r>
          </a:p>
          <a:p>
            <a:pPr lvl="1"/>
            <a:r>
              <a:rPr lang="en-US" dirty="0"/>
              <a:t>I have not found a definite answer as to whether there are any languages that clearly do not contain adjectives</a:t>
            </a:r>
          </a:p>
        </p:txBody>
      </p:sp>
    </p:spTree>
    <p:extLst>
      <p:ext uri="{BB962C8B-B14F-4D97-AF65-F5344CB8AC3E}">
        <p14:creationId xmlns:p14="http://schemas.microsoft.com/office/powerpoint/2010/main" val="727272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34D5E-FD2A-43E9-9388-E9F2E88E0411}"/>
              </a:ext>
            </a:extLst>
          </p:cNvPr>
          <p:cNvSpPr>
            <a:spLocks noGrp="1"/>
          </p:cNvSpPr>
          <p:nvPr>
            <p:ph type="title"/>
          </p:nvPr>
        </p:nvSpPr>
        <p:spPr/>
        <p:txBody>
          <a:bodyPr/>
          <a:lstStyle/>
          <a:p>
            <a:r>
              <a:rPr lang="en-US" dirty="0"/>
              <a:t>English Adverbs</a:t>
            </a:r>
          </a:p>
        </p:txBody>
      </p:sp>
      <p:sp>
        <p:nvSpPr>
          <p:cNvPr id="3" name="Content Placeholder 2">
            <a:extLst>
              <a:ext uri="{FF2B5EF4-FFF2-40B4-BE49-F238E27FC236}">
                <a16:creationId xmlns:a16="http://schemas.microsoft.com/office/drawing/2014/main" id="{165322A2-2097-492F-8E3C-EEBC4264A48E}"/>
              </a:ext>
            </a:extLst>
          </p:cNvPr>
          <p:cNvSpPr>
            <a:spLocks noGrp="1"/>
          </p:cNvSpPr>
          <p:nvPr>
            <p:ph idx="1"/>
          </p:nvPr>
        </p:nvSpPr>
        <p:spPr/>
        <p:txBody>
          <a:bodyPr>
            <a:normAutofit fontScale="70000" lnSpcReduction="20000"/>
          </a:bodyPr>
          <a:lstStyle/>
          <a:p>
            <a:r>
              <a:rPr lang="en-US" dirty="0"/>
              <a:t>According to the textbook (previous edition), the class of </a:t>
            </a:r>
            <a:r>
              <a:rPr lang="en-US" b="1" dirty="0"/>
              <a:t>adverbs</a:t>
            </a:r>
            <a:r>
              <a:rPr lang="en-US" dirty="0"/>
              <a:t> "is rather a hodge-podge in both form and meaning" (shortened in the current draft to "adverbs are a hodge-podge")</a:t>
            </a:r>
          </a:p>
          <a:p>
            <a:r>
              <a:rPr lang="en-US" dirty="0"/>
              <a:t>In this example from the book, every italicized word is an adverb: "</a:t>
            </a:r>
            <a:r>
              <a:rPr lang="en-US" i="1" dirty="0"/>
              <a:t>Actually</a:t>
            </a:r>
            <a:r>
              <a:rPr lang="en-US" dirty="0"/>
              <a:t>, I ran </a:t>
            </a:r>
            <a:r>
              <a:rPr lang="en-US" i="1" dirty="0"/>
              <a:t>home</a:t>
            </a:r>
            <a:r>
              <a:rPr lang="en-US" dirty="0"/>
              <a:t> </a:t>
            </a:r>
            <a:r>
              <a:rPr lang="en-US" i="1" dirty="0"/>
              <a:t>extremely</a:t>
            </a:r>
            <a:r>
              <a:rPr lang="en-US" dirty="0"/>
              <a:t> </a:t>
            </a:r>
            <a:r>
              <a:rPr lang="en-US" i="1" dirty="0"/>
              <a:t>quickly</a:t>
            </a:r>
            <a:r>
              <a:rPr lang="en-US" dirty="0"/>
              <a:t> </a:t>
            </a:r>
            <a:r>
              <a:rPr lang="en-US" i="1" dirty="0"/>
              <a:t>yesterday</a:t>
            </a:r>
            <a:r>
              <a:rPr lang="en-US" dirty="0"/>
              <a:t>."</a:t>
            </a:r>
          </a:p>
          <a:p>
            <a:r>
              <a:rPr lang="en-US" dirty="0"/>
              <a:t>Book (earlier draft and previous edition): "What coherence the class has semantically may be solely that each of these words can be viewed as modifying something"</a:t>
            </a:r>
          </a:p>
          <a:p>
            <a:r>
              <a:rPr lang="en-US" dirty="0"/>
              <a:t>I add: I would consider this syntactic coherence, not semantic coherence</a:t>
            </a:r>
          </a:p>
          <a:p>
            <a:r>
              <a:rPr lang="en-US" dirty="0"/>
              <a:t>Types of adverbs include:</a:t>
            </a:r>
          </a:p>
          <a:p>
            <a:pPr lvl="1"/>
            <a:r>
              <a:rPr lang="en-US" i="1" dirty="0"/>
              <a:t>Directional adverbs</a:t>
            </a:r>
            <a:r>
              <a:rPr lang="en-US" dirty="0"/>
              <a:t> or </a:t>
            </a:r>
            <a:r>
              <a:rPr lang="en-US" i="1" dirty="0"/>
              <a:t>locative adverbs</a:t>
            </a:r>
            <a:r>
              <a:rPr lang="en-US" dirty="0"/>
              <a:t> specify the direction or location of some action (e.g., "home", "here", "downhill")</a:t>
            </a:r>
          </a:p>
          <a:p>
            <a:pPr lvl="1"/>
            <a:r>
              <a:rPr lang="en-US" i="1" dirty="0"/>
              <a:t>Degree adverbs</a:t>
            </a:r>
            <a:r>
              <a:rPr lang="en-US" dirty="0"/>
              <a:t> specify the extent of some action, process, or property (e.g., "extremely", "very", "somewhat")</a:t>
            </a:r>
          </a:p>
          <a:p>
            <a:pPr lvl="1"/>
            <a:r>
              <a:rPr lang="en-US" i="1" dirty="0"/>
              <a:t>Manner adverbs</a:t>
            </a:r>
            <a:r>
              <a:rPr lang="en-US" dirty="0"/>
              <a:t> describe the manner of some action or process (e.g., "slowly", "</a:t>
            </a:r>
            <a:r>
              <a:rPr lang="en-US" dirty="0" err="1"/>
              <a:t>slinkily</a:t>
            </a:r>
            <a:r>
              <a:rPr lang="en-US" dirty="0"/>
              <a:t>", "delicately")</a:t>
            </a:r>
          </a:p>
          <a:p>
            <a:pPr lvl="1"/>
            <a:r>
              <a:rPr lang="en-US" i="1" dirty="0"/>
              <a:t>Temporal adverbs</a:t>
            </a:r>
            <a:r>
              <a:rPr lang="en-US" dirty="0"/>
              <a:t> describe the time that some action or event took place (e.g., "yesterday", "Monday"); some tagging schemes tag words like "Monday" as a noun</a:t>
            </a:r>
          </a:p>
        </p:txBody>
      </p:sp>
    </p:spTree>
    <p:extLst>
      <p:ext uri="{BB962C8B-B14F-4D97-AF65-F5344CB8AC3E}">
        <p14:creationId xmlns:p14="http://schemas.microsoft.com/office/powerpoint/2010/main" val="3049509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E614-EEF5-415C-AFB2-1BEA278B38BB}"/>
              </a:ext>
            </a:extLst>
          </p:cNvPr>
          <p:cNvSpPr>
            <a:spLocks noGrp="1"/>
          </p:cNvSpPr>
          <p:nvPr>
            <p:ph type="title"/>
          </p:nvPr>
        </p:nvSpPr>
        <p:spPr/>
        <p:txBody>
          <a:bodyPr/>
          <a:lstStyle/>
          <a:p>
            <a:r>
              <a:rPr lang="en-US" dirty="0"/>
              <a:t>English Closed Classes</a:t>
            </a:r>
          </a:p>
        </p:txBody>
      </p:sp>
      <p:sp>
        <p:nvSpPr>
          <p:cNvPr id="3" name="Content Placeholder 2">
            <a:extLst>
              <a:ext uri="{FF2B5EF4-FFF2-40B4-BE49-F238E27FC236}">
                <a16:creationId xmlns:a16="http://schemas.microsoft.com/office/drawing/2014/main" id="{B903026A-43E7-4DA8-8525-21AA311B3069}"/>
              </a:ext>
            </a:extLst>
          </p:cNvPr>
          <p:cNvSpPr>
            <a:spLocks noGrp="1"/>
          </p:cNvSpPr>
          <p:nvPr>
            <p:ph idx="1"/>
          </p:nvPr>
        </p:nvSpPr>
        <p:spPr/>
        <p:txBody>
          <a:bodyPr>
            <a:normAutofit fontScale="92500"/>
          </a:bodyPr>
          <a:lstStyle/>
          <a:p>
            <a:r>
              <a:rPr lang="en-US" dirty="0"/>
              <a:t>The closed classes differ more from language to language than do the open classes</a:t>
            </a:r>
          </a:p>
          <a:p>
            <a:r>
              <a:rPr lang="en-US" dirty="0"/>
              <a:t>Some of the more important closed classes in English include (we will discuss most of these in more detail):</a:t>
            </a:r>
          </a:p>
          <a:p>
            <a:pPr lvl="1"/>
            <a:r>
              <a:rPr lang="en-US" i="1" dirty="0"/>
              <a:t>Prepositions</a:t>
            </a:r>
            <a:r>
              <a:rPr lang="en-US" dirty="0"/>
              <a:t> (e.g., "on", "under", "over", "near", "by", "at", "from", "to", "with")</a:t>
            </a:r>
          </a:p>
          <a:p>
            <a:pPr lvl="1"/>
            <a:r>
              <a:rPr lang="en-US" i="1" dirty="0"/>
              <a:t>Particles</a:t>
            </a:r>
            <a:r>
              <a:rPr lang="en-US" dirty="0"/>
              <a:t> (e.g., "up", "down", "on", "off", "in", "out", "at", "by")</a:t>
            </a:r>
          </a:p>
          <a:p>
            <a:pPr lvl="1"/>
            <a:r>
              <a:rPr lang="en-US" i="1" dirty="0"/>
              <a:t>Determiners</a:t>
            </a:r>
            <a:r>
              <a:rPr lang="en-US" dirty="0"/>
              <a:t> (e.g., "a", "an", "the", "this", "that")</a:t>
            </a:r>
          </a:p>
          <a:p>
            <a:pPr lvl="1"/>
            <a:r>
              <a:rPr lang="en-US" i="1" dirty="0"/>
              <a:t>Conjunctions</a:t>
            </a:r>
            <a:r>
              <a:rPr lang="en-US" dirty="0"/>
              <a:t> (e.g., "and", "but", "or", "as", "if", "when")</a:t>
            </a:r>
          </a:p>
          <a:p>
            <a:pPr lvl="1"/>
            <a:r>
              <a:rPr lang="en-US" i="1" dirty="0"/>
              <a:t>Pronouns</a:t>
            </a:r>
            <a:r>
              <a:rPr lang="en-US" dirty="0"/>
              <a:t> (e.g., "she", "who", "I", "others")</a:t>
            </a:r>
          </a:p>
          <a:p>
            <a:pPr lvl="1"/>
            <a:r>
              <a:rPr lang="en-US" i="1" dirty="0"/>
              <a:t>Auxiliary verbs</a:t>
            </a:r>
            <a:r>
              <a:rPr lang="en-US" dirty="0"/>
              <a:t> (e.g., "can", "may", "should", "are")</a:t>
            </a:r>
          </a:p>
          <a:p>
            <a:pPr lvl="1"/>
            <a:r>
              <a:rPr lang="en-US" i="1" dirty="0"/>
              <a:t>Numerals</a:t>
            </a:r>
            <a:r>
              <a:rPr lang="en-US" dirty="0"/>
              <a:t> (e.g., "one", "two", "three", "first", "second", "third")</a:t>
            </a:r>
          </a:p>
          <a:p>
            <a:endParaRPr lang="en-US" dirty="0"/>
          </a:p>
        </p:txBody>
      </p:sp>
    </p:spTree>
    <p:extLst>
      <p:ext uri="{BB962C8B-B14F-4D97-AF65-F5344CB8AC3E}">
        <p14:creationId xmlns:p14="http://schemas.microsoft.com/office/powerpoint/2010/main" val="2318503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3E6B-7ADE-4DB7-BE98-79D9DB7711BE}"/>
              </a:ext>
            </a:extLst>
          </p:cNvPr>
          <p:cNvSpPr>
            <a:spLocks noGrp="1"/>
          </p:cNvSpPr>
          <p:nvPr>
            <p:ph type="title"/>
          </p:nvPr>
        </p:nvSpPr>
        <p:spPr/>
        <p:txBody>
          <a:bodyPr/>
          <a:lstStyle/>
          <a:p>
            <a:r>
              <a:rPr lang="en-US" dirty="0"/>
              <a:t>English Prepositions and Particles</a:t>
            </a:r>
          </a:p>
        </p:txBody>
      </p:sp>
      <p:sp>
        <p:nvSpPr>
          <p:cNvPr id="3" name="Content Placeholder 2">
            <a:extLst>
              <a:ext uri="{FF2B5EF4-FFF2-40B4-BE49-F238E27FC236}">
                <a16:creationId xmlns:a16="http://schemas.microsoft.com/office/drawing/2014/main" id="{EA76B3D6-9232-4B5E-BC37-319367D1F8C1}"/>
              </a:ext>
            </a:extLst>
          </p:cNvPr>
          <p:cNvSpPr>
            <a:spLocks noGrp="1"/>
          </p:cNvSpPr>
          <p:nvPr>
            <p:ph idx="1"/>
          </p:nvPr>
        </p:nvSpPr>
        <p:spPr/>
        <p:txBody>
          <a:bodyPr>
            <a:normAutofit fontScale="70000" lnSpcReduction="20000"/>
          </a:bodyPr>
          <a:lstStyle/>
          <a:p>
            <a:r>
              <a:rPr lang="en-US" b="1" dirty="0"/>
              <a:t>Prepositions</a:t>
            </a:r>
            <a:r>
              <a:rPr lang="en-US" dirty="0"/>
              <a:t> occur before noun phrases; semantically, they are relational, often indicating spatial or temporal relations</a:t>
            </a:r>
          </a:p>
          <a:p>
            <a:r>
              <a:rPr lang="en-US" dirty="0"/>
              <a:t>They can be literal (e.g., "on it", "before then", "by the house") or metaphorical ("on time", "with gusto", "beside herself")</a:t>
            </a:r>
          </a:p>
          <a:p>
            <a:r>
              <a:rPr lang="en-US" dirty="0"/>
              <a:t>Sometimes they indicate other types of relations (e.g., "Hamlet was written by Shakespeare")</a:t>
            </a:r>
          </a:p>
          <a:p>
            <a:r>
              <a:rPr lang="en-US" dirty="0"/>
              <a:t>A </a:t>
            </a:r>
            <a:r>
              <a:rPr lang="en-US" b="1" dirty="0"/>
              <a:t>particle</a:t>
            </a:r>
            <a:r>
              <a:rPr lang="en-US" dirty="0"/>
              <a:t> is a word that often resembles a preposition or an adverb and is used in combination with a verb</a:t>
            </a:r>
          </a:p>
          <a:p>
            <a:r>
              <a:rPr lang="en-US" dirty="0"/>
              <a:t>They often have meanings that are not the same as the prepositions or adverbs they resemble; e.g., "…she had turned the paper over."</a:t>
            </a:r>
          </a:p>
          <a:p>
            <a:r>
              <a:rPr lang="en-US" dirty="0"/>
              <a:t>When a verb and particle behave as a single unit, the combination is called a </a:t>
            </a:r>
            <a:r>
              <a:rPr lang="en-US" b="1" dirty="0"/>
              <a:t>phrasal verb</a:t>
            </a:r>
          </a:p>
          <a:p>
            <a:r>
              <a:rPr lang="en-US" dirty="0"/>
              <a:t>A phrasal verb generally has a meaning separate and not predictable from those of the verb and particle; e.g., "turn down", "rule out", "find out", "go on"</a:t>
            </a:r>
          </a:p>
          <a:p>
            <a:r>
              <a:rPr lang="en-US" dirty="0"/>
              <a:t>The previous edition of the textbook pointed out that it is very hard to distinguish particles from prepositions, and some tagsets do not distinguish them</a:t>
            </a:r>
          </a:p>
        </p:txBody>
      </p:sp>
    </p:spTree>
    <p:extLst>
      <p:ext uri="{BB962C8B-B14F-4D97-AF65-F5344CB8AC3E}">
        <p14:creationId xmlns:p14="http://schemas.microsoft.com/office/powerpoint/2010/main" val="2595459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C7878-E28B-4781-8635-C461CE2C5384}"/>
              </a:ext>
            </a:extLst>
          </p:cNvPr>
          <p:cNvSpPr>
            <a:spLocks noGrp="1"/>
          </p:cNvSpPr>
          <p:nvPr>
            <p:ph type="title"/>
          </p:nvPr>
        </p:nvSpPr>
        <p:spPr/>
        <p:txBody>
          <a:bodyPr/>
          <a:lstStyle/>
          <a:p>
            <a:r>
              <a:rPr lang="en-US" dirty="0"/>
              <a:t>English Determiners</a:t>
            </a:r>
          </a:p>
        </p:txBody>
      </p:sp>
      <p:sp>
        <p:nvSpPr>
          <p:cNvPr id="3" name="Content Placeholder 2">
            <a:extLst>
              <a:ext uri="{FF2B5EF4-FFF2-40B4-BE49-F238E27FC236}">
                <a16:creationId xmlns:a16="http://schemas.microsoft.com/office/drawing/2014/main" id="{CCD1017E-0D85-466E-AA0D-D4AC797B15AF}"/>
              </a:ext>
            </a:extLst>
          </p:cNvPr>
          <p:cNvSpPr>
            <a:spLocks noGrp="1"/>
          </p:cNvSpPr>
          <p:nvPr>
            <p:ph idx="1"/>
          </p:nvPr>
        </p:nvSpPr>
        <p:spPr/>
        <p:txBody>
          <a:bodyPr>
            <a:normAutofit fontScale="70000" lnSpcReduction="20000"/>
          </a:bodyPr>
          <a:lstStyle/>
          <a:p>
            <a:r>
              <a:rPr lang="en-US" dirty="0"/>
              <a:t>A closed class that occurs with nouns, often marking the beginning of a noun phrase, is </a:t>
            </a:r>
            <a:r>
              <a:rPr lang="en-US" b="1" dirty="0"/>
              <a:t>determiners</a:t>
            </a:r>
            <a:endParaRPr lang="en-US" dirty="0"/>
          </a:p>
          <a:p>
            <a:r>
              <a:rPr lang="en-US" dirty="0"/>
              <a:t>I add: We'll see in the second unit of the course that some linguists distinguish between determiner phrases and noun phrases</a:t>
            </a:r>
          </a:p>
          <a:p>
            <a:r>
              <a:rPr lang="en-US" dirty="0"/>
              <a:t>One subtype of determiners is the </a:t>
            </a:r>
            <a:r>
              <a:rPr lang="en-US" b="1" dirty="0"/>
              <a:t>articles</a:t>
            </a:r>
            <a:r>
              <a:rPr lang="en-US" dirty="0"/>
              <a:t>; English has three ("a", "an", and "the")</a:t>
            </a:r>
          </a:p>
          <a:p>
            <a:r>
              <a:rPr lang="en-US" dirty="0"/>
              <a:t>The articles "a" and "an" mark a noun phrase as </a:t>
            </a:r>
            <a:r>
              <a:rPr lang="en-US" i="1" dirty="0"/>
              <a:t>indefinite</a:t>
            </a:r>
            <a:r>
              <a:rPr lang="en-US" dirty="0"/>
              <a:t>, while "the" marks it as </a:t>
            </a:r>
            <a:r>
              <a:rPr lang="en-US" i="1" dirty="0"/>
              <a:t>definite</a:t>
            </a:r>
          </a:p>
          <a:p>
            <a:r>
              <a:rPr lang="en-US" dirty="0"/>
              <a:t>Articles are frequent in English; in fact, "the" is the most common word in most corpora of written English (often by far)</a:t>
            </a:r>
          </a:p>
          <a:p>
            <a:r>
              <a:rPr lang="en-US" dirty="0"/>
              <a:t>I add: It is less clear what is the most common word in spoken English</a:t>
            </a:r>
          </a:p>
          <a:p>
            <a:r>
              <a:rPr lang="en-US" dirty="0"/>
              <a:t>I've seen sources claim it is "the", "OK", "a", "I", etc. (but I haven't seen anything convincing)</a:t>
            </a:r>
          </a:p>
          <a:p>
            <a:r>
              <a:rPr lang="en-US" dirty="0"/>
              <a:t>Other determiners include "this" and "that" (e.g., "this chapter", "that page")</a:t>
            </a:r>
          </a:p>
          <a:p>
            <a:r>
              <a:rPr lang="en-US" dirty="0"/>
              <a:t>Some sources consider a word ending in a possessive 's, used before a noun, to be a determiner (e.g., "Plato's Republic"); earlier editions and drafts of our textbook took this view in some places</a:t>
            </a:r>
          </a:p>
          <a:p>
            <a:endParaRPr lang="en-US" dirty="0"/>
          </a:p>
        </p:txBody>
      </p:sp>
    </p:spTree>
    <p:extLst>
      <p:ext uri="{BB962C8B-B14F-4D97-AF65-F5344CB8AC3E}">
        <p14:creationId xmlns:p14="http://schemas.microsoft.com/office/powerpoint/2010/main" val="2898219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9422-A2AD-41DF-B563-E29648542872}"/>
              </a:ext>
            </a:extLst>
          </p:cNvPr>
          <p:cNvSpPr>
            <a:spLocks noGrp="1"/>
          </p:cNvSpPr>
          <p:nvPr>
            <p:ph type="title"/>
          </p:nvPr>
        </p:nvSpPr>
        <p:spPr/>
        <p:txBody>
          <a:bodyPr/>
          <a:lstStyle/>
          <a:p>
            <a:r>
              <a:rPr lang="en-US" dirty="0"/>
              <a:t>English Conjunctions</a:t>
            </a:r>
          </a:p>
        </p:txBody>
      </p:sp>
      <p:sp>
        <p:nvSpPr>
          <p:cNvPr id="3" name="Content Placeholder 2">
            <a:extLst>
              <a:ext uri="{FF2B5EF4-FFF2-40B4-BE49-F238E27FC236}">
                <a16:creationId xmlns:a16="http://schemas.microsoft.com/office/drawing/2014/main" id="{2EE47E85-B837-43F0-8288-671E1B690911}"/>
              </a:ext>
            </a:extLst>
          </p:cNvPr>
          <p:cNvSpPr>
            <a:spLocks noGrp="1"/>
          </p:cNvSpPr>
          <p:nvPr>
            <p:ph idx="1"/>
          </p:nvPr>
        </p:nvSpPr>
        <p:spPr/>
        <p:txBody>
          <a:bodyPr>
            <a:normAutofit/>
          </a:bodyPr>
          <a:lstStyle/>
          <a:p>
            <a:r>
              <a:rPr lang="en-US" b="1" dirty="0"/>
              <a:t>Conjunctions</a:t>
            </a:r>
            <a:r>
              <a:rPr lang="en-US" dirty="0"/>
              <a:t> join two phrases, clauses, or sentences</a:t>
            </a:r>
          </a:p>
          <a:p>
            <a:r>
              <a:rPr lang="en-US" i="1" dirty="0"/>
              <a:t>Coordinating conjunctions </a:t>
            </a:r>
            <a:r>
              <a:rPr lang="en-US" dirty="0"/>
              <a:t>(e.g., "and", "or", "but") join two elements of equal status</a:t>
            </a:r>
          </a:p>
          <a:p>
            <a:r>
              <a:rPr lang="en-US" i="1" dirty="0"/>
              <a:t>Subordinating conjunctions</a:t>
            </a:r>
            <a:r>
              <a:rPr lang="en-US" dirty="0"/>
              <a:t> are used when one element has an embedded status; e.g., "I thought that you might like some milk."</a:t>
            </a:r>
          </a:p>
          <a:p>
            <a:r>
              <a:rPr lang="en-US" dirty="0"/>
              <a:t>Such subordinating conjunctions that link a verb to its argument are also called </a:t>
            </a:r>
            <a:r>
              <a:rPr lang="en-US" i="1" dirty="0"/>
              <a:t>complementizers</a:t>
            </a:r>
          </a:p>
          <a:p>
            <a:r>
              <a:rPr lang="en-US" dirty="0"/>
              <a:t>I add: There are many other subordinating conjunctions (e.g., "when", "because", "although", etc.)</a:t>
            </a:r>
          </a:p>
        </p:txBody>
      </p:sp>
    </p:spTree>
    <p:extLst>
      <p:ext uri="{BB962C8B-B14F-4D97-AF65-F5344CB8AC3E}">
        <p14:creationId xmlns:p14="http://schemas.microsoft.com/office/powerpoint/2010/main" val="2895305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96A6-1E7B-42C3-BF0C-DB316F2C5C21}"/>
              </a:ext>
            </a:extLst>
          </p:cNvPr>
          <p:cNvSpPr>
            <a:spLocks noGrp="1"/>
          </p:cNvSpPr>
          <p:nvPr>
            <p:ph type="title"/>
          </p:nvPr>
        </p:nvSpPr>
        <p:spPr/>
        <p:txBody>
          <a:bodyPr/>
          <a:lstStyle/>
          <a:p>
            <a:r>
              <a:rPr lang="en-US" dirty="0"/>
              <a:t>English Pronouns</a:t>
            </a:r>
          </a:p>
        </p:txBody>
      </p:sp>
      <p:sp>
        <p:nvSpPr>
          <p:cNvPr id="3" name="Content Placeholder 2">
            <a:extLst>
              <a:ext uri="{FF2B5EF4-FFF2-40B4-BE49-F238E27FC236}">
                <a16:creationId xmlns:a16="http://schemas.microsoft.com/office/drawing/2014/main" id="{4461B0B5-DC41-48B1-BEDA-5BE608D742D3}"/>
              </a:ext>
            </a:extLst>
          </p:cNvPr>
          <p:cNvSpPr>
            <a:spLocks noGrp="1"/>
          </p:cNvSpPr>
          <p:nvPr>
            <p:ph idx="1"/>
          </p:nvPr>
        </p:nvSpPr>
        <p:spPr/>
        <p:txBody>
          <a:bodyPr>
            <a:normAutofit/>
          </a:bodyPr>
          <a:lstStyle/>
          <a:p>
            <a:r>
              <a:rPr lang="en-US" b="1" dirty="0"/>
              <a:t>Pronouns</a:t>
            </a:r>
            <a:r>
              <a:rPr lang="en-US" dirty="0"/>
              <a:t> are a subclass of nouns that often act as a kind of shorthand for referring to some noun phrase, entity, or event</a:t>
            </a:r>
          </a:p>
          <a:p>
            <a:r>
              <a:rPr lang="en-US" dirty="0"/>
              <a:t>Types of pronouns include:</a:t>
            </a:r>
          </a:p>
          <a:p>
            <a:pPr lvl="1"/>
            <a:r>
              <a:rPr lang="en-US" i="1" dirty="0"/>
              <a:t>Personal pronouns</a:t>
            </a:r>
            <a:r>
              <a:rPr lang="en-US" dirty="0"/>
              <a:t> refer to persons or entities (e.g., "you", "she", "I", "it", "me")</a:t>
            </a:r>
          </a:p>
          <a:p>
            <a:pPr lvl="1"/>
            <a:r>
              <a:rPr lang="en-US" i="1" dirty="0"/>
              <a:t>Possessive pronouns</a:t>
            </a:r>
            <a:r>
              <a:rPr lang="en-US" dirty="0"/>
              <a:t> are personal pronouns that indicate actual possession or an abstract relationship (e.g., "my", "your", "his", "her", "its", "our", "their")</a:t>
            </a:r>
          </a:p>
          <a:p>
            <a:pPr lvl="1"/>
            <a:r>
              <a:rPr lang="en-US" dirty="0"/>
              <a:t>I add: Some sources consider possessive pronouns to be </a:t>
            </a:r>
            <a:r>
              <a:rPr lang="en-US" i="1" dirty="0"/>
              <a:t>possessive determiners </a:t>
            </a:r>
            <a:r>
              <a:rPr lang="en-US" dirty="0"/>
              <a:t>when they are used before nouns</a:t>
            </a:r>
          </a:p>
          <a:p>
            <a:pPr lvl="1"/>
            <a:r>
              <a:rPr lang="en-US" i="1" dirty="0"/>
              <a:t>Wh-pronouns</a:t>
            </a:r>
            <a:r>
              <a:rPr lang="en-US" dirty="0"/>
              <a:t> (e.g., "what", "who", "whom") are used in certain question forms, or they can act as </a:t>
            </a:r>
            <a:r>
              <a:rPr lang="en-US" i="1" dirty="0"/>
              <a:t>complementizers</a:t>
            </a:r>
            <a:r>
              <a:rPr lang="en-US" dirty="0"/>
              <a:t> (e.g., "Frida, who married Diego…")</a:t>
            </a:r>
          </a:p>
        </p:txBody>
      </p:sp>
    </p:spTree>
    <p:extLst>
      <p:ext uri="{BB962C8B-B14F-4D97-AF65-F5344CB8AC3E}">
        <p14:creationId xmlns:p14="http://schemas.microsoft.com/office/powerpoint/2010/main" val="2226716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AFA-9C6B-4B06-9F89-965D729DB75B}"/>
              </a:ext>
            </a:extLst>
          </p:cNvPr>
          <p:cNvSpPr>
            <a:spLocks noGrp="1"/>
          </p:cNvSpPr>
          <p:nvPr>
            <p:ph type="title"/>
          </p:nvPr>
        </p:nvSpPr>
        <p:spPr/>
        <p:txBody>
          <a:bodyPr/>
          <a:lstStyle/>
          <a:p>
            <a:r>
              <a:rPr lang="en-US" dirty="0"/>
              <a:t>English Auxiliary Verbs</a:t>
            </a:r>
          </a:p>
        </p:txBody>
      </p:sp>
      <p:sp>
        <p:nvSpPr>
          <p:cNvPr id="3" name="Content Placeholder 2">
            <a:extLst>
              <a:ext uri="{FF2B5EF4-FFF2-40B4-BE49-F238E27FC236}">
                <a16:creationId xmlns:a16="http://schemas.microsoft.com/office/drawing/2014/main" id="{5BE15C3B-BA49-488C-909A-0D282E90DD55}"/>
              </a:ext>
            </a:extLst>
          </p:cNvPr>
          <p:cNvSpPr>
            <a:spLocks noGrp="1"/>
          </p:cNvSpPr>
          <p:nvPr>
            <p:ph idx="1"/>
          </p:nvPr>
        </p:nvSpPr>
        <p:spPr/>
        <p:txBody>
          <a:bodyPr>
            <a:normAutofit/>
          </a:bodyPr>
          <a:lstStyle/>
          <a:p>
            <a:r>
              <a:rPr lang="en-US" dirty="0"/>
              <a:t>A close-class subtype of verbs is </a:t>
            </a:r>
            <a:r>
              <a:rPr lang="en-US" b="1" dirty="0"/>
              <a:t>auxiliary verbs</a:t>
            </a:r>
            <a:r>
              <a:rPr lang="en-US" dirty="0"/>
              <a:t>, a.k.a. </a:t>
            </a:r>
            <a:r>
              <a:rPr lang="en-US" i="1" dirty="0"/>
              <a:t>auxiliaries</a:t>
            </a:r>
          </a:p>
          <a:p>
            <a:r>
              <a:rPr lang="en-US" dirty="0"/>
              <a:t>Auxiliaries in English include:</a:t>
            </a:r>
          </a:p>
          <a:p>
            <a:pPr lvl="1"/>
            <a:r>
              <a:rPr lang="en-US" dirty="0"/>
              <a:t>The </a:t>
            </a:r>
            <a:r>
              <a:rPr lang="en-US" i="1" dirty="0"/>
              <a:t>copula verb</a:t>
            </a:r>
            <a:r>
              <a:rPr lang="en-US" dirty="0"/>
              <a:t> (a.k.a. </a:t>
            </a:r>
            <a:r>
              <a:rPr lang="en-US" i="1" dirty="0"/>
              <a:t>linking verb</a:t>
            </a:r>
            <a:r>
              <a:rPr lang="en-US" dirty="0"/>
              <a:t>) "be", which connects a subject with certain kinds of predicate nominals and adjectives (e.g., "he is a duck")</a:t>
            </a:r>
          </a:p>
          <a:p>
            <a:pPr lvl="1"/>
            <a:r>
              <a:rPr lang="en-US" dirty="0"/>
              <a:t>Forms of "be" can also be used as part of the </a:t>
            </a:r>
            <a:r>
              <a:rPr lang="en-US" i="1" dirty="0"/>
              <a:t>passive</a:t>
            </a:r>
            <a:r>
              <a:rPr lang="en-US" dirty="0"/>
              <a:t> (e.g., "we were robbed") or </a:t>
            </a:r>
            <a:r>
              <a:rPr lang="en-US" i="1" dirty="0"/>
              <a:t>progressive</a:t>
            </a:r>
            <a:r>
              <a:rPr lang="en-US" dirty="0"/>
              <a:t> (e.g., "we are leaving") constructions</a:t>
            </a:r>
          </a:p>
          <a:p>
            <a:pPr lvl="1"/>
            <a:r>
              <a:rPr lang="en-US" dirty="0"/>
              <a:t>The verb "have", when it is used to mark the </a:t>
            </a:r>
            <a:r>
              <a:rPr lang="en-US" i="1" dirty="0"/>
              <a:t>perfect tenses</a:t>
            </a:r>
            <a:r>
              <a:rPr lang="en-US" dirty="0"/>
              <a:t> (e.g., "I have gone", "I had gone")</a:t>
            </a:r>
          </a:p>
          <a:p>
            <a:pPr lvl="1"/>
            <a:r>
              <a:rPr lang="en-US" dirty="0"/>
              <a:t>The </a:t>
            </a:r>
            <a:r>
              <a:rPr lang="en-US" i="1" dirty="0"/>
              <a:t>modal verbs</a:t>
            </a:r>
            <a:r>
              <a:rPr lang="en-US" dirty="0"/>
              <a:t> indicate what is called mood, i.e., if an action is necessary, desired, etc. (e.g., "can", "may", "must", "have" as in "I have to go")</a:t>
            </a:r>
          </a:p>
          <a:p>
            <a:endParaRPr lang="en-US" dirty="0"/>
          </a:p>
        </p:txBody>
      </p:sp>
    </p:spTree>
    <p:extLst>
      <p:ext uri="{BB962C8B-B14F-4D97-AF65-F5344CB8AC3E}">
        <p14:creationId xmlns:p14="http://schemas.microsoft.com/office/powerpoint/2010/main" val="263478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49CB-EA39-416D-8FAC-79DF9373C5E9}"/>
              </a:ext>
            </a:extLst>
          </p:cNvPr>
          <p:cNvSpPr>
            <a:spLocks noGrp="1"/>
          </p:cNvSpPr>
          <p:nvPr>
            <p:ph type="title"/>
          </p:nvPr>
        </p:nvSpPr>
        <p:spPr/>
        <p:txBody>
          <a:bodyPr/>
          <a:lstStyle/>
          <a:p>
            <a:r>
              <a:rPr lang="en-US" dirty="0"/>
              <a:t>Other Possible English Classes</a:t>
            </a:r>
          </a:p>
        </p:txBody>
      </p:sp>
      <p:sp>
        <p:nvSpPr>
          <p:cNvPr id="3" name="Content Placeholder 2">
            <a:extLst>
              <a:ext uri="{FF2B5EF4-FFF2-40B4-BE49-F238E27FC236}">
                <a16:creationId xmlns:a16="http://schemas.microsoft.com/office/drawing/2014/main" id="{A32E72B3-9CCF-4D9E-9632-261E30269AB5}"/>
              </a:ext>
            </a:extLst>
          </p:cNvPr>
          <p:cNvSpPr>
            <a:spLocks noGrp="1"/>
          </p:cNvSpPr>
          <p:nvPr>
            <p:ph idx="1"/>
          </p:nvPr>
        </p:nvSpPr>
        <p:spPr/>
        <p:txBody>
          <a:bodyPr>
            <a:normAutofit fontScale="92500" lnSpcReduction="10000"/>
          </a:bodyPr>
          <a:lstStyle/>
          <a:p>
            <a:r>
              <a:rPr lang="en-US" dirty="0"/>
              <a:t>The previous edition of the textbook indicated some other English classes for words of "more or less unique function", including:</a:t>
            </a:r>
          </a:p>
          <a:p>
            <a:pPr lvl="1"/>
            <a:r>
              <a:rPr lang="en-US" dirty="0"/>
              <a:t>Interjections (e.g., "oh", "hey", "alas", "uh", "um"); as was previously mentioned, some sources including the current draft of the textbook count this as an open class</a:t>
            </a:r>
          </a:p>
          <a:p>
            <a:pPr lvl="1"/>
            <a:r>
              <a:rPr lang="en-US" dirty="0"/>
              <a:t>Negatives (e.g., "no", "not")</a:t>
            </a:r>
          </a:p>
          <a:p>
            <a:pPr lvl="1"/>
            <a:r>
              <a:rPr lang="en-US" dirty="0"/>
              <a:t>Politeness markers (e.g., "please", "thank you")</a:t>
            </a:r>
          </a:p>
          <a:p>
            <a:pPr lvl="1"/>
            <a:r>
              <a:rPr lang="en-US" dirty="0"/>
              <a:t>Greetings (e.g., "hello", "goodbye")</a:t>
            </a:r>
          </a:p>
          <a:p>
            <a:pPr lvl="1"/>
            <a:r>
              <a:rPr lang="en-US" dirty="0"/>
              <a:t>The </a:t>
            </a:r>
            <a:r>
              <a:rPr lang="en-US" i="1" dirty="0"/>
              <a:t>existential there</a:t>
            </a:r>
            <a:r>
              <a:rPr lang="en-US" dirty="0"/>
              <a:t> (e.g., "There are two books on the table.")</a:t>
            </a:r>
          </a:p>
          <a:p>
            <a:r>
              <a:rPr lang="en-US" dirty="0"/>
              <a:t>The book notes that some of these classes may be lumped together with interjections or, in some cases, adverbs</a:t>
            </a:r>
          </a:p>
          <a:p>
            <a:r>
              <a:rPr lang="en-US" dirty="0"/>
              <a:t>In general, sources listing English parts of speech, including tagsets, differ significantly as to which POS are included, and on their definitions</a:t>
            </a:r>
          </a:p>
        </p:txBody>
      </p:sp>
    </p:spTree>
    <p:extLst>
      <p:ext uri="{BB962C8B-B14F-4D97-AF65-F5344CB8AC3E}">
        <p14:creationId xmlns:p14="http://schemas.microsoft.com/office/powerpoint/2010/main" val="1676157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BAA2-CD26-457B-B4BC-E5E63F8F5B1A}"/>
              </a:ext>
            </a:extLst>
          </p:cNvPr>
          <p:cNvSpPr>
            <a:spLocks noGrp="1"/>
          </p:cNvSpPr>
          <p:nvPr>
            <p:ph type="title"/>
          </p:nvPr>
        </p:nvSpPr>
        <p:spPr/>
        <p:txBody>
          <a:bodyPr/>
          <a:lstStyle/>
          <a:p>
            <a:r>
              <a:rPr lang="en-US" dirty="0"/>
              <a:t>The Brown Corpus Tagset</a:t>
            </a:r>
          </a:p>
        </p:txBody>
      </p:sp>
      <p:sp>
        <p:nvSpPr>
          <p:cNvPr id="3" name="Content Placeholder 2">
            <a:extLst>
              <a:ext uri="{FF2B5EF4-FFF2-40B4-BE49-F238E27FC236}">
                <a16:creationId xmlns:a16="http://schemas.microsoft.com/office/drawing/2014/main" id="{7EF60130-D1C4-4CFE-AD0E-DFD9FC32B99C}"/>
              </a:ext>
            </a:extLst>
          </p:cNvPr>
          <p:cNvSpPr>
            <a:spLocks noGrp="1"/>
          </p:cNvSpPr>
          <p:nvPr>
            <p:ph idx="1"/>
          </p:nvPr>
        </p:nvSpPr>
        <p:spPr/>
        <p:txBody>
          <a:bodyPr/>
          <a:lstStyle/>
          <a:p>
            <a:r>
              <a:rPr lang="en-US" dirty="0"/>
              <a:t>Recall from our previous topic (N-grams) that the Brown Corpus consists of 1 million words taken from 500 texts of various genres</a:t>
            </a:r>
          </a:p>
          <a:p>
            <a:r>
              <a:rPr lang="en-US" dirty="0"/>
              <a:t>The Brown Corpus tagset consists of 87 tags</a:t>
            </a:r>
          </a:p>
          <a:p>
            <a:r>
              <a:rPr lang="en-US" dirty="0"/>
              <a:t>The corpus was first tagged by TAGGIT, an early rule-based tagger</a:t>
            </a:r>
          </a:p>
          <a:p>
            <a:r>
              <a:rPr lang="en-US" dirty="0"/>
              <a:t>According to our textbook, this tagger accurately tagged approximately 77% of words (that is very low by modern standards)</a:t>
            </a:r>
          </a:p>
          <a:p>
            <a:r>
              <a:rPr lang="en-US" dirty="0"/>
              <a:t>Then, the tags were manually corrected</a:t>
            </a:r>
          </a:p>
          <a:p>
            <a:r>
              <a:rPr lang="en-US" dirty="0"/>
              <a:t>Later, several other popular tagsets for English evolved from the Brown Corpus tagset</a:t>
            </a:r>
          </a:p>
        </p:txBody>
      </p:sp>
    </p:spTree>
    <p:extLst>
      <p:ext uri="{BB962C8B-B14F-4D97-AF65-F5344CB8AC3E}">
        <p14:creationId xmlns:p14="http://schemas.microsoft.com/office/powerpoint/2010/main" val="2070454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25A0-5756-483A-9BE7-BC6110E0D25B}"/>
              </a:ext>
            </a:extLst>
          </p:cNvPr>
          <p:cNvSpPr>
            <a:spLocks noGrp="1"/>
          </p:cNvSpPr>
          <p:nvPr>
            <p:ph type="title"/>
          </p:nvPr>
        </p:nvSpPr>
        <p:spPr/>
        <p:txBody>
          <a:bodyPr/>
          <a:lstStyle/>
          <a:p>
            <a:r>
              <a:rPr lang="en-US" dirty="0"/>
              <a:t>The Penn Treebank Tagset</a:t>
            </a:r>
          </a:p>
        </p:txBody>
      </p:sp>
      <p:sp>
        <p:nvSpPr>
          <p:cNvPr id="3" name="Content Placeholder 2">
            <a:extLst>
              <a:ext uri="{FF2B5EF4-FFF2-40B4-BE49-F238E27FC236}">
                <a16:creationId xmlns:a16="http://schemas.microsoft.com/office/drawing/2014/main" id="{A1A05017-C767-4346-BBE6-1FBDAEF3BC6E}"/>
              </a:ext>
            </a:extLst>
          </p:cNvPr>
          <p:cNvSpPr>
            <a:spLocks noGrp="1"/>
          </p:cNvSpPr>
          <p:nvPr>
            <p:ph idx="1"/>
          </p:nvPr>
        </p:nvSpPr>
        <p:spPr/>
        <p:txBody>
          <a:bodyPr>
            <a:normAutofit fontScale="62500" lnSpcReduction="20000"/>
          </a:bodyPr>
          <a:lstStyle/>
          <a:p>
            <a:r>
              <a:rPr lang="en-US" dirty="0"/>
              <a:t>One popular tagset is the </a:t>
            </a:r>
            <a:r>
              <a:rPr lang="en-US" b="1" dirty="0"/>
              <a:t>Penn Treebank tagset</a:t>
            </a:r>
            <a:r>
              <a:rPr lang="en-US" dirty="0"/>
              <a:t> (36 tags w/o punctuation, shown on the next slide)</a:t>
            </a:r>
          </a:p>
          <a:p>
            <a:r>
              <a:rPr lang="en-US" dirty="0"/>
              <a:t>This tagset has been applied to the Brown corpus, the Wallstreet Journal corpus, and the Switchboard corpus, all of which are now a part of </a:t>
            </a:r>
            <a:r>
              <a:rPr lang="en-US" i="1" dirty="0"/>
              <a:t>the Penn Treebank</a:t>
            </a:r>
          </a:p>
          <a:p>
            <a:r>
              <a:rPr lang="en-US" dirty="0"/>
              <a:t>Here is an example of a sentence tagged using the Penn Treebank tagset: "The/DT grand/JJ jury/NN commented/VBD on/IN a/DT number/NN of/IN other/JJ topics/NNS ./."</a:t>
            </a:r>
          </a:p>
          <a:p>
            <a:r>
              <a:rPr lang="en-US" dirty="0"/>
              <a:t>The Penn Treebank tagset was culled from the original 87-tagset of the Brown corpus</a:t>
            </a:r>
          </a:p>
          <a:p>
            <a:r>
              <a:rPr lang="en-US" dirty="0"/>
              <a:t>The reduced set leaves out information that can be recovered; e.g., the original tagset included a separate tag for each form of the verb "do", "be", and "have"</a:t>
            </a:r>
          </a:p>
          <a:p>
            <a:r>
              <a:rPr lang="en-US" dirty="0"/>
              <a:t>The Penn Treebank sentences were not only tagged, but also </a:t>
            </a:r>
            <a:r>
              <a:rPr lang="en-US" i="1" dirty="0"/>
              <a:t>parsed</a:t>
            </a:r>
            <a:r>
              <a:rPr lang="en-US" dirty="0"/>
              <a:t>, so additional syntactic information is represented in the phrase structure; this can also help to disambiguate tags</a:t>
            </a:r>
          </a:p>
          <a:p>
            <a:r>
              <a:rPr lang="en-US" dirty="0"/>
              <a:t>For example, the tag "IN" is used for both subordinating conjunctions (e.g., "after/IN spending/VBG a/DT day/NN at/IN the/DT beach/NN") and prepositions (e.g., "after/IN sunrise/NN")</a:t>
            </a:r>
          </a:p>
          <a:p>
            <a:r>
              <a:rPr lang="en-US" dirty="0"/>
              <a:t>Since many tagging situations do not involve parsed corpora, the Penn Treebank tagset is not specific enough for all uses</a:t>
            </a:r>
          </a:p>
          <a:p>
            <a:r>
              <a:rPr lang="en-US" dirty="0"/>
              <a:t>Despite the limitations, the Penn Treebank tagset has been a widely used tagset for evaluating POS tagging algorithms, and our textbook mostly uses this tagset</a:t>
            </a:r>
          </a:p>
        </p:txBody>
      </p:sp>
    </p:spTree>
    <p:extLst>
      <p:ext uri="{BB962C8B-B14F-4D97-AF65-F5344CB8AC3E}">
        <p14:creationId xmlns:p14="http://schemas.microsoft.com/office/powerpoint/2010/main" val="571799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36-6F48-4659-8866-4DF525AE3539}"/>
              </a:ext>
            </a:extLst>
          </p:cNvPr>
          <p:cNvSpPr>
            <a:spLocks noGrp="1"/>
          </p:cNvSpPr>
          <p:nvPr>
            <p:ph type="title"/>
          </p:nvPr>
        </p:nvSpPr>
        <p:spPr/>
        <p:txBody>
          <a:bodyPr/>
          <a:lstStyle/>
          <a:p>
            <a:r>
              <a:rPr lang="en-US" dirty="0"/>
              <a:t>Penn Treebank Tagset POS (w/o punctuation)</a:t>
            </a:r>
          </a:p>
        </p:txBody>
      </p:sp>
      <p:pic>
        <p:nvPicPr>
          <p:cNvPr id="5" name="Content Placeholder 4">
            <a:extLst>
              <a:ext uri="{FF2B5EF4-FFF2-40B4-BE49-F238E27FC236}">
                <a16:creationId xmlns:a16="http://schemas.microsoft.com/office/drawing/2014/main" id="{0A6F7D03-31E0-4BEB-9C25-CC5E9DB03563}"/>
              </a:ext>
            </a:extLst>
          </p:cNvPr>
          <p:cNvPicPr>
            <a:picLocks noGrp="1" noChangeAspect="1"/>
          </p:cNvPicPr>
          <p:nvPr>
            <p:ph idx="1"/>
          </p:nvPr>
        </p:nvPicPr>
        <p:blipFill>
          <a:blip r:embed="rId2"/>
          <a:stretch>
            <a:fillRect/>
          </a:stretch>
        </p:blipFill>
        <p:spPr>
          <a:xfrm>
            <a:off x="1068244" y="1690688"/>
            <a:ext cx="10055512" cy="4412276"/>
          </a:xfrm>
        </p:spPr>
      </p:pic>
    </p:spTree>
    <p:extLst>
      <p:ext uri="{BB962C8B-B14F-4D97-AF65-F5344CB8AC3E}">
        <p14:creationId xmlns:p14="http://schemas.microsoft.com/office/powerpoint/2010/main" val="2755156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AE3B-6333-4FCE-B360-3E0689AFBDBE}"/>
              </a:ext>
            </a:extLst>
          </p:cNvPr>
          <p:cNvSpPr>
            <a:spLocks noGrp="1"/>
          </p:cNvSpPr>
          <p:nvPr>
            <p:ph type="title"/>
          </p:nvPr>
        </p:nvSpPr>
        <p:spPr/>
        <p:txBody>
          <a:bodyPr/>
          <a:lstStyle/>
          <a:p>
            <a:r>
              <a:rPr lang="en-US" dirty="0"/>
              <a:t>Part-of-Speech Tagging</a:t>
            </a:r>
          </a:p>
        </p:txBody>
      </p:sp>
      <p:sp>
        <p:nvSpPr>
          <p:cNvPr id="3" name="Content Placeholder 2">
            <a:extLst>
              <a:ext uri="{FF2B5EF4-FFF2-40B4-BE49-F238E27FC236}">
                <a16:creationId xmlns:a16="http://schemas.microsoft.com/office/drawing/2014/main" id="{AD0FA680-C748-4955-B00E-83AEEE930CC1}"/>
              </a:ext>
            </a:extLst>
          </p:cNvPr>
          <p:cNvSpPr>
            <a:spLocks noGrp="1"/>
          </p:cNvSpPr>
          <p:nvPr>
            <p:ph idx="1"/>
          </p:nvPr>
        </p:nvSpPr>
        <p:spPr/>
        <p:txBody>
          <a:bodyPr>
            <a:normAutofit fontScale="85000" lnSpcReduction="20000"/>
          </a:bodyPr>
          <a:lstStyle/>
          <a:p>
            <a:r>
              <a:rPr lang="en-US" dirty="0"/>
              <a:t>As mentioned earlier, </a:t>
            </a:r>
            <a:r>
              <a:rPr lang="en-US" b="1" dirty="0"/>
              <a:t>part-of-speech tagging</a:t>
            </a:r>
            <a:r>
              <a:rPr lang="en-US" dirty="0"/>
              <a:t> (a.k.a. </a:t>
            </a:r>
            <a:r>
              <a:rPr lang="en-US" b="1" dirty="0"/>
              <a:t>POS tagging</a:t>
            </a:r>
            <a:r>
              <a:rPr lang="en-US" dirty="0"/>
              <a:t> or </a:t>
            </a:r>
            <a:r>
              <a:rPr lang="en-US" i="1" dirty="0"/>
              <a:t>tagging</a:t>
            </a:r>
            <a:r>
              <a:rPr lang="en-US" dirty="0"/>
              <a:t>) is the process of assigning a POS to each word or token in an input text</a:t>
            </a:r>
          </a:p>
          <a:p>
            <a:r>
              <a:rPr lang="en-US" dirty="0"/>
              <a:t>Tags are often also applied to certain types of punctuation, so POS tagging may require that appropriate punctuation marks are separated from words</a:t>
            </a:r>
          </a:p>
          <a:p>
            <a:r>
              <a:rPr lang="en-US" dirty="0"/>
              <a:t>This involves consistent </a:t>
            </a:r>
            <a:r>
              <a:rPr lang="en-US" i="1" dirty="0"/>
              <a:t>tokenization</a:t>
            </a:r>
            <a:r>
              <a:rPr lang="en-US" dirty="0"/>
              <a:t>, discussed in a previous topic</a:t>
            </a:r>
          </a:p>
          <a:p>
            <a:r>
              <a:rPr lang="en-US" dirty="0"/>
              <a:t>Note that other text normalization steps, such as stemming or lemmatization, should not be applied before POS tagging</a:t>
            </a:r>
          </a:p>
          <a:p>
            <a:r>
              <a:rPr lang="en-US" dirty="0"/>
              <a:t>Some tagging decisions are difficult to make even for humans (although experts usually agree)</a:t>
            </a:r>
          </a:p>
          <a:p>
            <a:r>
              <a:rPr lang="en-US" dirty="0"/>
              <a:t>Even in situations that are simple for humans, automatically assigning POS tags is not trivial, since many words are ambiguous (as we will soon see)</a:t>
            </a:r>
          </a:p>
          <a:p>
            <a:r>
              <a:rPr lang="en-US" dirty="0"/>
              <a:t>POS tagging involves resolving the ambiguities; thus, POS tagging is a </a:t>
            </a:r>
            <a:r>
              <a:rPr lang="en-US" i="1" dirty="0"/>
              <a:t>disambiguation</a:t>
            </a:r>
            <a:r>
              <a:rPr lang="en-US" dirty="0"/>
              <a:t> task</a:t>
            </a:r>
          </a:p>
        </p:txBody>
      </p:sp>
    </p:spTree>
    <p:extLst>
      <p:ext uri="{BB962C8B-B14F-4D97-AF65-F5344CB8AC3E}">
        <p14:creationId xmlns:p14="http://schemas.microsoft.com/office/powerpoint/2010/main" val="205580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87A0D-BF36-4C75-8966-8160CCF85580}"/>
              </a:ext>
            </a:extLst>
          </p:cNvPr>
          <p:cNvSpPr>
            <a:spLocks noGrp="1"/>
          </p:cNvSpPr>
          <p:nvPr>
            <p:ph type="title"/>
          </p:nvPr>
        </p:nvSpPr>
        <p:spPr/>
        <p:txBody>
          <a:bodyPr/>
          <a:lstStyle/>
          <a:p>
            <a:r>
              <a:rPr lang="en-US" dirty="0"/>
              <a:t>Ambiguous POS in English</a:t>
            </a:r>
          </a:p>
        </p:txBody>
      </p:sp>
      <p:sp>
        <p:nvSpPr>
          <p:cNvPr id="3" name="Content Placeholder 2">
            <a:extLst>
              <a:ext uri="{FF2B5EF4-FFF2-40B4-BE49-F238E27FC236}">
                <a16:creationId xmlns:a16="http://schemas.microsoft.com/office/drawing/2014/main" id="{E39FC039-3AA9-453A-9324-43D8E750973E}"/>
              </a:ext>
            </a:extLst>
          </p:cNvPr>
          <p:cNvSpPr>
            <a:spLocks noGrp="1"/>
          </p:cNvSpPr>
          <p:nvPr>
            <p:ph idx="1"/>
          </p:nvPr>
        </p:nvSpPr>
        <p:spPr/>
        <p:txBody>
          <a:bodyPr>
            <a:normAutofit fontScale="62500" lnSpcReduction="20000"/>
          </a:bodyPr>
          <a:lstStyle/>
          <a:p>
            <a:r>
              <a:rPr lang="en-US" dirty="0"/>
              <a:t>It turns out that most distinct words in the English language are unambiguous, meaning that they have only a single possible tag; however, many of the most common words of English are ambiguous</a:t>
            </a:r>
          </a:p>
          <a:p>
            <a:r>
              <a:rPr lang="en-US" dirty="0"/>
              <a:t>The next slide shows the percent of word types (i.e., distinct words), and percent of total tokens, with ambiguous tags, in both the Brown corpus and the WSJ Corpus</a:t>
            </a:r>
          </a:p>
          <a:p>
            <a:r>
              <a:rPr lang="en-US" dirty="0"/>
              <a:t>An earlier draft of the textbook pointed out that the WSJ has significantly fewer ambiguous tokens than the Brown corpus, probably because it is focused on financial news, whereas the Brown corpus is more diverse</a:t>
            </a:r>
          </a:p>
          <a:p>
            <a:r>
              <a:rPr lang="en-US" dirty="0"/>
              <a:t>Some words can have several possible tags; the slide after the next slide shows examples of six possible tags for the word "back"</a:t>
            </a:r>
          </a:p>
          <a:p>
            <a:r>
              <a:rPr lang="en-US" dirty="0"/>
              <a:t>The book points out that many of the ambiguous tokens are easy to disambiguate; this is partly because not all tags associated with a word are equally likely</a:t>
            </a:r>
          </a:p>
          <a:p>
            <a:r>
              <a:rPr lang="en-US" dirty="0"/>
              <a:t>This can lead to a </a:t>
            </a:r>
            <a:r>
              <a:rPr lang="en-US" i="1" dirty="0"/>
              <a:t>baseline tagger</a:t>
            </a:r>
            <a:r>
              <a:rPr lang="en-US" dirty="0"/>
              <a:t> that selects the highest frequency tag for every token; the textbook states that for the WSJ corpus, such a tagger can achieve about a 92% accuracy</a:t>
            </a:r>
          </a:p>
          <a:p>
            <a:r>
              <a:rPr lang="en-US" dirty="0"/>
              <a:t>Comparatively, the book claims that rule-based taggers, HMM taggers, maximum-entropy Markov model (MEMM) taggers, and modern neural network taggers can all achieve around 97% accuracy</a:t>
            </a:r>
          </a:p>
          <a:p>
            <a:r>
              <a:rPr lang="en-US" dirty="0"/>
              <a:t>I add: Based on other sources, it seems that the modern neural network taggers (e.g., using bi-LSTMS or Transformers) perform a bit better than MEMM taggers which perform a bit better than HMM taggers</a:t>
            </a:r>
          </a:p>
        </p:txBody>
      </p:sp>
    </p:spTree>
    <p:extLst>
      <p:ext uri="{BB962C8B-B14F-4D97-AF65-F5344CB8AC3E}">
        <p14:creationId xmlns:p14="http://schemas.microsoft.com/office/powerpoint/2010/main" val="199704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D7E4-917F-44C1-83E2-B3C7B5B1B3BB}"/>
              </a:ext>
            </a:extLst>
          </p:cNvPr>
          <p:cNvSpPr>
            <a:spLocks noGrp="1"/>
          </p:cNvSpPr>
          <p:nvPr>
            <p:ph type="title"/>
          </p:nvPr>
        </p:nvSpPr>
        <p:spPr/>
        <p:txBody>
          <a:bodyPr/>
          <a:lstStyle/>
          <a:p>
            <a:r>
              <a:rPr lang="en-US" dirty="0"/>
              <a:t>Tag Ambiguity in the Brown and WSJ Corpora</a:t>
            </a:r>
          </a:p>
        </p:txBody>
      </p:sp>
      <p:pic>
        <p:nvPicPr>
          <p:cNvPr id="5" name="Content Placeholder 4">
            <a:extLst>
              <a:ext uri="{FF2B5EF4-FFF2-40B4-BE49-F238E27FC236}">
                <a16:creationId xmlns:a16="http://schemas.microsoft.com/office/drawing/2014/main" id="{EB39AFC6-30A1-4E38-A8C4-90671A3A2853}"/>
              </a:ext>
            </a:extLst>
          </p:cNvPr>
          <p:cNvPicPr>
            <a:picLocks noGrp="1" noChangeAspect="1"/>
          </p:cNvPicPr>
          <p:nvPr>
            <p:ph idx="1"/>
          </p:nvPr>
        </p:nvPicPr>
        <p:blipFill>
          <a:blip r:embed="rId2"/>
          <a:stretch>
            <a:fillRect/>
          </a:stretch>
        </p:blipFill>
        <p:spPr>
          <a:xfrm>
            <a:off x="1469182" y="1690688"/>
            <a:ext cx="9253636" cy="2542984"/>
          </a:xfrm>
        </p:spPr>
      </p:pic>
    </p:spTree>
    <p:extLst>
      <p:ext uri="{BB962C8B-B14F-4D97-AF65-F5344CB8AC3E}">
        <p14:creationId xmlns:p14="http://schemas.microsoft.com/office/powerpoint/2010/main" val="4211905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BE52-DC6E-4DC3-9437-1333FA7CC979}"/>
              </a:ext>
            </a:extLst>
          </p:cNvPr>
          <p:cNvSpPr>
            <a:spLocks noGrp="1"/>
          </p:cNvSpPr>
          <p:nvPr>
            <p:ph type="title"/>
          </p:nvPr>
        </p:nvSpPr>
        <p:spPr/>
        <p:txBody>
          <a:bodyPr/>
          <a:lstStyle/>
          <a:p>
            <a:r>
              <a:rPr lang="en-US" dirty="0"/>
              <a:t>Example: Six Tags for "back"</a:t>
            </a:r>
          </a:p>
        </p:txBody>
      </p:sp>
      <p:pic>
        <p:nvPicPr>
          <p:cNvPr id="5" name="Content Placeholder 4" descr="Text&#10;&#10;Description automatically generated">
            <a:extLst>
              <a:ext uri="{FF2B5EF4-FFF2-40B4-BE49-F238E27FC236}">
                <a16:creationId xmlns:a16="http://schemas.microsoft.com/office/drawing/2014/main" id="{C30CBB90-8F0E-4A42-8D87-A6D7BEFD1C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871" y="2369234"/>
            <a:ext cx="5582257" cy="2119532"/>
          </a:xfrm>
        </p:spPr>
      </p:pic>
    </p:spTree>
    <p:extLst>
      <p:ext uri="{BB962C8B-B14F-4D97-AF65-F5344CB8AC3E}">
        <p14:creationId xmlns:p14="http://schemas.microsoft.com/office/powerpoint/2010/main" val="1143298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6A2E-940C-41E4-9368-F2C6D25221B2}"/>
              </a:ext>
            </a:extLst>
          </p:cNvPr>
          <p:cNvSpPr>
            <a:spLocks noGrp="1"/>
          </p:cNvSpPr>
          <p:nvPr>
            <p:ph type="title"/>
          </p:nvPr>
        </p:nvSpPr>
        <p:spPr/>
        <p:txBody>
          <a:bodyPr/>
          <a:lstStyle/>
          <a:p>
            <a:r>
              <a:rPr lang="en-US" dirty="0"/>
              <a:t>Hidden Markov Models</a:t>
            </a:r>
          </a:p>
        </p:txBody>
      </p:sp>
      <p:sp>
        <p:nvSpPr>
          <p:cNvPr id="3" name="Content Placeholder 2">
            <a:extLst>
              <a:ext uri="{FF2B5EF4-FFF2-40B4-BE49-F238E27FC236}">
                <a16:creationId xmlns:a16="http://schemas.microsoft.com/office/drawing/2014/main" id="{691C9988-FF0B-4A0D-BE7E-31FB4B308B4A}"/>
              </a:ext>
            </a:extLst>
          </p:cNvPr>
          <p:cNvSpPr>
            <a:spLocks noGrp="1"/>
          </p:cNvSpPr>
          <p:nvPr>
            <p:ph idx="1"/>
          </p:nvPr>
        </p:nvSpPr>
        <p:spPr/>
        <p:txBody>
          <a:bodyPr>
            <a:normAutofit fontScale="70000" lnSpcReduction="20000"/>
          </a:bodyPr>
          <a:lstStyle/>
          <a:p>
            <a:r>
              <a:rPr lang="en-US" dirty="0"/>
              <a:t>We are going to cover the use of </a:t>
            </a:r>
            <a:r>
              <a:rPr lang="en-US" b="1" dirty="0"/>
              <a:t>hidden Markov Models</a:t>
            </a:r>
            <a:r>
              <a:rPr lang="en-US" dirty="0"/>
              <a:t> (</a:t>
            </a:r>
            <a:r>
              <a:rPr lang="en-US" i="1" dirty="0"/>
              <a:t>HMMs</a:t>
            </a:r>
            <a:r>
              <a:rPr lang="en-US" dirty="0"/>
              <a:t>) for POS tagging</a:t>
            </a:r>
          </a:p>
          <a:p>
            <a:r>
              <a:rPr lang="en-US" dirty="0"/>
              <a:t>HMMs used to be a very important method for several NLP applications</a:t>
            </a:r>
          </a:p>
          <a:p>
            <a:r>
              <a:rPr lang="en-US" dirty="0"/>
              <a:t>I am still covering this method because it was historically very important for NLP, it is intuitive, and it provides strong insight into how conventional taggers worked</a:t>
            </a:r>
          </a:p>
          <a:p>
            <a:r>
              <a:rPr lang="en-US" dirty="0"/>
              <a:t>An HMM is a probabilistic </a:t>
            </a:r>
            <a:r>
              <a:rPr lang="en-US" b="1" dirty="0"/>
              <a:t>sequence model</a:t>
            </a:r>
            <a:r>
              <a:rPr lang="en-US" dirty="0"/>
              <a:t> that provides a label to each unit in a sequence</a:t>
            </a:r>
          </a:p>
          <a:p>
            <a:r>
              <a:rPr lang="en-US" dirty="0"/>
              <a:t>The task of predicting a label for each item in a sequence is called </a:t>
            </a:r>
            <a:r>
              <a:rPr lang="en-US" b="1" dirty="0"/>
              <a:t>sequence labeling</a:t>
            </a:r>
          </a:p>
          <a:p>
            <a:r>
              <a:rPr lang="en-US" dirty="0"/>
              <a:t>An HMM allows us to reason about </a:t>
            </a:r>
            <a:r>
              <a:rPr lang="en-US" i="1" dirty="0"/>
              <a:t>observed events</a:t>
            </a:r>
            <a:r>
              <a:rPr lang="en-US" dirty="0"/>
              <a:t> (or </a:t>
            </a:r>
            <a:r>
              <a:rPr lang="en-US" i="1" dirty="0"/>
              <a:t>observations</a:t>
            </a:r>
            <a:r>
              <a:rPr lang="en-US" dirty="0"/>
              <a:t>) and about </a:t>
            </a:r>
            <a:r>
              <a:rPr lang="en-US" i="1" dirty="0"/>
              <a:t>hidden events</a:t>
            </a:r>
            <a:r>
              <a:rPr lang="en-US" dirty="0"/>
              <a:t> (represented by </a:t>
            </a:r>
            <a:r>
              <a:rPr lang="en-US" i="1" dirty="0"/>
              <a:t>hidden states</a:t>
            </a:r>
            <a:r>
              <a:rPr lang="en-US" dirty="0"/>
              <a:t>) that we consider to be the causal factors of the observations</a:t>
            </a:r>
          </a:p>
          <a:p>
            <a:r>
              <a:rPr lang="en-US" dirty="0"/>
              <a:t>For POS tagging, an HMM accepts a sequence of observed words or tokens; these are the values of the observed events</a:t>
            </a:r>
          </a:p>
          <a:p>
            <a:r>
              <a:rPr lang="en-US" dirty="0"/>
              <a:t>Typically, one sentence is processed at a time in practice</a:t>
            </a:r>
          </a:p>
          <a:p>
            <a:r>
              <a:rPr lang="en-US" dirty="0"/>
              <a:t>The HMM assigns a sequence of POS tags, one to each word or token; these are the predicted values of the hidden events</a:t>
            </a:r>
          </a:p>
        </p:txBody>
      </p:sp>
    </p:spTree>
    <p:extLst>
      <p:ext uri="{BB962C8B-B14F-4D97-AF65-F5344CB8AC3E}">
        <p14:creationId xmlns:p14="http://schemas.microsoft.com/office/powerpoint/2010/main" val="884681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1917-9175-40C5-B2B2-BE73D13DD1D0}"/>
              </a:ext>
            </a:extLst>
          </p:cNvPr>
          <p:cNvSpPr>
            <a:spLocks noGrp="1"/>
          </p:cNvSpPr>
          <p:nvPr>
            <p:ph type="title"/>
          </p:nvPr>
        </p:nvSpPr>
        <p:spPr/>
        <p:txBody>
          <a:bodyPr/>
          <a:lstStyle/>
          <a:p>
            <a:r>
              <a:rPr lang="en-US" dirty="0"/>
              <a:t>Hidden Markov Models Defined</a:t>
            </a:r>
          </a:p>
        </p:txBody>
      </p:sp>
      <p:sp>
        <p:nvSpPr>
          <p:cNvPr id="3" name="Content Placeholder 2">
            <a:extLst>
              <a:ext uri="{FF2B5EF4-FFF2-40B4-BE49-F238E27FC236}">
                <a16:creationId xmlns:a16="http://schemas.microsoft.com/office/drawing/2014/main" id="{0C383924-2C74-4FD3-A04B-D38575D8FE47}"/>
              </a:ext>
            </a:extLst>
          </p:cNvPr>
          <p:cNvSpPr>
            <a:spLocks noGrp="1"/>
          </p:cNvSpPr>
          <p:nvPr>
            <p:ph idx="1"/>
          </p:nvPr>
        </p:nvSpPr>
        <p:spPr/>
        <p:txBody>
          <a:bodyPr>
            <a:normAutofit fontScale="92500"/>
          </a:bodyPr>
          <a:lstStyle/>
          <a:p>
            <a:r>
              <a:rPr lang="en-US" dirty="0"/>
              <a:t>An HMM can be specified by :</a:t>
            </a:r>
          </a:p>
          <a:p>
            <a:pPr lvl="1"/>
            <a:r>
              <a:rPr lang="en-US" dirty="0"/>
              <a:t>A set of </a:t>
            </a:r>
            <a:r>
              <a:rPr lang="en-US" i="1" dirty="0"/>
              <a:t>states</a:t>
            </a:r>
            <a:r>
              <a:rPr lang="en-US" dirty="0"/>
              <a:t>, representing the possible values for each hidden event</a:t>
            </a:r>
          </a:p>
          <a:p>
            <a:pPr lvl="1"/>
            <a:r>
              <a:rPr lang="en-US" dirty="0"/>
              <a:t>A </a:t>
            </a:r>
            <a:r>
              <a:rPr lang="en-US" i="1" dirty="0"/>
              <a:t>transition probability matrix</a:t>
            </a:r>
            <a:r>
              <a:rPr lang="en-US" dirty="0"/>
              <a:t> specifying the </a:t>
            </a:r>
            <a:r>
              <a:rPr lang="en-US" i="1" dirty="0"/>
              <a:t>transition probabilities</a:t>
            </a:r>
            <a:r>
              <a:rPr lang="en-US" dirty="0"/>
              <a:t> of moving between states</a:t>
            </a:r>
          </a:p>
          <a:p>
            <a:pPr lvl="1"/>
            <a:r>
              <a:rPr lang="en-US" dirty="0"/>
              <a:t>A </a:t>
            </a:r>
            <a:r>
              <a:rPr lang="en-US" i="1" dirty="0"/>
              <a:t>sequence of observations</a:t>
            </a:r>
            <a:r>
              <a:rPr lang="en-US" dirty="0"/>
              <a:t>, each one drawn from a vocabulary of possible observations</a:t>
            </a:r>
          </a:p>
          <a:p>
            <a:pPr lvl="1"/>
            <a:r>
              <a:rPr lang="en-US" i="1" dirty="0"/>
              <a:t>Observation likelihoods</a:t>
            </a:r>
            <a:r>
              <a:rPr lang="en-US" dirty="0"/>
              <a:t> (a.k.a. </a:t>
            </a:r>
            <a:r>
              <a:rPr lang="en-US" i="1" dirty="0"/>
              <a:t>emission probabilities</a:t>
            </a:r>
            <a:r>
              <a:rPr lang="en-US" dirty="0"/>
              <a:t>) specifying the probability of each possible observation being generated from each state</a:t>
            </a:r>
          </a:p>
          <a:p>
            <a:pPr lvl="1"/>
            <a:r>
              <a:rPr lang="en-US" dirty="0"/>
              <a:t>An </a:t>
            </a:r>
            <a:r>
              <a:rPr lang="en-US" i="1" dirty="0"/>
              <a:t>initial probability distribution</a:t>
            </a:r>
            <a:r>
              <a:rPr lang="en-US" dirty="0"/>
              <a:t>, specifying the probability of each possible initial state</a:t>
            </a:r>
          </a:p>
          <a:p>
            <a:r>
              <a:rPr lang="en-US" dirty="0"/>
              <a:t>The next slide shows an example of an HMM for POS tagging (but we will then discuss a different, equivalent representation of HMMs a bit later)</a:t>
            </a:r>
          </a:p>
          <a:p>
            <a:endParaRPr lang="en-US" dirty="0"/>
          </a:p>
        </p:txBody>
      </p:sp>
    </p:spTree>
    <p:extLst>
      <p:ext uri="{BB962C8B-B14F-4D97-AF65-F5344CB8AC3E}">
        <p14:creationId xmlns:p14="http://schemas.microsoft.com/office/powerpoint/2010/main" val="3689574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EC0C-DE86-45CB-A8B9-45EE4A16F31D}"/>
              </a:ext>
            </a:extLst>
          </p:cNvPr>
          <p:cNvSpPr>
            <a:spLocks noGrp="1"/>
          </p:cNvSpPr>
          <p:nvPr>
            <p:ph type="title"/>
          </p:nvPr>
        </p:nvSpPr>
        <p:spPr/>
        <p:txBody>
          <a:bodyPr/>
          <a:lstStyle/>
          <a:p>
            <a:r>
              <a:rPr lang="en-US" dirty="0"/>
              <a:t>Simple Example of HMM for POS tagging</a:t>
            </a:r>
          </a:p>
        </p:txBody>
      </p:sp>
      <p:pic>
        <p:nvPicPr>
          <p:cNvPr id="5" name="Content Placeholder 4">
            <a:extLst>
              <a:ext uri="{FF2B5EF4-FFF2-40B4-BE49-F238E27FC236}">
                <a16:creationId xmlns:a16="http://schemas.microsoft.com/office/drawing/2014/main" id="{B2FE5DC4-741C-41A3-94C2-6B0CF5D3F329}"/>
              </a:ext>
            </a:extLst>
          </p:cNvPr>
          <p:cNvPicPr>
            <a:picLocks noGrp="1" noChangeAspect="1"/>
          </p:cNvPicPr>
          <p:nvPr>
            <p:ph idx="1"/>
          </p:nvPr>
        </p:nvPicPr>
        <p:blipFill>
          <a:blip r:embed="rId2"/>
          <a:stretch>
            <a:fillRect/>
          </a:stretch>
        </p:blipFill>
        <p:spPr>
          <a:xfrm>
            <a:off x="2494232" y="1690688"/>
            <a:ext cx="7203536" cy="4387733"/>
          </a:xfrm>
        </p:spPr>
      </p:pic>
    </p:spTree>
    <p:extLst>
      <p:ext uri="{BB962C8B-B14F-4D97-AF65-F5344CB8AC3E}">
        <p14:creationId xmlns:p14="http://schemas.microsoft.com/office/powerpoint/2010/main" val="33475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2447-4823-45B4-81ED-BF2531EE6672}"/>
              </a:ext>
            </a:extLst>
          </p:cNvPr>
          <p:cNvSpPr>
            <a:spLocks noGrp="1"/>
          </p:cNvSpPr>
          <p:nvPr>
            <p:ph type="title"/>
          </p:nvPr>
        </p:nvSpPr>
        <p:spPr/>
        <p:txBody>
          <a:bodyPr/>
          <a:lstStyle/>
          <a:p>
            <a:r>
              <a:rPr lang="en-US" dirty="0"/>
              <a:t>Alternative Description of HMMs</a:t>
            </a:r>
          </a:p>
        </p:txBody>
      </p:sp>
      <p:sp>
        <p:nvSpPr>
          <p:cNvPr id="3" name="Content Placeholder 2">
            <a:extLst>
              <a:ext uri="{FF2B5EF4-FFF2-40B4-BE49-F238E27FC236}">
                <a16:creationId xmlns:a16="http://schemas.microsoft.com/office/drawing/2014/main" id="{E4D30B4F-FEEA-4C13-8A8D-7A4CA91FF17A}"/>
              </a:ext>
            </a:extLst>
          </p:cNvPr>
          <p:cNvSpPr>
            <a:spLocks noGrp="1"/>
          </p:cNvSpPr>
          <p:nvPr>
            <p:ph idx="1"/>
          </p:nvPr>
        </p:nvSpPr>
        <p:spPr/>
        <p:txBody>
          <a:bodyPr>
            <a:normAutofit fontScale="85000" lnSpcReduction="10000"/>
          </a:bodyPr>
          <a:lstStyle/>
          <a:p>
            <a:r>
              <a:rPr lang="en-US" dirty="0"/>
              <a:t>I am used to seeing HMMs represented as a </a:t>
            </a:r>
            <a:r>
              <a:rPr lang="en-US" i="1" dirty="0"/>
              <a:t>dynamic Bayesian network</a:t>
            </a:r>
          </a:p>
          <a:p>
            <a:r>
              <a:rPr lang="en-US" dirty="0"/>
              <a:t>We are not going to cover Bayesian networks in this course, but I will explain the related HMM representation:</a:t>
            </a:r>
          </a:p>
          <a:p>
            <a:pPr lvl="1"/>
            <a:r>
              <a:rPr lang="en-US" dirty="0"/>
              <a:t>An HMM can be represented as a sequence, or </a:t>
            </a:r>
            <a:r>
              <a:rPr lang="en-US" i="1" dirty="0"/>
              <a:t>chain</a:t>
            </a:r>
            <a:r>
              <a:rPr lang="en-US" dirty="0"/>
              <a:t>, of nodes representing </a:t>
            </a:r>
            <a:r>
              <a:rPr lang="en-US" i="1" dirty="0"/>
              <a:t>random variables</a:t>
            </a:r>
            <a:r>
              <a:rPr lang="en-US" dirty="0"/>
              <a:t> for the hidden states</a:t>
            </a:r>
          </a:p>
          <a:p>
            <a:pPr lvl="1"/>
            <a:r>
              <a:rPr lang="en-US" dirty="0"/>
              <a:t>Each of these nodes also includes a downward link to another node; these lower nodes represent random variables for the observations</a:t>
            </a:r>
          </a:p>
          <a:p>
            <a:pPr lvl="1"/>
            <a:r>
              <a:rPr lang="en-US" dirty="0"/>
              <a:t>Each pair of nodes represents a hidden state and an observation at some particular time or position in the sequence</a:t>
            </a:r>
          </a:p>
          <a:p>
            <a:pPr lvl="1"/>
            <a:r>
              <a:rPr lang="en-US" dirty="0"/>
              <a:t>For POS tagging, the hidden states relate to the parts of speech, and the observations relate to the observed words or tokens (usually in a single sentence)</a:t>
            </a:r>
          </a:p>
          <a:p>
            <a:pPr lvl="1"/>
            <a:r>
              <a:rPr lang="en-US" dirty="0"/>
              <a:t>The links between consecutive hidden nodes represent transition probabilities, and the links between hidden nodes and observation nodes represent emission probabilities</a:t>
            </a:r>
          </a:p>
          <a:p>
            <a:r>
              <a:rPr lang="en-US" dirty="0"/>
              <a:t>This representation is mathematically equivalent to the one used in our textbook</a:t>
            </a:r>
          </a:p>
          <a:p>
            <a:endParaRPr lang="en-US" dirty="0"/>
          </a:p>
        </p:txBody>
      </p:sp>
    </p:spTree>
    <p:extLst>
      <p:ext uri="{BB962C8B-B14F-4D97-AF65-F5344CB8AC3E}">
        <p14:creationId xmlns:p14="http://schemas.microsoft.com/office/powerpoint/2010/main" val="3043304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88F0-1B9D-421C-A53F-B08D7503FBE9}"/>
              </a:ext>
            </a:extLst>
          </p:cNvPr>
          <p:cNvSpPr>
            <a:spLocks noGrp="1"/>
          </p:cNvSpPr>
          <p:nvPr>
            <p:ph type="title"/>
          </p:nvPr>
        </p:nvSpPr>
        <p:spPr/>
        <p:txBody>
          <a:bodyPr/>
          <a:lstStyle/>
          <a:p>
            <a:r>
              <a:rPr lang="en-US" dirty="0"/>
              <a:t>Alternative Description of HMMs Depicted</a:t>
            </a:r>
          </a:p>
        </p:txBody>
      </p:sp>
      <p:sp>
        <p:nvSpPr>
          <p:cNvPr id="3" name="Content Placeholder 2">
            <a:extLst>
              <a:ext uri="{FF2B5EF4-FFF2-40B4-BE49-F238E27FC236}">
                <a16:creationId xmlns:a16="http://schemas.microsoft.com/office/drawing/2014/main" id="{D2FF29A7-5AF5-489A-8184-EB9F28A40785}"/>
              </a:ext>
            </a:extLst>
          </p:cNvPr>
          <p:cNvSpPr>
            <a:spLocks noGrp="1"/>
          </p:cNvSpPr>
          <p:nvPr>
            <p:ph idx="1"/>
          </p:nvPr>
        </p:nvSpPr>
        <p:spPr/>
        <p:txBody>
          <a:bodyPr>
            <a:normAutofit fontScale="70000" lnSpcReduction="20000"/>
          </a:bodyPr>
          <a:lstStyle/>
          <a:p>
            <a:r>
              <a:rPr lang="en-US" dirty="0"/>
              <a:t>Here is an HMM depicted as a dynamic Bayesian network (from the book I use for my AI course):</a:t>
            </a:r>
          </a:p>
          <a:p>
            <a:endParaRPr lang="en-US" dirty="0"/>
          </a:p>
          <a:p>
            <a:endParaRPr lang="en-US" dirty="0"/>
          </a:p>
          <a:p>
            <a:endParaRPr lang="en-US" dirty="0"/>
          </a:p>
          <a:p>
            <a:endParaRPr lang="en-US" dirty="0"/>
          </a:p>
          <a:p>
            <a:r>
              <a:rPr lang="en-US" dirty="0"/>
              <a:t>In this figure, the Xs are the random variables representing hidden states, and the Es are the random variables representing observed values</a:t>
            </a:r>
          </a:p>
          <a:p>
            <a:r>
              <a:rPr lang="en-US" dirty="0"/>
              <a:t>The links between the Xs represent the transition probabilities</a:t>
            </a:r>
          </a:p>
          <a:p>
            <a:r>
              <a:rPr lang="en-US" dirty="0"/>
              <a:t>The links from the Xs to the Es represent the emission probabilities</a:t>
            </a:r>
          </a:p>
          <a:p>
            <a:r>
              <a:rPr lang="en-US" dirty="0"/>
              <a:t>Not all sources include an initial hidden state without a matching observation</a:t>
            </a:r>
          </a:p>
          <a:p>
            <a:r>
              <a:rPr lang="en-US" dirty="0"/>
              <a:t>The initial hidden state by itself (i.e., without a matching observation) could make sense for POS tagging if we include start-of-sentence markers that don't get tagged</a:t>
            </a:r>
          </a:p>
          <a:p>
            <a:r>
              <a:rPr lang="en-US" dirty="0"/>
              <a:t>This formulation of HMMs is mathematically equivalent to the one used by our textbook</a:t>
            </a:r>
          </a:p>
          <a:p>
            <a:endParaRPr lang="en-US" dirty="0"/>
          </a:p>
        </p:txBody>
      </p:sp>
      <p:pic>
        <p:nvPicPr>
          <p:cNvPr id="4" name="Picture 3">
            <a:extLst>
              <a:ext uri="{FF2B5EF4-FFF2-40B4-BE49-F238E27FC236}">
                <a16:creationId xmlns:a16="http://schemas.microsoft.com/office/drawing/2014/main" id="{2A538C06-2361-4B47-8C15-2D625811A0A2}"/>
              </a:ext>
            </a:extLst>
          </p:cNvPr>
          <p:cNvPicPr>
            <a:picLocks noChangeAspect="1"/>
          </p:cNvPicPr>
          <p:nvPr/>
        </p:nvPicPr>
        <p:blipFill>
          <a:blip r:embed="rId2"/>
          <a:stretch>
            <a:fillRect/>
          </a:stretch>
        </p:blipFill>
        <p:spPr>
          <a:xfrm>
            <a:off x="2627375" y="2080062"/>
            <a:ext cx="6937249" cy="1348938"/>
          </a:xfrm>
          <a:prstGeom prst="rect">
            <a:avLst/>
          </a:prstGeom>
        </p:spPr>
      </p:pic>
    </p:spTree>
    <p:extLst>
      <p:ext uri="{BB962C8B-B14F-4D97-AF65-F5344CB8AC3E}">
        <p14:creationId xmlns:p14="http://schemas.microsoft.com/office/powerpoint/2010/main" val="4029926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2E3A5-6937-4611-8F6E-7D91A28E0B2B}"/>
              </a:ext>
            </a:extLst>
          </p:cNvPr>
          <p:cNvSpPr>
            <a:spLocks noGrp="1"/>
          </p:cNvSpPr>
          <p:nvPr>
            <p:ph type="title"/>
          </p:nvPr>
        </p:nvSpPr>
        <p:spPr/>
        <p:txBody>
          <a:bodyPr/>
          <a:lstStyle/>
          <a:p>
            <a:r>
              <a:rPr lang="en-US" dirty="0"/>
              <a:t>Predicting POS Tags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4FEAB7E-7080-44F2-857E-F335421078CA}"/>
                  </a:ext>
                </a:extLst>
              </p:cNvPr>
              <p:cNvSpPr>
                <a:spLocks noGrp="1"/>
              </p:cNvSpPr>
              <p:nvPr>
                <p:ph idx="1"/>
              </p:nvPr>
            </p:nvSpPr>
            <p:spPr/>
            <p:txBody>
              <a:bodyPr>
                <a:normAutofit fontScale="77500" lnSpcReduction="20000"/>
              </a:bodyPr>
              <a:lstStyle/>
              <a:p>
                <a:r>
                  <a:rPr lang="en-US" dirty="0"/>
                  <a:t>For POS tagging, given an observation sequence of n words, we want to determine the sequence of n tags with the highest probability:</a:t>
                </a:r>
                <a:endParaRPr lang="en-US" sz="2400" dirty="0">
                  <a:effectLst/>
                </a:endParaRPr>
              </a:p>
              <a:p>
                <a:pPr marL="0" indent="0">
                  <a:buNone/>
                </a:pPr>
                <a14:m>
                  <m:oMathPara xmlns:m="http://schemas.openxmlformats.org/officeDocument/2006/math">
                    <m:oMathParaPr>
                      <m:jc m:val="centerGroup"/>
                    </m:oMathParaPr>
                    <m:oMath xmlns:m="http://schemas.openxmlformats.org/officeDocument/2006/math">
                      <m:sSubSup>
                        <m:sSubSupPr>
                          <m:ctrlPr>
                            <a:rPr lang="en-US" sz="2900" i="1" smtClean="0">
                              <a:effectLst/>
                              <a:latin typeface="Cambria Math" panose="02040503050406030204" pitchFamily="18" charset="0"/>
                            </a:rPr>
                          </m:ctrlPr>
                        </m:sSubSup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rPr>
                          </m:ctrlPr>
                        </m:funcPr>
                        <m:fName>
                          <m:limLow>
                            <m:limLowPr>
                              <m:ctrlPr>
                                <a:rPr lang="en-US" sz="2900" i="1">
                                  <a:effectLst/>
                                  <a:latin typeface="Cambria Math" panose="020405030504060302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func>
                    </m:oMath>
                  </m:oMathPara>
                </a14:m>
                <a:endParaRPr lang="en-US" sz="2900" dirty="0"/>
              </a:p>
              <a:p>
                <a:r>
                  <a:rPr lang="en-US" dirty="0"/>
                  <a:t>An HMM relies on </a:t>
                </a:r>
                <a:r>
                  <a:rPr lang="en-US" b="1" dirty="0"/>
                  <a:t>Bayes' theorem</a:t>
                </a:r>
                <a:r>
                  <a:rPr lang="en-US" dirty="0"/>
                  <a:t> (a.k.a. </a:t>
                </a:r>
                <a:r>
                  <a:rPr lang="en-US" i="1" dirty="0"/>
                  <a:t>Bayes' rule</a:t>
                </a:r>
                <a:r>
                  <a:rPr lang="en-US" dirty="0"/>
                  <a:t> or </a:t>
                </a:r>
                <a:r>
                  <a:rPr lang="en-US" i="1" dirty="0"/>
                  <a:t>Bayes' law</a:t>
                </a:r>
                <a:r>
                  <a:rPr lang="en-US" dirty="0"/>
                  <a:t>) to transform this equation into a set of other probabilities; Bayes' theorem states:</a:t>
                </a:r>
              </a:p>
              <a:p>
                <a:pPr marL="457200" lvl="1" indent="0" algn="ctr">
                  <a:buNone/>
                </a:pPr>
                <a:r>
                  <a:rPr lang="en-US" sz="2900" dirty="0"/>
                  <a:t>P(x|y) = P(y|x) * P(x) / P(y)</a:t>
                </a:r>
              </a:p>
              <a:p>
                <a:r>
                  <a:rPr lang="en-US" dirty="0"/>
                  <a:t>This gives us:</a:t>
                </a:r>
                <a:endParaRPr lang="en-US" sz="2400" dirty="0">
                  <a:effectLst/>
                  <a:ea typeface="Malgun Gothic" panose="020B0503020000020004" pitchFamily="34" charset="-127"/>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sSubSupPr>
                        <m:e>
                          <m:acc>
                            <m:accPr>
                              <m:chr m:val="̂"/>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limLow>
                            <m:limLow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f>
                            <m:f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den>
                          </m:f>
                        </m:e>
                      </m:func>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limLow>
                            <m:limLow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d>
                            <m:dPr>
                              <m:begChr m:val="["/>
                              <m:endChr m:val="]"/>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dPr>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e>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e>
                              </m:d>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4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400" b="0" i="0">
                                  <a:effectLst/>
                                  <a:latin typeface="Cambria Math" panose="02040503050406030204" pitchFamily="18" charset="0"/>
                                  <a:ea typeface="Malgun Gothic" panose="020B0503020000020004" pitchFamily="34" charset="-127"/>
                                  <a:cs typeface="Times New Roman" panose="02020603050405020304" pitchFamily="18" charset="0"/>
                                </a:rPr>
                                <m:t>)</m:t>
                              </m:r>
                            </m:e>
                          </m:d>
                        </m:e>
                      </m:func>
                    </m:oMath>
                  </m:oMathPara>
                </a14:m>
                <a:endParaRPr lang="en-US" sz="2400" dirty="0"/>
              </a:p>
              <a:p>
                <a:r>
                  <a:rPr lang="en-US" dirty="0"/>
                  <a:t>We were able to drop the denominator for the final simplification since it is the same for every tag sequence considered</a:t>
                </a:r>
              </a:p>
              <a:p>
                <a:r>
                  <a:rPr lang="en-US" dirty="0"/>
                  <a:t>The remaining terms within the argmax represent the prior probability of a tag sequence and the conditional probability of the observed word sequence given the tag sequence</a:t>
                </a:r>
              </a:p>
              <a:p>
                <a:endParaRPr lang="en-US" dirty="0"/>
              </a:p>
            </p:txBody>
          </p:sp>
        </mc:Choice>
        <mc:Fallback>
          <p:sp>
            <p:nvSpPr>
              <p:cNvPr id="3" name="Content Placeholder 2">
                <a:extLst>
                  <a:ext uri="{FF2B5EF4-FFF2-40B4-BE49-F238E27FC236}">
                    <a16:creationId xmlns:a16="http://schemas.microsoft.com/office/drawing/2014/main" id="{14FEAB7E-7080-44F2-857E-F335421078CA}"/>
                  </a:ext>
                </a:extLst>
              </p:cNvPr>
              <p:cNvSpPr>
                <a:spLocks noGrp="1" noRot="1" noChangeAspect="1" noMove="1" noResize="1" noEditPoints="1" noAdjustHandles="1" noChangeArrowheads="1" noChangeShapeType="1" noTextEdit="1"/>
              </p:cNvSpPr>
              <p:nvPr>
                <p:ph idx="1"/>
              </p:nvPr>
            </p:nvSpPr>
            <p:spPr>
              <a:blipFill>
                <a:blip r:embed="rId2"/>
                <a:stretch>
                  <a:fillRect l="-696" t="-2801" r="-638"/>
                </a:stretch>
              </a:blipFill>
            </p:spPr>
            <p:txBody>
              <a:bodyPr/>
              <a:lstStyle/>
              <a:p>
                <a:r>
                  <a:rPr lang="en-US">
                    <a:noFill/>
                  </a:rPr>
                  <a:t> </a:t>
                </a:r>
              </a:p>
            </p:txBody>
          </p:sp>
        </mc:Fallback>
      </mc:AlternateContent>
    </p:spTree>
    <p:extLst>
      <p:ext uri="{BB962C8B-B14F-4D97-AF65-F5344CB8AC3E}">
        <p14:creationId xmlns:p14="http://schemas.microsoft.com/office/powerpoint/2010/main" val="1126319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DAAF-6C06-4B85-93D5-20428BA03D5A}"/>
              </a:ext>
            </a:extLst>
          </p:cNvPr>
          <p:cNvSpPr>
            <a:spLocks noGrp="1"/>
          </p:cNvSpPr>
          <p:nvPr>
            <p:ph type="title"/>
          </p:nvPr>
        </p:nvSpPr>
        <p:spPr/>
        <p:txBody>
          <a:bodyPr/>
          <a:lstStyle/>
          <a:p>
            <a:r>
              <a:rPr lang="en-US" dirty="0"/>
              <a:t>Simplifying Assumptions Used by HMMs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9AD7318-F4A4-4032-8A66-57355166FA33}"/>
                  </a:ext>
                </a:extLst>
              </p:cNvPr>
              <p:cNvSpPr>
                <a:spLocks noGrp="1"/>
              </p:cNvSpPr>
              <p:nvPr>
                <p:ph idx="1"/>
              </p:nvPr>
            </p:nvSpPr>
            <p:spPr/>
            <p:txBody>
              <a:bodyPr>
                <a:normAutofit fontScale="62500" lnSpcReduction="20000"/>
              </a:bodyPr>
              <a:lstStyle/>
              <a:p>
                <a:r>
                  <a:rPr lang="en-US" dirty="0"/>
                  <a:t>The final equation from the previous slide is still too difficult to compute</a:t>
                </a:r>
              </a:p>
              <a:p>
                <a:r>
                  <a:rPr lang="en-US" dirty="0"/>
                  <a:t>HMM taggers make two simplifying assumptions</a:t>
                </a:r>
              </a:p>
              <a:p>
                <a:r>
                  <a:rPr lang="en-US" dirty="0"/>
                  <a:t>The first assumption is that the probability of a word appearing at a particular position depends only on its POS tag; i.e., the probability is not dependent on the other words or tags around it:</a:t>
                </a:r>
              </a:p>
              <a:p>
                <a:pPr marL="0" indent="0">
                  <a:buNone/>
                </a:pPr>
                <a14:m>
                  <m:oMathPara xmlns:m="http://schemas.openxmlformats.org/officeDocument/2006/math">
                    <m:oMathParaPr>
                      <m:jc m:val="centerGroup"/>
                    </m:oMathParaPr>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m:oMathPara>
                </a14:m>
                <a:endParaRPr lang="en-US" sz="2900" dirty="0"/>
              </a:p>
              <a:p>
                <a:r>
                  <a:rPr lang="en-US" dirty="0"/>
                  <a:t>The second assumption, an example of a </a:t>
                </a:r>
                <a:r>
                  <a:rPr lang="en-US" i="1" dirty="0"/>
                  <a:t>bigram assumption</a:t>
                </a:r>
                <a:r>
                  <a:rPr lang="en-US" dirty="0"/>
                  <a:t> and a </a:t>
                </a:r>
                <a:r>
                  <a:rPr lang="en-US" i="1" dirty="0"/>
                  <a:t>Markov assumption</a:t>
                </a:r>
                <a:r>
                  <a:rPr lang="en-US" dirty="0"/>
                  <a:t>, is that the probability of each POS tag is dependent only on the previous tag, rather than the entire tag sequence:</a:t>
                </a:r>
              </a:p>
              <a:p>
                <a:pPr marL="0" indent="0" algn="ctr">
                  <a:buNone/>
                </a:pPr>
                <a:r>
                  <a:rPr lang="en-US" sz="2900" dirty="0">
                    <a:effectLst/>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Sup>
                      <m:sSubSup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With these assumptions, we obtain:</a:t>
                </a:r>
              </a:p>
              <a:p>
                <a:pPr marL="0" indent="0" algn="ctr">
                  <a:buNone/>
                </a:pPr>
                <a14:m>
                  <m:oMathPara xmlns:m="http://schemas.openxmlformats.org/officeDocument/2006/math">
                    <m:oMathParaPr>
                      <m:jc m:val="centerGroup"/>
                    </m:oMathParaPr>
                    <m:oMath xmlns:m="http://schemas.openxmlformats.org/officeDocument/2006/math">
                      <m:sSubSup>
                        <m:sSubSupPr>
                          <m:ctrlPr>
                            <a:rPr lang="en-US" sz="2900" i="1">
                              <a:effectLst/>
                              <a:latin typeface="Cambria Math" panose="02040503050406030204" pitchFamily="18" charset="0"/>
                            </a:rPr>
                          </m:ctrlPr>
                        </m:sSubSup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acc>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rPr>
                          </m:ctrlPr>
                        </m:funcPr>
                        <m:fName>
                          <m:limLow>
                            <m:limLowPr>
                              <m:ctrlPr>
                                <a:rPr lang="en-US" sz="2900" i="1">
                                  <a:effectLst/>
                                  <a:latin typeface="Cambria Math" panose="020405030504060302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sSubSup>
                                <m:sSubSupPr>
                                  <m:ctrlPr>
                                    <a:rPr lang="en-US" sz="2900" i="1">
                                      <a:effectLst/>
                                      <a:latin typeface="Cambria Math" panose="02040503050406030204" pitchFamily="18" charset="0"/>
                                    </a:rPr>
                                  </m:ctrlPr>
                                </m:sSubSup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sSubSup>
                            </m:lim>
                          </m:limLow>
                        </m:fName>
                        <m:e>
                          <m:nary>
                            <m:naryPr>
                              <m:chr m:val="∏"/>
                              <m:limLoc m:val="undOvr"/>
                              <m:ctrlPr>
                                <a:rPr lang="en-US" sz="2900" i="1">
                                  <a:effectLst/>
                                  <a:latin typeface="Cambria Math" panose="020405030504060302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sup>
                            <m:e>
                              <m:d>
                                <m:dPr>
                                  <m:begChr m:val="["/>
                                  <m:endChr m:val="]"/>
                                  <m:ctrlPr>
                                    <a:rPr lang="en-US" sz="2900" i="1">
                                      <a:effectLst/>
                                      <a:latin typeface="Cambria Math" panose="020405030504060302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a:effectLst/>
                                          <a:latin typeface="Cambria Math" panose="02040503050406030204" pitchFamily="18" charset="0"/>
                                        </a:rPr>
                                      </m:ctrlPr>
                                    </m:dPr>
                                    <m:e>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d>
                            </m:e>
                          </m:nary>
                        </m:e>
                      </m:func>
                    </m:oMath>
                  </m:oMathPara>
                </a14:m>
                <a:endParaRPr lang="en-US" sz="2900" dirty="0"/>
              </a:p>
              <a:p>
                <a:r>
                  <a:rPr lang="en-US" dirty="0"/>
                  <a:t>Looking at the final equation, we see that the remaining terms in the argmax are observation likelihoods (a.k.a. emission probabilities) and transition probabilities; both are part of the HMM specification</a:t>
                </a:r>
              </a:p>
            </p:txBody>
          </p:sp>
        </mc:Choice>
        <mc:Fallback>
          <p:sp>
            <p:nvSpPr>
              <p:cNvPr id="3" name="Content Placeholder 2">
                <a:extLst>
                  <a:ext uri="{FF2B5EF4-FFF2-40B4-BE49-F238E27FC236}">
                    <a16:creationId xmlns:a16="http://schemas.microsoft.com/office/drawing/2014/main" id="{C9AD7318-F4A4-4032-8A66-57355166FA3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1957033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EC03-C8CC-410F-9BF1-C9A8330551AD}"/>
              </a:ext>
            </a:extLst>
          </p:cNvPr>
          <p:cNvSpPr>
            <a:spLocks noGrp="1"/>
          </p:cNvSpPr>
          <p:nvPr>
            <p:ph type="title"/>
          </p:nvPr>
        </p:nvSpPr>
        <p:spPr/>
        <p:txBody>
          <a:bodyPr/>
          <a:lstStyle/>
          <a:p>
            <a:r>
              <a:rPr lang="en-US" dirty="0"/>
              <a:t>Learning the Parameters of an HMM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19DF868-2F16-4101-AFA8-200CA9D946E4}"/>
                  </a:ext>
                </a:extLst>
              </p:cNvPr>
              <p:cNvSpPr>
                <a:spLocks noGrp="1"/>
              </p:cNvSpPr>
              <p:nvPr>
                <p:ph idx="1"/>
              </p:nvPr>
            </p:nvSpPr>
            <p:spPr/>
            <p:txBody>
              <a:bodyPr>
                <a:normAutofit fontScale="62500" lnSpcReduction="20000"/>
              </a:bodyPr>
              <a:lstStyle/>
              <a:p>
                <a:r>
                  <a:rPr lang="en-US" dirty="0"/>
                  <a:t>Before we can apply an HMM for POS tagging (or any other task), we need to learn its parameters</a:t>
                </a:r>
              </a:p>
              <a:p>
                <a:r>
                  <a:rPr lang="en-US" dirty="0"/>
                  <a:t>The parameters of the model are the transition probabilities, the emission probabilities, and the initial probability distribution</a:t>
                </a:r>
              </a:p>
              <a:p>
                <a:r>
                  <a:rPr lang="en-US" dirty="0"/>
                  <a:t>If we have labeled data, we can learn the parameters using </a:t>
                </a:r>
                <a:r>
                  <a:rPr lang="en-US" b="1" dirty="0"/>
                  <a:t>maximum likelihood estimation</a:t>
                </a:r>
                <a:r>
                  <a:rPr lang="en-US" dirty="0"/>
                  <a:t> (MLE), which we discussed during our previous topic</a:t>
                </a:r>
              </a:p>
              <a:p>
                <a:r>
                  <a:rPr lang="en-US" dirty="0"/>
                  <a:t>The transition probability estimates learned from a corpus in which parts-of-speech are labeled would be:</a:t>
                </a:r>
              </a:p>
              <a:p>
                <a:pPr marL="457200" lvl="1" indent="0">
                  <a:buNone/>
                </a:pPr>
                <a14:m>
                  <m:oMathPara xmlns:m="http://schemas.openxmlformats.org/officeDocument/2006/math">
                    <m:oMathParaPr>
                      <m:jc m:val="center"/>
                    </m:oMathParaPr>
                    <m:oMath xmlns:m="http://schemas.openxmlformats.org/officeDocument/2006/math">
                      <m:r>
                        <m:rPr>
                          <m:sty m:val="p"/>
                        </m:rPr>
                        <a:rPr lang="en-US" sz="25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−1</m:t>
                              </m:r>
                            </m:sub>
                          </m:sSub>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den>
                      </m:f>
                    </m:oMath>
                  </m:oMathPara>
                </a14:m>
                <a:endParaRPr lang="en-US" sz="2500" dirty="0"/>
              </a:p>
              <a:p>
                <a:r>
                  <a:rPr lang="en-US" dirty="0"/>
                  <a:t>As an example, in the WSJ corpus, MD occurs 13,124 times, and it is followed by VB 10,471 times, leading to an MLE estimate of P(VB|MD) = C(MD, VB) / C(MD) = 10,471 / 13,124 ≈ 0.80</a:t>
                </a:r>
              </a:p>
              <a:p>
                <a:r>
                  <a:rPr lang="en-US" dirty="0"/>
                  <a:t>The word likelihood estimates would be:</a:t>
                </a:r>
                <a:endParaRPr lang="en-US" sz="2900" b="0" i="0" dirty="0">
                  <a:effectLst/>
                  <a:latin typeface="Cambria Math" panose="02040503050406030204" pitchFamily="18" charset="0"/>
                  <a:ea typeface="Malgun Gothic" panose="020B0503020000020004" pitchFamily="34" charset="-127"/>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US" sz="2900" i="0" smtClean="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dPr>
                        <m:e>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e>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den>
                      </m:f>
                    </m:oMath>
                  </m:oMathPara>
                </a14:m>
                <a:endParaRPr lang="en-US" sz="2900" dirty="0"/>
              </a:p>
              <a:p>
                <a:r>
                  <a:rPr lang="en-US" dirty="0"/>
                  <a:t>As an example, of the 13,124 occurrences of MD in the WSJ corpus, it is associated with "will" 4,046 times, for an MLE estimate of: P(</a:t>
                </a:r>
                <a:r>
                  <a:rPr lang="en-US" dirty="0" err="1"/>
                  <a:t>will|MD</a:t>
                </a:r>
                <a:r>
                  <a:rPr lang="en-US" dirty="0"/>
                  <a:t>) = C(MD, will) / C(MD) = 4,046 / 13,124 ≈ 0.31</a:t>
                </a:r>
              </a:p>
              <a:p>
                <a:r>
                  <a:rPr lang="en-US" dirty="0"/>
                  <a:t>These MLE counts can be smoothed, but this is not so important for POS tagging</a:t>
                </a:r>
              </a:p>
            </p:txBody>
          </p:sp>
        </mc:Choice>
        <mc:Fallback xmlns="">
          <p:sp>
            <p:nvSpPr>
              <p:cNvPr id="3" name="Content Placeholder 2">
                <a:extLst>
                  <a:ext uri="{FF2B5EF4-FFF2-40B4-BE49-F238E27FC236}">
                    <a16:creationId xmlns:a16="http://schemas.microsoft.com/office/drawing/2014/main" id="{F19DF868-2F16-4101-AFA8-200CA9D946E4}"/>
                  </a:ext>
                </a:extLst>
              </p:cNvPr>
              <p:cNvSpPr>
                <a:spLocks noGrp="1" noRot="1" noChangeAspect="1" noMove="1" noResize="1" noEditPoints="1" noAdjustHandles="1" noChangeArrowheads="1" noChangeShapeType="1" noTextEdit="1"/>
              </p:cNvSpPr>
              <p:nvPr>
                <p:ph idx="1"/>
              </p:nvPr>
            </p:nvSpPr>
            <p:spPr>
              <a:blipFill>
                <a:blip r:embed="rId2"/>
                <a:stretch>
                  <a:fillRect l="-406" t="-2241" r="-928" b="-280"/>
                </a:stretch>
              </a:blipFill>
            </p:spPr>
            <p:txBody>
              <a:bodyPr/>
              <a:lstStyle/>
              <a:p>
                <a:r>
                  <a:rPr lang="en-US">
                    <a:noFill/>
                  </a:rPr>
                  <a:t> </a:t>
                </a:r>
              </a:p>
            </p:txBody>
          </p:sp>
        </mc:Fallback>
      </mc:AlternateContent>
    </p:spTree>
    <p:extLst>
      <p:ext uri="{BB962C8B-B14F-4D97-AF65-F5344CB8AC3E}">
        <p14:creationId xmlns:p14="http://schemas.microsoft.com/office/powerpoint/2010/main" val="446602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667D-85A5-4219-9E63-904AA8D11A5F}"/>
              </a:ext>
            </a:extLst>
          </p:cNvPr>
          <p:cNvSpPr>
            <a:spLocks noGrp="1"/>
          </p:cNvSpPr>
          <p:nvPr>
            <p:ph type="title"/>
          </p:nvPr>
        </p:nvSpPr>
        <p:spPr/>
        <p:txBody>
          <a:bodyPr/>
          <a:lstStyle/>
          <a:p>
            <a:r>
              <a:rPr lang="en-US" dirty="0"/>
              <a:t>Advanced Features of HMM POS Taggers</a:t>
            </a:r>
          </a:p>
        </p:txBody>
      </p:sp>
      <p:sp>
        <p:nvSpPr>
          <p:cNvPr id="3" name="Content Placeholder 2">
            <a:extLst>
              <a:ext uri="{FF2B5EF4-FFF2-40B4-BE49-F238E27FC236}">
                <a16:creationId xmlns:a16="http://schemas.microsoft.com/office/drawing/2014/main" id="{40454E29-DB7B-447F-B1C2-529BE5A6349C}"/>
              </a:ext>
            </a:extLst>
          </p:cNvPr>
          <p:cNvSpPr>
            <a:spLocks noGrp="1"/>
          </p:cNvSpPr>
          <p:nvPr>
            <p:ph idx="1"/>
          </p:nvPr>
        </p:nvSpPr>
        <p:spPr/>
        <p:txBody>
          <a:bodyPr>
            <a:normAutofit fontScale="62500" lnSpcReduction="20000"/>
          </a:bodyPr>
          <a:lstStyle/>
          <a:p>
            <a:r>
              <a:rPr lang="en-US" dirty="0"/>
              <a:t>The best HMM POS taggers rely on a </a:t>
            </a:r>
            <a:r>
              <a:rPr lang="en-US" i="1" dirty="0"/>
              <a:t>trigram model</a:t>
            </a:r>
            <a:r>
              <a:rPr lang="en-US" dirty="0"/>
              <a:t> of tag history along with interpolation to combine trigram, bigram, and unigram probabilities</a:t>
            </a:r>
          </a:p>
          <a:p>
            <a:r>
              <a:rPr lang="en-US" dirty="0"/>
              <a:t>It is difficult for HMM taggers to deal with </a:t>
            </a:r>
            <a:r>
              <a:rPr lang="en-US" i="1" dirty="0"/>
              <a:t>unknown words</a:t>
            </a:r>
            <a:r>
              <a:rPr lang="en-US" dirty="0"/>
              <a:t>; for unknown words, we cannot allow all the estimated word emission probabilities to be 0</a:t>
            </a:r>
          </a:p>
          <a:p>
            <a:r>
              <a:rPr lang="en-US" dirty="0"/>
              <a:t>The methods of replacing these 0 probabilities generally make use of </a:t>
            </a:r>
            <a:r>
              <a:rPr lang="en-US" i="1" dirty="0"/>
              <a:t>morphological information</a:t>
            </a:r>
            <a:r>
              <a:rPr lang="en-US" dirty="0"/>
              <a:t> and </a:t>
            </a:r>
            <a:r>
              <a:rPr lang="en-US" i="1" dirty="0"/>
              <a:t>orthographic information</a:t>
            </a:r>
            <a:r>
              <a:rPr lang="en-US" dirty="0"/>
              <a:t>; the previous edition of the textbook gave some examples:</a:t>
            </a:r>
          </a:p>
          <a:p>
            <a:pPr lvl="1"/>
            <a:r>
              <a:rPr lang="en-US" dirty="0"/>
              <a:t>Words that end in "-s" are likely to be plural nouns (NNS)</a:t>
            </a:r>
          </a:p>
          <a:p>
            <a:pPr lvl="1"/>
            <a:r>
              <a:rPr lang="en-US" dirty="0"/>
              <a:t>Words that end in "-ed" are likely to be past tense verbs (VBD)</a:t>
            </a:r>
          </a:p>
          <a:p>
            <a:pPr lvl="1"/>
            <a:r>
              <a:rPr lang="en-US" dirty="0"/>
              <a:t>Words that end in "-able" are likely to be adjectives (JJ)</a:t>
            </a:r>
          </a:p>
          <a:p>
            <a:pPr lvl="1"/>
            <a:r>
              <a:rPr lang="en-US" dirty="0"/>
              <a:t>Words starting with capital letters are likely to be proper nouns (NP)</a:t>
            </a:r>
          </a:p>
          <a:p>
            <a:r>
              <a:rPr lang="en-US" dirty="0"/>
              <a:t>Using Bayes' theorem, the probabilities of seeing various features given a tag can be combined to find the overall probability of the features (and therefore, the observed word) given a tag</a:t>
            </a:r>
          </a:p>
          <a:p>
            <a:r>
              <a:rPr lang="en-US" dirty="0"/>
              <a:t>The previous edition of the textbook also discussed how MEMMs can be used for POS tagging, and the current draft discusses how </a:t>
            </a:r>
            <a:r>
              <a:rPr lang="en-US" i="1" dirty="0"/>
              <a:t>conditional random fields</a:t>
            </a:r>
            <a:r>
              <a:rPr lang="en-US" dirty="0"/>
              <a:t> (CRFs) can be used for POS tagging</a:t>
            </a:r>
          </a:p>
          <a:p>
            <a:r>
              <a:rPr lang="en-US" dirty="0"/>
              <a:t>It is also possible to learn the parameters of an HMM from an (often much larger) unlabeled dataset using the </a:t>
            </a:r>
            <a:r>
              <a:rPr lang="en-US" i="1" dirty="0"/>
              <a:t>expectation maximization</a:t>
            </a:r>
            <a:r>
              <a:rPr lang="en-US" dirty="0"/>
              <a:t> (EM) algorithm; this is discussed in the appendix on HMMs</a:t>
            </a:r>
          </a:p>
          <a:p>
            <a:r>
              <a:rPr lang="en-US" dirty="0"/>
              <a:t>However, EM does not work as well as MLE for learning parameters of an HMM for POS tagging</a:t>
            </a:r>
          </a:p>
        </p:txBody>
      </p:sp>
    </p:spTree>
    <p:extLst>
      <p:ext uri="{BB962C8B-B14F-4D97-AF65-F5344CB8AC3E}">
        <p14:creationId xmlns:p14="http://schemas.microsoft.com/office/powerpoint/2010/main" val="1266550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F196-522D-4C2D-8FC8-F89B2841EF9B}"/>
              </a:ext>
            </a:extLst>
          </p:cNvPr>
          <p:cNvSpPr>
            <a:spLocks noGrp="1"/>
          </p:cNvSpPr>
          <p:nvPr>
            <p:ph type="title"/>
          </p:nvPr>
        </p:nvSpPr>
        <p:spPr/>
        <p:txBody>
          <a:bodyPr/>
          <a:lstStyle/>
          <a:p>
            <a:r>
              <a:rPr lang="en-US" dirty="0"/>
              <a:t>The Viterbi Algorithm</a:t>
            </a:r>
          </a:p>
        </p:txBody>
      </p:sp>
      <p:sp>
        <p:nvSpPr>
          <p:cNvPr id="3" name="Content Placeholder 2">
            <a:extLst>
              <a:ext uri="{FF2B5EF4-FFF2-40B4-BE49-F238E27FC236}">
                <a16:creationId xmlns:a16="http://schemas.microsoft.com/office/drawing/2014/main" id="{6DCA83A8-76B8-453D-9CFA-7D1CE8487EA5}"/>
              </a:ext>
            </a:extLst>
          </p:cNvPr>
          <p:cNvSpPr>
            <a:spLocks noGrp="1"/>
          </p:cNvSpPr>
          <p:nvPr>
            <p:ph idx="1"/>
          </p:nvPr>
        </p:nvSpPr>
        <p:spPr/>
        <p:txBody>
          <a:bodyPr>
            <a:normAutofit fontScale="70000" lnSpcReduction="20000"/>
          </a:bodyPr>
          <a:lstStyle/>
          <a:p>
            <a:r>
              <a:rPr lang="en-US" dirty="0"/>
              <a:t>Once the parameters of an HMM POS tagger have been learned, we can use the HMM to find sequences of POS tags that maximize the likelihood of observed sequences of words</a:t>
            </a:r>
          </a:p>
          <a:p>
            <a:r>
              <a:rPr lang="en-US" dirty="0"/>
              <a:t>The </a:t>
            </a:r>
            <a:r>
              <a:rPr lang="en-US" b="1" dirty="0"/>
              <a:t>Viterbi algorithm</a:t>
            </a:r>
            <a:r>
              <a:rPr lang="en-US" dirty="0"/>
              <a:t>, a dynamic programming algorithm, accepts a sequence of observed words o</a:t>
            </a:r>
            <a:r>
              <a:rPr lang="en-US" baseline="-25000" dirty="0"/>
              <a:t>1</a:t>
            </a:r>
            <a:r>
              <a:rPr lang="en-US" dirty="0"/>
              <a:t>, o</a:t>
            </a:r>
            <a:r>
              <a:rPr lang="en-US" baseline="-25000" dirty="0"/>
              <a:t>2</a:t>
            </a:r>
            <a:r>
              <a:rPr lang="en-US" dirty="0"/>
              <a:t>, …, </a:t>
            </a:r>
            <a:r>
              <a:rPr lang="en-US" dirty="0" err="1"/>
              <a:t>o</a:t>
            </a:r>
            <a:r>
              <a:rPr lang="en-US" baseline="-25000" dirty="0" err="1"/>
              <a:t>T</a:t>
            </a:r>
            <a:r>
              <a:rPr lang="en-US" dirty="0"/>
              <a:t> and determines the most probable sequence of hidden states (in this case, POS tags)</a:t>
            </a:r>
          </a:p>
          <a:p>
            <a:r>
              <a:rPr lang="en-US" dirty="0"/>
              <a:t>The next slide shows pseudo-code for the Viterbi algorithm, and my hand-drawn diagram on the following slide help to explain the main matrices</a:t>
            </a:r>
          </a:p>
          <a:p>
            <a:r>
              <a:rPr lang="en-US" dirty="0"/>
              <a:t>Some things to point out about the algorithm are:</a:t>
            </a:r>
          </a:p>
          <a:p>
            <a:pPr lvl="1"/>
            <a:r>
              <a:rPr lang="en-US" dirty="0"/>
              <a:t>The viterbi and backpointer matrices are both N x T; the indexes start at 1</a:t>
            </a:r>
          </a:p>
          <a:p>
            <a:pPr lvl="1"/>
            <a:r>
              <a:rPr lang="en-US" dirty="0"/>
              <a:t>T is the number of words (really tokens) in the text sequence (typically a single sentence) and N is the number of distinct tags</a:t>
            </a:r>
          </a:p>
          <a:p>
            <a:pPr lvl="1"/>
            <a:r>
              <a:rPr lang="en-US" dirty="0"/>
              <a:t>a</a:t>
            </a:r>
            <a:r>
              <a:rPr lang="en-US" baseline="-25000" dirty="0"/>
              <a:t>s',s</a:t>
            </a:r>
            <a:r>
              <a:rPr lang="en-US" dirty="0"/>
              <a:t> is the transition probability from tag s' to tag s; I would label this: P(s</a:t>
            </a:r>
            <a:r>
              <a:rPr lang="en-US" baseline="-25000" dirty="0"/>
              <a:t>t</a:t>
            </a:r>
            <a:r>
              <a:rPr lang="en-US" dirty="0"/>
              <a:t> = s | s</a:t>
            </a:r>
            <a:r>
              <a:rPr lang="en-US" baseline="-25000" dirty="0"/>
              <a:t>t-1</a:t>
            </a:r>
            <a:r>
              <a:rPr lang="en-US" dirty="0"/>
              <a:t> = s')</a:t>
            </a:r>
          </a:p>
          <a:p>
            <a:pPr lvl="1"/>
            <a:r>
              <a:rPr lang="en-US" dirty="0"/>
              <a:t>π</a:t>
            </a:r>
            <a:r>
              <a:rPr lang="en-US" baseline="-25000" dirty="0"/>
              <a:t>s</a:t>
            </a:r>
            <a:r>
              <a:rPr lang="en-US" dirty="0"/>
              <a:t> is the probability that tag s is the first tag in a sequence; I would label this: P(s</a:t>
            </a:r>
            <a:r>
              <a:rPr lang="en-US" baseline="-25000" dirty="0"/>
              <a:t>1</a:t>
            </a:r>
            <a:r>
              <a:rPr lang="en-US" dirty="0"/>
              <a:t> = s)</a:t>
            </a:r>
          </a:p>
          <a:p>
            <a:pPr lvl="1"/>
            <a:r>
              <a:rPr lang="en-US" dirty="0"/>
              <a:t>b</a:t>
            </a:r>
            <a:r>
              <a:rPr lang="en-US" baseline="-25000" dirty="0"/>
              <a:t>s</a:t>
            </a:r>
            <a:r>
              <a:rPr lang="en-US" dirty="0"/>
              <a:t>(o</a:t>
            </a:r>
            <a:r>
              <a:rPr lang="en-US" baseline="-25000" dirty="0"/>
              <a:t>t</a:t>
            </a:r>
            <a:r>
              <a:rPr lang="en-US" dirty="0"/>
              <a:t>) is the probability of seeing the t</a:t>
            </a:r>
            <a:r>
              <a:rPr lang="en-US" baseline="30000" dirty="0"/>
              <a:t>th</a:t>
            </a:r>
            <a:r>
              <a:rPr lang="en-US" dirty="0"/>
              <a:t> word of the observed sequence given that the corresponding tag is s; I would label this: P(o</a:t>
            </a:r>
            <a:r>
              <a:rPr lang="en-US" baseline="-25000" dirty="0"/>
              <a:t>t</a:t>
            </a:r>
            <a:r>
              <a:rPr lang="en-US" dirty="0"/>
              <a:t> | s</a:t>
            </a:r>
            <a:r>
              <a:rPr lang="en-US" baseline="-25000" dirty="0"/>
              <a:t>t</a:t>
            </a:r>
            <a:r>
              <a:rPr lang="en-US" dirty="0"/>
              <a:t> = s)</a:t>
            </a:r>
          </a:p>
          <a:p>
            <a:pPr lvl="1"/>
            <a:r>
              <a:rPr lang="en-US" dirty="0"/>
              <a:t>viterbi[s, t] is the maximum probability of any sequence of POS tags ending at state s (a particular tag) after step t (i.e., after the first t observed words)</a:t>
            </a:r>
          </a:p>
          <a:p>
            <a:pPr lvl="1"/>
            <a:r>
              <a:rPr lang="en-US" dirty="0"/>
              <a:t>backpointer[s, t] is the previous tag in the sequence that led to the maximum probability stored in viterbi[s, t]</a:t>
            </a:r>
          </a:p>
        </p:txBody>
      </p:sp>
    </p:spTree>
    <p:extLst>
      <p:ext uri="{BB962C8B-B14F-4D97-AF65-F5344CB8AC3E}">
        <p14:creationId xmlns:p14="http://schemas.microsoft.com/office/powerpoint/2010/main" val="2754672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9259D-3066-4829-9372-66919B0B0404}"/>
              </a:ext>
            </a:extLst>
          </p:cNvPr>
          <p:cNvSpPr>
            <a:spLocks noGrp="1"/>
          </p:cNvSpPr>
          <p:nvPr>
            <p:ph type="title"/>
          </p:nvPr>
        </p:nvSpPr>
        <p:spPr/>
        <p:txBody>
          <a:bodyPr/>
          <a:lstStyle/>
          <a:p>
            <a:r>
              <a:rPr lang="en-US" dirty="0"/>
              <a:t>The Viterbi Algorithm Pseudo-code</a:t>
            </a:r>
          </a:p>
        </p:txBody>
      </p:sp>
      <p:pic>
        <p:nvPicPr>
          <p:cNvPr id="5" name="Content Placeholder 4">
            <a:extLst>
              <a:ext uri="{FF2B5EF4-FFF2-40B4-BE49-F238E27FC236}">
                <a16:creationId xmlns:a16="http://schemas.microsoft.com/office/drawing/2014/main" id="{8A5AA8EC-41C0-448F-8BA3-3401B8DBC6BF}"/>
              </a:ext>
            </a:extLst>
          </p:cNvPr>
          <p:cNvPicPr>
            <a:picLocks noGrp="1" noChangeAspect="1"/>
          </p:cNvPicPr>
          <p:nvPr>
            <p:ph idx="1"/>
          </p:nvPr>
        </p:nvPicPr>
        <p:blipFill>
          <a:blip r:embed="rId2"/>
          <a:stretch>
            <a:fillRect/>
          </a:stretch>
        </p:blipFill>
        <p:spPr>
          <a:xfrm>
            <a:off x="2188940" y="1690688"/>
            <a:ext cx="7814119" cy="4648591"/>
          </a:xfrm>
        </p:spPr>
      </p:pic>
    </p:spTree>
    <p:extLst>
      <p:ext uri="{BB962C8B-B14F-4D97-AF65-F5344CB8AC3E}">
        <p14:creationId xmlns:p14="http://schemas.microsoft.com/office/powerpoint/2010/main" val="3557827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E9A-4B9B-44F5-8167-4D5920A55FBD}"/>
              </a:ext>
            </a:extLst>
          </p:cNvPr>
          <p:cNvSpPr>
            <a:spLocks noGrp="1"/>
          </p:cNvSpPr>
          <p:nvPr>
            <p:ph type="title"/>
          </p:nvPr>
        </p:nvSpPr>
        <p:spPr/>
        <p:txBody>
          <a:bodyPr/>
          <a:lstStyle/>
          <a:p>
            <a:r>
              <a:rPr lang="en-US" dirty="0"/>
              <a:t>Either Viterbi Matrix Sketched</a:t>
            </a:r>
          </a:p>
        </p:txBody>
      </p:sp>
      <p:pic>
        <p:nvPicPr>
          <p:cNvPr id="9" name="Picture 8" descr="Diagram, engineering drawing&#10;&#10;Description automatically generated">
            <a:extLst>
              <a:ext uri="{FF2B5EF4-FFF2-40B4-BE49-F238E27FC236}">
                <a16:creationId xmlns:a16="http://schemas.microsoft.com/office/drawing/2014/main" id="{90080503-B035-44E2-A18B-692B2A6AE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561" y="1969559"/>
            <a:ext cx="7024878" cy="4523316"/>
          </a:xfrm>
          <a:prstGeom prst="rect">
            <a:avLst/>
          </a:prstGeom>
        </p:spPr>
      </p:pic>
    </p:spTree>
    <p:extLst>
      <p:ext uri="{BB962C8B-B14F-4D97-AF65-F5344CB8AC3E}">
        <p14:creationId xmlns:p14="http://schemas.microsoft.com/office/powerpoint/2010/main" val="3619906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5654-45FC-4AF1-9A15-4EE43AA87FC1}"/>
              </a:ext>
            </a:extLst>
          </p:cNvPr>
          <p:cNvSpPr>
            <a:spLocks noGrp="1"/>
          </p:cNvSpPr>
          <p:nvPr>
            <p:ph type="title"/>
          </p:nvPr>
        </p:nvSpPr>
        <p:spPr/>
        <p:txBody>
          <a:bodyPr/>
          <a:lstStyle/>
          <a:p>
            <a:r>
              <a:rPr lang="en-US" dirty="0"/>
              <a:t>The Viterbi Algorithm Pseudo-code Explained</a:t>
            </a:r>
          </a:p>
        </p:txBody>
      </p:sp>
      <p:sp>
        <p:nvSpPr>
          <p:cNvPr id="3" name="Content Placeholder 2">
            <a:extLst>
              <a:ext uri="{FF2B5EF4-FFF2-40B4-BE49-F238E27FC236}">
                <a16:creationId xmlns:a16="http://schemas.microsoft.com/office/drawing/2014/main" id="{DD073488-DAF7-471B-98E2-54430F788490}"/>
              </a:ext>
            </a:extLst>
          </p:cNvPr>
          <p:cNvSpPr>
            <a:spLocks noGrp="1"/>
          </p:cNvSpPr>
          <p:nvPr>
            <p:ph idx="1"/>
          </p:nvPr>
        </p:nvSpPr>
        <p:spPr/>
        <p:txBody>
          <a:bodyPr>
            <a:normAutofit fontScale="92500"/>
          </a:bodyPr>
          <a:lstStyle/>
          <a:p>
            <a:r>
              <a:rPr lang="en-US" dirty="0"/>
              <a:t>The various parts of the algorithm do the following:</a:t>
            </a:r>
          </a:p>
          <a:p>
            <a:pPr lvl="1"/>
            <a:r>
              <a:rPr lang="en-US" dirty="0"/>
              <a:t>The first loop determines the probability associated with each possible initial tag, taking into account the first word in the observed sequence</a:t>
            </a:r>
          </a:p>
          <a:p>
            <a:pPr lvl="1"/>
            <a:r>
              <a:rPr lang="en-US" dirty="0"/>
              <a:t>The nested loop fills in one column of the viterbi and backpointer matrices at a time; note that the max and argmax also involve loops (through the previous column)</a:t>
            </a:r>
          </a:p>
          <a:p>
            <a:pPr lvl="1"/>
            <a:r>
              <a:rPr lang="en-US" dirty="0"/>
              <a:t>The two lines after the nested loops are complete determine the probability of the best path (bestpathprob) and the final tag in the sequence (bestpathpointer)</a:t>
            </a:r>
          </a:p>
          <a:p>
            <a:pPr lvl="1"/>
            <a:r>
              <a:rPr lang="en-US" dirty="0"/>
              <a:t>The final line involves a loop starting at index bestpathpointer in the final column, moving back one column at a time following the appropriate entries of backpointer</a:t>
            </a:r>
          </a:p>
          <a:p>
            <a:r>
              <a:rPr lang="en-US" dirty="0"/>
              <a:t>The running time of the algorithm is O(T * N</a:t>
            </a:r>
            <a:r>
              <a:rPr lang="en-US" baseline="30000" dirty="0"/>
              <a:t>2</a:t>
            </a:r>
            <a:r>
              <a:rPr lang="en-US" dirty="0"/>
              <a:t>)</a:t>
            </a:r>
          </a:p>
        </p:txBody>
      </p:sp>
    </p:spTree>
    <p:extLst>
      <p:ext uri="{BB962C8B-B14F-4D97-AF65-F5344CB8AC3E}">
        <p14:creationId xmlns:p14="http://schemas.microsoft.com/office/powerpoint/2010/main" val="1626236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3E0-B5C8-4B8D-A6E4-B58C56F113CF}"/>
              </a:ext>
            </a:extLst>
          </p:cNvPr>
          <p:cNvSpPr>
            <a:spLocks noGrp="1"/>
          </p:cNvSpPr>
          <p:nvPr>
            <p:ph type="title"/>
          </p:nvPr>
        </p:nvSpPr>
        <p:spPr/>
        <p:txBody>
          <a:bodyPr/>
          <a:lstStyle/>
          <a:p>
            <a:r>
              <a:rPr lang="en-US" dirty="0"/>
              <a:t>Evaluating POS Taggers</a:t>
            </a:r>
          </a:p>
        </p:txBody>
      </p:sp>
      <p:sp>
        <p:nvSpPr>
          <p:cNvPr id="3" name="Content Placeholder 2">
            <a:extLst>
              <a:ext uri="{FF2B5EF4-FFF2-40B4-BE49-F238E27FC236}">
                <a16:creationId xmlns:a16="http://schemas.microsoft.com/office/drawing/2014/main" id="{F40DE682-9275-43F1-A8B8-1FFD2E80E760}"/>
              </a:ext>
            </a:extLst>
          </p:cNvPr>
          <p:cNvSpPr>
            <a:spLocks noGrp="1"/>
          </p:cNvSpPr>
          <p:nvPr>
            <p:ph idx="1"/>
          </p:nvPr>
        </p:nvSpPr>
        <p:spPr/>
        <p:txBody>
          <a:bodyPr>
            <a:normAutofit fontScale="70000" lnSpcReduction="20000"/>
          </a:bodyPr>
          <a:lstStyle/>
          <a:p>
            <a:r>
              <a:rPr lang="en-US" dirty="0"/>
              <a:t>As mentioned earlier, HMM taggers, MEMM taggers, and modern neural network taggers all achieve about 97% accuracy on POS tagging</a:t>
            </a:r>
          </a:p>
          <a:p>
            <a:r>
              <a:rPr lang="en-US" dirty="0"/>
              <a:t>POS taggers are evaluated by comparing their predicted POS tags for a test set to a "gold standard" involving expert human labels</a:t>
            </a:r>
          </a:p>
          <a:p>
            <a:r>
              <a:rPr lang="en-US" dirty="0"/>
              <a:t>Our textbook states that human performance is also about 97%, but I think claiming that taggers do as well as human experts would be misleading</a:t>
            </a:r>
          </a:p>
          <a:p>
            <a:r>
              <a:rPr lang="en-US" dirty="0"/>
              <a:t>In order to improve a model, it is helpful to understand where it goes wrong; the current edition of the textbook dropped this discussion, but it was discussed in the previous edition</a:t>
            </a:r>
          </a:p>
          <a:p>
            <a:r>
              <a:rPr lang="en-US" dirty="0"/>
              <a:t>They defined a </a:t>
            </a:r>
            <a:r>
              <a:rPr lang="en-US" b="1" dirty="0"/>
              <a:t>confusion matrix</a:t>
            </a:r>
            <a:r>
              <a:rPr lang="en-US" dirty="0"/>
              <a:t> (a type of </a:t>
            </a:r>
            <a:r>
              <a:rPr lang="en-US" i="1" dirty="0"/>
              <a:t>contingency table</a:t>
            </a:r>
            <a:r>
              <a:rPr lang="en-US" dirty="0"/>
              <a:t>); rows indicate predicted tags and columns indicate actual tags; each cell specifies a count or a percentage</a:t>
            </a:r>
          </a:p>
          <a:p>
            <a:r>
              <a:rPr lang="en-US" dirty="0"/>
              <a:t>Confusion matrices from POS experiments have shown the following difficulties for taggers:</a:t>
            </a:r>
          </a:p>
          <a:p>
            <a:pPr lvl="1"/>
            <a:r>
              <a:rPr lang="en-US" dirty="0"/>
              <a:t>Distinguishing singular nouns, singular proper nouns, and (surprisingly to me) adjectives</a:t>
            </a:r>
          </a:p>
          <a:p>
            <a:pPr lvl="1"/>
            <a:r>
              <a:rPr lang="en-US" dirty="0"/>
              <a:t>Distinguishing particles, prepositions, and adverbs (they all often appear after verbs)</a:t>
            </a:r>
          </a:p>
          <a:p>
            <a:pPr lvl="1"/>
            <a:r>
              <a:rPr lang="en-US" dirty="0"/>
              <a:t>Distinguishing past tense verbs, past participle verbs, and (surprisingly to me) adjectives</a:t>
            </a:r>
          </a:p>
        </p:txBody>
      </p:sp>
    </p:spTree>
    <p:extLst>
      <p:ext uri="{BB962C8B-B14F-4D97-AF65-F5344CB8AC3E}">
        <p14:creationId xmlns:p14="http://schemas.microsoft.com/office/powerpoint/2010/main" val="4207951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A7A9-E4F7-4CDE-B6B8-FD239921BEB7}"/>
              </a:ext>
            </a:extLst>
          </p:cNvPr>
          <p:cNvSpPr>
            <a:spLocks noGrp="1"/>
          </p:cNvSpPr>
          <p:nvPr>
            <p:ph type="title"/>
          </p:nvPr>
        </p:nvSpPr>
        <p:spPr/>
        <p:txBody>
          <a:bodyPr/>
          <a:lstStyle/>
          <a:p>
            <a:r>
              <a:rPr lang="en-US" dirty="0"/>
              <a:t>Tag Indeterminacy</a:t>
            </a:r>
          </a:p>
        </p:txBody>
      </p:sp>
      <p:sp>
        <p:nvSpPr>
          <p:cNvPr id="3" name="Content Placeholder 2">
            <a:extLst>
              <a:ext uri="{FF2B5EF4-FFF2-40B4-BE49-F238E27FC236}">
                <a16:creationId xmlns:a16="http://schemas.microsoft.com/office/drawing/2014/main" id="{938B299B-19A7-4D88-981B-309305024F61}"/>
              </a:ext>
            </a:extLst>
          </p:cNvPr>
          <p:cNvSpPr>
            <a:spLocks noGrp="1"/>
          </p:cNvSpPr>
          <p:nvPr>
            <p:ph idx="1"/>
          </p:nvPr>
        </p:nvSpPr>
        <p:spPr/>
        <p:txBody>
          <a:bodyPr>
            <a:normAutofit lnSpcReduction="10000"/>
          </a:bodyPr>
          <a:lstStyle/>
          <a:p>
            <a:r>
              <a:rPr lang="en-US" dirty="0"/>
              <a:t>The previous textbook edition pointed out that some words are very nearly impossible to disambiguate, and even experts may disagree</a:t>
            </a:r>
          </a:p>
          <a:p>
            <a:r>
              <a:rPr lang="en-US" dirty="0"/>
              <a:t>This is called </a:t>
            </a:r>
            <a:r>
              <a:rPr lang="en-US" i="1" dirty="0"/>
              <a:t>tag indeterminacy</a:t>
            </a:r>
          </a:p>
          <a:p>
            <a:r>
              <a:rPr lang="en-US" dirty="0"/>
              <a:t>Searching for an example online, I found a reference to a witticism from Katherine Hepburn (I presume about Cary Grant):</a:t>
            </a:r>
          </a:p>
          <a:p>
            <a:pPr marL="457200" lvl="1" indent="0">
              <a:buNone/>
            </a:pPr>
            <a:r>
              <a:rPr lang="en-US" dirty="0"/>
              <a:t>"Grant can be outspoken – but not by anyone I know"</a:t>
            </a:r>
          </a:p>
          <a:p>
            <a:r>
              <a:rPr lang="en-US" dirty="0"/>
              <a:t>The latter phrase indicates that "outspoken" must be a past participle (VBN), not an adjective (JJ)</a:t>
            </a:r>
          </a:p>
          <a:p>
            <a:r>
              <a:rPr lang="en-US" dirty="0"/>
              <a:t>Without the additional context, it would not have been possible to accurately predict this</a:t>
            </a:r>
          </a:p>
        </p:txBody>
      </p:sp>
    </p:spTree>
    <p:extLst>
      <p:ext uri="{BB962C8B-B14F-4D97-AF65-F5344CB8AC3E}">
        <p14:creationId xmlns:p14="http://schemas.microsoft.com/office/powerpoint/2010/main" val="3936444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BDB9-058C-4021-8DD4-C66A0913F223}"/>
              </a:ext>
            </a:extLst>
          </p:cNvPr>
          <p:cNvSpPr>
            <a:spLocks noGrp="1"/>
          </p:cNvSpPr>
          <p:nvPr>
            <p:ph type="title"/>
          </p:nvPr>
        </p:nvSpPr>
        <p:spPr/>
        <p:txBody>
          <a:bodyPr/>
          <a:lstStyle/>
          <a:p>
            <a:r>
              <a:rPr lang="en-US" dirty="0"/>
              <a:t>Tagging Morphologically Complex Languages</a:t>
            </a:r>
          </a:p>
        </p:txBody>
      </p:sp>
      <p:sp>
        <p:nvSpPr>
          <p:cNvPr id="3" name="Content Placeholder 2">
            <a:extLst>
              <a:ext uri="{FF2B5EF4-FFF2-40B4-BE49-F238E27FC236}">
                <a16:creationId xmlns:a16="http://schemas.microsoft.com/office/drawing/2014/main" id="{B13860D4-96C1-4423-B8E6-D11AE2446213}"/>
              </a:ext>
            </a:extLst>
          </p:cNvPr>
          <p:cNvSpPr>
            <a:spLocks noGrp="1"/>
          </p:cNvSpPr>
          <p:nvPr>
            <p:ph idx="1"/>
          </p:nvPr>
        </p:nvSpPr>
        <p:spPr/>
        <p:txBody>
          <a:bodyPr>
            <a:normAutofit fontScale="62500" lnSpcReduction="20000"/>
          </a:bodyPr>
          <a:lstStyle/>
          <a:p>
            <a:r>
              <a:rPr lang="en-US" dirty="0"/>
              <a:t>The textbook very briefly discusses POS tagging for morphologically complex languages, such as Czech, Hungarian, and Turkish; more details were given in the previous edition</a:t>
            </a:r>
          </a:p>
          <a:p>
            <a:r>
              <a:rPr lang="en-US" dirty="0"/>
              <a:t>For some languages (the previous edition used German as an example), the same algorithms already discussed work about equally as well as for English</a:t>
            </a:r>
          </a:p>
          <a:p>
            <a:r>
              <a:rPr lang="en-US" dirty="0"/>
              <a:t>The book mentions that one particular tagger which achieves 96.7% accuracy for both English and German achieves only 92.88% accuracy for Hungarian</a:t>
            </a:r>
          </a:p>
          <a:p>
            <a:r>
              <a:rPr lang="en-US" dirty="0"/>
              <a:t>The performance was about the same on known words (98.32%), but for unknown words, the performance drops down from 84% or 85% for English or German to only 67.07% for Hungarian</a:t>
            </a:r>
          </a:p>
          <a:p>
            <a:r>
              <a:rPr lang="en-US" dirty="0"/>
              <a:t>The morphologically complex languages have many more possible distinct words, also making unknown words more likely</a:t>
            </a:r>
          </a:p>
          <a:p>
            <a:r>
              <a:rPr lang="en-US" dirty="0"/>
              <a:t>One chart in the previous edition shows that a one million English word corpus has 33,398 different words while a same-sized Turkish corpus has 106,547 different words</a:t>
            </a:r>
          </a:p>
          <a:p>
            <a:r>
              <a:rPr lang="en-US" dirty="0"/>
              <a:t>The chart also shows that a 10-million English word corpus has 97,734 different words while a same-sized Turkish corpus has 417,775 different words</a:t>
            </a:r>
          </a:p>
          <a:p>
            <a:r>
              <a:rPr lang="en-US" dirty="0"/>
              <a:t>In some cases, it may be important for a tagger to tag not just single tokens, but also some of the morphemes, which adds greater complexity</a:t>
            </a:r>
          </a:p>
        </p:txBody>
      </p:sp>
    </p:spTree>
    <p:extLst>
      <p:ext uri="{BB962C8B-B14F-4D97-AF65-F5344CB8AC3E}">
        <p14:creationId xmlns:p14="http://schemas.microsoft.com/office/powerpoint/2010/main" val="2225774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3230</TotalTime>
  <Words>6218</Words>
  <Application>Microsoft Office PowerPoint</Application>
  <PresentationFormat>Widescreen</PresentationFormat>
  <Paragraphs>320</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Cambria Math</vt:lpstr>
      <vt:lpstr>Office Theme</vt:lpstr>
      <vt:lpstr>ECE467: Natural Language Processing</vt:lpstr>
      <vt:lpstr>Parts of Speech</vt:lpstr>
      <vt:lpstr>Open and Closed Classes of POS</vt:lpstr>
      <vt:lpstr>Defining Parts of Speech</vt:lpstr>
      <vt:lpstr>POS Tagsets</vt:lpstr>
      <vt:lpstr>POS in the Universal Dependencies Tagset</vt:lpstr>
      <vt:lpstr>Uses of POS</vt:lpstr>
      <vt:lpstr>English Nouns</vt:lpstr>
      <vt:lpstr>Types of Nouns</vt:lpstr>
      <vt:lpstr>English Verbs</vt:lpstr>
      <vt:lpstr>English Adjectives</vt:lpstr>
      <vt:lpstr>English Adverbs</vt:lpstr>
      <vt:lpstr>English Closed Classes</vt:lpstr>
      <vt:lpstr>English Prepositions and Particles</vt:lpstr>
      <vt:lpstr>English Determiners</vt:lpstr>
      <vt:lpstr>English Conjunctions</vt:lpstr>
      <vt:lpstr>English Pronouns</vt:lpstr>
      <vt:lpstr>English Auxiliary Verbs</vt:lpstr>
      <vt:lpstr>Other Possible English Classes</vt:lpstr>
      <vt:lpstr>The Brown Corpus Tagset</vt:lpstr>
      <vt:lpstr>The Penn Treebank Tagset</vt:lpstr>
      <vt:lpstr>Penn Treebank Tagset POS (w/o punctuation)</vt:lpstr>
      <vt:lpstr>Part-of-Speech Tagging</vt:lpstr>
      <vt:lpstr>Ambiguous POS in English</vt:lpstr>
      <vt:lpstr>Tag Ambiguity in the Brown and WSJ Corpora</vt:lpstr>
      <vt:lpstr>Example: Six Tags for "back"</vt:lpstr>
      <vt:lpstr>Hidden Markov Models</vt:lpstr>
      <vt:lpstr>Hidden Markov Models Defined</vt:lpstr>
      <vt:lpstr>Simple Example of HMM for POS tagging</vt:lpstr>
      <vt:lpstr>Alternative Description of HMMs</vt:lpstr>
      <vt:lpstr>Alternative Description of HMMs Depicted</vt:lpstr>
      <vt:lpstr>Predicting POS Tags</vt:lpstr>
      <vt:lpstr>Simplifying Assumptions Used by HMMs</vt:lpstr>
      <vt:lpstr>Learning the Parameters of an HMM</vt:lpstr>
      <vt:lpstr>Advanced Features of HMM POS Taggers</vt:lpstr>
      <vt:lpstr>The Viterbi Algorithm</vt:lpstr>
      <vt:lpstr>The Viterbi Algorithm Pseudo-code</vt:lpstr>
      <vt:lpstr>Either Viterbi Matrix Sketched</vt:lpstr>
      <vt:lpstr>The Viterbi Algorithm Pseudo-code Explained</vt:lpstr>
      <vt:lpstr>Evaluating POS Taggers</vt:lpstr>
      <vt:lpstr>Tag Indeterminacy</vt:lpstr>
      <vt:lpstr>Tagging Morphologically Complex Languages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75</cp:revision>
  <dcterms:created xsi:type="dcterms:W3CDTF">2021-02-03T01:58:53Z</dcterms:created>
  <dcterms:modified xsi:type="dcterms:W3CDTF">2023-01-29T02:45:13Z</dcterms:modified>
</cp:coreProperties>
</file>