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257" r:id="rId3"/>
    <p:sldId id="258" r:id="rId4"/>
    <p:sldId id="273" r:id="rId5"/>
    <p:sldId id="274" r:id="rId6"/>
    <p:sldId id="272" r:id="rId7"/>
    <p:sldId id="311" r:id="rId8"/>
    <p:sldId id="275" r:id="rId9"/>
    <p:sldId id="277" r:id="rId10"/>
    <p:sldId id="278" r:id="rId11"/>
    <p:sldId id="312" r:id="rId12"/>
    <p:sldId id="276" r:id="rId13"/>
    <p:sldId id="313" r:id="rId14"/>
    <p:sldId id="280" r:id="rId15"/>
    <p:sldId id="283" r:id="rId16"/>
    <p:sldId id="282" r:id="rId17"/>
    <p:sldId id="295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2" r:id="rId26"/>
    <p:sldId id="291" r:id="rId27"/>
    <p:sldId id="293" r:id="rId28"/>
    <p:sldId id="315" r:id="rId29"/>
    <p:sldId id="314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6" r:id="rId38"/>
    <p:sldId id="307" r:id="rId39"/>
    <p:sldId id="308" r:id="rId40"/>
    <p:sldId id="309" r:id="rId41"/>
    <p:sldId id="304" r:id="rId42"/>
    <p:sldId id="294" r:id="rId43"/>
    <p:sldId id="30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ABA0-EE8C-4668-857B-24736C5E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56B52-CF4E-4C56-8B10-3472853DB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B70D-150D-477C-AE84-6C3BEBBC7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B8448-B601-44DE-AB5F-E46A642E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06CA-4F7B-4BDB-8A9C-26C565B1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47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97E4-4203-4AB1-9DBF-B62CA7D0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607FB-4A53-468F-8D8F-8DADDCCAC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5860A-6498-4878-B5DA-7E83504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A2EEE-9339-4CBF-BA9C-58DE48C02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16897-BFF7-4289-A407-F68DC0AC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7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802-D131-4485-8D86-27E02F021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F932C-11EF-43D6-89BE-C1FF82D22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F3CD0-F097-428C-8FED-006AC7C7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A016E-FB80-4362-A7A4-D7E7FBA4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C18D3-2EA3-4BF1-9C81-70907CBF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1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4508-77CE-461D-AB91-45BEA68A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364FB-B7F7-4567-A308-96EEFC776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AC295-1E37-442E-A7E8-286069584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DD60F-A19C-4369-886F-54193B3D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0C8E8-16B2-422F-A7FD-8ED91907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DDAB6-5889-4E95-A989-122289A6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1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2160-7875-403A-8745-298C7029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AA00-AF96-46C7-91F0-40FB77214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F16B7-4918-4C16-BD2F-C8CAFC29F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29392-697E-4F5D-A7F2-D332AC623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8B6FD-D4A3-41B0-914E-0FF06BF08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1F0F1E-B026-4CC0-ADF9-7C934370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A3143-D173-485D-9B72-CD37A055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26F68-133A-4CE2-B098-9AE15C56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2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74E5-E7C9-4BA1-AC47-0B1E79D5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10D72-8DFE-455A-8D14-E66B7163E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6B1AE-1FE3-4C01-B1E9-350A5B51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EAB85-6901-4CFE-83F5-6FAC7FD1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4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080F2-1995-4488-83AA-6CC22016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DAB31-A8ED-420F-A365-2E077BC3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C54A5-8762-4207-8A55-3635EF54E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944B-4CA8-4D7B-BA34-4D3FCB175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2471-8EA9-4756-A09F-2C8E693D4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1D4AD-DAEB-41EB-9252-A48B82A7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8EC72-864D-492C-A56F-1639C2FB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BB9DD-47A6-4CBA-9166-72FB6F7CF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B55EB-47B3-4970-A7F9-17D3415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5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00CD-1302-4EB7-945D-84D85E9A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FEBA6-0805-41EE-9242-5EF34BA51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4C888-75F0-4EF1-97FE-FD3AC0E31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A0B74-C3E3-45BA-BBF9-39FF8DB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593F9-21C2-4B4A-804C-BF3F412B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5CB2C-4A93-487A-A75E-48CED645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6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AFD9-6CED-4695-8D06-76466F61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79958-54C6-461B-A483-F909A4F98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33A2B-A0E6-4CA3-A158-80AC28C0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993D-221F-4179-96BD-27FAB40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5A494-6CBE-4174-92A9-E7DAE36D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90984-FF4F-4290-9754-1130B3EC4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C55D4-505B-463E-8C46-BE60A0412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C6CF7-20D1-4981-AF3A-61819B60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1209-9489-4454-A759-C53F6A4F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668D3-C13A-40A7-B664-023C0C0E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59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6CC11-942A-4B25-A6F0-6EDD8EC2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13289-AF8F-42FB-9634-2DE070505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2EC2F-663A-4652-AC58-905E4FA7F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7D7D-858B-44F7-A42E-8E6B046CCCA0}" type="datetimeFigureOut">
              <a:rPr lang="en-US" smtClean="0"/>
              <a:t>4/15/2023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8B2AB-7308-498C-912E-00EC567C0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2F718-BA94-4C60-B5D1-D128E0E70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0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3638614"/>
            <a:ext cx="9677400" cy="1655762"/>
          </a:xfrm>
        </p:spPr>
        <p:txBody>
          <a:bodyPr>
            <a:normAutofit fontScale="47500" lnSpcReduction="20000"/>
          </a:bodyPr>
          <a:lstStyle/>
          <a:p>
            <a:r>
              <a:rPr lang="en-US" sz="9600" dirty="0"/>
              <a:t>Encoder-Decoder Models, Attention, </a:t>
            </a:r>
            <a:br>
              <a:rPr lang="en-US" sz="9600" dirty="0"/>
            </a:br>
            <a:r>
              <a:rPr lang="en-US" sz="9600" dirty="0"/>
              <a:t>and Machine Translation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F05B-B361-4C8B-8DB0-051959552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RNNs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8BC96-64A2-4E45-B3A5-5DDC273F0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our last topic, we saw how </a:t>
            </a:r>
            <a:r>
              <a:rPr lang="en-US" b="1" dirty="0"/>
              <a:t>recurrent neural networks </a:t>
            </a:r>
            <a:r>
              <a:rPr lang="en-US" dirty="0"/>
              <a:t>(</a:t>
            </a:r>
            <a:r>
              <a:rPr lang="en-US" b="1" dirty="0"/>
              <a:t>RNNs</a:t>
            </a:r>
            <a:r>
              <a:rPr lang="en-US" dirty="0"/>
              <a:t>) could be applied to </a:t>
            </a:r>
            <a:r>
              <a:rPr lang="en-US" i="1" dirty="0"/>
              <a:t>sequence labelling</a:t>
            </a:r>
            <a:r>
              <a:rPr lang="en-US" dirty="0"/>
              <a:t> or </a:t>
            </a:r>
            <a:r>
              <a:rPr lang="en-US" i="1" dirty="0"/>
              <a:t>text categorization</a:t>
            </a:r>
          </a:p>
          <a:p>
            <a:r>
              <a:rPr lang="en-US" dirty="0"/>
              <a:t>For sequence labelling, every word or token gets a label; examples include POS tagging and named entity recognition (NER)</a:t>
            </a:r>
          </a:p>
          <a:p>
            <a:r>
              <a:rPr lang="en-US" dirty="0"/>
              <a:t>For text categorization, a sequence of text receives one label; our textbook refers to this as </a:t>
            </a:r>
            <a:r>
              <a:rPr lang="en-US" i="1" dirty="0"/>
              <a:t>sequence classification</a:t>
            </a:r>
            <a:r>
              <a:rPr lang="en-US" dirty="0"/>
              <a:t> when RNNs are used</a:t>
            </a:r>
          </a:p>
          <a:p>
            <a:r>
              <a:rPr lang="en-US" dirty="0"/>
              <a:t>In practice, variations or RNNs such as </a:t>
            </a:r>
            <a:r>
              <a:rPr lang="en-US" b="1" dirty="0"/>
              <a:t>long short-term memory </a:t>
            </a:r>
            <a:r>
              <a:rPr lang="en-US" dirty="0"/>
              <a:t>(</a:t>
            </a:r>
            <a:r>
              <a:rPr lang="en-US" b="1" dirty="0"/>
              <a:t>LSTM</a:t>
            </a:r>
            <a:r>
              <a:rPr lang="en-US" dirty="0"/>
              <a:t>) networks or </a:t>
            </a:r>
            <a:r>
              <a:rPr lang="en-US" i="1" dirty="0"/>
              <a:t>gated recurrent unit </a:t>
            </a:r>
            <a:r>
              <a:rPr lang="en-US" dirty="0"/>
              <a:t>(GRU) networks are used</a:t>
            </a:r>
          </a:p>
          <a:p>
            <a:r>
              <a:rPr lang="en-US" dirty="0"/>
              <a:t>Such variations of RNNs help to mitigate (although not completely eliminate) the </a:t>
            </a:r>
            <a:r>
              <a:rPr lang="en-US" i="1" dirty="0"/>
              <a:t>vanishing gradient problem</a:t>
            </a:r>
          </a:p>
          <a:p>
            <a:r>
              <a:rPr lang="en-US" dirty="0"/>
              <a:t>Any of these variations can be </a:t>
            </a:r>
            <a:r>
              <a:rPr lang="en-US" b="1" dirty="0"/>
              <a:t>bidirectional</a:t>
            </a:r>
            <a:r>
              <a:rPr lang="en-US" dirty="0"/>
              <a:t> and/or </a:t>
            </a:r>
            <a:r>
              <a:rPr lang="en-US" b="1" dirty="0"/>
              <a:t>stacked</a:t>
            </a:r>
          </a:p>
        </p:txBody>
      </p:sp>
    </p:spTree>
    <p:extLst>
      <p:ext uri="{BB962C8B-B14F-4D97-AF65-F5344CB8AC3E}">
        <p14:creationId xmlns:p14="http://schemas.microsoft.com/office/powerpoint/2010/main" val="167325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6985-E765-448F-BC46-91919651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Sequences to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0AEB6-6D4E-488B-B4D1-9BB9173F9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first part of this topic is partly based on Section 9.7, titled "</a:t>
            </a:r>
            <a:r>
              <a:rPr lang="en-US" dirty="0">
                <a:effectLst/>
                <a:latin typeface="Arial" panose="020B0604020202020204" pitchFamily="34" charset="0"/>
              </a:rPr>
              <a:t>The Encoder-Decoder Model with RNNs"</a:t>
            </a:r>
          </a:p>
          <a:p>
            <a:r>
              <a:rPr lang="en-US" dirty="0"/>
              <a:t>The middle part of this topic is partly based on Sections 13.1-13.3 and Section 13.5; Chapter 13 in general is titled "Machine Translation"</a:t>
            </a:r>
          </a:p>
          <a:p>
            <a:r>
              <a:rPr lang="en-US" dirty="0"/>
              <a:t>The last part of this topic is partly based on Section 9.8, titled "Attention"</a:t>
            </a:r>
          </a:p>
          <a:p>
            <a:r>
              <a:rPr lang="en-US" dirty="0"/>
              <a:t>Some of the content (including some figures) comes from an earlier draft of the book</a:t>
            </a:r>
          </a:p>
          <a:p>
            <a:r>
              <a:rPr lang="en-US" dirty="0"/>
              <a:t>Many NLP tasks involve mapping a sequence of text to another sequence of text</a:t>
            </a:r>
          </a:p>
          <a:p>
            <a:r>
              <a:rPr lang="en-US" dirty="0"/>
              <a:t>Examples include </a:t>
            </a:r>
            <a:r>
              <a:rPr lang="en-US" b="1" dirty="0"/>
              <a:t>machine translation</a:t>
            </a:r>
            <a:r>
              <a:rPr lang="en-US" dirty="0"/>
              <a:t> (MT), </a:t>
            </a:r>
            <a:r>
              <a:rPr lang="en-US" i="1" dirty="0"/>
              <a:t>summarization</a:t>
            </a:r>
            <a:r>
              <a:rPr lang="en-US" dirty="0"/>
              <a:t>, and (in some sense) </a:t>
            </a:r>
            <a:r>
              <a:rPr lang="en-US" i="1" dirty="0"/>
              <a:t>question-answering</a:t>
            </a:r>
            <a:r>
              <a:rPr lang="en-US" dirty="0"/>
              <a:t> (QA)</a:t>
            </a:r>
          </a:p>
          <a:p>
            <a:r>
              <a:rPr lang="en-US" dirty="0"/>
              <a:t>We will cover </a:t>
            </a:r>
            <a:r>
              <a:rPr lang="en-US" b="1" dirty="0"/>
              <a:t>encoder-decoder </a:t>
            </a:r>
            <a:r>
              <a:rPr lang="en-US" dirty="0"/>
              <a:t>networks, also known as </a:t>
            </a:r>
            <a:r>
              <a:rPr lang="en-US" b="1" dirty="0"/>
              <a:t>sequence-to-sequence </a:t>
            </a:r>
            <a:r>
              <a:rPr lang="en-US" dirty="0"/>
              <a:t>(seq2seq) models, that are capable of this</a:t>
            </a:r>
          </a:p>
        </p:txBody>
      </p:sp>
    </p:spTree>
    <p:extLst>
      <p:ext uri="{BB962C8B-B14F-4D97-AF65-F5344CB8AC3E}">
        <p14:creationId xmlns:p14="http://schemas.microsoft.com/office/powerpoint/2010/main" val="240187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5FFB-C15F-4B5A-88EE-3EFC8BD9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RNN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01CE4-1993-46D3-A4D8-F4E1E90E7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equations describing what happens at each time step in a simple RNN used for sequence labelling are:</a:t>
            </a:r>
          </a:p>
          <a:p>
            <a:pPr marL="457200" lvl="1" indent="0">
              <a:buNone/>
            </a:pP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= g(Uh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t-1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+ Wx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pPr marL="457200" lvl="1" indent="0">
              <a:buNone/>
            </a:pP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= f(Vh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r>
              <a:rPr lang="en-US" dirty="0"/>
              <a:t>The function, g, is an </a:t>
            </a:r>
            <a:r>
              <a:rPr lang="en-US" i="1" dirty="0"/>
              <a:t>activation function </a:t>
            </a:r>
            <a:r>
              <a:rPr lang="en-US" dirty="0"/>
              <a:t>used at the hidden layer (e.g., tanh, sigmoid, or ReLU, although ReLU is not common in RNNs)</a:t>
            </a:r>
          </a:p>
          <a:p>
            <a:r>
              <a:rPr lang="en-US" dirty="0"/>
              <a:t>Often, the output layer will be a </a:t>
            </a:r>
            <a:r>
              <a:rPr lang="en-US" b="1" dirty="0"/>
              <a:t>softmax</a:t>
            </a:r>
            <a:r>
              <a:rPr lang="en-US" dirty="0"/>
              <a:t> layer</a:t>
            </a:r>
          </a:p>
          <a:p>
            <a:r>
              <a:rPr lang="en-US" dirty="0"/>
              <a:t>Generalizing for variations of RNNs (some of which use more complex structures within gated </a:t>
            </a:r>
            <a:r>
              <a:rPr lang="en-US" i="1" dirty="0"/>
              <a:t>cells</a:t>
            </a:r>
            <a:r>
              <a:rPr lang="en-US" dirty="0"/>
              <a:t>), we can instead write:</a:t>
            </a:r>
          </a:p>
          <a:p>
            <a:pPr marL="457200" lvl="1" indent="0">
              <a:buNone/>
            </a:pP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= g(h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t-1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, x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pPr marL="457200" lvl="1" indent="0">
              <a:buNone/>
            </a:pP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 = f(h</a:t>
            </a:r>
            <a:r>
              <a:rPr lang="en-US" baseline="-25000" noProof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noProof="1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r>
              <a:rPr lang="en-US" dirty="0"/>
              <a:t>Technically speaking, for an LSTM, there should be two outputs and an extra input for each cell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75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6BF9E-6581-40FB-804F-FEFE04C9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Autoregressive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19C1F-6FD0-4FDC-87BA-BC0C83C5A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 apply an RNN to the task of </a:t>
            </a:r>
            <a:r>
              <a:rPr lang="en-US" b="1" dirty="0"/>
              <a:t>autoregressive generation</a:t>
            </a:r>
            <a:r>
              <a:rPr lang="en-US" dirty="0"/>
              <a:t>, we first train the RNN as a </a:t>
            </a:r>
            <a:r>
              <a:rPr lang="en-US" b="1" dirty="0"/>
              <a:t>language model</a:t>
            </a:r>
          </a:p>
          <a:p>
            <a:pPr lvl="1"/>
            <a:r>
              <a:rPr lang="en-US" dirty="0"/>
              <a:t>Language models, in general, can be evaluated by computing their predicted probabilities for actual text corpora</a:t>
            </a:r>
          </a:p>
          <a:p>
            <a:pPr lvl="1"/>
            <a:r>
              <a:rPr lang="en-US" dirty="0"/>
              <a:t>When evaluating neural language models, we consider the probabilities assigned to each word in a test set</a:t>
            </a:r>
          </a:p>
          <a:p>
            <a:pPr lvl="1"/>
            <a:r>
              <a:rPr lang="en-US" dirty="0"/>
              <a:t>In theory, we can multiply the probabilities, but in practice, we add log probabilities and sometimes express the result using perplexity</a:t>
            </a:r>
          </a:p>
          <a:p>
            <a:r>
              <a:rPr lang="en-US" dirty="0"/>
              <a:t>When using an RNN trained as a language model for autoregressive generation:</a:t>
            </a:r>
          </a:p>
          <a:p>
            <a:pPr lvl="1"/>
            <a:r>
              <a:rPr lang="en-US" dirty="0"/>
              <a:t>Instead of using the outputs from the softmax layer to evaluate the probability of a word in a test set, we use the probability distribution to sample words</a:t>
            </a:r>
          </a:p>
          <a:p>
            <a:pPr lvl="1"/>
            <a:r>
              <a:rPr lang="en-US" dirty="0"/>
              <a:t>We start the sequence with a </a:t>
            </a:r>
            <a:r>
              <a:rPr lang="en-US" i="1" dirty="0"/>
              <a:t>beginning-of-sentence marker </a:t>
            </a:r>
            <a:r>
              <a:rPr lang="en-US" dirty="0"/>
              <a:t>(&lt;s&gt;)</a:t>
            </a:r>
          </a:p>
          <a:p>
            <a:pPr lvl="1"/>
            <a:r>
              <a:rPr lang="en-US" dirty="0"/>
              <a:t>We keep generating words until an </a:t>
            </a:r>
            <a:r>
              <a:rPr lang="en-US" i="1" dirty="0"/>
              <a:t>end-of-sentence marker</a:t>
            </a:r>
            <a:r>
              <a:rPr lang="en-US" dirty="0"/>
              <a:t> (&lt;/s&gt;) is generated, or until some fixed, maximum number of words have been generated</a:t>
            </a:r>
          </a:p>
          <a:p>
            <a:r>
              <a:rPr lang="en-US" dirty="0"/>
              <a:t>The figure on the next slide helps to explain how RNNs can be applied to autoregressive generation (any variation of RNN could be used)</a:t>
            </a:r>
          </a:p>
          <a:p>
            <a:r>
              <a:rPr lang="en-US" dirty="0"/>
              <a:t>Here, I am using a version of this figure from an earlier draft of the textbook, because it matches our next figure, which has been dropped from the current draft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312064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B006-6DF9-44F8-A15D-5FF5A0E42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Autoregressive Generation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035F31-32EA-41C6-97DF-EA2FB9055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6837" y="1690688"/>
            <a:ext cx="6638326" cy="458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7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6D92-86BF-47B1-9890-666BCF93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Autoregressive Generation with Prefix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28430-AF83-4F20-AAB5-BB7A5B356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 earlier draft of the textbook asked us to consider a variation of the autoregressive generation task before discussing encoder-decoder models</a:t>
            </a:r>
          </a:p>
          <a:p>
            <a:r>
              <a:rPr lang="en-US" dirty="0"/>
              <a:t>Instead of seeding the network with just a start-of-sentence marker, we allow it to be seeded with a more general </a:t>
            </a:r>
            <a:r>
              <a:rPr lang="en-US" i="1" dirty="0"/>
              <a:t>prefix</a:t>
            </a:r>
          </a:p>
          <a:p>
            <a:r>
              <a:rPr lang="en-US" dirty="0"/>
              <a:t>In other words, given a prefix (which can be supplied by a user), the task of the RNN is to predict the completion of a sentence starting with the prefix</a:t>
            </a:r>
          </a:p>
          <a:p>
            <a:r>
              <a:rPr lang="en-US" dirty="0"/>
              <a:t>The figure on the next slide (from an earlier draft of the textbook) demonstrates how an RNN can be used for this purpose</a:t>
            </a:r>
          </a:p>
          <a:p>
            <a:r>
              <a:rPr lang="en-US" dirty="0"/>
              <a:t>Note that the prefix is processed first, without leading to any outputs or predictions; this is just forward inference</a:t>
            </a:r>
          </a:p>
          <a:p>
            <a:r>
              <a:rPr lang="en-US" dirty="0"/>
              <a:t>The final hidden state after processing the prefix is used as the starting point for the autoregressive generation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3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F7A9-9F60-4325-B416-88173D3E5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5432" cy="1325563"/>
          </a:xfrm>
        </p:spPr>
        <p:txBody>
          <a:bodyPr/>
          <a:lstStyle/>
          <a:p>
            <a:r>
              <a:rPr lang="en-US" dirty="0"/>
              <a:t>Autoregressive Generation with Prefix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28BBB-917C-43DE-90EA-411AC24BF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951" y="1814512"/>
            <a:ext cx="8570098" cy="46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6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FC54-B7D5-40C8-88F6-F033B8E81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F331-3010-42BE-BC30-89DD20BDD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textbook defines </a:t>
            </a:r>
            <a:r>
              <a:rPr lang="en-US" b="1" dirty="0"/>
              <a:t>machine translation</a:t>
            </a:r>
            <a:r>
              <a:rPr lang="en-US" dirty="0"/>
              <a:t> (MT) as "the use of computers to translate from one language to another"</a:t>
            </a:r>
          </a:p>
          <a:p>
            <a:r>
              <a:rPr lang="en-US" dirty="0"/>
              <a:t>An earlier draft defined MT as "the task of automatically translating sentences from one language into another"</a:t>
            </a:r>
          </a:p>
          <a:p>
            <a:r>
              <a:rPr lang="en-US" dirty="0"/>
              <a:t>Sometimes, MT by a computer is called </a:t>
            </a:r>
            <a:r>
              <a:rPr lang="en-US" i="1" dirty="0"/>
              <a:t>automatic machine translation</a:t>
            </a:r>
          </a:p>
          <a:p>
            <a:r>
              <a:rPr lang="en-US" dirty="0"/>
              <a:t>Of course, we are talking about </a:t>
            </a:r>
            <a:r>
              <a:rPr lang="en-US" i="1" dirty="0"/>
              <a:t>natural languages </a:t>
            </a:r>
            <a:r>
              <a:rPr lang="en-US" dirty="0"/>
              <a:t>here, not formal languages</a:t>
            </a:r>
          </a:p>
          <a:p>
            <a:r>
              <a:rPr lang="en-US" dirty="0"/>
              <a:t>Even before the success of deep learning in NLP, most efforts in automatic MT involved </a:t>
            </a:r>
            <a:r>
              <a:rPr lang="en-US" i="1" dirty="0"/>
              <a:t>statistical machine translation</a:t>
            </a:r>
          </a:p>
          <a:p>
            <a:r>
              <a:rPr lang="en-US" dirty="0"/>
              <a:t>When neural networks are used for machine learning, this is often referred to in other sources as </a:t>
            </a:r>
            <a:r>
              <a:rPr lang="en-US" b="1" dirty="0"/>
              <a:t>neural machine translation</a:t>
            </a:r>
            <a:r>
              <a:rPr lang="en-US" dirty="0"/>
              <a:t> (</a:t>
            </a:r>
            <a:r>
              <a:rPr lang="en-US" b="1" dirty="0"/>
              <a:t>NMT</a:t>
            </a:r>
            <a:r>
              <a:rPr lang="en-US" dirty="0"/>
              <a:t>)</a:t>
            </a:r>
          </a:p>
          <a:p>
            <a:r>
              <a:rPr lang="en-US" dirty="0"/>
              <a:t>Later in the topic, we'll take a brief excursion to talk about pre-neural MT (that content is partially based in the previous edition of the textbook)</a:t>
            </a:r>
          </a:p>
        </p:txBody>
      </p:sp>
    </p:spTree>
    <p:extLst>
      <p:ext uri="{BB962C8B-B14F-4D97-AF65-F5344CB8AC3E}">
        <p14:creationId xmlns:p14="http://schemas.microsoft.com/office/powerpoint/2010/main" val="23495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1F75-3FE4-4B2B-87C3-3897E01C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Data for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0CA73-812C-493A-845F-00EC42327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Statistical machine translation (neural or pre-neural) relies on a training set in the form of a </a:t>
            </a:r>
            <a:r>
              <a:rPr lang="en-US" b="1" dirty="0"/>
              <a:t>parallel corpus</a:t>
            </a:r>
          </a:p>
          <a:p>
            <a:r>
              <a:rPr lang="en-US" dirty="0"/>
              <a:t>A parallel corpus is also known as a multilingual corpus, parallel text, or a </a:t>
            </a:r>
            <a:r>
              <a:rPr lang="en-US" i="1" dirty="0"/>
              <a:t>bitext</a:t>
            </a:r>
            <a:endParaRPr lang="en-US" dirty="0"/>
          </a:p>
          <a:p>
            <a:r>
              <a:rPr lang="en-US" dirty="0"/>
              <a:t>Such a corpus contains text in (at least) two different languages</a:t>
            </a:r>
          </a:p>
          <a:p>
            <a:r>
              <a:rPr lang="en-US" dirty="0"/>
              <a:t>Additionally, sentences have been </a:t>
            </a:r>
            <a:r>
              <a:rPr lang="en-US" i="1" dirty="0"/>
              <a:t>aligned</a:t>
            </a:r>
            <a:r>
              <a:rPr lang="en-US" dirty="0"/>
              <a:t> (either manually or in some automated fashion)</a:t>
            </a:r>
          </a:p>
          <a:p>
            <a:r>
              <a:rPr lang="en-US" dirty="0"/>
              <a:t>The original language for an MT task is typically referred to as the </a:t>
            </a:r>
            <a:r>
              <a:rPr lang="en-US" i="1" dirty="0"/>
              <a:t>source</a:t>
            </a:r>
            <a:r>
              <a:rPr lang="en-US" dirty="0"/>
              <a:t> language</a:t>
            </a:r>
          </a:p>
          <a:p>
            <a:r>
              <a:rPr lang="en-US" dirty="0"/>
              <a:t>The desired language (that the original text is translated to) is typically referred to as the </a:t>
            </a:r>
            <a:r>
              <a:rPr lang="en-US" i="1" dirty="0"/>
              <a:t>target</a:t>
            </a:r>
            <a:r>
              <a:rPr lang="en-US" dirty="0"/>
              <a:t> language</a:t>
            </a:r>
          </a:p>
          <a:p>
            <a:r>
              <a:rPr lang="en-US" dirty="0"/>
              <a:t>To use a parallel corpus to train an NMT model, the source and target sentences are concatenated</a:t>
            </a:r>
          </a:p>
          <a:p>
            <a:r>
              <a:rPr lang="en-US" dirty="0"/>
              <a:t>The book specifies that an end-of-sentence marker is appended to the end of the source sentence (in the current draft, they call it a sentence separation marker)</a:t>
            </a:r>
          </a:p>
          <a:p>
            <a:r>
              <a:rPr lang="en-US" dirty="0"/>
              <a:t>Really, end-of-sentence markers are generally added to both sentences</a:t>
            </a:r>
          </a:p>
          <a:p>
            <a:r>
              <a:rPr lang="en-US" dirty="0"/>
              <a:t>The target sentence end-of-sentence is never fed as input to the NMT model, but it is known to be the desired prediction after the last word</a:t>
            </a:r>
          </a:p>
        </p:txBody>
      </p:sp>
    </p:spTree>
    <p:extLst>
      <p:ext uri="{BB962C8B-B14F-4D97-AF65-F5344CB8AC3E}">
        <p14:creationId xmlns:p14="http://schemas.microsoft.com/office/powerpoint/2010/main" val="246771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04EE-F4B1-4D53-8740-EAFF9923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an RNN for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7FDB1-5A68-438C-AAE7-EA2056234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 earlier draft of the textbook explained that machine translation with an RNN can be viewed as being similar to autoregressive generation with a prefix</a:t>
            </a:r>
          </a:p>
          <a:p>
            <a:r>
              <a:rPr lang="en-US" dirty="0"/>
              <a:t>Instead of a prefix, the source sentence of a pair is fed to the RNN first</a:t>
            </a:r>
          </a:p>
          <a:p>
            <a:r>
              <a:rPr lang="en-US" dirty="0"/>
              <a:t>Instead of generating a continuation of a prefix, the RNN predicts the target sentence</a:t>
            </a:r>
          </a:p>
          <a:p>
            <a:r>
              <a:rPr lang="en-US" dirty="0"/>
              <a:t>The figure on the next slide (from an earlier draft of the textbook) demonstrates how a simple RNN can be used for MT; a similar figure appears in the current draft</a:t>
            </a:r>
          </a:p>
          <a:p>
            <a:r>
              <a:rPr lang="en-US" dirty="0"/>
              <a:t>Really, the end-of-sentence marker (&lt;/s&gt;) should be considered part of the source sentence, and would be processed by the encoder</a:t>
            </a:r>
          </a:p>
          <a:p>
            <a:r>
              <a:rPr lang="en-US" dirty="0"/>
              <a:t>As with all RNN variations we have looked at, this network can be trained </a:t>
            </a:r>
            <a:r>
              <a:rPr lang="en-US" b="1" dirty="0"/>
              <a:t>end-to-end</a:t>
            </a:r>
            <a:r>
              <a:rPr lang="en-US" dirty="0"/>
              <a:t> using </a:t>
            </a:r>
            <a:r>
              <a:rPr lang="en-US" b="1" dirty="0"/>
              <a:t>stochastic gradient descent </a:t>
            </a:r>
            <a:r>
              <a:rPr lang="en-US" dirty="0"/>
              <a:t>(SGD) and </a:t>
            </a:r>
            <a:r>
              <a:rPr lang="en-US" b="1" dirty="0"/>
              <a:t>backpropagation</a:t>
            </a:r>
          </a:p>
          <a:p>
            <a:r>
              <a:rPr lang="en-US" dirty="0"/>
              <a:t>We will talk about training a more general encoder-decoder network for MT in more detail later</a:t>
            </a:r>
          </a:p>
          <a:p>
            <a:r>
              <a:rPr lang="en-US" dirty="0"/>
              <a:t>After training, we can apply the network as follows:</a:t>
            </a:r>
          </a:p>
          <a:p>
            <a:pPr lvl="1"/>
            <a:r>
              <a:rPr lang="en-US" dirty="0"/>
              <a:t>First, apply a source sentence into the network</a:t>
            </a:r>
          </a:p>
          <a:p>
            <a:pPr lvl="1"/>
            <a:r>
              <a:rPr lang="en-US" dirty="0"/>
              <a:t>Second, use the final hidden state from the source sentence as the initial hidden state for the rest of the network, which predicts the target sentence</a:t>
            </a:r>
          </a:p>
        </p:txBody>
      </p:sp>
    </p:spTree>
    <p:extLst>
      <p:ext uri="{BB962C8B-B14F-4D97-AF65-F5344CB8AC3E}">
        <p14:creationId xmlns:p14="http://schemas.microsoft.com/office/powerpoint/2010/main" val="828224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D9D0-993E-4CA0-941C-E57D709C2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NMT: Similar to Autoregressive 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9F0A63-CADE-46CC-AD3F-BB186BAB0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894" y="1463038"/>
            <a:ext cx="8076212" cy="520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2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523C-CE7F-43AD-B114-647F8A2F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Encoder-Decoder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EB4A-8E39-4085-9052-1833EF023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can view the previous architecture as an </a:t>
            </a:r>
            <a:r>
              <a:rPr lang="en-US" b="1" dirty="0"/>
              <a:t>encoder-decoder </a:t>
            </a:r>
            <a:r>
              <a:rPr lang="en-US" dirty="0"/>
              <a:t>model</a:t>
            </a:r>
          </a:p>
          <a:p>
            <a:r>
              <a:rPr lang="en-US" dirty="0"/>
              <a:t>The figure on the next slide (from an earlier draft of the textbook) generalizes the architecture from the previous slide; a similar figure appears in the current draft</a:t>
            </a:r>
          </a:p>
          <a:p>
            <a:r>
              <a:rPr lang="en-US" dirty="0"/>
              <a:t>Note that this network is no longer specific to machine translation, but we can apply it to MT</a:t>
            </a:r>
          </a:p>
          <a:p>
            <a:r>
              <a:rPr lang="en-US" dirty="0"/>
              <a:t>The </a:t>
            </a:r>
            <a:r>
              <a:rPr lang="en-US" b="1" dirty="0"/>
              <a:t>encoder</a:t>
            </a:r>
            <a:r>
              <a:rPr lang="en-US" dirty="0"/>
              <a:t> is the portion of the network that processes an input sequence (e.g., the source sentence for MT)</a:t>
            </a:r>
          </a:p>
          <a:p>
            <a:r>
              <a:rPr lang="en-US" dirty="0"/>
              <a:t>The </a:t>
            </a:r>
            <a:r>
              <a:rPr lang="en-US" b="1" dirty="0"/>
              <a:t>decoder</a:t>
            </a:r>
            <a:r>
              <a:rPr lang="en-US" dirty="0"/>
              <a:t> is the portion of the network that generates an output sequence (e.g., the target sentence for MT)</a:t>
            </a:r>
          </a:p>
          <a:p>
            <a:r>
              <a:rPr lang="en-US" dirty="0"/>
              <a:t>This simple encoder-decoder model has at least three flaws:</a:t>
            </a:r>
          </a:p>
          <a:p>
            <a:pPr lvl="1"/>
            <a:r>
              <a:rPr lang="en-US" dirty="0"/>
              <a:t>The encoder and the decoder are assumed to have the same internal structure</a:t>
            </a:r>
          </a:p>
          <a:p>
            <a:pPr lvl="1"/>
            <a:r>
              <a:rPr lang="en-US" dirty="0"/>
              <a:t>The final state of the encoder is the only context available to the decoder</a:t>
            </a:r>
          </a:p>
          <a:p>
            <a:pPr lvl="1"/>
            <a:r>
              <a:rPr lang="en-US" dirty="0"/>
              <a:t>The final state of the encoder is only available to the decoder as its initial state</a:t>
            </a:r>
          </a:p>
        </p:txBody>
      </p:sp>
    </p:spTree>
    <p:extLst>
      <p:ext uri="{BB962C8B-B14F-4D97-AF65-F5344CB8AC3E}">
        <p14:creationId xmlns:p14="http://schemas.microsoft.com/office/powerpoint/2010/main" val="3490187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BC33-8E4D-4491-A0F9-42C8EF50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Encoder-Decoder Network</a:t>
            </a:r>
          </a:p>
        </p:txBody>
      </p:sp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4E13F932-3936-4868-A81F-840D0EBE7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83" y="1913206"/>
            <a:ext cx="7821634" cy="4435208"/>
          </a:xfrm>
        </p:spPr>
      </p:pic>
    </p:spTree>
    <p:extLst>
      <p:ext uri="{BB962C8B-B14F-4D97-AF65-F5344CB8AC3E}">
        <p14:creationId xmlns:p14="http://schemas.microsoft.com/office/powerpoint/2010/main" val="3769577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D100-E777-444A-A3BB-03194992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Encoder-Decoder Network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C3EB4C-E253-4C44-945E-6F6486C937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next slide (from the current draft of the textbook, but there was a very similar version in the earlier drafts) shows a further generalization of an encoder-decoder network</a:t>
                </a:r>
              </a:p>
              <a:p>
                <a:r>
                  <a:rPr lang="en-US" dirty="0"/>
                  <a:t>Again, note that this network is not specific to machine translation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encoder</a:t>
                </a:r>
                <a:r>
                  <a:rPr lang="en-US" dirty="0"/>
                  <a:t> "accepts an input sequence,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bSup>
                  </m:oMath>
                </a14:m>
                <a:r>
                  <a:rPr lang="en-US" dirty="0"/>
                  <a:t>, and generates a corresponding sequence of contextualized representations,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bSup>
                  </m:oMath>
                </a14:m>
                <a:r>
                  <a:rPr lang="en-US" dirty="0"/>
                  <a:t>"</a:t>
                </a:r>
              </a:p>
              <a:p>
                <a:pPr lvl="1"/>
                <a:r>
                  <a:rPr lang="en-US" dirty="0"/>
                  <a:t>Encoders can use stacked Bi-LSTMs, GRUs, CNNs, or Transformers, but for the sake of discussion, we will focus on stacked Bi-LSTMs</a:t>
                </a:r>
              </a:p>
              <a:p>
                <a:pPr lvl="1"/>
                <a:r>
                  <a:rPr lang="en-US" dirty="0"/>
                  <a:t>The hidden states from the both directions of the top Bi-LSTM are concatenated, or combined in some other way, to form a context vector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context vector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"is a function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bSup>
                  </m:oMath>
                </a14:m>
                <a:r>
                  <a:rPr lang="en-US" dirty="0"/>
                  <a:t>, and conveys the essence of the input to the decoder" (if the encoder is stacked, these are the hidden states at the top layer)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The </a:t>
                </a:r>
                <a:r>
                  <a:rPr lang="en-US" b="1" dirty="0"/>
                  <a:t>decoder</a:t>
                </a:r>
                <a:r>
                  <a:rPr lang="en-US" dirty="0"/>
                  <a:t> "accepts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 as input and generates an arbitrary length sequence of hidden states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m</m:t>
                        </m:r>
                      </m:sup>
                    </m:sSubSup>
                  </m:oMath>
                </a14:m>
                <a:r>
                  <a:rPr lang="en-US" dirty="0"/>
                  <a:t>, from which a corresponding sequence of output states,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m</m:t>
                        </m:r>
                      </m:sup>
                    </m:sSubSup>
                  </m:oMath>
                </a14:m>
                <a:r>
                  <a:rPr lang="en-US" dirty="0"/>
                  <a:t>, can be obtained"</a:t>
                </a:r>
              </a:p>
              <a:p>
                <a:r>
                  <a:rPr lang="en-US" dirty="0"/>
                  <a:t>We will discuss the decoder in more detail shortly</a:t>
                </a:r>
              </a:p>
              <a:p>
                <a:r>
                  <a:rPr lang="en-US" dirty="0"/>
                  <a:t>This architecture eliminates all three of the flaws mentioned about the previous, simpler encoder-decoder architecture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C3EB4C-E253-4C44-945E-6F6486C937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348" b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0244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A34E-8737-4511-BBE7-78077DE48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Encoder-Decoder 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61E976-616B-F7BF-8E7F-1F792571B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1" y="1690688"/>
            <a:ext cx="9479317" cy="374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5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83141-956B-43B3-AA5E-A0FB19EB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 Functionality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C122EE-5864-4CA8-87EB-6C4DEE7D06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context vector,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can be made available at each time step of the decoder</a:t>
                </a:r>
              </a:p>
              <a:p>
                <a:r>
                  <a:rPr lang="en-US" dirty="0"/>
                  <a:t>We can therefore express as a general equation: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book refers to g as "a stand-in for some flavor of RNN"</a:t>
                </a:r>
              </a:p>
              <a:p>
                <a:r>
                  <a:rPr lang="en-US" dirty="0"/>
                  <a:t>Also,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is "the embedding for the output sampled from the softmax at the previous step"</a:t>
                </a:r>
              </a:p>
              <a:p>
                <a:r>
                  <a:rPr lang="en-US" dirty="0"/>
                  <a:t>The book lists the equations for the output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softmax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is the input to the output later</a:t>
                </a:r>
              </a:p>
              <a:p>
                <a:r>
                  <a:rPr lang="en-US" dirty="0"/>
                  <a:t>Not mentioned in the textbook:</a:t>
                </a:r>
              </a:p>
              <a:p>
                <a:pPr lvl="1"/>
                <a:r>
                  <a:rPr lang="en-US" dirty="0"/>
                  <a:t>The output at each time step of the decoder could be based solely on the current hidden state, which is what the above equations assume</a:t>
                </a:r>
              </a:p>
              <a:p>
                <a:pPr lvl="1"/>
                <a:r>
                  <a:rPr lang="en-US" dirty="0"/>
                  <a:t>Alternatively, it could also be given access to the context vector and/or the previous output</a:t>
                </a:r>
              </a:p>
              <a:p>
                <a:pPr lvl="1"/>
                <a:r>
                  <a:rPr lang="en-US" dirty="0"/>
                  <a:t>This leads to the more general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softmax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C122EE-5864-4CA8-87EB-6C4DEE7D06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941" b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234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656F7-BFAE-4B8A-83E4-59FB71B6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Excursion: Pre-neural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BF2C8-D975-4AB4-B637-9116015A6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current draft of the textbook hardly discusses the rich history of machine translation</a:t>
            </a:r>
          </a:p>
          <a:p>
            <a:r>
              <a:rPr lang="en-US" dirty="0"/>
              <a:t>Pre-neural MT is only briefly described in the "Bibliographical and Historical Notes" section at the end of Chapter 13</a:t>
            </a:r>
          </a:p>
          <a:p>
            <a:r>
              <a:rPr lang="en-US" dirty="0"/>
              <a:t>I think that to appreciate NMT, we need to be at least partially aware of what came before it</a:t>
            </a:r>
          </a:p>
          <a:p>
            <a:r>
              <a:rPr lang="en-US" dirty="0"/>
              <a:t>I am partially basing this excursion on material from the previous edition of the textbook; after the excursion, we will return to the discuss of NMT</a:t>
            </a:r>
          </a:p>
          <a:p>
            <a:r>
              <a:rPr lang="en-US" dirty="0"/>
              <a:t>The figure on the next slide (from the previous edition of the textbook) shows the translation of a passage from an 18th century Chinese novel</a:t>
            </a:r>
          </a:p>
          <a:p>
            <a:r>
              <a:rPr lang="en-US" dirty="0"/>
              <a:t>The C1 through C4 lines show the direct translations of words (and phrases) from Chinese to English</a:t>
            </a:r>
          </a:p>
          <a:p>
            <a:r>
              <a:rPr lang="en-US" dirty="0"/>
              <a:t>The E1 through E4 lines show the actual words (and phrases) and sentences produced by a human translator</a:t>
            </a:r>
          </a:p>
          <a:p>
            <a:r>
              <a:rPr lang="en-US" dirty="0"/>
              <a:t>Note that in Chinese, this was a single sentence, but it led to four sentences in English</a:t>
            </a:r>
          </a:p>
          <a:p>
            <a:r>
              <a:rPr lang="en-US" dirty="0"/>
              <a:t>Book (previous edition): "Translation of this sort requires a deep and rich understanding of the source language and the input text and a poetic and creative command of the target language"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13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2BC9-6104-4D7F-92AB-08C04206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Translated Passage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E0E7B5F-3A98-40BF-9F7E-4D55367E2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8" y="1825625"/>
            <a:ext cx="9846544" cy="4351338"/>
          </a:xfrm>
        </p:spPr>
      </p:pic>
    </p:spTree>
    <p:extLst>
      <p:ext uri="{BB962C8B-B14F-4D97-AF65-F5344CB8AC3E}">
        <p14:creationId xmlns:p14="http://schemas.microsoft.com/office/powerpoint/2010/main" val="2200068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ED18-0EA8-4216-92BB-13C956A27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Reasons that Automatic MT is Difficult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92ACF-12BE-4BE8-A8F2-0BA2A9948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A single word in the source language can have many possible translations in the target language, and sometimes the differences are subtle</a:t>
            </a:r>
          </a:p>
          <a:p>
            <a:pPr lvl="0"/>
            <a:r>
              <a:rPr lang="en-US" dirty="0"/>
              <a:t>Different words in the source language can have the same translation in the target language</a:t>
            </a:r>
          </a:p>
          <a:p>
            <a:pPr lvl="0"/>
            <a:r>
              <a:rPr lang="en-US" dirty="0"/>
              <a:t>Morphological rules differ between languages</a:t>
            </a:r>
          </a:p>
          <a:p>
            <a:pPr lvl="0"/>
            <a:r>
              <a:rPr lang="en-US" dirty="0"/>
              <a:t>In general, good translations do not always involve one-to-one mappings of words; sometimes one-to-many, many-to-one, or many-to-many mappings are necessary</a:t>
            </a:r>
          </a:p>
          <a:p>
            <a:pPr lvl="0"/>
            <a:r>
              <a:rPr lang="en-US" dirty="0"/>
              <a:t>The rules of grammar differ from one language to the next, and word order will likely need to change</a:t>
            </a:r>
          </a:p>
          <a:p>
            <a:pPr lvl="0"/>
            <a:r>
              <a:rPr lang="en-US" dirty="0"/>
              <a:t>Some syntactic notions (e.g., forms of agreement, politeness levels, etc.) exist in some languages but not others</a:t>
            </a:r>
          </a:p>
          <a:p>
            <a:pPr lvl="0"/>
            <a:r>
              <a:rPr lang="en-US" dirty="0"/>
              <a:t>Figures of speech differ from one language to another</a:t>
            </a:r>
          </a:p>
          <a:p>
            <a:pPr lvl="0"/>
            <a:r>
              <a:rPr lang="en-US" dirty="0"/>
              <a:t>Pronoun resolution (and reference resolution in general), as well as other types of disambiguation, often comes into play; some languages leave out pronouns altogether</a:t>
            </a:r>
          </a:p>
          <a:p>
            <a:pPr lvl="0"/>
            <a:r>
              <a:rPr lang="en-US" dirty="0"/>
              <a:t>Some languages may lack words or short phrases for certain concepts that exist as single words in other languages; this is called lexical gap</a:t>
            </a:r>
          </a:p>
          <a:p>
            <a:pPr lvl="0"/>
            <a:r>
              <a:rPr lang="en-US" dirty="0"/>
              <a:t>Some languages have particular oddities (e.g., the existential "there" in English)</a:t>
            </a:r>
          </a:p>
        </p:txBody>
      </p:sp>
    </p:spTree>
    <p:extLst>
      <p:ext uri="{BB962C8B-B14F-4D97-AF65-F5344CB8AC3E}">
        <p14:creationId xmlns:p14="http://schemas.microsoft.com/office/powerpoint/2010/main" val="152137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35896-2DE0-4EAA-BD04-A72EB0CD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Pre-Statistical Machine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515D1-A2B9-4C61-AE0A-79D7242F5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figure on the next page (from the previous edition of the textbook) shows the </a:t>
            </a:r>
            <a:r>
              <a:rPr lang="en-US" i="1" dirty="0"/>
              <a:t>Vauquois triangle</a:t>
            </a:r>
            <a:r>
              <a:rPr lang="en-US" dirty="0"/>
              <a:t>, which helps explain the various pre-statistical approaches to MT</a:t>
            </a:r>
          </a:p>
          <a:p>
            <a:r>
              <a:rPr lang="en-US" dirty="0"/>
              <a:t>A simpler version is shown in the "Bibliographical and Historical Notes" section at the end of Chapter 13</a:t>
            </a:r>
          </a:p>
          <a:p>
            <a:r>
              <a:rPr lang="en-US" dirty="0"/>
              <a:t>The approaches not only pre-dated NMT, but also predated conventional, statistical NLP approaches</a:t>
            </a:r>
          </a:p>
          <a:p>
            <a:pPr lvl="0"/>
            <a:r>
              <a:rPr lang="en-US" dirty="0"/>
              <a:t>Direct translation approaches:</a:t>
            </a:r>
          </a:p>
          <a:p>
            <a:pPr lvl="1"/>
            <a:r>
              <a:rPr lang="en-US" dirty="0"/>
              <a:t>These translate word-by-word, or possibly phrase-by-phrase</a:t>
            </a:r>
          </a:p>
          <a:p>
            <a:pPr lvl="1"/>
            <a:r>
              <a:rPr lang="en-US" dirty="0"/>
              <a:t>Some simple word reordering might be possible in post-processing</a:t>
            </a:r>
          </a:p>
          <a:p>
            <a:pPr lvl="0"/>
            <a:r>
              <a:rPr lang="en-US" dirty="0"/>
              <a:t>Transfer approaches:</a:t>
            </a:r>
          </a:p>
          <a:p>
            <a:pPr lvl="1"/>
            <a:r>
              <a:rPr lang="en-US" dirty="0"/>
              <a:t>These approaches start by </a:t>
            </a:r>
            <a:r>
              <a:rPr lang="en-US" i="1" dirty="0"/>
              <a:t>parsing</a:t>
            </a:r>
            <a:r>
              <a:rPr lang="en-US" dirty="0"/>
              <a:t> the input text</a:t>
            </a:r>
          </a:p>
          <a:p>
            <a:pPr lvl="1"/>
            <a:r>
              <a:rPr lang="en-US" dirty="0"/>
              <a:t>Then, they apply rules to transform the source-language parse to a target-language parse</a:t>
            </a:r>
          </a:p>
          <a:p>
            <a:pPr lvl="1"/>
            <a:r>
              <a:rPr lang="en-US" dirty="0"/>
              <a:t>Then, they generate words in the target language</a:t>
            </a:r>
          </a:p>
          <a:p>
            <a:pPr lvl="1"/>
            <a:r>
              <a:rPr lang="en-US" dirty="0"/>
              <a:t>Some transfer approaches would, in theory, apply some </a:t>
            </a:r>
            <a:r>
              <a:rPr lang="en-US" i="1" dirty="0"/>
              <a:t>semantic parsing</a:t>
            </a:r>
            <a:r>
              <a:rPr lang="en-US" dirty="0"/>
              <a:t>, but in practice this generally was not attempted</a:t>
            </a:r>
            <a:endParaRPr lang="en-US" i="1" dirty="0"/>
          </a:p>
          <a:p>
            <a:pPr lvl="0"/>
            <a:r>
              <a:rPr lang="en-US" dirty="0"/>
              <a:t>Interlingua approaches:</a:t>
            </a:r>
          </a:p>
          <a:p>
            <a:pPr lvl="1"/>
            <a:r>
              <a:rPr lang="en-US" dirty="0"/>
              <a:t>These analyze the input text to produce a meaning representation called an </a:t>
            </a:r>
            <a:r>
              <a:rPr lang="en-US" i="1" dirty="0"/>
              <a:t>interlingua</a:t>
            </a:r>
          </a:p>
          <a:p>
            <a:pPr lvl="1"/>
            <a:r>
              <a:rPr lang="en-US" dirty="0"/>
              <a:t>Then they then generate the target text from the interlingua</a:t>
            </a:r>
          </a:p>
          <a:p>
            <a:pPr lvl="1"/>
            <a:r>
              <a:rPr lang="en-US" dirty="0"/>
              <a:t>This was considered an ideal; such approaches did not exist in practice</a:t>
            </a:r>
          </a:p>
          <a:p>
            <a:pPr lvl="1"/>
            <a:r>
              <a:rPr lang="en-US" dirty="0"/>
              <a:t>However, some NLP practitioners consider modern encoder-decoder approaches to be interlingua approaches</a:t>
            </a:r>
          </a:p>
        </p:txBody>
      </p:sp>
    </p:spTree>
    <p:extLst>
      <p:ext uri="{BB962C8B-B14F-4D97-AF65-F5344CB8AC3E}">
        <p14:creationId xmlns:p14="http://schemas.microsoft.com/office/powerpoint/2010/main" val="1955632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2C9D-AAF8-40BC-B202-935F39B8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Vauquois Triangle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DD0BC4-CBD9-44DD-BBA8-F8D3968FB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92" y="1825625"/>
            <a:ext cx="10022215" cy="4351338"/>
          </a:xfrm>
        </p:spPr>
      </p:pic>
    </p:spTree>
    <p:extLst>
      <p:ext uri="{BB962C8B-B14F-4D97-AF65-F5344CB8AC3E}">
        <p14:creationId xmlns:p14="http://schemas.microsoft.com/office/powerpoint/2010/main" val="3733004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C15E-D28F-4A0F-8C06-597B627B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Fluency vs. Faithfulness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FDA0-EE51-4854-9547-070DD28DA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edition of the textbook introduced statistical MT (which was pre-neural) with an example</a:t>
            </a:r>
          </a:p>
          <a:p>
            <a:r>
              <a:rPr lang="en-US" dirty="0"/>
              <a:t>Suppose we were translating the Hebrew phrase "adonai roi"</a:t>
            </a:r>
          </a:p>
          <a:p>
            <a:r>
              <a:rPr lang="en-US" dirty="0"/>
              <a:t>The textbook pointed out that this would typically be translated into English as "The Lord is my shepherd"</a:t>
            </a:r>
          </a:p>
          <a:p>
            <a:r>
              <a:rPr lang="en-US" dirty="0"/>
              <a:t>They then pose the following question: What if we are translating this phrase into the language of a culture with no notion of sheep or shepherds?</a:t>
            </a:r>
          </a:p>
          <a:p>
            <a:r>
              <a:rPr lang="en-US" dirty="0"/>
              <a:t>We could attempt to translate the phrase to something fluent, that captures the spirit of the meaning, such as "The Lord will look after me"</a:t>
            </a:r>
          </a:p>
          <a:p>
            <a:r>
              <a:rPr lang="en-US" dirty="0"/>
              <a:t>Alternatively, we could try to be faithful to the explicit meaning</a:t>
            </a:r>
          </a:p>
          <a:p>
            <a:r>
              <a:rPr lang="en-US" dirty="0"/>
              <a:t>This might produce something like "the Lord is for me like somebody who looks after animals with cotton-like hair"</a:t>
            </a:r>
          </a:p>
        </p:txBody>
      </p:sp>
    </p:spTree>
    <p:extLst>
      <p:ext uri="{BB962C8B-B14F-4D97-AF65-F5344CB8AC3E}">
        <p14:creationId xmlns:p14="http://schemas.microsoft.com/office/powerpoint/2010/main" val="278189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2958-942D-47B0-99C6-27002F76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 for Pre-neural Statistical MT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AB7F8-C371-438D-A082-C509F89C6A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We will see that many </a:t>
                </a:r>
                <a:r>
                  <a:rPr lang="en-US" i="1" dirty="0"/>
                  <a:t>pre-neural, statistical MT </a:t>
                </a:r>
                <a:r>
                  <a:rPr lang="en-US" dirty="0"/>
                  <a:t>systems attempted to balance </a:t>
                </a:r>
                <a:r>
                  <a:rPr lang="en-US" i="1" dirty="0"/>
                  <a:t>fluency</a:t>
                </a:r>
                <a:r>
                  <a:rPr lang="en-US" dirty="0"/>
                  <a:t> and </a:t>
                </a:r>
                <a:r>
                  <a:rPr lang="en-US" i="1" dirty="0"/>
                  <a:t>faithfulness</a:t>
                </a:r>
              </a:p>
              <a:p>
                <a:r>
                  <a:rPr lang="en-US" dirty="0"/>
                  <a:t>Assume we are translating a sentence,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, from a foreign language into English</a:t>
                </a:r>
              </a:p>
              <a:p>
                <a:r>
                  <a:rPr lang="en-US" dirty="0"/>
                  <a:t>Many (but not all) pre-neural, statistical MT systems relied on </a:t>
                </a:r>
                <a:r>
                  <a:rPr lang="en-US" i="1" dirty="0"/>
                  <a:t>Bayes' theorem</a:t>
                </a:r>
                <a:r>
                  <a:rPr lang="en-US" dirty="0"/>
                  <a:t> to obtain: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e>
                      </m:acc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</m:lim>
                          </m:limLow>
                        </m:fName>
                        <m:e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F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nor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argmax</m:t>
                                  </m:r>
                                </m:e>
                                <m:lim>
                                  <m:r>
                                    <m:rPr>
                                      <m:nor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</m:t>
                                  </m:r>
                                </m:lim>
                              </m:limLow>
                            </m:fName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F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We can ignore the term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P(F)</a:t>
                </a:r>
                <a:r>
                  <a:rPr lang="en-US" dirty="0"/>
                  <a:t> because it is a constant</a:t>
                </a:r>
              </a:p>
              <a:p>
                <a:r>
                  <a:rPr lang="en-US" dirty="0"/>
                  <a:t>Three components are needed to translate a foreign sentence,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, to an English sentence,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, using such an approach: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translation model</a:t>
                </a:r>
                <a:r>
                  <a:rPr lang="en-US" dirty="0"/>
                  <a:t> to compute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P(F|E)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language model</a:t>
                </a:r>
                <a:r>
                  <a:rPr lang="en-US" dirty="0"/>
                  <a:t> to compute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P(E)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i="1" dirty="0"/>
                  <a:t>decoder</a:t>
                </a:r>
                <a:r>
                  <a:rPr lang="en-US" dirty="0"/>
                  <a:t> which is given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dirty="0"/>
                  <a:t> and produces the most probable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(this is far from trivial, because we cannot feasibly loop through every possible sentence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I consider this to be a very unintuitive use of Bayes theorem; I'll discuss why in a couple of slides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AB7F8-C371-438D-A082-C509F89C6A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1322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C406-1A7E-4FEE-A4BD-41741CB83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Pre-neural Statistical MT Translation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5CBBF-204A-4907-8EEB-CD5CF40E4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translation model component of a pre-neural, statistical MT system would typically rely on phrase-to-phrase probability estimates</a:t>
            </a:r>
          </a:p>
          <a:p>
            <a:r>
              <a:rPr lang="en-US" dirty="0"/>
              <a:t>These estimates would be learned from a </a:t>
            </a:r>
            <a:r>
              <a:rPr lang="en-US" i="1" dirty="0"/>
              <a:t>parallel corpus</a:t>
            </a:r>
            <a:r>
              <a:rPr lang="en-US" dirty="0"/>
              <a:t>, the same sort of corpus used to train NMT systems</a:t>
            </a:r>
          </a:p>
          <a:p>
            <a:r>
              <a:rPr lang="en-US" dirty="0"/>
              <a:t>However, while these datasets generally indicate sentence alignments, they typically do not indicate word or phrase alignments</a:t>
            </a:r>
          </a:p>
          <a:p>
            <a:r>
              <a:rPr lang="en-US" dirty="0"/>
              <a:t>These would have to be estimated using other algorithms</a:t>
            </a:r>
          </a:p>
          <a:p>
            <a:r>
              <a:rPr lang="en-US" dirty="0"/>
              <a:t>Ultimately, to estimate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P(F | E)</a:t>
            </a:r>
            <a:r>
              <a:rPr lang="en-US" dirty="0"/>
              <a:t> in the formula, a system would:</a:t>
            </a:r>
          </a:p>
          <a:p>
            <a:pPr lvl="1"/>
            <a:r>
              <a:rPr lang="en-US" dirty="0"/>
              <a:t>Multiply the probabilities of each English word or phrase being translated to each foreign word or phrase</a:t>
            </a:r>
          </a:p>
          <a:p>
            <a:pPr lvl="1"/>
            <a:r>
              <a:rPr lang="en-US" dirty="0"/>
              <a:t>Also account for </a:t>
            </a:r>
            <a:r>
              <a:rPr lang="en-US" i="1" dirty="0"/>
              <a:t>distortion probabilities</a:t>
            </a:r>
            <a:r>
              <a:rPr lang="en-US" dirty="0"/>
              <a:t>, which account for how far each phrase has moved in the translation</a:t>
            </a:r>
          </a:p>
          <a:p>
            <a:r>
              <a:rPr lang="en-US" dirty="0"/>
              <a:t>This component helps to account for the </a:t>
            </a:r>
            <a:r>
              <a:rPr lang="en-US" i="1" dirty="0"/>
              <a:t>faithfulness</a:t>
            </a:r>
            <a:r>
              <a:rPr lang="en-US" dirty="0"/>
              <a:t> of the predicted translation</a:t>
            </a:r>
          </a:p>
          <a:p>
            <a:r>
              <a:rPr lang="en-US" dirty="0"/>
              <a:t>We are not discussing the translation model in detail</a:t>
            </a:r>
          </a:p>
        </p:txBody>
      </p:sp>
    </p:spTree>
    <p:extLst>
      <p:ext uri="{BB962C8B-B14F-4D97-AF65-F5344CB8AC3E}">
        <p14:creationId xmlns:p14="http://schemas.microsoft.com/office/powerpoint/2010/main" val="3207044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F7F9-505C-4B15-908B-A71CDD97A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Pre-neural Statistical MT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61ED6-E980-4EB0-9D79-67A8243F4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mentioned earlier, I consider the use of Bayes theorem for statistical MT to be very unintuitive</a:t>
            </a:r>
          </a:p>
          <a:p>
            <a:r>
              <a:rPr lang="en-US" dirty="0"/>
              <a:t>There is no reason to think that estimating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P(F | E)</a:t>
            </a:r>
            <a:r>
              <a:rPr lang="en-US" dirty="0"/>
              <a:t>, discussed on the last slide, is simpler or more accurate than estimate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P(E | F)</a:t>
            </a:r>
            <a:r>
              <a:rPr lang="en-US" dirty="0"/>
              <a:t> directly</a:t>
            </a:r>
          </a:p>
          <a:p>
            <a:r>
              <a:rPr lang="en-US" dirty="0"/>
              <a:t>The reason that many pre-neural statistical MT systems used Bayes' law is specifically to introduce the language model for the target language</a:t>
            </a:r>
          </a:p>
          <a:p>
            <a:r>
              <a:rPr lang="en-US" dirty="0"/>
              <a:t>The language model component of a pre-neural, statistical MT system would typically be the simplest part of such a system</a:t>
            </a:r>
          </a:p>
          <a:p>
            <a:r>
              <a:rPr lang="en-US" dirty="0"/>
              <a:t>As we learned during the first unit of our course, conventional language models typically relied on </a:t>
            </a:r>
            <a:r>
              <a:rPr lang="en-US" i="1" dirty="0"/>
              <a:t>N-grams</a:t>
            </a:r>
          </a:p>
          <a:p>
            <a:r>
              <a:rPr lang="en-US" dirty="0"/>
              <a:t>Adding this component to the system helped to account for </a:t>
            </a:r>
            <a:r>
              <a:rPr lang="en-US" i="1" dirty="0"/>
              <a:t>fluency</a:t>
            </a:r>
            <a:r>
              <a:rPr lang="en-US" dirty="0"/>
              <a:t> of the predicted translation</a:t>
            </a:r>
          </a:p>
        </p:txBody>
      </p:sp>
    </p:spTree>
    <p:extLst>
      <p:ext uri="{BB962C8B-B14F-4D97-AF65-F5344CB8AC3E}">
        <p14:creationId xmlns:p14="http://schemas.microsoft.com/office/powerpoint/2010/main" val="170621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C669-D5B2-49A9-9210-A181BD67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Pre-neural Statistical MT Decoder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31D7D9-539F-45FA-84FD-E889F709BE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Referring back to the use of Bayes’ theorem in many pre-neural, statistical MT systems, we saw the equation:</a:t>
                </a:r>
              </a:p>
              <a:p>
                <a:pPr marL="0" indent="0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</m:e>
                    </m:acc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</m:lim>
                        </m:limLow>
                      </m:fName>
                      <m:e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F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F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nor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m:rPr>
                                    <m:nor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We already discussed the translation model and the language model; what remains is the </a:t>
                </a:r>
                <a:r>
                  <a:rPr lang="en-US" i="1" dirty="0"/>
                  <a:t>decoder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If we could loop through all possible English translations, in principle, we could estimate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P(F | E)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P(E)</a:t>
                </a:r>
                <a:r>
                  <a:rPr lang="en-US" dirty="0"/>
                  <a:t> for all of them, and then choose the argmax</a:t>
                </a:r>
              </a:p>
              <a:p>
                <a:r>
                  <a:rPr lang="en-US" dirty="0"/>
                  <a:t>Clearly, this is not feasible</a:t>
                </a:r>
              </a:p>
              <a:p>
                <a:r>
                  <a:rPr lang="en-US" dirty="0"/>
                  <a:t>One possible solution relies on A* search, which we cover in my AI class</a:t>
                </a:r>
              </a:p>
              <a:p>
                <a:r>
                  <a:rPr lang="en-US" dirty="0"/>
                  <a:t>Another, probably more commonly solution relies on </a:t>
                </a:r>
                <a:r>
                  <a:rPr lang="en-US" i="1" dirty="0"/>
                  <a:t>beam search</a:t>
                </a:r>
              </a:p>
              <a:p>
                <a:r>
                  <a:rPr lang="en-US" dirty="0"/>
                  <a:t>Beam search is not guaranteed to find the optimal solution, but it can often find a good solution much more efficiently</a:t>
                </a:r>
              </a:p>
              <a:p>
                <a:r>
                  <a:rPr lang="en-US" dirty="0"/>
                  <a:t>We will soon see that beam search is also used in many NMT systems</a:t>
                </a:r>
              </a:p>
              <a:p>
                <a:r>
                  <a:rPr lang="en-US" dirty="0"/>
                  <a:t>We are not discussing decoders of pre-neural statistical MT systems in detail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31D7D9-539F-45FA-84FD-E889F709BE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580" b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3565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0E13A-BFD5-4780-8E3C-08C406DE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Machine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608CD-803B-1F52-E5D7-349FAE37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mentioned earlier, when neural networks are used for MT, this is often referred to as </a:t>
            </a:r>
            <a:r>
              <a:rPr lang="en-US" b="1" dirty="0"/>
              <a:t>neural machine translation</a:t>
            </a:r>
            <a:r>
              <a:rPr lang="en-US" dirty="0"/>
              <a:t> (</a:t>
            </a:r>
            <a:r>
              <a:rPr lang="en-US" b="1" dirty="0"/>
              <a:t>NMT</a:t>
            </a:r>
            <a:r>
              <a:rPr lang="en-US" dirty="0"/>
              <a:t>)</a:t>
            </a:r>
          </a:p>
          <a:p>
            <a:r>
              <a:rPr lang="en-US" dirty="0"/>
              <a:t>The figure on the next slide, repeated from earlier in the topic, shows a general encoder-decoder network (not specific to MT)</a:t>
            </a:r>
          </a:p>
          <a:p>
            <a:r>
              <a:rPr lang="en-US" dirty="0"/>
              <a:t>Over the next few slides, we will discuss how such an architecture can be applied to MT</a:t>
            </a:r>
          </a:p>
        </p:txBody>
      </p:sp>
    </p:spTree>
    <p:extLst>
      <p:ext uri="{BB962C8B-B14F-4D97-AF65-F5344CB8AC3E}">
        <p14:creationId xmlns:p14="http://schemas.microsoft.com/office/powerpoint/2010/main" val="3378476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A34E-8737-4511-BBE7-78077DE48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Encoder-Decoder Network Revisited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61E976-616B-F7BF-8E7F-1F792571B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1" y="1690688"/>
            <a:ext cx="9479317" cy="374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41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10BC-3348-4BE6-99D9-20F5F51E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 Applied to MT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40BFAC-C6A3-4F01-BE64-D0C2259742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encoder</a:t>
                </a:r>
                <a:r>
                  <a:rPr lang="en-US" dirty="0"/>
                  <a:t> accepts an input sequence</a:t>
                </a:r>
              </a:p>
              <a:p>
                <a:r>
                  <a:rPr lang="en-US" dirty="0"/>
                  <a:t>For a machine translation system, the input represents a </a:t>
                </a:r>
                <a:r>
                  <a:rPr lang="en-US" i="1" dirty="0"/>
                  <a:t>sentence</a:t>
                </a:r>
                <a:r>
                  <a:rPr lang="en-US" dirty="0"/>
                  <a:t> to be translated from a </a:t>
                </a:r>
                <a:r>
                  <a:rPr lang="en-US" i="1" dirty="0"/>
                  <a:t>source language</a:t>
                </a:r>
                <a:r>
                  <a:rPr lang="en-US" dirty="0"/>
                  <a:t> to a </a:t>
                </a:r>
                <a:r>
                  <a:rPr lang="en-US" i="1" dirty="0"/>
                  <a:t>target language</a:t>
                </a:r>
              </a:p>
              <a:p>
                <a:r>
                  <a:rPr lang="en-US" dirty="0"/>
                  <a:t>This input sequence may be a sequence of </a:t>
                </a:r>
                <a:r>
                  <a:rPr lang="en-US" i="1" dirty="0"/>
                  <a:t>word embeddings</a:t>
                </a:r>
              </a:p>
              <a:p>
                <a:r>
                  <a:rPr lang="en-US" dirty="0"/>
                  <a:t>Recall that the encoder can use </a:t>
                </a:r>
                <a:r>
                  <a:rPr lang="en-US" i="1" dirty="0"/>
                  <a:t>any variation of RNN</a:t>
                </a:r>
                <a:r>
                  <a:rPr lang="en-US" dirty="0"/>
                  <a:t> (e.g., an </a:t>
                </a:r>
                <a:r>
                  <a:rPr lang="en-US" i="1" dirty="0"/>
                  <a:t>LSTM</a:t>
                </a:r>
                <a:r>
                  <a:rPr lang="en-US" dirty="0"/>
                  <a:t>); it can be </a:t>
                </a:r>
                <a:r>
                  <a:rPr lang="en-US" i="1" dirty="0"/>
                  <a:t>stacked</a:t>
                </a:r>
                <a:r>
                  <a:rPr lang="en-US" dirty="0"/>
                  <a:t>, and each layer can be </a:t>
                </a:r>
                <a:r>
                  <a:rPr lang="en-US" i="1" dirty="0"/>
                  <a:t>bidirectional</a:t>
                </a:r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i="1" dirty="0"/>
                  <a:t>cells</a:t>
                </a:r>
                <a:r>
                  <a:rPr lang="en-US" dirty="0"/>
                  <a:t> at the top layer produce visible hidden states,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Ultimately, the encoder produces a </a:t>
                </a:r>
                <a:r>
                  <a:rPr lang="en-US" i="1" dirty="0"/>
                  <a:t>context vector</a:t>
                </a:r>
                <a:r>
                  <a:rPr lang="en-US" dirty="0"/>
                  <a:t>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which is based on the sequence of hidden states produced by the encoder's top layer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40BFAC-C6A3-4F01-BE64-D0C2259742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928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604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73568-5E9E-4EC6-94B4-5F59A2D9A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 Applied to MT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272110-C263-4373-972B-2BCF052E22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i="1" dirty="0"/>
                  <a:t>decoder</a:t>
                </a:r>
                <a:r>
                  <a:rPr lang="en-US" dirty="0"/>
                  <a:t> accepts the context,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and produces a sequence of hidden states,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m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Optionally, each current decoder cell may consider the entire context vector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in addition to the previous hidden state and the previous output 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A general equation for the hidden state of the decoder produced at time step,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, can thus be expressed as: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For MT, the first parameter,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, is the word embedding representing the word generated at the previous time step, y</a:t>
                </a:r>
                <a:r>
                  <a:rPr lang="en-US" baseline="-25000" dirty="0"/>
                  <a:t>t-1</a:t>
                </a:r>
              </a:p>
              <a:p>
                <a:r>
                  <a:rPr lang="en-US" dirty="0"/>
                  <a:t>The second parameter is the previous hidden state produced by the decoder</a:t>
                </a:r>
              </a:p>
              <a:p>
                <a:r>
                  <a:rPr lang="en-US" dirty="0"/>
                  <a:t>The output layer computes the </a:t>
                </a:r>
                <a:r>
                  <a:rPr lang="en-US" i="1" dirty="0"/>
                  <a:t>outputs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m</m:t>
                        </m:r>
                      </m:sup>
                    </m:sSubSup>
                  </m:oMath>
                </a14:m>
                <a:r>
                  <a:rPr lang="en-US" dirty="0"/>
                  <a:t>, based the hidden states of the decoder</a:t>
                </a:r>
              </a:p>
              <a:p>
                <a:r>
                  <a:rPr lang="en-US" dirty="0"/>
                  <a:t>Optionally,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 and the previous output can also be used by the output layer at each time step, in addition to a weighted version of the current hidden state</a:t>
                </a:r>
              </a:p>
              <a:p>
                <a:r>
                  <a:rPr lang="en-US" dirty="0"/>
                  <a:t>For an MT system, assuming softmax is used at the output layer,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dirty="0"/>
                  <a:t> values represent a probability distribution of possible words in the </a:t>
                </a:r>
                <a:r>
                  <a:rPr lang="en-US" i="1" dirty="0"/>
                  <a:t>target language</a:t>
                </a:r>
                <a:endParaRPr lang="en-US" dirty="0"/>
              </a:p>
              <a:p>
                <a:r>
                  <a:rPr lang="en-US" dirty="0"/>
                  <a:t>This leads to the general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softmax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  <m: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272110-C263-4373-972B-2BCF052E22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801" r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963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47D3B-5501-470B-B052-52D7A87B0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 Encoder-Decoder for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CB6FB-646F-4CF9-B2D4-0D0015F46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to train an NMT system, we use sentence-pairs from a </a:t>
            </a:r>
            <a:r>
              <a:rPr lang="en-US" i="1" dirty="0"/>
              <a:t>parallel corpus</a:t>
            </a:r>
            <a:r>
              <a:rPr lang="en-US" dirty="0"/>
              <a:t>, a.k.a. a parallel text or a bitext</a:t>
            </a:r>
          </a:p>
          <a:p>
            <a:r>
              <a:rPr lang="en-US" dirty="0"/>
              <a:t>The source sentence, ending in an end-of-sentence marker is applied to the encoder</a:t>
            </a:r>
          </a:p>
          <a:p>
            <a:r>
              <a:rPr lang="en-US" dirty="0"/>
              <a:t>When the decoder is applied, the error is based on the probability assigned to the true next word (if we are using the </a:t>
            </a:r>
            <a:r>
              <a:rPr lang="en-US" i="1" dirty="0"/>
              <a:t>cross-entropy loss function</a:t>
            </a:r>
            <a:r>
              <a:rPr lang="en-US" dirty="0"/>
              <a:t>)</a:t>
            </a:r>
          </a:p>
          <a:p>
            <a:r>
              <a:rPr lang="en-US" dirty="0"/>
              <a:t>Regardless of what word the decoder predicts, the actual next word from the target sentence is fed to the decoder at the next time step for training</a:t>
            </a:r>
          </a:p>
          <a:p>
            <a:r>
              <a:rPr lang="en-US" dirty="0"/>
              <a:t>The end-of-sentence marker is never fed to the decoder as input, but it is the expected token after the last word in the target sentence </a:t>
            </a:r>
          </a:p>
          <a:p>
            <a:r>
              <a:rPr lang="en-US" dirty="0"/>
              <a:t>The entire encoder-decoder network can be trained </a:t>
            </a:r>
            <a:r>
              <a:rPr lang="en-US" i="1" dirty="0"/>
              <a:t>end-to-end</a:t>
            </a:r>
            <a:r>
              <a:rPr lang="en-US" dirty="0"/>
              <a:t> using </a:t>
            </a:r>
            <a:r>
              <a:rPr lang="en-US" i="1" dirty="0"/>
              <a:t>stochastic gradient descent</a:t>
            </a:r>
            <a:r>
              <a:rPr lang="en-US" dirty="0"/>
              <a:t> and </a:t>
            </a:r>
            <a:r>
              <a:rPr lang="en-US" i="1" dirty="0"/>
              <a:t>backpropagation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98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E4AF-ABAE-496E-A49E-60396A2B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with Choosing Words As We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97B16-4FB6-4703-9078-E97B61F21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have been assuming that the decoder applies an argmax to the output of softmax to determine the most likely word at each time step</a:t>
            </a:r>
          </a:p>
          <a:p>
            <a:r>
              <a:rPr lang="en-US" dirty="0"/>
              <a:t>This would be an example of </a:t>
            </a:r>
            <a:r>
              <a:rPr lang="en-US" i="1" dirty="0"/>
              <a:t>greedy</a:t>
            </a:r>
            <a:r>
              <a:rPr lang="en-US" dirty="0"/>
              <a:t> decoding</a:t>
            </a:r>
          </a:p>
          <a:p>
            <a:r>
              <a:rPr lang="en-US" dirty="0"/>
              <a:t>This is not optimal to produce the best overall sentence</a:t>
            </a:r>
          </a:p>
          <a:p>
            <a:r>
              <a:rPr lang="en-US" dirty="0"/>
              <a:t>Book: "The problem is that the token that looks good to the decoder now might turn out later to have been the wrong choice"</a:t>
            </a:r>
          </a:p>
          <a:p>
            <a:r>
              <a:rPr lang="en-US" dirty="0"/>
              <a:t>For sequence labelling tasks, we can use algorithms such as the Viterbi algorithm to optimize tags for the entire sentence</a:t>
            </a:r>
          </a:p>
          <a:p>
            <a:r>
              <a:rPr lang="en-US" dirty="0"/>
              <a:t>The current draft of the book explains that this doesn't work for generation tasks involving long-distance dependencies</a:t>
            </a:r>
          </a:p>
          <a:p>
            <a:r>
              <a:rPr lang="en-US" dirty="0"/>
              <a:t>Related to this, I would add that the Markov assumption doesn't 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662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25DB8-9EC7-4E88-A457-60D9BB58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478A3-44D3-42CE-99EA-A2915AEFD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One common method to improve translations (or other encoder-decoder tasks) is to use </a:t>
            </a:r>
            <a:r>
              <a:rPr lang="en-US" b="1" dirty="0"/>
              <a:t>beam search</a:t>
            </a:r>
          </a:p>
          <a:p>
            <a:r>
              <a:rPr lang="en-US" dirty="0"/>
              <a:t>We also mentioned beam search as a technique used by decoders for pre-neural statistical MT</a:t>
            </a:r>
          </a:p>
          <a:p>
            <a:r>
              <a:rPr lang="en-US" dirty="0"/>
              <a:t>My slides on beam search for NMT are partially based on an earlier draft of the textbook; the current draft covers beam search in Section 10.4 (Chapter 10, in general, relates to Transformers)</a:t>
            </a:r>
          </a:p>
          <a:p>
            <a:r>
              <a:rPr lang="en-US" dirty="0"/>
              <a:t>Beam search views the task of the decoder as a search through the state space of possible output sequences (translations, in the case of MT), but we must avoid an exponential search</a:t>
            </a:r>
          </a:p>
          <a:p>
            <a:r>
              <a:rPr lang="en-US" dirty="0"/>
              <a:t>At the first step of decoding, beam search keeps track of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best choices;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the </a:t>
            </a:r>
            <a:r>
              <a:rPr lang="en-US" i="1" dirty="0"/>
              <a:t>beam size</a:t>
            </a:r>
            <a:endParaRPr lang="en-US" dirty="0"/>
          </a:p>
          <a:p>
            <a:r>
              <a:rPr lang="en-US" dirty="0"/>
              <a:t>For MT, after the first step, it keeps track of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most likely first words of the predicted translation </a:t>
            </a:r>
          </a:p>
          <a:p>
            <a:r>
              <a:rPr lang="en-US" dirty="0"/>
              <a:t>Using general search terminology,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states currently comprising the beam represent the </a:t>
            </a:r>
            <a:r>
              <a:rPr lang="en-US" i="1" dirty="0"/>
              <a:t>frontier</a:t>
            </a:r>
            <a:r>
              <a:rPr lang="en-US" dirty="0"/>
              <a:t> of the search; the partial paths leading to these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states can be called </a:t>
            </a:r>
            <a:r>
              <a:rPr lang="en-US" i="1" dirty="0"/>
              <a:t>hypotheses</a:t>
            </a:r>
            <a:endParaRPr lang="en-US" dirty="0"/>
          </a:p>
          <a:p>
            <a:r>
              <a:rPr lang="en-US" dirty="0"/>
              <a:t>Each of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hypotheses leading to states on the frontier is fed to a distinct decoder; that is, for each of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hypotheses, we are keeping track of separate updated states of the entire neural network</a:t>
            </a:r>
          </a:p>
          <a:p>
            <a:r>
              <a:rPr lang="en-US" dirty="0"/>
              <a:t>Looking at the outputs of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softmax functions, we choose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best updated hypotheses to store for the next time step (along with their updated full neural networks) </a:t>
            </a:r>
          </a:p>
          <a:p>
            <a:r>
              <a:rPr lang="en-US" dirty="0"/>
              <a:t>For MT, after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time steps, the current hypotheses represent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best output sequences so far, representing predictions for the first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/>
              <a:t> words of the translated sentence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04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88840-5F2E-480D-99A9-DE498580C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Terminating Beam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32A83-CC87-44BA-967C-C083AF689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When an end-of-sentence marker is generated, the hypothesis leading to it is recorded, and the size of the beam is reduced by one</a:t>
            </a:r>
          </a:p>
          <a:p>
            <a:r>
              <a:rPr lang="en-US" dirty="0"/>
              <a:t>The process continues until the beam size is 0</a:t>
            </a:r>
          </a:p>
          <a:p>
            <a:r>
              <a:rPr lang="en-US" dirty="0"/>
              <a:t>At that point, we have remembered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complete hypotheses, each representing a fully translated sentence</a:t>
            </a:r>
          </a:p>
          <a:p>
            <a:r>
              <a:rPr lang="en-US" dirty="0"/>
              <a:t>Based on their overall probabilities (determined by the softmax functions that predicted the target words), we can choose the best sentence</a:t>
            </a:r>
          </a:p>
          <a:p>
            <a:r>
              <a:rPr lang="en-US" dirty="0"/>
              <a:t>The figure on the next slide (from an earlier draft of the textbook) helps to explain how beam search works</a:t>
            </a:r>
          </a:p>
          <a:p>
            <a:r>
              <a:rPr lang="en-US" dirty="0"/>
              <a:t>One issue with beam search is that longer sequences tend to have lower probabilities associated with them than shorter sequences</a:t>
            </a:r>
          </a:p>
          <a:p>
            <a:r>
              <a:rPr lang="en-US" dirty="0"/>
              <a:t>This is because more probabilities have been multiplied together</a:t>
            </a:r>
          </a:p>
          <a:p>
            <a:r>
              <a:rPr lang="en-US" dirty="0"/>
              <a:t>This can be mitigated with some sort of length normalization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98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033C-99D9-463B-9DFB-203A21331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BCCDB2-A1C7-468F-B9F1-7D0F449A0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8530" y="1919288"/>
            <a:ext cx="8514940" cy="46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027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D703-928B-41BF-B1F1-57ADC160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Context Vector Revisited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ECE60-3E74-48AE-AC9E-DCB7739284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6008" y="1825625"/>
                <a:ext cx="10515600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So far, we haven’t said much about the context vector,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dirty="0"/>
                  <a:t>, except that it "is a function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US" dirty="0"/>
                  <a:t>; we can write this generally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c=f(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b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dirty="0"/>
                  <a:t>However, the number of hidden states produced by the encoder varies according to the length of the input sequence</a:t>
                </a:r>
              </a:p>
              <a:p>
                <a:r>
                  <a:rPr lang="en-US" dirty="0"/>
                  <a:t>We need a fixed-sized context vector, so we can't juts concatenate all of them</a:t>
                </a:r>
              </a:p>
              <a:p>
                <a:r>
                  <a:rPr lang="en-US" dirty="0"/>
                  <a:t>One approach is to use only the final hidden state as the context vector</a:t>
                </a:r>
              </a:p>
              <a:p>
                <a:r>
                  <a:rPr lang="en-US" dirty="0"/>
                  <a:t>However, this leads to context that dominated by the latter part of the input</a:t>
                </a:r>
              </a:p>
              <a:p>
                <a:r>
                  <a:rPr lang="en-US" dirty="0"/>
                  <a:t>For bidirectional RNN variations, another approach is to concatenate the final hidden states from each direction</a:t>
                </a:r>
              </a:p>
              <a:p>
                <a:r>
                  <a:rPr lang="en-US" dirty="0"/>
                  <a:t>However, this leads to context that is dominated by the start and end of the input</a:t>
                </a:r>
              </a:p>
              <a:p>
                <a:r>
                  <a:rPr lang="en-US" dirty="0"/>
                  <a:t>Another possibility is to sum or average all the hidden states produced by the encoder</a:t>
                </a:r>
              </a:p>
              <a:p>
                <a:r>
                  <a:rPr lang="en-US" dirty="0"/>
                  <a:t>However, it is not generally the case that all hidden states are equally important</a:t>
                </a:r>
              </a:p>
              <a:p>
                <a:r>
                  <a:rPr lang="en-US" dirty="0"/>
                  <a:t>It is also possible that the relative importance of specific encoder hidden states will change as the decoder is producing different parts of the output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ECE60-3E74-48AE-AC9E-DCB7739284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6008" y="1825625"/>
                <a:ext cx="10515600" cy="4351338"/>
              </a:xfrm>
              <a:blipFill>
                <a:blip r:embed="rId2"/>
                <a:stretch>
                  <a:fillRect l="-522" t="-280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22865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2B9EF-593F-4FAD-95BB-FE4D9C59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D9EB9A-D54E-4E5C-9AC4-45E9B20DE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Instead, we can apply an </a:t>
                </a:r>
                <a:r>
                  <a:rPr lang="en-US" i="1" dirty="0"/>
                  <a:t>attention mechanism</a:t>
                </a:r>
                <a:r>
                  <a:rPr lang="en-US" dirty="0"/>
                  <a:t>; such a technique is often simply referred to as </a:t>
                </a:r>
                <a:r>
                  <a:rPr lang="en-US" b="1" dirty="0"/>
                  <a:t>attention</a:t>
                </a:r>
              </a:p>
              <a:p>
                <a:r>
                  <a:rPr lang="en-US" dirty="0"/>
                  <a:t>Added to encoder-decoder models, attention has led to improved performance for several NLP tasks, including machine translation</a:t>
                </a:r>
              </a:p>
              <a:p>
                <a:r>
                  <a:rPr lang="en-US" dirty="0"/>
                  <a:t>Instead of having a static context vector, a different context vector is generated at each time step of the decoder</a:t>
                </a:r>
              </a:p>
              <a:p>
                <a:r>
                  <a:rPr lang="en-US" dirty="0"/>
                  <a:t>Therefore, instead of writing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</m:d>
                  </m:oMath>
                </a14:m>
                <a:r>
                  <a:rPr lang="en-US" dirty="0"/>
                  <a:t>, as we did earlier, we can write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In the new equation,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/>
                  <a:t> is the updated context vector at step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dirty="0"/>
                  <a:t> of the decoder</a:t>
                </a:r>
              </a:p>
              <a:p>
                <a:r>
                  <a:rPr lang="en-US" dirty="0"/>
                  <a:t>Of course, we need to discuss how to compute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D9EB9A-D54E-4E5C-9AC4-45E9B20DE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b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1680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08F4-8528-4DE9-9E0E-CE961D39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Computing Scores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25E94F-93DA-4108-A6E1-1BB0901CDC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dirty="0"/>
                  <a:t>Book: "The first step in computing </a:t>
                </a:r>
                <a:r>
                  <a:rPr lang="en-US" i="1" dirty="0"/>
                  <a:t>c</a:t>
                </a:r>
                <a:r>
                  <a:rPr lang="en-US" i="1" baseline="-25000" dirty="0"/>
                  <a:t>i</a:t>
                </a:r>
                <a:r>
                  <a:rPr lang="en-US" dirty="0"/>
                  <a:t> is to compute how much to focus on each encoder state, how </a:t>
                </a:r>
                <a:r>
                  <a:rPr lang="en-US" i="1" dirty="0"/>
                  <a:t>relevant</a:t>
                </a:r>
                <a:r>
                  <a:rPr lang="en-US" dirty="0"/>
                  <a:t> each encoder state is to the decoder state captured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</m:oMath>
                </a14:m>
                <a:r>
                  <a:rPr lang="en-US" dirty="0"/>
                  <a:t>"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One simple method for computing scores is to use a dot product, in which case the method is called </a:t>
                </a:r>
                <a:r>
                  <a:rPr lang="en-US" i="1" dirty="0"/>
                  <a:t>dot-product attention</a:t>
                </a:r>
                <a:r>
                  <a:rPr lang="en-US" dirty="0"/>
                  <a:t>: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score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  <m: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j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</m:sup>
                        </m:sSubSup>
                      </m:e>
                    </m:d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j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</m:sup>
                    </m:sSub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r>
                  <a:rPr lang="en-US" dirty="0"/>
                  <a:t>This method has been used for some implementations of attention, and it can lead to very good results for some tasks</a:t>
                </a:r>
              </a:p>
              <a:p>
                <a:r>
                  <a:rPr lang="en-US" dirty="0"/>
                  <a:t>Using the dot product, we are paying the most attention to hidden states from the encoder that are most similar to the previous hidden state from the decoder</a:t>
                </a:r>
              </a:p>
              <a:p>
                <a:r>
                  <a:rPr lang="en-US" dirty="0"/>
                  <a:t>Another method for computing similarity scores allows the network to learn how to compare encoder hidden states to decoder hidden states</a:t>
                </a:r>
              </a:p>
              <a:p>
                <a:r>
                  <a:rPr lang="en-US" dirty="0"/>
                  <a:t>One way to do this is: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score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</m:t>
                            </m:r>
                          </m:sup>
                        </m:sSubSup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j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e</m:t>
                            </m:r>
                          </m:sup>
                        </m:sSubSup>
                      </m:e>
                    </m:d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e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The weights are regular neural network weights, learned with all other weights during end-to-end training of the neural network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25E94F-93DA-4108-A6E1-1BB0901CDC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027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E6AFA-7197-4C83-AB64-AA7154A0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Computing the Context Vector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6DE04-730F-478D-9AA0-D064305E82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However the similarity scores are computed, a softmax function is used to normalize them: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</a:rPr>
                      <m:t>softmax</m:t>
                    </m:r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score</m:t>
                        </m:r>
                        <m:d>
                          <m:d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sup>
                            </m:sSub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sup>
                            </m:sSubSup>
                          </m:e>
                        </m:d>
                        <m:r>
                          <a:rPr lang="en-US" i="0">
                            <a:latin typeface="Cambria Math" panose="02040503050406030204" pitchFamily="18" charset="0"/>
                          </a:rPr>
                          <m:t> ∀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∊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 add: When learning weights for to obtain scores, a tanh function is often applied in practice before applying the softmax function</a:t>
                </a:r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</m:oMath>
                </a14:m>
                <a:r>
                  <a:rPr lang="en-US" dirty="0"/>
                  <a:t> values represent "the proportional relevance of each encoder hidden state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n-US" dirty="0"/>
                  <a:t> to the prior hidden decoder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bSup>
                  </m:oMath>
                </a14:m>
                <a:r>
                  <a:rPr lang="en-US" dirty="0"/>
                  <a:t>"</a:t>
                </a:r>
              </a:p>
              <a:p>
                <a:r>
                  <a:rPr lang="en-US" dirty="0"/>
                  <a:t>Using these values, we can compute the current context vector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α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ij</m:t>
                            </m:r>
                          </m:sub>
                        </m:sSub>
                        <m:sSubSup>
                          <m:sSubSup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j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e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The figure on the next slide helps to explain the attention mechanism</a:t>
                </a:r>
              </a:p>
              <a:p>
                <a:r>
                  <a:rPr lang="en-US" dirty="0"/>
                  <a:t>The figure assumes</a:t>
                </a:r>
                <a:r>
                  <a:rPr lang="en-US" i="1" dirty="0"/>
                  <a:t> </a:t>
                </a:r>
                <a:r>
                  <a:rPr lang="en-US" dirty="0"/>
                  <a:t>dot-product attention is being used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6DE04-730F-478D-9AA0-D064305E8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522" b="-3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9415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3A49-9D71-4171-BCFC-EE898A75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Graphical Depiction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E00BF9-3BCF-258D-3A0C-8A8C2DF6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204" y="1690688"/>
            <a:ext cx="8205591" cy="453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201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3D85-DF69-4E21-9C9A-A6D55AA9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MT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277A4-0263-410A-997A-AFF54606E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way to evaluate MT systems is to rely on human judgements, but that is expensive and not always feasible</a:t>
            </a:r>
          </a:p>
          <a:p>
            <a:r>
              <a:rPr lang="en-US" dirty="0"/>
              <a:t>Another way is to use a metric</a:t>
            </a:r>
          </a:p>
          <a:p>
            <a:r>
              <a:rPr lang="en-US" dirty="0"/>
              <a:t>The metric that has dominated the automatic MT literature is called </a:t>
            </a:r>
            <a:r>
              <a:rPr lang="en-US" b="1" dirty="0"/>
              <a:t>BLEU</a:t>
            </a:r>
            <a:r>
              <a:rPr lang="en-US" dirty="0"/>
              <a:t>, which stands for Bilingual Evaluation Understudy</a:t>
            </a:r>
          </a:p>
          <a:p>
            <a:pPr lvl="1"/>
            <a:r>
              <a:rPr lang="en-US" dirty="0"/>
              <a:t>BLEU compares an automatically generated translation to one or more human translations of the same source sentence to the same target language</a:t>
            </a:r>
          </a:p>
          <a:p>
            <a:pPr lvl="1"/>
            <a:r>
              <a:rPr lang="en-US" dirty="0"/>
              <a:t>BLUE measures the frequencies of all N-grams, up to some specified N, that overlap with at least one of the human sentences</a:t>
            </a:r>
          </a:p>
          <a:p>
            <a:pPr lvl="1"/>
            <a:r>
              <a:rPr lang="en-US" dirty="0"/>
              <a:t>These measures are combined, and there is also a penalty for brevity, without which the metric would favor short translations</a:t>
            </a:r>
          </a:p>
          <a:p>
            <a:r>
              <a:rPr lang="en-US" dirty="0"/>
              <a:t>When BLEU was first created, it seemed to correlate very well with human judgements of quality</a:t>
            </a:r>
          </a:p>
          <a:p>
            <a:r>
              <a:rPr lang="en-US" dirty="0"/>
              <a:t>However, after researchers started to optimize their systems specifically to maximize BLEU scores, that correlation often fails to hold</a:t>
            </a:r>
          </a:p>
          <a:p>
            <a:r>
              <a:rPr lang="en-US" dirty="0"/>
              <a:t>Nonetheless, BLEU has been the dominant metric to evaluate MT systems</a:t>
            </a:r>
          </a:p>
          <a:p>
            <a:r>
              <a:rPr lang="en-US" dirty="0"/>
              <a:t>The textbook also explains a similar, newer metric called </a:t>
            </a:r>
            <a:r>
              <a:rPr lang="en-US" i="1" dirty="0"/>
              <a:t>chrF</a:t>
            </a:r>
          </a:p>
        </p:txBody>
      </p:sp>
    </p:spTree>
    <p:extLst>
      <p:ext uri="{BB962C8B-B14F-4D97-AF65-F5344CB8AC3E}">
        <p14:creationId xmlns:p14="http://schemas.microsoft.com/office/powerpoint/2010/main" val="11130708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97C3-1CFB-4734-93B3-B8F7FEAE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Cartoon Found on Twitter, Posted in 2016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75BB4310-A020-4C92-ABA3-F40C35EBF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895" y="1801905"/>
            <a:ext cx="8346209" cy="4556499"/>
          </a:xfrm>
        </p:spPr>
      </p:pic>
    </p:spTree>
    <p:extLst>
      <p:ext uri="{BB962C8B-B14F-4D97-AF65-F5344CB8AC3E}">
        <p14:creationId xmlns:p14="http://schemas.microsoft.com/office/powerpoint/2010/main" val="1216515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11288</TotalTime>
  <Words>5117</Words>
  <Application>Microsoft Office PowerPoint</Application>
  <PresentationFormat>Widescreen</PresentationFormat>
  <Paragraphs>302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Office Theme</vt:lpstr>
      <vt:lpstr>ECE467: Natural Language Processing</vt:lpstr>
      <vt:lpstr>Review of RNNs</vt:lpstr>
      <vt:lpstr>Mapping Sequences to Sequences</vt:lpstr>
      <vt:lpstr>Recall: RNN Equations</vt:lpstr>
      <vt:lpstr>Recall: Autoregressive Generation</vt:lpstr>
      <vt:lpstr>Recall: Autoregressive Generation Example</vt:lpstr>
      <vt:lpstr>Autoregressive Generation with Prefix</vt:lpstr>
      <vt:lpstr>Autoregressive Generation with Prefix Example</vt:lpstr>
      <vt:lpstr>Machine Translation</vt:lpstr>
      <vt:lpstr>Training Data for MT</vt:lpstr>
      <vt:lpstr>Using an RNN for MT</vt:lpstr>
      <vt:lpstr>NMT: Similar to Autoregressive Generation</vt:lpstr>
      <vt:lpstr>Simple Encoder-Decoder Model</vt:lpstr>
      <vt:lpstr>Simple Encoder-Decoder Network</vt:lpstr>
      <vt:lpstr>Generalized Encoder-Decoder Network</vt:lpstr>
      <vt:lpstr>Basic Encoder-Decoder Network</vt:lpstr>
      <vt:lpstr>Decoder Functionality</vt:lpstr>
      <vt:lpstr>Excursion: Pre-neural MT</vt:lpstr>
      <vt:lpstr>Example of a Translated Passage</vt:lpstr>
      <vt:lpstr>Some Reasons that Automatic MT is Difficult</vt:lpstr>
      <vt:lpstr>Pre-Statistical Machine Translation</vt:lpstr>
      <vt:lpstr>The Vauquois Triangle</vt:lpstr>
      <vt:lpstr>Fluency vs. Faithfulness</vt:lpstr>
      <vt:lpstr>Bayes’ Rule for Pre-neural Statistical MT</vt:lpstr>
      <vt:lpstr>Pre-neural Statistical MT Translation Model</vt:lpstr>
      <vt:lpstr>Pre-neural Statistical MT Language Model</vt:lpstr>
      <vt:lpstr>Pre-neural Statistical MT Decoder</vt:lpstr>
      <vt:lpstr>Neural Machine Translation</vt:lpstr>
      <vt:lpstr>Basic Encoder-Decoder Network Revisited</vt:lpstr>
      <vt:lpstr>Encoder Applied to MT</vt:lpstr>
      <vt:lpstr>Decoder Applied to MT</vt:lpstr>
      <vt:lpstr>Training an Encoder-Decoder for MT</vt:lpstr>
      <vt:lpstr>Problem with Choosing Words As We Go</vt:lpstr>
      <vt:lpstr>Beam Search</vt:lpstr>
      <vt:lpstr>Terminating Beam Search</vt:lpstr>
      <vt:lpstr>Beam Search Example</vt:lpstr>
      <vt:lpstr>The Context Vector Revisited</vt:lpstr>
      <vt:lpstr>Attention</vt:lpstr>
      <vt:lpstr>Attention: Computing Scores</vt:lpstr>
      <vt:lpstr>Attention: Computing the Context Vector</vt:lpstr>
      <vt:lpstr>Attention: Graphical Depiction</vt:lpstr>
      <vt:lpstr>Evaluating MT systems</vt:lpstr>
      <vt:lpstr>Cartoon Found on Twitter, Posted in 2016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Recurrent Neural Networks</dc:title>
  <dc:creator>Carl Sable</dc:creator>
  <cp:lastModifiedBy>Carl Sable</cp:lastModifiedBy>
  <cp:revision>156</cp:revision>
  <dcterms:created xsi:type="dcterms:W3CDTF">2020-04-15T02:21:34Z</dcterms:created>
  <dcterms:modified xsi:type="dcterms:W3CDTF">2023-04-17T15:27:50Z</dcterms:modified>
</cp:coreProperties>
</file>