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6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B6E82-EA4F-4D55-BE55-7786FFE503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904379-B41A-4B39-9842-8F67FD7CF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600A3-7993-4512-9179-3DAD23BC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15F61-3575-4EF8-9B24-896F6A252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6BE81-D0EF-49C1-B6D8-3C901B79D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2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FB13B-EB3D-4D46-A2F6-0752CADCC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2F225-720A-4203-95F6-FED81C8A9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0DCE7-8205-40AC-BB1E-E49174BCA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09443-7CA9-426C-B62C-CC3AF696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D208C-B893-4D57-8E1A-9910FF54E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1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F8A3C-BEE0-49C4-92C1-2440FA926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C1C4C-5FCA-4FDB-AA0B-EAE7199A9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0880B-7C06-45D3-8D0A-018F8B85E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4FCBC-3094-40A2-92E0-F8D93BFE9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E4102-726C-47F0-A019-559FE5BA5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328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A6954-5CD8-4A73-8CCB-D3B7D9C60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216AB-2636-4109-82DA-C59EC4BB82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E414C-061F-49DA-81EB-9233BC8B7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D0CFB-A74F-46F1-9DD8-5D37D041D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61735-C95C-44D2-883F-53DB4580F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D48F6-D938-4FDD-A13E-D0822644C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63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7358-AA3E-48A9-B10B-70511F54E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4C966-E68E-443D-BEAC-1B7875148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610D4-8CFF-4EC4-8B5B-D2922175E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9E4BBB-80F9-4BE4-8A19-F06446C78D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297FCD-6CD5-4171-B75C-623C8E7C09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096073-0E6F-4995-8865-4EEBBD51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44ECB8-96D7-4430-BA0B-17CBE6D18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2C494D-5C30-44BE-83F2-480C1F5BE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62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9FF5F-3547-470B-89BC-78177531F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E0163B-B062-4258-B967-757D560A8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BE457A-D8B0-4E27-A398-3CB02A86A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F5E1EA-52E4-4FDB-BBD4-9EF97ACF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9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7466-74DF-4A7D-9E32-198795FC0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47CE8F-DBD1-4524-8643-8C0D2818B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7A6B5-F0B9-4D28-AE69-13D71C124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39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8D651-A3FC-4F7F-ABD3-C7A5485BA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6FBE0-4A24-49F8-964E-07CDA8B7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B3946-33EF-4149-932B-63B5E4F4C9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96DFD-38AC-4627-AD0A-FC4242607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43B31-3D7A-41A8-87C6-DFEE6C32F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A2ECF-1C6E-4E57-A462-2F375AD64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70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A2612-AC34-42D3-901C-F9B68C2E3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E445E2-665D-4594-B993-7CFD5FC2FD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00CEA-B677-47DB-8219-1119EFB57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EF5C26-1B0F-430E-9D44-0C0BBAA38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CF777-47BE-411E-9388-7100D4A46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C7E45-61B7-4D94-90A3-2C3DC4835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0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1592D-6121-46BE-AFDF-0E1DC1584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98814-B7F2-47A9-B22C-AD5D3E29E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E3836-6D5C-4FD2-905F-D11A30008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E19F0-AC01-46F2-8FDC-4209C2773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01993-6F93-4CD8-A63C-C77445D2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59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BCAF5-DC9D-40A7-9E98-5121E47E67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78DABA-FE86-4903-8CB7-2CE40F59F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D3F7D1-C1CA-4B39-866A-97C428D5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1465A-08A6-4160-96CB-76B500DE9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F347D-B435-4679-8354-E679BEBEF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4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CA2E11-E43C-48B9-852A-CC716010C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9E11-A64C-4172-999D-EF06D941A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7B38A-775A-4D4F-A398-F8A3B0554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19F58-BCB0-4280-9970-12121396818B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5566C-5474-43E0-9B06-F0FA82DCB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CBAA8-A582-4E20-9A94-69BE47C75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2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Sable.Cooper@gmail.com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F40DE-592C-45DA-82AE-44360D88B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F5A99-B49A-4382-8215-63AEB4001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Lectures will be held:</a:t>
            </a:r>
          </a:p>
          <a:p>
            <a:pPr lvl="1"/>
            <a:r>
              <a:rPr lang="en-US" dirty="0"/>
              <a:t>Wednesdays from 11 am – 1 pm</a:t>
            </a:r>
          </a:p>
          <a:p>
            <a:pPr lvl="1"/>
            <a:r>
              <a:rPr lang="en-US" dirty="0"/>
              <a:t>Thursdays from 11 am – 12 pm</a:t>
            </a:r>
          </a:p>
          <a:p>
            <a:pPr lvl="1"/>
            <a:r>
              <a:rPr lang="en-US" dirty="0"/>
              <a:t>Lectures will take place in Rm. 503</a:t>
            </a:r>
          </a:p>
          <a:p>
            <a:pPr lvl="1"/>
            <a:r>
              <a:rPr lang="en-US" dirty="0"/>
              <a:t>If we are forced to do any lectures remotely, those lectures will take place via Teams</a:t>
            </a:r>
          </a:p>
          <a:p>
            <a:r>
              <a:rPr lang="en-US" dirty="0"/>
              <a:t>My Cooper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I’ll post syllabus info and the course schedule on the course webpage</a:t>
            </a:r>
          </a:p>
          <a:p>
            <a:pPr lvl="1"/>
            <a:r>
              <a:rPr lang="en-US" dirty="0"/>
              <a:t>General course policies can be found using the "policies" link on my Cooper webpage (not the course webpage)</a:t>
            </a:r>
          </a:p>
          <a:p>
            <a:r>
              <a:rPr lang="en-US" dirty="0"/>
              <a:t>E-mail: </a:t>
            </a:r>
            <a:r>
              <a:rPr lang="en-US" dirty="0">
                <a:hlinkClick r:id="rId3"/>
              </a:rPr>
              <a:t>CarlSable.Cooper@gmail.com</a:t>
            </a:r>
            <a:r>
              <a:rPr lang="en-US" dirty="0"/>
              <a:t> (I am using my Cooper Gmail address for this course because it is better for accepting Python files)</a:t>
            </a:r>
          </a:p>
        </p:txBody>
      </p:sp>
    </p:spTree>
    <p:extLst>
      <p:ext uri="{BB962C8B-B14F-4D97-AF65-F5344CB8AC3E}">
        <p14:creationId xmlns:p14="http://schemas.microsoft.com/office/powerpoint/2010/main" val="103729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B0564-99C4-487B-AA5E-B92E31AFD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63F52-6B21-499A-B55A-3256A423D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field of </a:t>
            </a:r>
            <a:r>
              <a:rPr lang="en-US" b="1" dirty="0"/>
              <a:t>natural language processing </a:t>
            </a:r>
            <a:r>
              <a:rPr lang="en-US" dirty="0"/>
              <a:t>(</a:t>
            </a:r>
            <a:r>
              <a:rPr lang="en-US" b="1" dirty="0"/>
              <a:t>NLP</a:t>
            </a:r>
            <a:r>
              <a:rPr lang="en-US" dirty="0"/>
              <a:t>) deals with tasks that involve computers processing written or spoken </a:t>
            </a:r>
            <a:r>
              <a:rPr lang="en-US" i="1" dirty="0"/>
              <a:t>human languages</a:t>
            </a:r>
          </a:p>
          <a:p>
            <a:r>
              <a:rPr lang="en-US" dirty="0"/>
              <a:t>Human languages, a.k.a. </a:t>
            </a:r>
            <a:r>
              <a:rPr lang="en-US" i="1" dirty="0"/>
              <a:t>natural languages</a:t>
            </a:r>
            <a:r>
              <a:rPr lang="en-US" dirty="0"/>
              <a:t>, include, e.g., English, Spanish, Korean, etc.; most human languages have various dialects</a:t>
            </a:r>
          </a:p>
          <a:p>
            <a:r>
              <a:rPr lang="en-US" dirty="0"/>
              <a:t>Human languages can be contrasted to </a:t>
            </a:r>
            <a:r>
              <a:rPr lang="en-US" i="1" dirty="0"/>
              <a:t>formal languages</a:t>
            </a:r>
            <a:r>
              <a:rPr lang="en-US" dirty="0"/>
              <a:t>, such as propositional calculus, first-order logic, C++, or Python</a:t>
            </a:r>
          </a:p>
          <a:p>
            <a:r>
              <a:rPr lang="en-US" dirty="0"/>
              <a:t>NLP is considered a subfield of </a:t>
            </a:r>
            <a:r>
              <a:rPr lang="en-US" b="1" dirty="0"/>
              <a:t>artificial intelligence </a:t>
            </a:r>
            <a:r>
              <a:rPr lang="en-US" dirty="0"/>
              <a:t>(</a:t>
            </a:r>
            <a:r>
              <a:rPr lang="en-US" b="1" dirty="0"/>
              <a:t>AI</a:t>
            </a:r>
            <a:r>
              <a:rPr lang="en-US" dirty="0"/>
              <a:t>)</a:t>
            </a:r>
          </a:p>
          <a:p>
            <a:r>
              <a:rPr lang="en-US" dirty="0"/>
              <a:t>The field of NLP has changed tremendously over the past several years, largely due to the concepts of </a:t>
            </a:r>
            <a:r>
              <a:rPr lang="en-US" i="1" dirty="0"/>
              <a:t>word embeddings </a:t>
            </a:r>
            <a:r>
              <a:rPr lang="en-US" dirty="0"/>
              <a:t>and </a:t>
            </a:r>
            <a:r>
              <a:rPr lang="en-US" i="1" dirty="0"/>
              <a:t>deep learning</a:t>
            </a:r>
          </a:p>
          <a:p>
            <a:r>
              <a:rPr lang="en-US" dirty="0"/>
              <a:t>Our course will cover both conventional NLP and modern NLP</a:t>
            </a:r>
          </a:p>
          <a:p>
            <a:r>
              <a:rPr lang="en-US" dirty="0"/>
              <a:t>Conventional NLP can also be divided into two separate areas; namely, conventional </a:t>
            </a:r>
            <a:r>
              <a:rPr lang="en-US" b="1" dirty="0"/>
              <a:t>statistical NLP</a:t>
            </a:r>
            <a:r>
              <a:rPr lang="en-US" dirty="0"/>
              <a:t> and conventional </a:t>
            </a:r>
            <a:r>
              <a:rPr lang="en-US" b="1" dirty="0"/>
              <a:t>computational linguistics</a:t>
            </a:r>
          </a:p>
          <a:p>
            <a:r>
              <a:rPr lang="en-US" dirty="0"/>
              <a:t>Statistical NLP generally involves </a:t>
            </a:r>
            <a:r>
              <a:rPr lang="en-US" b="1" dirty="0"/>
              <a:t>machine learning </a:t>
            </a:r>
            <a:r>
              <a:rPr lang="en-US" dirty="0"/>
              <a:t>(ML) techniques; e.g., Bayesian methods, support vector machines, etc., and more recently, </a:t>
            </a:r>
            <a:r>
              <a:rPr lang="en-US" b="1" dirty="0"/>
              <a:t>deep learning</a:t>
            </a:r>
          </a:p>
          <a:p>
            <a:r>
              <a:rPr lang="en-US" dirty="0"/>
              <a:t>Our course will be divided into three main parts: 1. Conventional Statistical NLP, 2. Conventional Computational Linguistics, 3. Deep Learning and NLP</a:t>
            </a:r>
          </a:p>
        </p:txBody>
      </p:sp>
    </p:spTree>
    <p:extLst>
      <p:ext uri="{BB962C8B-B14F-4D97-AF65-F5344CB8AC3E}">
        <p14:creationId xmlns:p14="http://schemas.microsoft.com/office/powerpoint/2010/main" val="693516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E4C6-B57D-44E8-AFF6-C1725ECF5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A349D-9E52-4873-AA28-F72C8A461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main textbook is: "Speech and Language Processing (3</a:t>
            </a:r>
            <a:r>
              <a:rPr lang="en-US" baseline="30000" dirty="0"/>
              <a:t>rd</a:t>
            </a:r>
            <a:r>
              <a:rPr lang="en-US" dirty="0"/>
              <a:t> Ed.)", by Jurafsky and Martin (online draft)</a:t>
            </a:r>
          </a:p>
          <a:p>
            <a:pPr lvl="1"/>
            <a:r>
              <a:rPr lang="en-US" dirty="0"/>
              <a:t>The newest edition has been changing over the past several years, and the authors have been updating the context online</a:t>
            </a:r>
          </a:p>
          <a:p>
            <a:pPr lvl="1"/>
            <a:r>
              <a:rPr lang="en-US" dirty="0"/>
              <a:t>I recommend downloading the currently available draft, dated January 7, 2023, so that we all share a consistent version</a:t>
            </a:r>
          </a:p>
          <a:p>
            <a:pPr lvl="1"/>
            <a:r>
              <a:rPr lang="en-US" dirty="0"/>
              <a:t>For certain topics, I have kept some examples, and occasionally quotes, from the 2</a:t>
            </a:r>
            <a:r>
              <a:rPr lang="en-US" baseline="30000" dirty="0"/>
              <a:t>nd</a:t>
            </a:r>
            <a:r>
              <a:rPr lang="en-US" dirty="0"/>
              <a:t> edition of the textbook, but in general, that edition is outdated</a:t>
            </a:r>
          </a:p>
          <a:p>
            <a:r>
              <a:rPr lang="en-US" dirty="0"/>
              <a:t>Other books used for some examples</a:t>
            </a:r>
            <a:r>
              <a:rPr lang="en-US"/>
              <a:t>, especially </a:t>
            </a:r>
            <a:r>
              <a:rPr lang="en-US" dirty="0"/>
              <a:t>during the second part of the course on conventional computational linguistics, include:</a:t>
            </a:r>
          </a:p>
          <a:p>
            <a:pPr lvl="1"/>
            <a:r>
              <a:rPr lang="en-US" dirty="0"/>
              <a:t>"The Language Instinct" by Steven Pinker</a:t>
            </a:r>
          </a:p>
          <a:p>
            <a:pPr lvl="1"/>
            <a:r>
              <a:rPr lang="en-US" dirty="0"/>
              <a:t>"The Atoms of Language" by Mark C. Baker</a:t>
            </a:r>
          </a:p>
          <a:p>
            <a:pPr lvl="1"/>
            <a:r>
              <a:rPr lang="en-US" dirty="0"/>
              <a:t>I am not expecting you to get these, I am just crediting them</a:t>
            </a:r>
          </a:p>
        </p:txBody>
      </p:sp>
    </p:spTree>
    <p:extLst>
      <p:ext uri="{BB962C8B-B14F-4D97-AF65-F5344CB8AC3E}">
        <p14:creationId xmlns:p14="http://schemas.microsoft.com/office/powerpoint/2010/main" val="241725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D31D-2815-4441-8E90-8ABDC447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Cover Old Stuff?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D0F98-97F3-49E5-B979-C442B018E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modern sources on NLP pay very little attention to conventional methods for NLP (i.e., those that predated deep learning)</a:t>
            </a:r>
          </a:p>
          <a:p>
            <a:r>
              <a:rPr lang="en-US" dirty="0"/>
              <a:t>I personally consider this a mistake for at least three reasons:</a:t>
            </a:r>
          </a:p>
          <a:p>
            <a:pPr lvl="1"/>
            <a:r>
              <a:rPr lang="en-US" dirty="0"/>
              <a:t>Conventional methods are still commonly used for certain applications (e.g., </a:t>
            </a:r>
            <a:r>
              <a:rPr lang="en-US" i="1" dirty="0"/>
              <a:t>information retrieval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Aspects of conventional methods are sometimes used as precursors to deep learning methods (e.g., </a:t>
            </a:r>
            <a:r>
              <a:rPr lang="en-US" i="1" dirty="0"/>
              <a:t>tokenization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 order to appreciate how deep learning is applied to NLP tasks, it is important to understand how these tasks used to be performed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152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F3226-FBF6-4898-A377-B89D60382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9795F-1880-4605-92AB-E7AA68CC2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For each part of the course, there will be one project and one quiz</a:t>
            </a:r>
          </a:p>
          <a:p>
            <a:r>
              <a:rPr lang="en-US" dirty="0"/>
              <a:t>The first two projects will be specific, for individuals</a:t>
            </a:r>
          </a:p>
          <a:p>
            <a:r>
              <a:rPr lang="en-US" dirty="0"/>
              <a:t>The third project is open-ended and can be completed individually or in small groups</a:t>
            </a:r>
          </a:p>
          <a:p>
            <a:r>
              <a:rPr lang="en-US" dirty="0"/>
              <a:t>This semester, the quizzes for this course will be closed-book, closed-notes quizzes</a:t>
            </a:r>
          </a:p>
          <a:p>
            <a:pPr lvl="1"/>
            <a:r>
              <a:rPr lang="en-US" dirty="0"/>
              <a:t>Each quiz will consist of five short-answer questions</a:t>
            </a:r>
          </a:p>
          <a:p>
            <a:pPr lvl="1"/>
            <a:r>
              <a:rPr lang="en-US" dirty="0"/>
              <a:t>The quizzes will be short, around 30 minutes each</a:t>
            </a:r>
          </a:p>
          <a:p>
            <a:r>
              <a:rPr lang="en-US" dirty="0"/>
              <a:t>The grading breakdown for the course is as follows:</a:t>
            </a:r>
          </a:p>
          <a:p>
            <a:pPr lvl="1"/>
            <a:r>
              <a:rPr lang="en-US" dirty="0"/>
              <a:t>Individual programming project #1: 25%</a:t>
            </a:r>
          </a:p>
          <a:p>
            <a:pPr lvl="1"/>
            <a:r>
              <a:rPr lang="en-US" dirty="0"/>
              <a:t>Individual programming project #2: 25%</a:t>
            </a:r>
          </a:p>
          <a:p>
            <a:pPr lvl="1"/>
            <a:r>
              <a:rPr lang="en-US" dirty="0"/>
              <a:t>Individual or group programming project #3: 25%</a:t>
            </a:r>
          </a:p>
          <a:p>
            <a:pPr lvl="1"/>
            <a:r>
              <a:rPr lang="en-US" dirty="0"/>
              <a:t>Three quizzes: 25% (total)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971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F24A5-80DE-4394-8458-51E5A1A51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Extremes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836A7-D3FC-4477-9B9C-71D5265B5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very simple example: the "wc" utility</a:t>
            </a:r>
          </a:p>
          <a:p>
            <a:r>
              <a:rPr lang="en-US" dirty="0"/>
              <a:t>A challenging goal: useful, fluent, </a:t>
            </a:r>
            <a:r>
              <a:rPr lang="en-US" i="1" dirty="0"/>
              <a:t>conversational agents</a:t>
            </a:r>
          </a:p>
          <a:p>
            <a:r>
              <a:rPr lang="en-US" dirty="0"/>
              <a:t>The ultimate goal (debatably): a program that could pass the </a:t>
            </a:r>
            <a:r>
              <a:rPr lang="en-US" b="1" dirty="0"/>
              <a:t>Turing test</a:t>
            </a:r>
          </a:p>
          <a:p>
            <a:r>
              <a:rPr lang="en-US" dirty="0"/>
              <a:t>There are many examples of talking computers, robots, cars, etc., in fiction:</a:t>
            </a:r>
          </a:p>
          <a:p>
            <a:pPr marL="457200" lvl="1" indent="0">
              <a:buNone/>
            </a:pPr>
            <a:r>
              <a:rPr lang="en-US" dirty="0"/>
              <a:t>Star Trek, War Games, Moon, Terminator, Rocky IV, Knight Rider, Westworld, …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274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20F76-0B9E-4D68-A267-6F42B5F9C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8EB8A-6A20-4DAA-9F01-94E45549C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There are several types of knowledge that humans rely on when engaging in complex communication</a:t>
            </a:r>
          </a:p>
          <a:p>
            <a:pPr lvl="1"/>
            <a:r>
              <a:rPr lang="en-US" i="1" dirty="0"/>
              <a:t>Phonetics</a:t>
            </a:r>
            <a:r>
              <a:rPr lang="en-US" dirty="0"/>
              <a:t> and </a:t>
            </a:r>
            <a:r>
              <a:rPr lang="en-US" i="1" dirty="0"/>
              <a:t>phonology</a:t>
            </a:r>
            <a:r>
              <a:rPr lang="en-US" dirty="0"/>
              <a:t> – knowledge about linguistic sounds (such knowledge is necessary for speech production and speech recognition if the conversation is verbal)</a:t>
            </a:r>
          </a:p>
          <a:p>
            <a:pPr lvl="1"/>
            <a:r>
              <a:rPr lang="en-US" i="1" dirty="0"/>
              <a:t>Morphology</a:t>
            </a:r>
            <a:r>
              <a:rPr lang="en-US" dirty="0"/>
              <a:t> – knowledge about the meaningful components of words (we need to recognize tense, when words are plural, etc.)</a:t>
            </a:r>
          </a:p>
          <a:p>
            <a:pPr lvl="1"/>
            <a:r>
              <a:rPr lang="en-US" b="1" dirty="0"/>
              <a:t>Syntax</a:t>
            </a:r>
            <a:r>
              <a:rPr lang="en-US" dirty="0"/>
              <a:t> – knowledge about the structural relationships between words, such as how words combine to form phrases and sentences</a:t>
            </a:r>
          </a:p>
          <a:p>
            <a:pPr lvl="1"/>
            <a:r>
              <a:rPr lang="en-US" b="1" dirty="0"/>
              <a:t>Semantics</a:t>
            </a:r>
            <a:r>
              <a:rPr lang="en-US" dirty="0"/>
              <a:t> - knowledge of meaning (this applies to individual words, as well as to sentences)</a:t>
            </a:r>
          </a:p>
          <a:p>
            <a:pPr lvl="1"/>
            <a:r>
              <a:rPr lang="en-US" i="1" dirty="0"/>
              <a:t>Pragmatics</a:t>
            </a:r>
            <a:r>
              <a:rPr lang="en-US" dirty="0"/>
              <a:t> – knowledge of meaning accounting for both context and the intentions of the speaker (e.g., is the speaker stating a fact, asking a question, making a request, etc.)</a:t>
            </a:r>
          </a:p>
          <a:p>
            <a:pPr lvl="1"/>
            <a:r>
              <a:rPr lang="en-US" i="1" dirty="0"/>
              <a:t>Discourse</a:t>
            </a:r>
            <a:r>
              <a:rPr lang="en-US" dirty="0"/>
              <a:t> – knowledge about linguistic units larger than a single sentence or utterance</a:t>
            </a:r>
          </a:p>
          <a:p>
            <a:pPr lvl="1"/>
            <a:r>
              <a:rPr lang="en-US" i="1" dirty="0"/>
              <a:t>Real-world knowledge </a:t>
            </a:r>
            <a:r>
              <a:rPr lang="en-US" dirty="0"/>
              <a:t>(a.k.a. </a:t>
            </a:r>
            <a:r>
              <a:rPr lang="en-US" i="1" dirty="0"/>
              <a:t>common-sense knowledge</a:t>
            </a:r>
            <a:r>
              <a:rPr lang="en-US" dirty="0"/>
              <a:t>) – knowledge about the world that typical people know; we need to constantly rely on, and update, this knowledge</a:t>
            </a:r>
          </a:p>
          <a:p>
            <a:r>
              <a:rPr lang="en-US" dirty="0"/>
              <a:t>In my opinion, the literature does not pay nearly enough attention to real-world knowledge (I personally added that item to this list)</a:t>
            </a:r>
          </a:p>
        </p:txBody>
      </p:sp>
    </p:spTree>
    <p:extLst>
      <p:ext uri="{BB962C8B-B14F-4D97-AF65-F5344CB8AC3E}">
        <p14:creationId xmlns:p14="http://schemas.microsoft.com/office/powerpoint/2010/main" val="3755171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012E-9DC8-4E10-8A67-02403DFAA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NLP Hard?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234FD-2CE1-439A-9479-61610B731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Humans have an uncanny ability to learn a language (at least when they are very young)</a:t>
            </a:r>
          </a:p>
          <a:p>
            <a:r>
              <a:rPr lang="en-US" dirty="0"/>
              <a:t>However, we are (in my opinion) very far from having computers that appear to understand (or perhaps actually understand) human languages</a:t>
            </a:r>
          </a:p>
          <a:p>
            <a:r>
              <a:rPr lang="en-US" dirty="0"/>
              <a:t>The Jurafsky and Martin textbook (previous edition) gives five possible interpretations of the </a:t>
            </a:r>
            <a:r>
              <a:rPr lang="en-US" i="1" dirty="0"/>
              <a:t>ambiguous</a:t>
            </a:r>
            <a:r>
              <a:rPr lang="en-US" dirty="0"/>
              <a:t> sentence, "I made her duck" (although I would say that one of them is debatable)</a:t>
            </a:r>
          </a:p>
          <a:p>
            <a:r>
              <a:rPr lang="en-US" dirty="0"/>
              <a:t>Jurafsky and Martin point out:</a:t>
            </a:r>
          </a:p>
          <a:p>
            <a:pPr lvl="1"/>
            <a:r>
              <a:rPr lang="en-US" dirty="0"/>
              <a:t>The words "duck" and "her" are </a:t>
            </a:r>
            <a:r>
              <a:rPr lang="en-US" i="1" dirty="0"/>
              <a:t>ambiguous</a:t>
            </a:r>
            <a:r>
              <a:rPr lang="en-US" dirty="0"/>
              <a:t> in their </a:t>
            </a:r>
            <a:r>
              <a:rPr lang="en-US" i="1" dirty="0"/>
              <a:t>part-of-speech</a:t>
            </a:r>
            <a:r>
              <a:rPr lang="en-US" dirty="0"/>
              <a:t>; "duck" can be a verb or noun, "her" can be a dative pronoun or possessive pronoun</a:t>
            </a:r>
          </a:p>
          <a:p>
            <a:pPr lvl="1"/>
            <a:r>
              <a:rPr lang="en-US" dirty="0"/>
              <a:t>The word "make" is </a:t>
            </a:r>
            <a:r>
              <a:rPr lang="en-US" i="1" dirty="0"/>
              <a:t>semantically ambiguous</a:t>
            </a:r>
            <a:r>
              <a:rPr lang="en-US" dirty="0"/>
              <a:t>; it can mean "create" or "cook"</a:t>
            </a:r>
          </a:p>
          <a:p>
            <a:pPr lvl="1"/>
            <a:r>
              <a:rPr lang="en-US" dirty="0"/>
              <a:t>The word "make" is also </a:t>
            </a:r>
            <a:r>
              <a:rPr lang="en-US" i="1" dirty="0"/>
              <a:t>syntactically ambiguous</a:t>
            </a:r>
          </a:p>
          <a:p>
            <a:pPr lvl="2"/>
            <a:r>
              <a:rPr lang="en-US" sz="2300" dirty="0"/>
              <a:t>It can be transitive, taking a single object ("her duck")</a:t>
            </a:r>
          </a:p>
          <a:p>
            <a:pPr lvl="2"/>
            <a:r>
              <a:rPr lang="en-US" sz="2300" dirty="0"/>
              <a:t>It can be ditransitive, taking two objects (if the sentence means that I changed her into a duck, but I think this would be an example of poor grammar)</a:t>
            </a:r>
          </a:p>
          <a:p>
            <a:pPr lvl="2"/>
            <a:r>
              <a:rPr lang="en-US" sz="2300" dirty="0"/>
              <a:t>It can take a direct object and a verb (if I forced her to duck her head)</a:t>
            </a:r>
          </a:p>
          <a:p>
            <a:r>
              <a:rPr lang="en-US" dirty="0"/>
              <a:t>If the sentence was spoken, there would also be ambiguity related to words that sound the same; e.g., "eye" or "maid"</a:t>
            </a:r>
          </a:p>
        </p:txBody>
      </p:sp>
    </p:spTree>
    <p:extLst>
      <p:ext uri="{BB962C8B-B14F-4D97-AF65-F5344CB8AC3E}">
        <p14:creationId xmlns:p14="http://schemas.microsoft.com/office/powerpoint/2010/main" val="378006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5A1EE-7C0B-41E7-BA1C-FE441B052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Disambiguation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C8792-1D97-4D5A-A661-C8A065B1A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NLP algorithms, including ML approaches, can be used to resolve the types of ambiguity mentioned on the previous slide; e.g.:</a:t>
            </a:r>
          </a:p>
          <a:p>
            <a:pPr lvl="1"/>
            <a:r>
              <a:rPr lang="en-US" dirty="0"/>
              <a:t>Algorithms for </a:t>
            </a:r>
            <a:r>
              <a:rPr lang="en-US" i="1" dirty="0"/>
              <a:t>part-of-speech tagging </a:t>
            </a:r>
            <a:r>
              <a:rPr lang="en-US" dirty="0"/>
              <a:t>or </a:t>
            </a:r>
            <a:r>
              <a:rPr lang="en-US" i="1" dirty="0"/>
              <a:t>word sense disambiguation </a:t>
            </a:r>
            <a:r>
              <a:rPr lang="en-US" dirty="0"/>
              <a:t>tackle two important kinds of </a:t>
            </a:r>
            <a:r>
              <a:rPr lang="en-US" i="1" dirty="0"/>
              <a:t>lexical disambiguation</a:t>
            </a:r>
          </a:p>
          <a:p>
            <a:pPr lvl="1"/>
            <a:r>
              <a:rPr lang="en-US" i="1" dirty="0"/>
              <a:t>Syntactic disambiguation </a:t>
            </a:r>
            <a:r>
              <a:rPr lang="en-US" dirty="0"/>
              <a:t>can be addressed by </a:t>
            </a:r>
            <a:r>
              <a:rPr lang="en-US" i="1" dirty="0"/>
              <a:t>probabilistic parsing</a:t>
            </a:r>
          </a:p>
          <a:p>
            <a:pPr lvl="1"/>
            <a:r>
              <a:rPr lang="en-US" dirty="0"/>
              <a:t>Determining whether a sentence is a statement or question can be addressed by </a:t>
            </a:r>
            <a:r>
              <a:rPr lang="en-US" i="1" dirty="0"/>
              <a:t>speech act interpretation</a:t>
            </a:r>
          </a:p>
          <a:p>
            <a:r>
              <a:rPr lang="en-US" dirty="0"/>
              <a:t>These are usually not end goals in and of themselves, but they can be steps of more general applications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781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77915-10C0-4D8A-8665-30BB430F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Applications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C94BE-E469-4614-9A18-1040ADB2B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retrieval</a:t>
            </a:r>
          </a:p>
          <a:p>
            <a:r>
              <a:rPr lang="en-US" dirty="0"/>
              <a:t>Text categorization</a:t>
            </a:r>
          </a:p>
          <a:p>
            <a:r>
              <a:rPr lang="en-US" dirty="0"/>
              <a:t>Grammar checking</a:t>
            </a:r>
          </a:p>
          <a:p>
            <a:r>
              <a:rPr lang="en-US" dirty="0"/>
              <a:t>Automatic machine translation</a:t>
            </a:r>
          </a:p>
          <a:p>
            <a:r>
              <a:rPr lang="en-US" dirty="0"/>
              <a:t>Question-answering</a:t>
            </a:r>
          </a:p>
          <a:p>
            <a:r>
              <a:rPr lang="en-US" dirty="0"/>
              <a:t>Automatic summarization</a:t>
            </a:r>
          </a:p>
          <a:p>
            <a:r>
              <a:rPr lang="en-US" dirty="0"/>
              <a:t>Conversational agents</a:t>
            </a:r>
          </a:p>
          <a:p>
            <a:r>
              <a:rPr lang="en-US" dirty="0"/>
              <a:t>Essay generation</a:t>
            </a:r>
          </a:p>
        </p:txBody>
      </p:sp>
    </p:spTree>
    <p:extLst>
      <p:ext uri="{BB962C8B-B14F-4D97-AF65-F5344CB8AC3E}">
        <p14:creationId xmlns:p14="http://schemas.microsoft.com/office/powerpoint/2010/main" val="28397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AEE23-36AA-4A79-80B8-4E8B10144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Fields that Contributed to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30F2E-6F07-455D-B4DB-9B7CC834D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Linguistics</a:t>
            </a:r>
            <a:r>
              <a:rPr lang="en-US" dirty="0"/>
              <a:t> is the study of human (natural) languages, including both </a:t>
            </a:r>
            <a:r>
              <a:rPr lang="en-US" i="1" dirty="0"/>
              <a:t>syntax</a:t>
            </a:r>
            <a:r>
              <a:rPr lang="en-US" dirty="0"/>
              <a:t> and </a:t>
            </a:r>
            <a:r>
              <a:rPr lang="en-US" i="1" dirty="0"/>
              <a:t>semantics</a:t>
            </a:r>
          </a:p>
          <a:p>
            <a:r>
              <a:rPr lang="en-US" i="1" dirty="0"/>
              <a:t>Computer science </a:t>
            </a:r>
            <a:r>
              <a:rPr lang="en-US" dirty="0"/>
              <a:t>provides data structures and algorithms for implementing NLP programs</a:t>
            </a:r>
          </a:p>
          <a:p>
            <a:r>
              <a:rPr lang="en-US" i="1" dirty="0"/>
              <a:t>Electrical engineering </a:t>
            </a:r>
            <a:r>
              <a:rPr lang="en-US" dirty="0"/>
              <a:t>contributes the hardware, as well as signal processing (especially important when dealing with speech)</a:t>
            </a:r>
          </a:p>
          <a:p>
            <a:r>
              <a:rPr lang="en-US" i="1" dirty="0"/>
              <a:t>Psychology</a:t>
            </a:r>
            <a:r>
              <a:rPr lang="en-US" dirty="0"/>
              <a:t>, in particular </a:t>
            </a:r>
            <a:r>
              <a:rPr lang="en-US" i="1" dirty="0"/>
              <a:t>psycholinguistics</a:t>
            </a:r>
            <a:r>
              <a:rPr lang="en-US" dirty="0"/>
              <a:t>, is the study of how the mind deals with language</a:t>
            </a:r>
          </a:p>
        </p:txBody>
      </p:sp>
    </p:spTree>
    <p:extLst>
      <p:ext uri="{BB962C8B-B14F-4D97-AF65-F5344CB8AC3E}">
        <p14:creationId xmlns:p14="http://schemas.microsoft.com/office/powerpoint/2010/main" val="40589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FAD8-954F-45D3-86E9-18676834D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vs. Symbolic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B3E0D-436E-476A-855A-3000FD987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with AI in general, there has been debate as to whether NLP should rely primarily on a </a:t>
            </a:r>
            <a:r>
              <a:rPr lang="en-US" b="1" dirty="0"/>
              <a:t>symbolic approach </a:t>
            </a:r>
            <a:r>
              <a:rPr lang="en-US" dirty="0"/>
              <a:t>or a </a:t>
            </a:r>
            <a:r>
              <a:rPr lang="en-US" b="1" dirty="0"/>
              <a:t>statistical approach</a:t>
            </a:r>
          </a:p>
          <a:p>
            <a:r>
              <a:rPr lang="en-US" dirty="0"/>
              <a:t>The symbolic approach generally involves trying to understand how humans process language, and developing algorithms that behave similarly</a:t>
            </a:r>
          </a:p>
          <a:p>
            <a:r>
              <a:rPr lang="en-US" dirty="0"/>
              <a:t>When I use the term </a:t>
            </a:r>
            <a:r>
              <a:rPr lang="en-US" b="1" dirty="0"/>
              <a:t>computational linguistics</a:t>
            </a:r>
            <a:r>
              <a:rPr lang="en-US" dirty="0"/>
              <a:t>, I am referring to such symbolic approaches (some sources use the term "computational linguistics" more generally)</a:t>
            </a:r>
          </a:p>
          <a:p>
            <a:r>
              <a:rPr lang="en-US" dirty="0"/>
              <a:t>The statistical approach generally involves using </a:t>
            </a:r>
            <a:r>
              <a:rPr lang="en-US" b="1" dirty="0"/>
              <a:t>machine learning</a:t>
            </a:r>
            <a:r>
              <a:rPr lang="en-US" dirty="0"/>
              <a:t> (ML) to learn from data</a:t>
            </a:r>
          </a:p>
          <a:p>
            <a:r>
              <a:rPr lang="en-US" dirty="0"/>
              <a:t>The data is often provided in the form of manually labeled </a:t>
            </a:r>
            <a:r>
              <a:rPr lang="en-US" i="1" dirty="0"/>
              <a:t>corpora</a:t>
            </a:r>
            <a:r>
              <a:rPr lang="en-US" dirty="0"/>
              <a:t> that can be used to train systems</a:t>
            </a:r>
            <a:endParaRPr lang="en-US" i="1" dirty="0"/>
          </a:p>
          <a:p>
            <a:r>
              <a:rPr lang="en-US" dirty="0"/>
              <a:t>There are those who think that the two approaches should ultimately complement each other</a:t>
            </a:r>
          </a:p>
          <a:p>
            <a:r>
              <a:rPr lang="en-US" dirty="0"/>
              <a:t>However, it is not generally clear how to best go about doing that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570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5597-E12C-467A-8DD3-1E5FBE368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Very Brief History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D9ED2-55F8-410D-AC0F-99EA119BC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Historically, early successes in NLP involved rule-based, symbolic approaches; for example:</a:t>
            </a:r>
          </a:p>
          <a:p>
            <a:pPr lvl="1"/>
            <a:r>
              <a:rPr lang="en-US" dirty="0"/>
              <a:t>ELIZA, a program created at MIT by Joseph Weizenbaum in the mid-1960s, used simple pattern-matching techniques to imitate the responses of a Rogerian psychotherapist</a:t>
            </a:r>
          </a:p>
          <a:p>
            <a:pPr lvl="1"/>
            <a:r>
              <a:rPr lang="en-US" dirty="0"/>
              <a:t>SHRDLU, a program created at MIT by Terry Winograd in the late-1960s, could carry on simple conversations about the so-called "blocks world"</a:t>
            </a:r>
          </a:p>
          <a:p>
            <a:r>
              <a:rPr lang="en-US" dirty="0"/>
              <a:t>The theories of Noam Chomsky, although always somewhat controversial, dominated linguistics for decades, and helped lead to several algorithms used in computational linguistics</a:t>
            </a:r>
          </a:p>
          <a:p>
            <a:r>
              <a:rPr lang="en-US" dirty="0"/>
              <a:t>As with AI in general, statistical approaches eventually began to dominate NLP</a:t>
            </a:r>
          </a:p>
          <a:p>
            <a:r>
              <a:rPr lang="en-US" dirty="0"/>
              <a:t>From the 1990s through the early 2000s, important ML approaches to NLP included </a:t>
            </a:r>
            <a:r>
              <a:rPr lang="en-US" i="1" dirty="0"/>
              <a:t>Bayesian approaches</a:t>
            </a:r>
            <a:r>
              <a:rPr lang="en-US" dirty="0"/>
              <a:t>, </a:t>
            </a:r>
            <a:r>
              <a:rPr lang="en-US" i="1" dirty="0"/>
              <a:t>hidden Markov models</a:t>
            </a:r>
            <a:r>
              <a:rPr lang="en-US" dirty="0"/>
              <a:t>, </a:t>
            </a:r>
            <a:r>
              <a:rPr lang="en-US" i="1" dirty="0"/>
              <a:t>support vector machines</a:t>
            </a:r>
            <a:r>
              <a:rPr lang="en-US" dirty="0"/>
              <a:t>, </a:t>
            </a:r>
            <a:r>
              <a:rPr lang="en-US" i="1" dirty="0"/>
              <a:t>expectation maximization</a:t>
            </a:r>
            <a:r>
              <a:rPr lang="en-US" dirty="0"/>
              <a:t>, etc.</a:t>
            </a:r>
          </a:p>
          <a:p>
            <a:r>
              <a:rPr lang="en-US" dirty="0"/>
              <a:t>More recently, </a:t>
            </a:r>
            <a:r>
              <a:rPr lang="en-US" i="1" dirty="0"/>
              <a:t>deep neural networks </a:t>
            </a:r>
            <a:r>
              <a:rPr lang="en-US" dirty="0"/>
              <a:t>(including variations of </a:t>
            </a:r>
            <a:r>
              <a:rPr lang="en-US" i="1" dirty="0"/>
              <a:t>recurrent neural networks</a:t>
            </a:r>
            <a:r>
              <a:rPr lang="en-US" dirty="0"/>
              <a:t>, </a:t>
            </a:r>
            <a:r>
              <a:rPr lang="en-US" i="1" dirty="0"/>
              <a:t>convolutional neural networks</a:t>
            </a:r>
            <a:r>
              <a:rPr lang="en-US" dirty="0"/>
              <a:t>, and more recently, </a:t>
            </a:r>
            <a:r>
              <a:rPr lang="en-US" i="1" dirty="0"/>
              <a:t>transformers</a:t>
            </a:r>
            <a:r>
              <a:rPr lang="en-US" dirty="0"/>
              <a:t>) have come to dominate NLP</a:t>
            </a:r>
          </a:p>
          <a:p>
            <a:r>
              <a:rPr lang="en-US" dirty="0"/>
              <a:t>Effective methods for computing useful </a:t>
            </a:r>
            <a:r>
              <a:rPr lang="en-US" i="1" dirty="0"/>
              <a:t>word embeddings </a:t>
            </a:r>
            <a:r>
              <a:rPr lang="en-US" dirty="0"/>
              <a:t>(and </a:t>
            </a:r>
            <a:r>
              <a:rPr lang="en-US" i="1" dirty="0"/>
              <a:t>subword embeddings</a:t>
            </a:r>
            <a:r>
              <a:rPr lang="en-US" dirty="0"/>
              <a:t>) were also very important to the deep learning revolution in NLP</a:t>
            </a:r>
          </a:p>
          <a:p>
            <a:r>
              <a:rPr lang="en-US" dirty="0"/>
              <a:t>Models such as BERT and GPT use transformers to generate </a:t>
            </a:r>
            <a:r>
              <a:rPr lang="en-US" i="1" dirty="0"/>
              <a:t>contextual embeddings</a:t>
            </a:r>
            <a:r>
              <a:rPr lang="en-US" dirty="0"/>
              <a:t> of subwords</a:t>
            </a:r>
          </a:p>
        </p:txBody>
      </p:sp>
    </p:spTree>
    <p:extLst>
      <p:ext uri="{BB962C8B-B14F-4D97-AF65-F5344CB8AC3E}">
        <p14:creationId xmlns:p14="http://schemas.microsoft.com/office/powerpoint/2010/main" val="2132946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689E6-9DC8-473C-AEE4-818F1534B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Programming-related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C20D8-735E-465D-8C2E-8BA15F4F4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Applications in the field of NLP often make use of standard toolkits, libraries, and resources</a:t>
            </a:r>
          </a:p>
          <a:p>
            <a:r>
              <a:rPr lang="en-US" dirty="0"/>
              <a:t>For example, the </a:t>
            </a:r>
            <a:r>
              <a:rPr lang="en-US" i="1" dirty="0"/>
              <a:t>Natural Language Toolkit </a:t>
            </a:r>
            <a:r>
              <a:rPr lang="en-US" dirty="0"/>
              <a:t>(</a:t>
            </a:r>
            <a:r>
              <a:rPr lang="en-US" b="1" dirty="0"/>
              <a:t>NLTK</a:t>
            </a:r>
            <a:r>
              <a:rPr lang="en-US" dirty="0"/>
              <a:t>) has been a popular platform providing </a:t>
            </a:r>
            <a:r>
              <a:rPr lang="en-US" b="1" dirty="0"/>
              <a:t>Python</a:t>
            </a:r>
            <a:r>
              <a:rPr lang="en-US" dirty="0"/>
              <a:t> implementations of important NLP-related algorithms and access to available corpora</a:t>
            </a:r>
          </a:p>
          <a:p>
            <a:r>
              <a:rPr lang="en-US" dirty="0"/>
              <a:t>For deep learning in NLP, two very popular frameworks are </a:t>
            </a:r>
            <a:r>
              <a:rPr lang="en-US" b="1" dirty="0"/>
              <a:t>PyTorch</a:t>
            </a:r>
            <a:r>
              <a:rPr lang="en-US" dirty="0"/>
              <a:t> and </a:t>
            </a:r>
            <a:r>
              <a:rPr lang="en-US" b="1" dirty="0"/>
              <a:t>TensorFlow</a:t>
            </a:r>
            <a:r>
              <a:rPr lang="en-US" dirty="0"/>
              <a:t> (including </a:t>
            </a:r>
            <a:r>
              <a:rPr lang="en-US" b="1" dirty="0"/>
              <a:t>Keras</a:t>
            </a:r>
            <a:r>
              <a:rPr lang="en-US" dirty="0"/>
              <a:t>, which provides a layer on top of TensorFlow)</a:t>
            </a:r>
          </a:p>
          <a:p>
            <a:r>
              <a:rPr lang="en-US" dirty="0"/>
              <a:t>In this course, we are not going to cover any programming language or deep learning framework</a:t>
            </a:r>
          </a:p>
          <a:p>
            <a:r>
              <a:rPr lang="en-US" dirty="0"/>
              <a:t>I will recommend using Python for your projects, and either PyTorch or TensorFlow (with or without Keras) for your third project</a:t>
            </a:r>
          </a:p>
          <a:p>
            <a:r>
              <a:rPr lang="en-US" dirty="0"/>
              <a:t>I am going to require that the first two projects (which are individual and specific) run on an Ubuntu 20.04 or 22.04 system</a:t>
            </a:r>
          </a:p>
          <a:p>
            <a:r>
              <a:rPr lang="en-US" dirty="0"/>
              <a:t>For the first two projects, you will need to send me instructions for how to run your programs, including, if necessary, which libraries I need to install, how to install them, etc.</a:t>
            </a:r>
          </a:p>
          <a:p>
            <a:r>
              <a:rPr lang="en-US" dirty="0"/>
              <a:t>The third project will be open-ended, and you will be submitting short reports explaining what you did, including your results (I will ask for your code, but I will probably not run it)</a:t>
            </a:r>
          </a:p>
        </p:txBody>
      </p:sp>
    </p:spTree>
    <p:extLst>
      <p:ext uri="{BB962C8B-B14F-4D97-AF65-F5344CB8AC3E}">
        <p14:creationId xmlns:p14="http://schemas.microsoft.com/office/powerpoint/2010/main" val="2788004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1987</Words>
  <Application>Microsoft Office PowerPoint</Application>
  <PresentationFormat>Widescreen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ECE467: Natural Language Processing</vt:lpstr>
      <vt:lpstr>The Basics</vt:lpstr>
      <vt:lpstr>Natural Language Processing</vt:lpstr>
      <vt:lpstr>The Textbook</vt:lpstr>
      <vt:lpstr>Why Cover Old Stuff?</vt:lpstr>
      <vt:lpstr>Grading</vt:lpstr>
      <vt:lpstr>The Extremes of NLP</vt:lpstr>
      <vt:lpstr>Complex Communication</vt:lpstr>
      <vt:lpstr>Why is NLP Hard?</vt:lpstr>
      <vt:lpstr>Disambiguation</vt:lpstr>
      <vt:lpstr>Some Applications of NLP</vt:lpstr>
      <vt:lpstr>Some Fields that Contributed to NLP</vt:lpstr>
      <vt:lpstr>Statistical vs. Symbolic Approaches</vt:lpstr>
      <vt:lpstr>A Very Brief History of NLP</vt:lpstr>
      <vt:lpstr>Programming-related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ECE467: Natural Language Processing</dc:title>
  <dc:creator>Carl</dc:creator>
  <cp:lastModifiedBy>Carl Sable</cp:lastModifiedBy>
  <cp:revision>33</cp:revision>
  <dcterms:created xsi:type="dcterms:W3CDTF">2021-01-16T22:40:23Z</dcterms:created>
  <dcterms:modified xsi:type="dcterms:W3CDTF">2023-01-15T18:55:53Z</dcterms:modified>
</cp:coreProperties>
</file>