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1" r:id="rId2"/>
    <p:sldId id="258" r:id="rId3"/>
    <p:sldId id="257" r:id="rId4"/>
    <p:sldId id="259" r:id="rId5"/>
    <p:sldId id="260" r:id="rId6"/>
    <p:sldId id="261" r:id="rId7"/>
    <p:sldId id="262" r:id="rId8"/>
    <p:sldId id="332" r:id="rId9"/>
    <p:sldId id="333" r:id="rId10"/>
    <p:sldId id="334" r:id="rId11"/>
    <p:sldId id="335" r:id="rId12"/>
    <p:sldId id="336" r:id="rId13"/>
    <p:sldId id="268" r:id="rId14"/>
    <p:sldId id="269" r:id="rId15"/>
    <p:sldId id="270" r:id="rId16"/>
    <p:sldId id="272" r:id="rId17"/>
    <p:sldId id="271" r:id="rId18"/>
    <p:sldId id="273" r:id="rId19"/>
    <p:sldId id="274" r:id="rId20"/>
    <p:sldId id="275" r:id="rId21"/>
    <p:sldId id="337" r:id="rId22"/>
    <p:sldId id="276" r:id="rId23"/>
    <p:sldId id="338" r:id="rId24"/>
    <p:sldId id="280" r:id="rId25"/>
    <p:sldId id="339" r:id="rId26"/>
    <p:sldId id="282" r:id="rId27"/>
    <p:sldId id="281" r:id="rId28"/>
    <p:sldId id="285" r:id="rId29"/>
    <p:sldId id="287" r:id="rId30"/>
    <p:sldId id="286" r:id="rId31"/>
    <p:sldId id="288" r:id="rId32"/>
    <p:sldId id="289" r:id="rId33"/>
    <p:sldId id="290" r:id="rId34"/>
    <p:sldId id="291" r:id="rId35"/>
    <p:sldId id="292" r:id="rId36"/>
    <p:sldId id="293" r:id="rId37"/>
    <p:sldId id="294" r:id="rId38"/>
    <p:sldId id="295" r:id="rId39"/>
    <p:sldId id="296" r:id="rId40"/>
    <p:sldId id="298" r:id="rId41"/>
    <p:sldId id="297" r:id="rId42"/>
    <p:sldId id="299" r:id="rId43"/>
    <p:sldId id="300" r:id="rId44"/>
    <p:sldId id="301" r:id="rId45"/>
    <p:sldId id="302" r:id="rId46"/>
    <p:sldId id="304" r:id="rId47"/>
    <p:sldId id="303" r:id="rId48"/>
    <p:sldId id="305" r:id="rId49"/>
    <p:sldId id="306" r:id="rId50"/>
    <p:sldId id="307" r:id="rId51"/>
    <p:sldId id="308" r:id="rId52"/>
    <p:sldId id="309" r:id="rId53"/>
    <p:sldId id="310" r:id="rId54"/>
    <p:sldId id="311" r:id="rId55"/>
    <p:sldId id="312" r:id="rId56"/>
    <p:sldId id="313" r:id="rId57"/>
    <p:sldId id="318" r:id="rId58"/>
    <p:sldId id="315" r:id="rId59"/>
    <p:sldId id="316" r:id="rId60"/>
    <p:sldId id="314" r:id="rId61"/>
    <p:sldId id="317" r:id="rId62"/>
    <p:sldId id="319" r:id="rId63"/>
    <p:sldId id="320" r:id="rId64"/>
    <p:sldId id="321" r:id="rId65"/>
    <p:sldId id="341" r:id="rId66"/>
    <p:sldId id="343" r:id="rId67"/>
    <p:sldId id="342" r:id="rId68"/>
    <p:sldId id="367" r:id="rId69"/>
    <p:sldId id="364" r:id="rId70"/>
    <p:sldId id="365" r:id="rId71"/>
    <p:sldId id="366" r:id="rId72"/>
    <p:sldId id="368" r:id="rId73"/>
    <p:sldId id="369" r:id="rId74"/>
    <p:sldId id="370" r:id="rId75"/>
    <p:sldId id="340" r:id="rId76"/>
    <p:sldId id="345" r:id="rId77"/>
    <p:sldId id="346" r:id="rId78"/>
    <p:sldId id="347" r:id="rId79"/>
    <p:sldId id="351" r:id="rId80"/>
    <p:sldId id="348" r:id="rId81"/>
    <p:sldId id="352" r:id="rId82"/>
    <p:sldId id="350" r:id="rId83"/>
    <p:sldId id="349" r:id="rId84"/>
    <p:sldId id="355" r:id="rId85"/>
    <p:sldId id="361" r:id="rId86"/>
    <p:sldId id="356" r:id="rId87"/>
    <p:sldId id="362" r:id="rId88"/>
    <p:sldId id="353" r:id="rId89"/>
    <p:sldId id="354" r:id="rId90"/>
    <p:sldId id="357" r:id="rId91"/>
    <p:sldId id="358" r:id="rId92"/>
    <p:sldId id="359" r:id="rId93"/>
    <p:sldId id="360" r:id="rId94"/>
    <p:sldId id="371" r:id="rId95"/>
    <p:sldId id="372" r:id="rId96"/>
    <p:sldId id="323" r:id="rId97"/>
    <p:sldId id="330" r:id="rId98"/>
    <p:sldId id="373" r:id="rId99"/>
    <p:sldId id="374" r:id="rId100"/>
    <p:sldId id="375" r:id="rId101"/>
    <p:sldId id="376" r:id="rId102"/>
    <p:sldId id="377" r:id="rId103"/>
    <p:sldId id="378" r:id="rId104"/>
    <p:sldId id="379" r:id="rId105"/>
    <p:sldId id="380"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02"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5/7/2023</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s://time.com/6247678/openai-chatgpt-kenya-workers/"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dair-institute.org/blog/letter-statement-March2023" TargetMode="External"/><Relationship Id="rId2" Type="http://schemas.openxmlformats.org/officeDocument/2006/relationships/hyperlink" Target="https://futureoflife.org/open-letter/pause-giant-ai-experiments/"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latin typeface="+mj-lt"/>
              </a:rPr>
              <a:t>Advanced Topics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#1</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Subword Embeddings</a:t>
            </a:r>
          </a:p>
        </p:txBody>
      </p:sp>
    </p:spTree>
    <p:extLst>
      <p:ext uri="{BB962C8B-B14F-4D97-AF65-F5344CB8AC3E}">
        <p14:creationId xmlns:p14="http://schemas.microsoft.com/office/powerpoint/2010/main" val="288531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D5E1D-43C2-4E24-8F09-C4A93E0BE6A9}"/>
              </a:ext>
            </a:extLst>
          </p:cNvPr>
          <p:cNvSpPr>
            <a:spLocks noGrp="1"/>
          </p:cNvSpPr>
          <p:nvPr>
            <p:ph type="title"/>
          </p:nvPr>
        </p:nvSpPr>
        <p:spPr/>
        <p:txBody>
          <a:bodyPr/>
          <a:lstStyle/>
          <a:p>
            <a:r>
              <a:rPr lang="en-US" dirty="0"/>
              <a:t>Drawbacks of Word Embeddings</a:t>
            </a:r>
          </a:p>
        </p:txBody>
      </p:sp>
      <p:sp>
        <p:nvSpPr>
          <p:cNvPr id="3" name="Content Placeholder 2">
            <a:extLst>
              <a:ext uri="{FF2B5EF4-FFF2-40B4-BE49-F238E27FC236}">
                <a16:creationId xmlns:a16="http://schemas.microsoft.com/office/drawing/2014/main" id="{A29B12B7-49ED-455F-B764-271E0E21A915}"/>
              </a:ext>
            </a:extLst>
          </p:cNvPr>
          <p:cNvSpPr>
            <a:spLocks noGrp="1"/>
          </p:cNvSpPr>
          <p:nvPr>
            <p:ph idx="1"/>
          </p:nvPr>
        </p:nvSpPr>
        <p:spPr/>
        <p:txBody>
          <a:bodyPr>
            <a:normAutofit fontScale="92500" lnSpcReduction="20000"/>
          </a:bodyPr>
          <a:lstStyle/>
          <a:p>
            <a:r>
              <a:rPr lang="en-US" dirty="0"/>
              <a:t>We have examined </a:t>
            </a:r>
            <a:r>
              <a:rPr lang="en-US" b="1" dirty="0"/>
              <a:t>word embeddings</a:t>
            </a:r>
            <a:r>
              <a:rPr lang="en-US" dirty="0"/>
              <a:t>, which can be pre-learned using a method such as a word2vec model</a:t>
            </a:r>
          </a:p>
          <a:p>
            <a:r>
              <a:rPr lang="en-US" dirty="0"/>
              <a:t>Word embeddings can be fed as input to neural networks, including variations of RNNs (including LSTMs), encoder-decoder models, etc.</a:t>
            </a:r>
          </a:p>
          <a:p>
            <a:r>
              <a:rPr lang="en-US" dirty="0"/>
              <a:t>However, word embeddings have drawbacks</a:t>
            </a:r>
          </a:p>
          <a:p>
            <a:r>
              <a:rPr lang="en-US" dirty="0"/>
              <a:t>Based on an earlier draft of the textbook, some of the drawbacks are:</a:t>
            </a:r>
          </a:p>
          <a:p>
            <a:pPr lvl="1"/>
            <a:r>
              <a:rPr lang="en-US" dirty="0"/>
              <a:t>Some languages have too many words to realistically learn word embeddings for all variations (e.g., </a:t>
            </a:r>
            <a:r>
              <a:rPr lang="en-US" i="1" dirty="0"/>
              <a:t>morphologically complex languages</a:t>
            </a:r>
            <a:r>
              <a:rPr lang="en-US" dirty="0"/>
              <a:t>)</a:t>
            </a:r>
          </a:p>
          <a:p>
            <a:pPr lvl="1"/>
            <a:r>
              <a:rPr lang="en-US" dirty="0"/>
              <a:t>Word embeddings ignore morphological information (I add: although the book listed this as a drawback, I consider this debatable)</a:t>
            </a:r>
          </a:p>
          <a:p>
            <a:pPr lvl="1"/>
            <a:r>
              <a:rPr lang="en-US" dirty="0"/>
              <a:t>Some languages do not contain spaces between words, making tokenization at the word level difficult (not mentioned in the book)</a:t>
            </a:r>
          </a:p>
          <a:p>
            <a:pPr lvl="1"/>
            <a:r>
              <a:rPr lang="en-US" dirty="0"/>
              <a:t>Even for standard languages, some words will occur that do not have pre-learned embeddings (this is discussed further on the next slide)</a:t>
            </a:r>
          </a:p>
        </p:txBody>
      </p:sp>
    </p:spTree>
    <p:extLst>
      <p:ext uri="{BB962C8B-B14F-4D97-AF65-F5344CB8AC3E}">
        <p14:creationId xmlns:p14="http://schemas.microsoft.com/office/powerpoint/2010/main" val="3353797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38B4-EFD0-4351-88EF-C311DB6EF577}"/>
              </a:ext>
            </a:extLst>
          </p:cNvPr>
          <p:cNvSpPr>
            <a:spLocks noGrp="1"/>
          </p:cNvSpPr>
          <p:nvPr>
            <p:ph type="title"/>
          </p:nvPr>
        </p:nvSpPr>
        <p:spPr/>
        <p:txBody>
          <a:bodyPr/>
          <a:lstStyle/>
          <a:p>
            <a:r>
              <a:rPr lang="en-US" dirty="0"/>
              <a:t>Out-of-vocabulary words</a:t>
            </a:r>
          </a:p>
        </p:txBody>
      </p:sp>
      <p:sp>
        <p:nvSpPr>
          <p:cNvPr id="3" name="Content Placeholder 2">
            <a:extLst>
              <a:ext uri="{FF2B5EF4-FFF2-40B4-BE49-F238E27FC236}">
                <a16:creationId xmlns:a16="http://schemas.microsoft.com/office/drawing/2014/main" id="{337CFEE3-CC62-485E-A32D-FE033EF7D50E}"/>
              </a:ext>
            </a:extLst>
          </p:cNvPr>
          <p:cNvSpPr>
            <a:spLocks noGrp="1"/>
          </p:cNvSpPr>
          <p:nvPr>
            <p:ph idx="1"/>
          </p:nvPr>
        </p:nvSpPr>
        <p:spPr/>
        <p:txBody>
          <a:bodyPr>
            <a:normAutofit fontScale="85000" lnSpcReduction="20000"/>
          </a:bodyPr>
          <a:lstStyle/>
          <a:p>
            <a:r>
              <a:rPr lang="en-US" dirty="0"/>
              <a:t>Regardless of the reason they occur, words that have not been seen in a training set are called </a:t>
            </a:r>
            <a:r>
              <a:rPr lang="en-US" i="1" dirty="0"/>
              <a:t>out-of-vocabulary</a:t>
            </a:r>
            <a:r>
              <a:rPr lang="en-US" dirty="0"/>
              <a:t> (OOV) words</a:t>
            </a:r>
          </a:p>
          <a:p>
            <a:r>
              <a:rPr lang="en-US" dirty="0"/>
              <a:t>The textbook discusses OOV words in the chapter on N-grams, and we also mentioned them in that context</a:t>
            </a:r>
          </a:p>
          <a:p>
            <a:r>
              <a:rPr lang="en-US" dirty="0"/>
              <a:t>Reasons for this include new words introduced to the language (</a:t>
            </a:r>
            <a:r>
              <a:rPr lang="en-US" i="1" dirty="0"/>
              <a:t>neologisms</a:t>
            </a:r>
            <a:r>
              <a:rPr lang="en-US" dirty="0"/>
              <a:t>), misspellings, and borrowings from other languages</a:t>
            </a:r>
          </a:p>
          <a:p>
            <a:r>
              <a:rPr lang="en-US" dirty="0"/>
              <a:t>It is also common for named entities to introduce new terms; e.g., people, organizations such as companies, names of games, etc.</a:t>
            </a:r>
          </a:p>
          <a:p>
            <a:r>
              <a:rPr lang="en-US" dirty="0"/>
              <a:t>Words that are borrowed from other languages are sometimes called </a:t>
            </a:r>
            <a:r>
              <a:rPr lang="en-US" i="1" dirty="0"/>
              <a:t>loanwords</a:t>
            </a:r>
          </a:p>
          <a:p>
            <a:r>
              <a:rPr lang="en-US" dirty="0"/>
              <a:t>A related notion is </a:t>
            </a:r>
            <a:r>
              <a:rPr lang="en-US" i="1" dirty="0"/>
              <a:t>transliteration</a:t>
            </a:r>
            <a:r>
              <a:rPr lang="en-US" dirty="0"/>
              <a:t>, when a word from one language is converted to another alphabet, attempting to keep the pronunciation the same</a:t>
            </a:r>
            <a:endParaRPr lang="en-US" i="1" dirty="0"/>
          </a:p>
          <a:p>
            <a:r>
              <a:rPr lang="en-US" dirty="0"/>
              <a:t>When a system that uses only word embeddings encounters an OOV word, it generally needs to do something hacky</a:t>
            </a:r>
          </a:p>
        </p:txBody>
      </p:sp>
    </p:spTree>
    <p:extLst>
      <p:ext uri="{BB962C8B-B14F-4D97-AF65-F5344CB8AC3E}">
        <p14:creationId xmlns:p14="http://schemas.microsoft.com/office/powerpoint/2010/main" val="1943956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F76E-2E41-4B23-A238-9565D46DD6AC}"/>
              </a:ext>
            </a:extLst>
          </p:cNvPr>
          <p:cNvSpPr>
            <a:spLocks noGrp="1"/>
          </p:cNvSpPr>
          <p:nvPr>
            <p:ph type="title"/>
          </p:nvPr>
        </p:nvSpPr>
        <p:spPr/>
        <p:txBody>
          <a:bodyPr/>
          <a:lstStyle/>
          <a:p>
            <a:r>
              <a:rPr lang="en-US" dirty="0"/>
              <a:t>Subwords</a:t>
            </a:r>
          </a:p>
        </p:txBody>
      </p:sp>
      <p:sp>
        <p:nvSpPr>
          <p:cNvPr id="3" name="Content Placeholder 2">
            <a:extLst>
              <a:ext uri="{FF2B5EF4-FFF2-40B4-BE49-F238E27FC236}">
                <a16:creationId xmlns:a16="http://schemas.microsoft.com/office/drawing/2014/main" id="{4D6D1EAC-FB49-4E51-9FFF-DC6E138799FA}"/>
              </a:ext>
            </a:extLst>
          </p:cNvPr>
          <p:cNvSpPr>
            <a:spLocks noGrp="1"/>
          </p:cNvSpPr>
          <p:nvPr>
            <p:ph idx="1"/>
          </p:nvPr>
        </p:nvSpPr>
        <p:spPr/>
        <p:txBody>
          <a:bodyPr>
            <a:normAutofit fontScale="85000" lnSpcReduction="20000"/>
          </a:bodyPr>
          <a:lstStyle/>
          <a:p>
            <a:r>
              <a:rPr lang="en-US" dirty="0"/>
              <a:t>In modern NLP, many works map smaller pieces of words, generally referred to as </a:t>
            </a:r>
            <a:r>
              <a:rPr lang="en-US" b="1" dirty="0"/>
              <a:t>subwords</a:t>
            </a:r>
            <a:r>
              <a:rPr lang="en-US" dirty="0"/>
              <a:t>, to embeddings</a:t>
            </a:r>
          </a:p>
          <a:p>
            <a:r>
              <a:rPr lang="en-US" dirty="0"/>
              <a:t>An earlier draft of the textbook discussed this subtopic (briefly) in a section that was titled "Words, Subwords and Characters" </a:t>
            </a:r>
          </a:p>
          <a:p>
            <a:r>
              <a:rPr lang="en-US" dirty="0"/>
              <a:t>The book (earlier draft) mentions three approaches for choosing which subwords to use for embeddings</a:t>
            </a:r>
          </a:p>
          <a:p>
            <a:pPr lvl="1"/>
            <a:r>
              <a:rPr lang="en-US" dirty="0"/>
              <a:t>Individual characters can be mapped to </a:t>
            </a:r>
            <a:r>
              <a:rPr lang="en-US" b="1" dirty="0"/>
              <a:t>character embeddings</a:t>
            </a:r>
          </a:p>
          <a:p>
            <a:pPr lvl="1"/>
            <a:r>
              <a:rPr lang="en-US" dirty="0"/>
              <a:t>We can use subwords created by </a:t>
            </a:r>
            <a:r>
              <a:rPr lang="en-US" b="1" dirty="0"/>
              <a:t>byte-pair encoding </a:t>
            </a:r>
            <a:r>
              <a:rPr lang="en-US" dirty="0"/>
              <a:t>(</a:t>
            </a:r>
            <a:r>
              <a:rPr lang="en-US" b="1" dirty="0"/>
              <a:t>BPE</a:t>
            </a:r>
            <a:r>
              <a:rPr lang="en-US" dirty="0"/>
              <a:t>), or some alternative method</a:t>
            </a:r>
          </a:p>
          <a:p>
            <a:pPr lvl="1"/>
            <a:r>
              <a:rPr lang="en-US" dirty="0"/>
              <a:t>A system can "use full-blown morphological analysis to derive a linguistically motivated input sequence"</a:t>
            </a:r>
          </a:p>
          <a:p>
            <a:r>
              <a:rPr lang="en-US" dirty="0"/>
              <a:t>Another approach to dealing with subwords that become popular in recent years is known as </a:t>
            </a:r>
            <a:r>
              <a:rPr lang="en-US" i="1" dirty="0"/>
              <a:t>fasttext</a:t>
            </a:r>
          </a:p>
          <a:p>
            <a:r>
              <a:rPr lang="en-US" dirty="0"/>
              <a:t>The book (current draft) has one paragraph on fasttext in Section 6.8.3, but we will not cover this approach</a:t>
            </a:r>
          </a:p>
        </p:txBody>
      </p:sp>
    </p:spTree>
    <p:extLst>
      <p:ext uri="{BB962C8B-B14F-4D97-AF65-F5344CB8AC3E}">
        <p14:creationId xmlns:p14="http://schemas.microsoft.com/office/powerpoint/2010/main" val="399923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9E33-02F3-48C9-8AD0-E22663EB1D8C}"/>
              </a:ext>
            </a:extLst>
          </p:cNvPr>
          <p:cNvSpPr>
            <a:spLocks noGrp="1"/>
          </p:cNvSpPr>
          <p:nvPr>
            <p:ph type="title"/>
          </p:nvPr>
        </p:nvSpPr>
        <p:spPr/>
        <p:txBody>
          <a:bodyPr/>
          <a:lstStyle/>
          <a:p>
            <a:r>
              <a:rPr lang="en-US" dirty="0"/>
              <a:t>Byte-pair Encoding Overview</a:t>
            </a:r>
          </a:p>
        </p:txBody>
      </p:sp>
      <p:sp>
        <p:nvSpPr>
          <p:cNvPr id="3" name="Content Placeholder 2">
            <a:extLst>
              <a:ext uri="{FF2B5EF4-FFF2-40B4-BE49-F238E27FC236}">
                <a16:creationId xmlns:a16="http://schemas.microsoft.com/office/drawing/2014/main" id="{3B61F1E0-9C2D-4A4E-9784-E5A0946E14D6}"/>
              </a:ext>
            </a:extLst>
          </p:cNvPr>
          <p:cNvSpPr>
            <a:spLocks noGrp="1"/>
          </p:cNvSpPr>
          <p:nvPr>
            <p:ph idx="1"/>
          </p:nvPr>
        </p:nvSpPr>
        <p:spPr/>
        <p:txBody>
          <a:bodyPr>
            <a:normAutofit/>
          </a:bodyPr>
          <a:lstStyle/>
          <a:p>
            <a:r>
              <a:rPr lang="en-US" b="1" dirty="0"/>
              <a:t>Byte-pair encoding</a:t>
            </a:r>
            <a:r>
              <a:rPr lang="en-US" dirty="0"/>
              <a:t> (BPE) was originally developed for use as a compression algorithm</a:t>
            </a:r>
          </a:p>
          <a:p>
            <a:r>
              <a:rPr lang="en-US" dirty="0"/>
              <a:t>Our textbook discusses BPE as a method for tokenization in Section 2.4.3</a:t>
            </a:r>
          </a:p>
          <a:p>
            <a:r>
              <a:rPr lang="en-US" dirty="0"/>
              <a:t>BPE has been around for decades, but it has become popular recently as a method for generating subwords for subword embeddings</a:t>
            </a:r>
          </a:p>
          <a:p>
            <a:r>
              <a:rPr lang="en-US" dirty="0"/>
              <a:t>An alternative method for generating subwords, also briefly mentioned in Section 2.4.3, is called </a:t>
            </a:r>
            <a:r>
              <a:rPr lang="en-US" i="1" dirty="0"/>
              <a:t>WordPiece</a:t>
            </a:r>
            <a:r>
              <a:rPr lang="en-US" dirty="0"/>
              <a:t>; we won't discuss it</a:t>
            </a:r>
          </a:p>
        </p:txBody>
      </p:sp>
    </p:spTree>
    <p:extLst>
      <p:ext uri="{BB962C8B-B14F-4D97-AF65-F5344CB8AC3E}">
        <p14:creationId xmlns:p14="http://schemas.microsoft.com/office/powerpoint/2010/main" val="6597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F85A-5E36-4DC7-A3B1-64640CBFDD1A}"/>
              </a:ext>
            </a:extLst>
          </p:cNvPr>
          <p:cNvSpPr>
            <a:spLocks noGrp="1"/>
          </p:cNvSpPr>
          <p:nvPr>
            <p:ph type="title"/>
          </p:nvPr>
        </p:nvSpPr>
        <p:spPr/>
        <p:txBody>
          <a:bodyPr/>
          <a:lstStyle/>
          <a:p>
            <a:r>
              <a:rPr lang="en-US" dirty="0"/>
              <a:t>BPE Algorithm</a:t>
            </a:r>
          </a:p>
        </p:txBody>
      </p:sp>
      <p:sp>
        <p:nvSpPr>
          <p:cNvPr id="3" name="Content Placeholder 2">
            <a:extLst>
              <a:ext uri="{FF2B5EF4-FFF2-40B4-BE49-F238E27FC236}">
                <a16:creationId xmlns:a16="http://schemas.microsoft.com/office/drawing/2014/main" id="{67A55DF2-AEC0-4ECA-A282-AA981E2F5F33}"/>
              </a:ext>
            </a:extLst>
          </p:cNvPr>
          <p:cNvSpPr>
            <a:spLocks noGrp="1"/>
          </p:cNvSpPr>
          <p:nvPr>
            <p:ph idx="1"/>
          </p:nvPr>
        </p:nvSpPr>
        <p:spPr/>
        <p:txBody>
          <a:bodyPr>
            <a:normAutofit fontScale="77500" lnSpcReduction="20000"/>
          </a:bodyPr>
          <a:lstStyle/>
          <a:p>
            <a:r>
              <a:rPr lang="en-US" dirty="0"/>
              <a:t>The BPE algorithm starts with a separate symbol for each character in the text being processed (e.g., every ASCII character or every Unicode character)</a:t>
            </a:r>
          </a:p>
          <a:p>
            <a:r>
              <a:rPr lang="en-US" dirty="0"/>
              <a:t>There is also a special </a:t>
            </a:r>
            <a:r>
              <a:rPr lang="en-US" i="1" dirty="0"/>
              <a:t>end-of-word symbol</a:t>
            </a:r>
            <a:r>
              <a:rPr lang="en-US" dirty="0"/>
              <a:t>, concatenated to the end of each word in the corpus being used to generate the BPE tokens that will be recognized</a:t>
            </a:r>
          </a:p>
          <a:p>
            <a:r>
              <a:rPr lang="en-US" dirty="0"/>
              <a:t>Thus, the initial </a:t>
            </a:r>
            <a:r>
              <a:rPr lang="en-US" i="1" dirty="0"/>
              <a:t>vocabulary</a:t>
            </a:r>
            <a:r>
              <a:rPr lang="en-US" dirty="0"/>
              <a:t> (i.e., recognized set of tokens) is the set of characters in the encoding plus the end-of-word symbol </a:t>
            </a:r>
          </a:p>
          <a:p>
            <a:r>
              <a:rPr lang="en-US" dirty="0"/>
              <a:t>The algorithm then iteratively combines the most frequent sequential pair of symbols to form a new symbol</a:t>
            </a:r>
          </a:p>
          <a:p>
            <a:pPr lvl="1"/>
            <a:r>
              <a:rPr lang="en-US" dirty="0"/>
              <a:t>The new symbol gets added to the vocabulary</a:t>
            </a:r>
          </a:p>
          <a:p>
            <a:pPr lvl="1"/>
            <a:r>
              <a:rPr lang="en-US" dirty="0"/>
              <a:t>Words containing the new symbol are updated in the corpus being processed</a:t>
            </a:r>
          </a:p>
          <a:p>
            <a:r>
              <a:rPr lang="en-US" dirty="0"/>
              <a:t>This proceeds for a fixed number of iterations, k, where k is a parameter of the algorithm</a:t>
            </a:r>
          </a:p>
          <a:p>
            <a:r>
              <a:rPr lang="en-US" dirty="0"/>
              <a:t>The algorithm only considers pairs of symbols within words (i.e., not crossing word boundaries)</a:t>
            </a:r>
          </a:p>
          <a:p>
            <a:r>
              <a:rPr lang="en-US" dirty="0"/>
              <a:t>We will step through an example to help explain this</a:t>
            </a:r>
          </a:p>
        </p:txBody>
      </p:sp>
    </p:spTree>
    <p:extLst>
      <p:ext uri="{BB962C8B-B14F-4D97-AF65-F5344CB8AC3E}">
        <p14:creationId xmlns:p14="http://schemas.microsoft.com/office/powerpoint/2010/main" val="269067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2EF-1B2D-4EA6-9678-B43F96DFD216}"/>
              </a:ext>
            </a:extLst>
          </p:cNvPr>
          <p:cNvSpPr>
            <a:spLocks noGrp="1"/>
          </p:cNvSpPr>
          <p:nvPr>
            <p:ph type="title"/>
          </p:nvPr>
        </p:nvSpPr>
        <p:spPr/>
        <p:txBody>
          <a:bodyPr/>
          <a:lstStyle/>
          <a:p>
            <a:r>
              <a:rPr lang="en-US" dirty="0"/>
              <a:t>BPE Example: Initial State</a:t>
            </a:r>
          </a:p>
        </p:txBody>
      </p:sp>
      <p:sp>
        <p:nvSpPr>
          <p:cNvPr id="3" name="Content Placeholder 2">
            <a:extLst>
              <a:ext uri="{FF2B5EF4-FFF2-40B4-BE49-F238E27FC236}">
                <a16:creationId xmlns:a16="http://schemas.microsoft.com/office/drawing/2014/main" id="{09B6AFE6-E4AD-4B54-8F1D-22F774561FE7}"/>
              </a:ext>
            </a:extLst>
          </p:cNvPr>
          <p:cNvSpPr>
            <a:spLocks noGrp="1"/>
          </p:cNvSpPr>
          <p:nvPr>
            <p:ph idx="1"/>
          </p:nvPr>
        </p:nvSpPr>
        <p:spPr>
          <a:xfrm>
            <a:off x="838200" y="1871345"/>
            <a:ext cx="10515600" cy="4351338"/>
          </a:xfrm>
        </p:spPr>
        <p:txBody>
          <a:bodyPr>
            <a:normAutofit/>
          </a:bodyPr>
          <a:lstStyle/>
          <a:p>
            <a:r>
              <a:rPr lang="en-US" sz="2000" dirty="0"/>
              <a:t>We will step through an example from textbook to help explain this</a:t>
            </a:r>
          </a:p>
          <a:p>
            <a:r>
              <a:rPr lang="en-US" sz="2000" dirty="0"/>
              <a:t>The example is based on a corpus with 5 distinct words, 18 total instances of words, and initially 11 distinct symbols (including the end-of-word symbol, represented as an underscore)</a:t>
            </a:r>
          </a:p>
          <a:p>
            <a:r>
              <a:rPr lang="en-US" sz="2000" dirty="0"/>
              <a:t>Initially, the vocabulary consists only of the 11 original symbols, and the counts of all the words is known</a:t>
            </a:r>
          </a:p>
        </p:txBody>
      </p:sp>
      <p:pic>
        <p:nvPicPr>
          <p:cNvPr id="6" name="Picture 5">
            <a:extLst>
              <a:ext uri="{FF2B5EF4-FFF2-40B4-BE49-F238E27FC236}">
                <a16:creationId xmlns:a16="http://schemas.microsoft.com/office/drawing/2014/main" id="{66C5EC8D-32D3-3820-D307-33C5A75834CE}"/>
              </a:ext>
            </a:extLst>
          </p:cNvPr>
          <p:cNvPicPr>
            <a:picLocks noChangeAspect="1"/>
          </p:cNvPicPr>
          <p:nvPr/>
        </p:nvPicPr>
        <p:blipFill>
          <a:blip r:embed="rId2"/>
          <a:stretch>
            <a:fillRect/>
          </a:stretch>
        </p:blipFill>
        <p:spPr>
          <a:xfrm>
            <a:off x="1910635" y="3705805"/>
            <a:ext cx="8370729" cy="2158967"/>
          </a:xfrm>
          <a:prstGeom prst="rect">
            <a:avLst/>
          </a:prstGeom>
        </p:spPr>
      </p:pic>
    </p:spTree>
    <p:extLst>
      <p:ext uri="{BB962C8B-B14F-4D97-AF65-F5344CB8AC3E}">
        <p14:creationId xmlns:p14="http://schemas.microsoft.com/office/powerpoint/2010/main" val="101850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CB13-A9F7-45FA-946C-A13DD7EE54BC}"/>
              </a:ext>
            </a:extLst>
          </p:cNvPr>
          <p:cNvSpPr>
            <a:spLocks noGrp="1"/>
          </p:cNvSpPr>
          <p:nvPr>
            <p:ph type="title"/>
          </p:nvPr>
        </p:nvSpPr>
        <p:spPr/>
        <p:txBody>
          <a:bodyPr/>
          <a:lstStyle/>
          <a:p>
            <a:r>
              <a:rPr lang="en-US" dirty="0"/>
              <a:t>BPE Example: Step 1</a:t>
            </a:r>
          </a:p>
        </p:txBody>
      </p:sp>
      <p:sp>
        <p:nvSpPr>
          <p:cNvPr id="3" name="Content Placeholder 2">
            <a:extLst>
              <a:ext uri="{FF2B5EF4-FFF2-40B4-BE49-F238E27FC236}">
                <a16:creationId xmlns:a16="http://schemas.microsoft.com/office/drawing/2014/main" id="{6D7089FD-C5C0-4E8D-A00F-C9CC5F421C5D}"/>
              </a:ext>
            </a:extLst>
          </p:cNvPr>
          <p:cNvSpPr>
            <a:spLocks noGrp="1"/>
          </p:cNvSpPr>
          <p:nvPr>
            <p:ph idx="1"/>
          </p:nvPr>
        </p:nvSpPr>
        <p:spPr/>
        <p:txBody>
          <a:bodyPr>
            <a:normAutofit/>
          </a:bodyPr>
          <a:lstStyle/>
          <a:p>
            <a:r>
              <a:rPr lang="en-US" sz="2000" dirty="0"/>
              <a:t>During the first iteration of the algorithm, it is determined that the most frequent symbol pair is 'e' followed by 'r', which occurs 9 times</a:t>
            </a:r>
          </a:p>
          <a:p>
            <a:r>
              <a:rPr lang="en-US" sz="2000" dirty="0"/>
              <a:t>Therefore, a new symbol for 'er' is created and added to the vocabulary</a:t>
            </a:r>
          </a:p>
          <a:p>
            <a:r>
              <a:rPr lang="en-US" sz="2000" dirty="0"/>
              <a:t>All instances of this pair are replaced by the new symbol</a:t>
            </a:r>
          </a:p>
          <a:p>
            <a:r>
              <a:rPr lang="en-US" sz="2000" dirty="0"/>
              <a:t>Note that 'r' followed be '_' ties with this, so that also would have been a valid choice</a:t>
            </a:r>
          </a:p>
        </p:txBody>
      </p:sp>
      <p:pic>
        <p:nvPicPr>
          <p:cNvPr id="6" name="Picture 5">
            <a:extLst>
              <a:ext uri="{FF2B5EF4-FFF2-40B4-BE49-F238E27FC236}">
                <a16:creationId xmlns:a16="http://schemas.microsoft.com/office/drawing/2014/main" id="{5AAC037A-800E-DA84-447A-7FBDFE076BA5}"/>
              </a:ext>
            </a:extLst>
          </p:cNvPr>
          <p:cNvPicPr>
            <a:picLocks noChangeAspect="1"/>
          </p:cNvPicPr>
          <p:nvPr/>
        </p:nvPicPr>
        <p:blipFill>
          <a:blip r:embed="rId2"/>
          <a:stretch>
            <a:fillRect/>
          </a:stretch>
        </p:blipFill>
        <p:spPr>
          <a:xfrm>
            <a:off x="1710155" y="3789396"/>
            <a:ext cx="8771690" cy="2091141"/>
          </a:xfrm>
          <a:prstGeom prst="rect">
            <a:avLst/>
          </a:prstGeom>
        </p:spPr>
      </p:pic>
    </p:spTree>
    <p:extLst>
      <p:ext uri="{BB962C8B-B14F-4D97-AF65-F5344CB8AC3E}">
        <p14:creationId xmlns:p14="http://schemas.microsoft.com/office/powerpoint/2010/main" val="130035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6882-0590-4AFD-B56D-16BE81BE0EEC}"/>
              </a:ext>
            </a:extLst>
          </p:cNvPr>
          <p:cNvSpPr>
            <a:spLocks noGrp="1"/>
          </p:cNvSpPr>
          <p:nvPr>
            <p:ph type="title"/>
          </p:nvPr>
        </p:nvSpPr>
        <p:spPr/>
        <p:txBody>
          <a:bodyPr/>
          <a:lstStyle/>
          <a:p>
            <a:r>
              <a:rPr lang="en-US" dirty="0"/>
              <a:t>BPE Example: Step 2</a:t>
            </a:r>
          </a:p>
        </p:txBody>
      </p:sp>
      <p:sp>
        <p:nvSpPr>
          <p:cNvPr id="3" name="Content Placeholder 2">
            <a:extLst>
              <a:ext uri="{FF2B5EF4-FFF2-40B4-BE49-F238E27FC236}">
                <a16:creationId xmlns:a16="http://schemas.microsoft.com/office/drawing/2014/main" id="{47157739-6C6D-4493-84BF-8AF1A1C5BA2C}"/>
              </a:ext>
            </a:extLst>
          </p:cNvPr>
          <p:cNvSpPr>
            <a:spLocks noGrp="1"/>
          </p:cNvSpPr>
          <p:nvPr>
            <p:ph idx="1"/>
          </p:nvPr>
        </p:nvSpPr>
        <p:spPr/>
        <p:txBody>
          <a:bodyPr/>
          <a:lstStyle/>
          <a:p>
            <a:r>
              <a:rPr lang="en-US" sz="2000" dirty="0"/>
              <a:t>During the second iteration, the most frequent pair is 'er' followed by '_', which occurs 9 times</a:t>
            </a:r>
          </a:p>
          <a:p>
            <a:r>
              <a:rPr lang="en-US" sz="2000" dirty="0"/>
              <a:t>Therefore, a new symbol for 'er_' is created and added to the vocabulary</a:t>
            </a:r>
          </a:p>
          <a:p>
            <a:r>
              <a:rPr lang="en-US" sz="2000" dirty="0"/>
              <a:t>All instances of this pair are replaced by the new symbol</a:t>
            </a:r>
          </a:p>
          <a:p>
            <a:r>
              <a:rPr lang="en-US" sz="2000" dirty="0"/>
              <a:t>Note that 'e', 'r', and 'er' are still members of the vocabulary</a:t>
            </a:r>
          </a:p>
          <a:p>
            <a:endParaRPr lang="en-US" dirty="0"/>
          </a:p>
        </p:txBody>
      </p:sp>
      <p:pic>
        <p:nvPicPr>
          <p:cNvPr id="6" name="Picture 5">
            <a:extLst>
              <a:ext uri="{FF2B5EF4-FFF2-40B4-BE49-F238E27FC236}">
                <a16:creationId xmlns:a16="http://schemas.microsoft.com/office/drawing/2014/main" id="{A65E78A4-FF4D-61FB-724A-77AE15036A4D}"/>
              </a:ext>
            </a:extLst>
          </p:cNvPr>
          <p:cNvPicPr>
            <a:picLocks noChangeAspect="1"/>
          </p:cNvPicPr>
          <p:nvPr/>
        </p:nvPicPr>
        <p:blipFill>
          <a:blip r:embed="rId2"/>
          <a:stretch>
            <a:fillRect/>
          </a:stretch>
        </p:blipFill>
        <p:spPr>
          <a:xfrm>
            <a:off x="2002877" y="3618187"/>
            <a:ext cx="8186246" cy="2173861"/>
          </a:xfrm>
          <a:prstGeom prst="rect">
            <a:avLst/>
          </a:prstGeom>
        </p:spPr>
      </p:pic>
    </p:spTree>
    <p:extLst>
      <p:ext uri="{BB962C8B-B14F-4D97-AF65-F5344CB8AC3E}">
        <p14:creationId xmlns:p14="http://schemas.microsoft.com/office/powerpoint/2010/main" val="2383805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A033B-7FF5-4B71-B76B-19B922510C8D}"/>
              </a:ext>
            </a:extLst>
          </p:cNvPr>
          <p:cNvSpPr>
            <a:spLocks noGrp="1"/>
          </p:cNvSpPr>
          <p:nvPr>
            <p:ph type="title"/>
          </p:nvPr>
        </p:nvSpPr>
        <p:spPr/>
        <p:txBody>
          <a:bodyPr/>
          <a:lstStyle/>
          <a:p>
            <a:r>
              <a:rPr lang="en-US" dirty="0"/>
              <a:t>BPE Example: Step 3</a:t>
            </a:r>
          </a:p>
        </p:txBody>
      </p:sp>
      <p:sp>
        <p:nvSpPr>
          <p:cNvPr id="3" name="Content Placeholder 2">
            <a:extLst>
              <a:ext uri="{FF2B5EF4-FFF2-40B4-BE49-F238E27FC236}">
                <a16:creationId xmlns:a16="http://schemas.microsoft.com/office/drawing/2014/main" id="{011CC523-82F5-4B42-9EDE-23E40292D9FC}"/>
              </a:ext>
            </a:extLst>
          </p:cNvPr>
          <p:cNvSpPr>
            <a:spLocks noGrp="1"/>
          </p:cNvSpPr>
          <p:nvPr>
            <p:ph idx="1"/>
          </p:nvPr>
        </p:nvSpPr>
        <p:spPr/>
        <p:txBody>
          <a:bodyPr>
            <a:normAutofit/>
          </a:bodyPr>
          <a:lstStyle/>
          <a:p>
            <a:r>
              <a:rPr lang="en-US" sz="2000" dirty="0"/>
              <a:t>During the third iteration, the most frequent pair is 'n' followed by 'e', which occurs 8 times</a:t>
            </a:r>
          </a:p>
          <a:p>
            <a:r>
              <a:rPr lang="en-US" sz="2000" dirty="0"/>
              <a:t>This time, a new symbol for 'ne' is created and added to the vocabulary</a:t>
            </a:r>
          </a:p>
          <a:p>
            <a:r>
              <a:rPr lang="en-US" sz="2000" dirty="0"/>
              <a:t>All instances of this pair are replaced by the new symbol</a:t>
            </a:r>
          </a:p>
          <a:p>
            <a:r>
              <a:rPr lang="en-US" sz="2000" dirty="0"/>
              <a:t>Note that 'e' followed be 'w' ties with this, so that also would be a valid choice</a:t>
            </a:r>
          </a:p>
        </p:txBody>
      </p:sp>
      <p:pic>
        <p:nvPicPr>
          <p:cNvPr id="6" name="Picture 5">
            <a:extLst>
              <a:ext uri="{FF2B5EF4-FFF2-40B4-BE49-F238E27FC236}">
                <a16:creationId xmlns:a16="http://schemas.microsoft.com/office/drawing/2014/main" id="{CC150009-E822-E25F-6137-1E306A6BC415}"/>
              </a:ext>
            </a:extLst>
          </p:cNvPr>
          <p:cNvPicPr>
            <a:picLocks noChangeAspect="1"/>
          </p:cNvPicPr>
          <p:nvPr/>
        </p:nvPicPr>
        <p:blipFill>
          <a:blip r:embed="rId2"/>
          <a:stretch>
            <a:fillRect/>
          </a:stretch>
        </p:blipFill>
        <p:spPr>
          <a:xfrm>
            <a:off x="1948511" y="3563915"/>
            <a:ext cx="8294978" cy="2158968"/>
          </a:xfrm>
          <a:prstGeom prst="rect">
            <a:avLst/>
          </a:prstGeom>
        </p:spPr>
      </p:pic>
    </p:spTree>
    <p:extLst>
      <p:ext uri="{BB962C8B-B14F-4D97-AF65-F5344CB8AC3E}">
        <p14:creationId xmlns:p14="http://schemas.microsoft.com/office/powerpoint/2010/main" val="276932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834C-1ED9-405F-9DE7-728443B2B353}"/>
              </a:ext>
            </a:extLst>
          </p:cNvPr>
          <p:cNvSpPr>
            <a:spLocks noGrp="1"/>
          </p:cNvSpPr>
          <p:nvPr>
            <p:ph type="title"/>
          </p:nvPr>
        </p:nvSpPr>
        <p:spPr/>
        <p:txBody>
          <a:bodyPr/>
          <a:lstStyle/>
          <a:p>
            <a:r>
              <a:rPr lang="en-US" dirty="0"/>
              <a:t>BPE Example: Five More Merges</a:t>
            </a:r>
          </a:p>
        </p:txBody>
      </p:sp>
      <p:sp>
        <p:nvSpPr>
          <p:cNvPr id="3" name="Content Placeholder 2">
            <a:extLst>
              <a:ext uri="{FF2B5EF4-FFF2-40B4-BE49-F238E27FC236}">
                <a16:creationId xmlns:a16="http://schemas.microsoft.com/office/drawing/2014/main" id="{43B3FCEE-0E18-43B4-A4F6-C111A00C3816}"/>
              </a:ext>
            </a:extLst>
          </p:cNvPr>
          <p:cNvSpPr>
            <a:spLocks noGrp="1"/>
          </p:cNvSpPr>
          <p:nvPr>
            <p:ph idx="1"/>
          </p:nvPr>
        </p:nvSpPr>
        <p:spPr/>
        <p:txBody>
          <a:bodyPr/>
          <a:lstStyle/>
          <a:p>
            <a:r>
              <a:rPr lang="en-US" dirty="0"/>
              <a:t>The book shows the merged pairs and the updated vocabularies for the next five steps</a:t>
            </a:r>
          </a:p>
          <a:p>
            <a:endParaRPr lang="en-US" dirty="0"/>
          </a:p>
          <a:p>
            <a:endParaRPr lang="en-US" dirty="0"/>
          </a:p>
          <a:p>
            <a:endParaRPr lang="en-US" dirty="0"/>
          </a:p>
          <a:p>
            <a:endParaRPr lang="en-US" dirty="0"/>
          </a:p>
          <a:p>
            <a:r>
              <a:rPr lang="en-US" dirty="0"/>
              <a:t>Note that the algorithm remembers the order in which the merges have been generated</a:t>
            </a:r>
          </a:p>
        </p:txBody>
      </p:sp>
      <p:pic>
        <p:nvPicPr>
          <p:cNvPr id="6" name="Picture 5">
            <a:extLst>
              <a:ext uri="{FF2B5EF4-FFF2-40B4-BE49-F238E27FC236}">
                <a16:creationId xmlns:a16="http://schemas.microsoft.com/office/drawing/2014/main" id="{698AF285-9C27-8424-4A7C-45A23110B50E}"/>
              </a:ext>
            </a:extLst>
          </p:cNvPr>
          <p:cNvPicPr>
            <a:picLocks noChangeAspect="1"/>
          </p:cNvPicPr>
          <p:nvPr/>
        </p:nvPicPr>
        <p:blipFill>
          <a:blip r:embed="rId2"/>
          <a:stretch>
            <a:fillRect/>
          </a:stretch>
        </p:blipFill>
        <p:spPr>
          <a:xfrm>
            <a:off x="1216275" y="2644887"/>
            <a:ext cx="9759450" cy="2069003"/>
          </a:xfrm>
          <a:prstGeom prst="rect">
            <a:avLst/>
          </a:prstGeom>
        </p:spPr>
      </p:pic>
    </p:spTree>
    <p:extLst>
      <p:ext uri="{BB962C8B-B14F-4D97-AF65-F5344CB8AC3E}">
        <p14:creationId xmlns:p14="http://schemas.microsoft.com/office/powerpoint/2010/main" val="128037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5F37-0135-4980-B1AF-AB8A8661A9DF}"/>
              </a:ext>
            </a:extLst>
          </p:cNvPr>
          <p:cNvSpPr>
            <a:spLocks noGrp="1"/>
          </p:cNvSpPr>
          <p:nvPr>
            <p:ph type="title"/>
          </p:nvPr>
        </p:nvSpPr>
        <p:spPr/>
        <p:txBody>
          <a:bodyPr/>
          <a:lstStyle/>
          <a:p>
            <a:r>
              <a:rPr lang="en-US" dirty="0"/>
              <a:t>Using BPE to Tokenize</a:t>
            </a:r>
          </a:p>
        </p:txBody>
      </p:sp>
      <p:sp>
        <p:nvSpPr>
          <p:cNvPr id="3" name="Content Placeholder 2">
            <a:extLst>
              <a:ext uri="{FF2B5EF4-FFF2-40B4-BE49-F238E27FC236}">
                <a16:creationId xmlns:a16="http://schemas.microsoft.com/office/drawing/2014/main" id="{62BDC6FF-E79D-47A2-A1F0-F22D845A8E67}"/>
              </a:ext>
            </a:extLst>
          </p:cNvPr>
          <p:cNvSpPr>
            <a:spLocks noGrp="1"/>
          </p:cNvSpPr>
          <p:nvPr>
            <p:ph idx="1"/>
          </p:nvPr>
        </p:nvSpPr>
        <p:spPr/>
        <p:txBody>
          <a:bodyPr>
            <a:normAutofit/>
          </a:bodyPr>
          <a:lstStyle/>
          <a:p>
            <a:r>
              <a:rPr lang="en-US" dirty="0"/>
              <a:t>We can use the result of the BPE algorithm to tokenize future texts as follows:</a:t>
            </a:r>
          </a:p>
          <a:p>
            <a:pPr lvl="1"/>
            <a:r>
              <a:rPr lang="en-US" dirty="0"/>
              <a:t>Start with all characters represented by separate symbols</a:t>
            </a:r>
          </a:p>
          <a:p>
            <a:pPr lvl="1"/>
            <a:r>
              <a:rPr lang="en-US" dirty="0"/>
              <a:t>Then apply the merges greedily in the order that they were learned</a:t>
            </a:r>
          </a:p>
          <a:p>
            <a:r>
              <a:rPr lang="en-US" dirty="0"/>
              <a:t>Note that when we apply the tokenization, the frequencies in the data being tokenized do not play a role</a:t>
            </a:r>
          </a:p>
          <a:p>
            <a:r>
              <a:rPr lang="en-US" dirty="0"/>
              <a:t>Based on the example, the word "newer" in the document being tokenized would become a single token, "newer_"</a:t>
            </a:r>
          </a:p>
          <a:p>
            <a:r>
              <a:rPr lang="en-US" dirty="0"/>
              <a:t>The word "lower" would become "low er_" (two separate tokens)</a:t>
            </a:r>
          </a:p>
        </p:txBody>
      </p:sp>
    </p:spTree>
    <p:extLst>
      <p:ext uri="{BB962C8B-B14F-4D97-AF65-F5344CB8AC3E}">
        <p14:creationId xmlns:p14="http://schemas.microsoft.com/office/powerpoint/2010/main" val="104921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D54C-49DD-4D98-BBD1-CF2EB480F300}"/>
              </a:ext>
            </a:extLst>
          </p:cNvPr>
          <p:cNvSpPr>
            <a:spLocks noGrp="1"/>
          </p:cNvSpPr>
          <p:nvPr>
            <p:ph type="title"/>
          </p:nvPr>
        </p:nvSpPr>
        <p:spPr/>
        <p:txBody>
          <a:bodyPr/>
          <a:lstStyle/>
          <a:p>
            <a:r>
              <a:rPr lang="en-US" dirty="0"/>
              <a:t>BPE Advantages</a:t>
            </a:r>
          </a:p>
        </p:txBody>
      </p:sp>
      <p:sp>
        <p:nvSpPr>
          <p:cNvPr id="3" name="Content Placeholder 2">
            <a:extLst>
              <a:ext uri="{FF2B5EF4-FFF2-40B4-BE49-F238E27FC236}">
                <a16:creationId xmlns:a16="http://schemas.microsoft.com/office/drawing/2014/main" id="{79D31A60-85BF-4922-8262-0748357827E5}"/>
              </a:ext>
            </a:extLst>
          </p:cNvPr>
          <p:cNvSpPr>
            <a:spLocks noGrp="1"/>
          </p:cNvSpPr>
          <p:nvPr>
            <p:ph idx="1"/>
          </p:nvPr>
        </p:nvSpPr>
        <p:spPr/>
        <p:txBody>
          <a:bodyPr>
            <a:normAutofit fontScale="77500" lnSpcReduction="20000"/>
          </a:bodyPr>
          <a:lstStyle/>
          <a:p>
            <a:r>
              <a:rPr lang="en-US" dirty="0"/>
              <a:t>As mentioned earlier, BPE runs for a fixed number of iterations, k</a:t>
            </a:r>
          </a:p>
          <a:p>
            <a:r>
              <a:rPr lang="en-US" dirty="0"/>
              <a:t>This determines the size of the vocabulary, which is typically significantly smaller than the size of a conventional vocabulary</a:t>
            </a:r>
          </a:p>
          <a:p>
            <a:r>
              <a:rPr lang="en-US" dirty="0"/>
              <a:t>The book says that "in real settings BPE is run with many thousands of merges on a very large input corpus"</a:t>
            </a:r>
          </a:p>
          <a:p>
            <a:r>
              <a:rPr lang="en-US" dirty="0"/>
              <a:t>The book claims that "most words will be represented as full symbols, and only the very rare words (and unknown words) will have to be represented by their parts"</a:t>
            </a:r>
          </a:p>
          <a:p>
            <a:r>
              <a:rPr lang="en-US" dirty="0"/>
              <a:t>This is a bit different from what I’ve learned about the algorithm; I learned that:</a:t>
            </a:r>
          </a:p>
          <a:p>
            <a:pPr lvl="1"/>
            <a:r>
              <a:rPr lang="en-US" dirty="0"/>
              <a:t>Common words (e.g., "the") will be represented as single symbols</a:t>
            </a:r>
          </a:p>
          <a:p>
            <a:pPr lvl="1"/>
            <a:r>
              <a:rPr lang="en-US" dirty="0"/>
              <a:t>Common morphemes (e.g., "un-", "-ies", etc.) will be represented as single symbols</a:t>
            </a:r>
          </a:p>
          <a:p>
            <a:r>
              <a:rPr lang="en-US" dirty="0"/>
              <a:t>BPE can achieve something similar to morphological parsing with a much simpler algorithm, hopefully leading to sensible tokens</a:t>
            </a:r>
          </a:p>
          <a:p>
            <a:r>
              <a:rPr lang="en-US" dirty="0"/>
              <a:t>OOV words are likely to be tokenized into meaningful chunks</a:t>
            </a:r>
          </a:p>
          <a:p>
            <a:endParaRPr lang="en-US" dirty="0"/>
          </a:p>
          <a:p>
            <a:endParaRPr lang="en-US" dirty="0"/>
          </a:p>
        </p:txBody>
      </p:sp>
    </p:spTree>
    <p:extLst>
      <p:ext uri="{BB962C8B-B14F-4D97-AF65-F5344CB8AC3E}">
        <p14:creationId xmlns:p14="http://schemas.microsoft.com/office/powerpoint/2010/main" val="3406158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261A-3FEF-4B2A-BCF2-A43CBFC35D48}"/>
              </a:ext>
            </a:extLst>
          </p:cNvPr>
          <p:cNvSpPr>
            <a:spLocks noGrp="1"/>
          </p:cNvSpPr>
          <p:nvPr>
            <p:ph type="title"/>
          </p:nvPr>
        </p:nvSpPr>
        <p:spPr/>
        <p:txBody>
          <a:bodyPr/>
          <a:lstStyle/>
          <a:p>
            <a:r>
              <a:rPr lang="en-US" dirty="0"/>
              <a:t>Using Subword Embeddings</a:t>
            </a:r>
          </a:p>
        </p:txBody>
      </p:sp>
      <p:sp>
        <p:nvSpPr>
          <p:cNvPr id="3" name="Content Placeholder 2">
            <a:extLst>
              <a:ext uri="{FF2B5EF4-FFF2-40B4-BE49-F238E27FC236}">
                <a16:creationId xmlns:a16="http://schemas.microsoft.com/office/drawing/2014/main" id="{0524E5DC-E6F3-4D5E-9EF5-8B58A6FFA9D5}"/>
              </a:ext>
            </a:extLst>
          </p:cNvPr>
          <p:cNvSpPr>
            <a:spLocks noGrp="1"/>
          </p:cNvSpPr>
          <p:nvPr>
            <p:ph idx="1"/>
          </p:nvPr>
        </p:nvSpPr>
        <p:spPr/>
        <p:txBody>
          <a:bodyPr>
            <a:normAutofit fontScale="92500"/>
          </a:bodyPr>
          <a:lstStyle/>
          <a:p>
            <a:r>
              <a:rPr lang="en-US" dirty="0"/>
              <a:t>Once it is determined what subwords will be used, embeddings for the subwords can be learned (pre-trained) using any standard method</a:t>
            </a:r>
          </a:p>
          <a:p>
            <a:r>
              <a:rPr lang="en-US" dirty="0"/>
              <a:t>One way to apply subword embeddings to a task is to simply feed them in as input to any variation of an RNN</a:t>
            </a:r>
          </a:p>
          <a:p>
            <a:r>
              <a:rPr lang="en-US" dirty="0"/>
              <a:t>There have been many systems that have successfully used this approach</a:t>
            </a:r>
          </a:p>
          <a:p>
            <a:r>
              <a:rPr lang="en-US" dirty="0"/>
              <a:t>Another idea is to build word embeddings out of subword or character embeddings</a:t>
            </a:r>
          </a:p>
          <a:p>
            <a:r>
              <a:rPr lang="en-US" dirty="0"/>
              <a:t>Optionally, these built-up word embeddings can be combined with, or used in place of, standard word embeddings</a:t>
            </a:r>
          </a:p>
          <a:p>
            <a:endParaRPr lang="en-US" dirty="0"/>
          </a:p>
        </p:txBody>
      </p:sp>
    </p:spTree>
    <p:extLst>
      <p:ext uri="{BB962C8B-B14F-4D97-AF65-F5344CB8AC3E}">
        <p14:creationId xmlns:p14="http://schemas.microsoft.com/office/powerpoint/2010/main" val="81398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A5F26-4B7D-48BD-8B52-CB780B874532}"/>
              </a:ext>
            </a:extLst>
          </p:cNvPr>
          <p:cNvSpPr>
            <a:spLocks noGrp="1"/>
          </p:cNvSpPr>
          <p:nvPr>
            <p:ph type="title"/>
          </p:nvPr>
        </p:nvSpPr>
        <p:spPr/>
        <p:txBody>
          <a:bodyPr/>
          <a:lstStyle/>
          <a:p>
            <a:r>
              <a:rPr lang="en-US" dirty="0"/>
              <a:t>Using Character Embeddings: Example</a:t>
            </a:r>
          </a:p>
        </p:txBody>
      </p:sp>
      <p:sp>
        <p:nvSpPr>
          <p:cNvPr id="3" name="Content Placeholder 2">
            <a:extLst>
              <a:ext uri="{FF2B5EF4-FFF2-40B4-BE49-F238E27FC236}">
                <a16:creationId xmlns:a16="http://schemas.microsoft.com/office/drawing/2014/main" id="{BD5B6466-9F43-4B3C-A758-B617413278C8}"/>
              </a:ext>
            </a:extLst>
          </p:cNvPr>
          <p:cNvSpPr>
            <a:spLocks noGrp="1"/>
          </p:cNvSpPr>
          <p:nvPr>
            <p:ph idx="1"/>
          </p:nvPr>
        </p:nvSpPr>
        <p:spPr/>
        <p:txBody>
          <a:bodyPr>
            <a:normAutofit fontScale="70000" lnSpcReduction="20000"/>
          </a:bodyPr>
          <a:lstStyle/>
          <a:p>
            <a:pPr lvl="0"/>
            <a:r>
              <a:rPr lang="en-US" dirty="0"/>
              <a:t>An alternative to using word embeddings or subword embeddings is to use </a:t>
            </a:r>
            <a:r>
              <a:rPr lang="en-US" i="1" dirty="0"/>
              <a:t>character embeddings</a:t>
            </a:r>
          </a:p>
          <a:p>
            <a:pPr lvl="0"/>
            <a:r>
              <a:rPr lang="en-US" dirty="0"/>
              <a:t>The figure on the next page (from an earlier draft of the textbook) helps to explain an example of how character embeddings could be used for a sequence labelling task</a:t>
            </a:r>
          </a:p>
          <a:p>
            <a:pPr lvl="0"/>
            <a:r>
              <a:rPr lang="en-US" dirty="0"/>
              <a:t>The Bi-RNN near the bottom, which is combining character embeddings to form a word embedding, is learning how to do this in the context of the current task</a:t>
            </a:r>
          </a:p>
          <a:p>
            <a:pPr lvl="0"/>
            <a:r>
              <a:rPr lang="en-US" dirty="0"/>
              <a:t>That is, the original character embeddings have been pre-trained, but the way in which they are combined is being learned for a specific sequence labelling task</a:t>
            </a:r>
          </a:p>
          <a:p>
            <a:pPr lvl="0"/>
            <a:r>
              <a:rPr lang="en-US" dirty="0"/>
              <a:t>Ultimately, the hidden states from the ends of the two directions of the bidirectional RNN are combined to form a </a:t>
            </a:r>
            <a:r>
              <a:rPr lang="en-US" i="1" dirty="0"/>
              <a:t>character-level word embedding</a:t>
            </a:r>
            <a:endParaRPr lang="en-US" dirty="0"/>
          </a:p>
          <a:p>
            <a:pPr lvl="0"/>
            <a:r>
              <a:rPr lang="en-US" dirty="0"/>
              <a:t>This character-level word embedding is being combined with a conventional word embedding; e.g., using concatenation</a:t>
            </a:r>
          </a:p>
          <a:p>
            <a:pPr lvl="0"/>
            <a:r>
              <a:rPr lang="en-US" dirty="0"/>
              <a:t>When an OOV word is encountered, the character-level word embedding can be used on its own</a:t>
            </a:r>
          </a:p>
          <a:p>
            <a:pPr lvl="0"/>
            <a:r>
              <a:rPr lang="en-US" dirty="0"/>
              <a:t>The higher blue box labeled "RNN" can represent any variation of RNN (e.g., an LSTM), possibly stacked or bidirectional</a:t>
            </a:r>
          </a:p>
          <a:p>
            <a:pPr lvl="0"/>
            <a:r>
              <a:rPr lang="en-US" dirty="0"/>
              <a:t>This figure helps to intuit why character embeddings can be useful</a:t>
            </a:r>
          </a:p>
        </p:txBody>
      </p:sp>
    </p:spTree>
    <p:extLst>
      <p:ext uri="{BB962C8B-B14F-4D97-AF65-F5344CB8AC3E}">
        <p14:creationId xmlns:p14="http://schemas.microsoft.com/office/powerpoint/2010/main" val="360120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D02C-2B34-4737-83C1-251503A55769}"/>
              </a:ext>
            </a:extLst>
          </p:cNvPr>
          <p:cNvSpPr>
            <a:spLocks noGrp="1"/>
          </p:cNvSpPr>
          <p:nvPr>
            <p:ph type="title"/>
          </p:nvPr>
        </p:nvSpPr>
        <p:spPr/>
        <p:txBody>
          <a:bodyPr/>
          <a:lstStyle/>
          <a:p>
            <a:r>
              <a:rPr lang="en-US" dirty="0"/>
              <a:t>Using Character Embeddings: Diagram</a:t>
            </a:r>
          </a:p>
        </p:txBody>
      </p:sp>
      <p:pic>
        <p:nvPicPr>
          <p:cNvPr id="4" name="Content Placeholder 3">
            <a:extLst>
              <a:ext uri="{FF2B5EF4-FFF2-40B4-BE49-F238E27FC236}">
                <a16:creationId xmlns:a16="http://schemas.microsoft.com/office/drawing/2014/main" id="{54FAE7D5-5DE0-4127-AC43-1E3190240AAB}"/>
              </a:ext>
            </a:extLst>
          </p:cNvPr>
          <p:cNvPicPr>
            <a:picLocks noGrp="1" noChangeAspect="1"/>
          </p:cNvPicPr>
          <p:nvPr>
            <p:ph idx="1"/>
          </p:nvPr>
        </p:nvPicPr>
        <p:blipFill>
          <a:blip r:embed="rId2"/>
          <a:stretch>
            <a:fillRect/>
          </a:stretch>
        </p:blipFill>
        <p:spPr>
          <a:xfrm>
            <a:off x="2538973" y="1533853"/>
            <a:ext cx="7114054" cy="4845610"/>
          </a:xfrm>
          <a:prstGeom prst="rect">
            <a:avLst/>
          </a:prstGeom>
        </p:spPr>
      </p:pic>
    </p:spTree>
    <p:extLst>
      <p:ext uri="{BB962C8B-B14F-4D97-AF65-F5344CB8AC3E}">
        <p14:creationId xmlns:p14="http://schemas.microsoft.com/office/powerpoint/2010/main" val="3471244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#2</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Question Answering (QA)</a:t>
            </a:r>
          </a:p>
        </p:txBody>
      </p:sp>
    </p:spTree>
    <p:extLst>
      <p:ext uri="{BB962C8B-B14F-4D97-AF65-F5344CB8AC3E}">
        <p14:creationId xmlns:p14="http://schemas.microsoft.com/office/powerpoint/2010/main" val="4190363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4AC0-966E-4BC3-954F-E1A67C9CD16B}"/>
              </a:ext>
            </a:extLst>
          </p:cNvPr>
          <p:cNvSpPr>
            <a:spLocks noGrp="1"/>
          </p:cNvSpPr>
          <p:nvPr>
            <p:ph type="title"/>
          </p:nvPr>
        </p:nvSpPr>
        <p:spPr/>
        <p:txBody>
          <a:bodyPr/>
          <a:lstStyle/>
          <a:p>
            <a:r>
              <a:rPr lang="en-US" dirty="0"/>
              <a:t>Question Answering Overview</a:t>
            </a:r>
          </a:p>
        </p:txBody>
      </p:sp>
      <p:sp>
        <p:nvSpPr>
          <p:cNvPr id="3" name="Content Placeholder 2">
            <a:extLst>
              <a:ext uri="{FF2B5EF4-FFF2-40B4-BE49-F238E27FC236}">
                <a16:creationId xmlns:a16="http://schemas.microsoft.com/office/drawing/2014/main" id="{F9310778-043C-40CE-8A8C-40A2BFA943CF}"/>
              </a:ext>
            </a:extLst>
          </p:cNvPr>
          <p:cNvSpPr>
            <a:spLocks noGrp="1"/>
          </p:cNvSpPr>
          <p:nvPr>
            <p:ph idx="1"/>
          </p:nvPr>
        </p:nvSpPr>
        <p:spPr/>
        <p:txBody>
          <a:bodyPr>
            <a:normAutofit fontScale="70000" lnSpcReduction="20000"/>
          </a:bodyPr>
          <a:lstStyle/>
          <a:p>
            <a:r>
              <a:rPr lang="en-US" b="1" dirty="0"/>
              <a:t>Question answering</a:t>
            </a:r>
            <a:r>
              <a:rPr lang="en-US" dirty="0"/>
              <a:t> (</a:t>
            </a:r>
            <a:r>
              <a:rPr lang="en-US" b="1" dirty="0"/>
              <a:t>QA</a:t>
            </a:r>
            <a:r>
              <a:rPr lang="en-US" dirty="0"/>
              <a:t>) refers to the task of finding a specific answer to a given question within a text corpus or a knowledge base</a:t>
            </a:r>
          </a:p>
          <a:p>
            <a:r>
              <a:rPr lang="en-US" dirty="0"/>
              <a:t>QA is covered in Chapter 14 of the current draft of the textbook</a:t>
            </a:r>
          </a:p>
          <a:p>
            <a:r>
              <a:rPr lang="en-US" dirty="0"/>
              <a:t>We will focus on QA involving a text corpus, such as the World Wide Web</a:t>
            </a:r>
          </a:p>
          <a:p>
            <a:r>
              <a:rPr lang="en-US" dirty="0"/>
              <a:t>A first phase of such a system would apply </a:t>
            </a:r>
            <a:r>
              <a:rPr lang="en-US" b="1" dirty="0"/>
              <a:t>information retrieval</a:t>
            </a:r>
            <a:r>
              <a:rPr lang="en-US" dirty="0"/>
              <a:t> (IR) techniques to retrieve documents that are likely to contain an answer to the given question</a:t>
            </a:r>
          </a:p>
          <a:p>
            <a:r>
              <a:rPr lang="en-US" dirty="0"/>
              <a:t>We covered IR as part of our first unit of the course</a:t>
            </a:r>
          </a:p>
          <a:p>
            <a:r>
              <a:rPr lang="en-US" i="1" dirty="0"/>
              <a:t>IR-based question answering </a:t>
            </a:r>
            <a:r>
              <a:rPr lang="en-US" dirty="0"/>
              <a:t>has been worked on a long time, and conventional, statistical approaches worked fairly well</a:t>
            </a:r>
          </a:p>
          <a:p>
            <a:r>
              <a:rPr lang="en-US" dirty="0"/>
              <a:t>Deep learning has significantly improved one component of the task</a:t>
            </a:r>
          </a:p>
          <a:p>
            <a:r>
              <a:rPr lang="en-US" dirty="0"/>
              <a:t>The primary focus of the task has generally been answering </a:t>
            </a:r>
            <a:r>
              <a:rPr lang="en-US" i="1" dirty="0"/>
              <a:t>factoid questions</a:t>
            </a:r>
          </a:p>
          <a:p>
            <a:r>
              <a:rPr lang="en-US" dirty="0"/>
              <a:t>This basically means that the answer is a short span of text (often, but not always, a named entity)</a:t>
            </a:r>
          </a:p>
          <a:p>
            <a:r>
              <a:rPr lang="en-US" dirty="0"/>
              <a:t>The figure on the next slide shows examples of factoid questions and their answers</a:t>
            </a:r>
          </a:p>
          <a:p>
            <a:endParaRPr lang="en-US" dirty="0"/>
          </a:p>
        </p:txBody>
      </p:sp>
    </p:spTree>
    <p:extLst>
      <p:ext uri="{BB962C8B-B14F-4D97-AF65-F5344CB8AC3E}">
        <p14:creationId xmlns:p14="http://schemas.microsoft.com/office/powerpoint/2010/main" val="4128909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3AD3-BB47-49B3-AFCD-BE988262E8D7}"/>
              </a:ext>
            </a:extLst>
          </p:cNvPr>
          <p:cNvSpPr>
            <a:spLocks noGrp="1"/>
          </p:cNvSpPr>
          <p:nvPr>
            <p:ph type="title"/>
          </p:nvPr>
        </p:nvSpPr>
        <p:spPr/>
        <p:txBody>
          <a:bodyPr/>
          <a:lstStyle/>
          <a:p>
            <a:r>
              <a:rPr lang="en-US" dirty="0"/>
              <a:t>Examples of Factoid Questions and Answers</a:t>
            </a:r>
          </a:p>
        </p:txBody>
      </p:sp>
      <p:pic>
        <p:nvPicPr>
          <p:cNvPr id="4" name="Picture 3">
            <a:extLst>
              <a:ext uri="{FF2B5EF4-FFF2-40B4-BE49-F238E27FC236}">
                <a16:creationId xmlns:a16="http://schemas.microsoft.com/office/drawing/2014/main" id="{328DE609-838F-D935-88BB-A9F606934DD2}"/>
              </a:ext>
            </a:extLst>
          </p:cNvPr>
          <p:cNvPicPr>
            <a:picLocks noChangeAspect="1"/>
          </p:cNvPicPr>
          <p:nvPr/>
        </p:nvPicPr>
        <p:blipFill>
          <a:blip r:embed="rId2"/>
          <a:stretch>
            <a:fillRect/>
          </a:stretch>
        </p:blipFill>
        <p:spPr>
          <a:xfrm>
            <a:off x="1720968" y="1690688"/>
            <a:ext cx="8750064" cy="2250496"/>
          </a:xfrm>
          <a:prstGeom prst="rect">
            <a:avLst/>
          </a:prstGeom>
        </p:spPr>
      </p:pic>
    </p:spTree>
    <p:extLst>
      <p:ext uri="{BB962C8B-B14F-4D97-AF65-F5344CB8AC3E}">
        <p14:creationId xmlns:p14="http://schemas.microsoft.com/office/powerpoint/2010/main" val="2184763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0933-AA57-4BD2-A3C6-01A8FD7D76AF}"/>
              </a:ext>
            </a:extLst>
          </p:cNvPr>
          <p:cNvSpPr>
            <a:spLocks noGrp="1"/>
          </p:cNvSpPr>
          <p:nvPr>
            <p:ph type="title"/>
          </p:nvPr>
        </p:nvSpPr>
        <p:spPr/>
        <p:txBody>
          <a:bodyPr/>
          <a:lstStyle/>
          <a:p>
            <a:r>
              <a:rPr lang="en-US" dirty="0"/>
              <a:t>Pre-neural, IR-based, Factoid QA Systems</a:t>
            </a:r>
          </a:p>
        </p:txBody>
      </p:sp>
      <p:sp>
        <p:nvSpPr>
          <p:cNvPr id="3" name="Content Placeholder 2">
            <a:extLst>
              <a:ext uri="{FF2B5EF4-FFF2-40B4-BE49-F238E27FC236}">
                <a16:creationId xmlns:a16="http://schemas.microsoft.com/office/drawing/2014/main" id="{41251C35-996F-4B2A-B30A-B6BB1882D941}"/>
              </a:ext>
            </a:extLst>
          </p:cNvPr>
          <p:cNvSpPr>
            <a:spLocks noGrp="1"/>
          </p:cNvSpPr>
          <p:nvPr>
            <p:ph idx="1"/>
          </p:nvPr>
        </p:nvSpPr>
        <p:spPr/>
        <p:txBody>
          <a:bodyPr>
            <a:normAutofit fontScale="62500" lnSpcReduction="20000"/>
          </a:bodyPr>
          <a:lstStyle/>
          <a:p>
            <a:r>
              <a:rPr lang="en-US" dirty="0"/>
              <a:t>We will take an excursion to discuss methods used by conventional (pre-neural), statistical, IR-based factoid QA systems, which often consisted of several independent components</a:t>
            </a:r>
          </a:p>
          <a:p>
            <a:r>
              <a:rPr lang="en-US" dirty="0"/>
              <a:t>The figure on the next slide (from an earlier draft of the textbook) shows a possible architecture for such a system</a:t>
            </a:r>
          </a:p>
          <a:p>
            <a:r>
              <a:rPr lang="en-US" dirty="0"/>
              <a:t>The "Document Retrieval" component represents a typical IR system</a:t>
            </a:r>
          </a:p>
          <a:p>
            <a:r>
              <a:rPr lang="en-US" dirty="0"/>
              <a:t>However, the task of QA is different than IR; we are tasked with finding the specific answer</a:t>
            </a:r>
          </a:p>
          <a:p>
            <a:r>
              <a:rPr lang="en-US" dirty="0"/>
              <a:t>The "Passage Retrieval" component splits each document into paragraphs or other smaller snippets to serve as passages in which we the system searches for answers</a:t>
            </a:r>
          </a:p>
          <a:p>
            <a:r>
              <a:rPr lang="en-US" dirty="0"/>
              <a:t>Some conventional systems would then search for answers in every passage</a:t>
            </a:r>
          </a:p>
          <a:p>
            <a:r>
              <a:rPr lang="en-US" dirty="0"/>
              <a:t>Others choose candidate passages using a statistical ML approach; features used might include:</a:t>
            </a:r>
          </a:p>
          <a:p>
            <a:pPr lvl="1"/>
            <a:r>
              <a:rPr lang="en-US" dirty="0"/>
              <a:t>The number of named entities of the right type in the passage</a:t>
            </a:r>
          </a:p>
          <a:p>
            <a:pPr lvl="1"/>
            <a:r>
              <a:rPr lang="en-US" dirty="0"/>
              <a:t>The number of keywords or N-grams that overlap between the passage and the question</a:t>
            </a:r>
          </a:p>
          <a:p>
            <a:pPr lvl="1"/>
            <a:r>
              <a:rPr lang="en-US" dirty="0"/>
              <a:t>The longest exact sequence of question keywords that occurs in the passage</a:t>
            </a:r>
          </a:p>
          <a:p>
            <a:pPr lvl="1"/>
            <a:r>
              <a:rPr lang="en-US" dirty="0"/>
              <a:t>The rank of the document from which the passage was extracted</a:t>
            </a:r>
          </a:p>
          <a:p>
            <a:pPr lvl="1"/>
            <a:r>
              <a:rPr lang="en-US" dirty="0"/>
              <a:t>The proximity of the keywords from the original query to each other</a:t>
            </a:r>
          </a:p>
          <a:p>
            <a:r>
              <a:rPr lang="en-US" dirty="0"/>
              <a:t>We will discuss other components of a conventional, IR-based system on future slides</a:t>
            </a:r>
          </a:p>
        </p:txBody>
      </p:sp>
    </p:spTree>
    <p:extLst>
      <p:ext uri="{BB962C8B-B14F-4D97-AF65-F5344CB8AC3E}">
        <p14:creationId xmlns:p14="http://schemas.microsoft.com/office/powerpoint/2010/main" val="3960870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C735-8668-42BF-B33D-FA51BC8C61D7}"/>
              </a:ext>
            </a:extLst>
          </p:cNvPr>
          <p:cNvSpPr>
            <a:spLocks noGrp="1"/>
          </p:cNvSpPr>
          <p:nvPr>
            <p:ph type="title"/>
          </p:nvPr>
        </p:nvSpPr>
        <p:spPr/>
        <p:txBody>
          <a:bodyPr/>
          <a:lstStyle/>
          <a:p>
            <a:r>
              <a:rPr lang="en-US" dirty="0"/>
              <a:t>Pre-neural, IR-based, Factoid QA Architecture</a:t>
            </a:r>
          </a:p>
        </p:txBody>
      </p:sp>
      <p:pic>
        <p:nvPicPr>
          <p:cNvPr id="4" name="Content Placeholder 3">
            <a:extLst>
              <a:ext uri="{FF2B5EF4-FFF2-40B4-BE49-F238E27FC236}">
                <a16:creationId xmlns:a16="http://schemas.microsoft.com/office/drawing/2014/main" id="{ECF9DBAC-B670-4595-BE55-EDB0812DD886}"/>
              </a:ext>
            </a:extLst>
          </p:cNvPr>
          <p:cNvPicPr>
            <a:picLocks noGrp="1" noChangeAspect="1"/>
          </p:cNvPicPr>
          <p:nvPr>
            <p:ph idx="1"/>
          </p:nvPr>
        </p:nvPicPr>
        <p:blipFill>
          <a:blip r:embed="rId2"/>
          <a:stretch>
            <a:fillRect/>
          </a:stretch>
        </p:blipFill>
        <p:spPr>
          <a:xfrm>
            <a:off x="1164800" y="1959629"/>
            <a:ext cx="9862399" cy="3793230"/>
          </a:xfrm>
          <a:prstGeom prst="rect">
            <a:avLst/>
          </a:prstGeom>
        </p:spPr>
      </p:pic>
    </p:spTree>
    <p:extLst>
      <p:ext uri="{BB962C8B-B14F-4D97-AF65-F5344CB8AC3E}">
        <p14:creationId xmlns:p14="http://schemas.microsoft.com/office/powerpoint/2010/main" val="334474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6E748-6BCB-4BD8-A322-0B31876B81EB}"/>
              </a:ext>
            </a:extLst>
          </p:cNvPr>
          <p:cNvSpPr>
            <a:spLocks noGrp="1"/>
          </p:cNvSpPr>
          <p:nvPr>
            <p:ph type="title"/>
          </p:nvPr>
        </p:nvSpPr>
        <p:spPr/>
        <p:txBody>
          <a:bodyPr/>
          <a:lstStyle/>
          <a:p>
            <a:r>
              <a:rPr lang="en-US" dirty="0"/>
              <a:t>Question Processing for Conventional QA</a:t>
            </a:r>
          </a:p>
        </p:txBody>
      </p:sp>
      <p:sp>
        <p:nvSpPr>
          <p:cNvPr id="3" name="Content Placeholder 2">
            <a:extLst>
              <a:ext uri="{FF2B5EF4-FFF2-40B4-BE49-F238E27FC236}">
                <a16:creationId xmlns:a16="http://schemas.microsoft.com/office/drawing/2014/main" id="{740C922E-F2E7-4518-84CC-6E9F4AF2DB66}"/>
              </a:ext>
            </a:extLst>
          </p:cNvPr>
          <p:cNvSpPr>
            <a:spLocks noGrp="1"/>
          </p:cNvSpPr>
          <p:nvPr>
            <p:ph idx="1"/>
          </p:nvPr>
        </p:nvSpPr>
        <p:spPr/>
        <p:txBody>
          <a:bodyPr>
            <a:normAutofit fontScale="62500" lnSpcReduction="20000"/>
          </a:bodyPr>
          <a:lstStyle/>
          <a:p>
            <a:r>
              <a:rPr lang="en-US" dirty="0"/>
              <a:t>The "Query Formulation" component takes the user's question and formulates a query for the IR system</a:t>
            </a:r>
          </a:p>
          <a:p>
            <a:r>
              <a:rPr lang="en-US" dirty="0"/>
              <a:t>For web searches, the questions might be used as queries without modification</a:t>
            </a:r>
          </a:p>
          <a:p>
            <a:r>
              <a:rPr lang="en-US" dirty="0"/>
              <a:t>For smaller corpora, using bigrams might be helpful, and query expansion might be helpful</a:t>
            </a:r>
          </a:p>
          <a:p>
            <a:r>
              <a:rPr lang="en-US" dirty="0"/>
              <a:t>Some systems applied query reformulation rules, reordering words in such a way that they will more likely match the order in the discovered answer</a:t>
            </a:r>
          </a:p>
          <a:p>
            <a:r>
              <a:rPr lang="en-US" dirty="0"/>
              <a:t>For example, given the question "Where is the Valley of the Kings?", the component may produce the query "the Valley of the Kings is located in"</a:t>
            </a:r>
          </a:p>
          <a:p>
            <a:r>
              <a:rPr lang="en-US" dirty="0"/>
              <a:t>Pre-neural systems also often contained an "Answer Type Detection" component that would analyze the question to determine a category for the desired answer (e.g., a person, a location, definition, etc.)</a:t>
            </a:r>
          </a:p>
          <a:p>
            <a:r>
              <a:rPr lang="en-US" dirty="0"/>
              <a:t>Sometimes, manual rules were used for this, but more often, supervised machine learning was used, trained on a set of questions with manually labelled answer types</a:t>
            </a:r>
          </a:p>
          <a:p>
            <a:r>
              <a:rPr lang="en-US" dirty="0"/>
              <a:t>Features used by conventional, statistical systems included words, their POS, and named entities</a:t>
            </a:r>
          </a:p>
          <a:p>
            <a:r>
              <a:rPr lang="en-US" dirty="0"/>
              <a:t>Some systems gave the head of the noun phrase following the wh-word in the question high weight; for example, consider questions starting "Which city…" or "What is the state flower…"</a:t>
            </a:r>
          </a:p>
          <a:p>
            <a:r>
              <a:rPr lang="en-US" dirty="0"/>
              <a:t>If the answer type is a specific type of named entity, only passages containing at least one instance of such a named entity need to be considered by the system</a:t>
            </a:r>
          </a:p>
        </p:txBody>
      </p:sp>
    </p:spTree>
    <p:extLst>
      <p:ext uri="{BB962C8B-B14F-4D97-AF65-F5344CB8AC3E}">
        <p14:creationId xmlns:p14="http://schemas.microsoft.com/office/powerpoint/2010/main" val="15809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D26A-A3CC-4BF0-996B-64DA9E929D7F}"/>
              </a:ext>
            </a:extLst>
          </p:cNvPr>
          <p:cNvSpPr>
            <a:spLocks noGrp="1"/>
          </p:cNvSpPr>
          <p:nvPr>
            <p:ph type="title"/>
          </p:nvPr>
        </p:nvSpPr>
        <p:spPr/>
        <p:txBody>
          <a:bodyPr/>
          <a:lstStyle/>
          <a:p>
            <a:r>
              <a:rPr lang="en-US" dirty="0"/>
              <a:t>Answer Extraction for Conventional QA</a:t>
            </a:r>
          </a:p>
        </p:txBody>
      </p:sp>
      <p:sp>
        <p:nvSpPr>
          <p:cNvPr id="3" name="Content Placeholder 2">
            <a:extLst>
              <a:ext uri="{FF2B5EF4-FFF2-40B4-BE49-F238E27FC236}">
                <a16:creationId xmlns:a16="http://schemas.microsoft.com/office/drawing/2014/main" id="{2164DADF-A313-4DD9-826D-5A4FD7CBDF63}"/>
              </a:ext>
            </a:extLst>
          </p:cNvPr>
          <p:cNvSpPr>
            <a:spLocks noGrp="1"/>
          </p:cNvSpPr>
          <p:nvPr>
            <p:ph idx="1"/>
          </p:nvPr>
        </p:nvSpPr>
        <p:spPr/>
        <p:txBody>
          <a:bodyPr>
            <a:normAutofit fontScale="77500" lnSpcReduction="20000"/>
          </a:bodyPr>
          <a:lstStyle/>
          <a:p>
            <a:r>
              <a:rPr lang="en-US" dirty="0"/>
              <a:t>The "Answer Extraction" box in the diagram represents the component of a system that examines one passage at a time and tries to find the answer to the original question</a:t>
            </a:r>
          </a:p>
          <a:p>
            <a:r>
              <a:rPr lang="en-US" dirty="0"/>
              <a:t>If the answer type is a named entity, NER can be used to find possible answers of the right type </a:t>
            </a:r>
          </a:p>
          <a:p>
            <a:r>
              <a:rPr lang="en-US" dirty="0"/>
              <a:t>On the other hand, if the question asks for a definition of something, it is more complex to find the exact span of text that specifies the answer</a:t>
            </a:r>
          </a:p>
          <a:p>
            <a:r>
              <a:rPr lang="en-US" dirty="0"/>
              <a:t>Pre-neural systems used either hand-crafted rules (sometimes involving regular expressions) or statistical machine learning techniques</a:t>
            </a:r>
          </a:p>
          <a:p>
            <a:r>
              <a:rPr lang="en-US" dirty="0"/>
              <a:t>Pre-neural, machine-learning-based answer extraction relied on various features (we won’t go over them)</a:t>
            </a:r>
          </a:p>
          <a:p>
            <a:r>
              <a:rPr lang="en-US" dirty="0"/>
              <a:t>A method called n-gram tiling looks for common n-grams across passages from highly ranked documents and uses manual scoring rules based on the answer type</a:t>
            </a:r>
          </a:p>
          <a:p>
            <a:r>
              <a:rPr lang="en-US" dirty="0"/>
              <a:t>We will soon see that modern QA systems typically rely on deep learning for this component of QA</a:t>
            </a:r>
          </a:p>
          <a:p>
            <a:endParaRPr lang="en-US" dirty="0"/>
          </a:p>
        </p:txBody>
      </p:sp>
    </p:spTree>
    <p:extLst>
      <p:ext uri="{BB962C8B-B14F-4D97-AF65-F5344CB8AC3E}">
        <p14:creationId xmlns:p14="http://schemas.microsoft.com/office/powerpoint/2010/main" val="1830266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FB18-83A3-4BC3-A849-F3DC57899F91}"/>
              </a:ext>
            </a:extLst>
          </p:cNvPr>
          <p:cNvSpPr>
            <a:spLocks noGrp="1"/>
          </p:cNvSpPr>
          <p:nvPr>
            <p:ph type="title"/>
          </p:nvPr>
        </p:nvSpPr>
        <p:spPr/>
        <p:txBody>
          <a:bodyPr/>
          <a:lstStyle/>
          <a:p>
            <a:r>
              <a:rPr lang="en-US" dirty="0"/>
              <a:t>Watson</a:t>
            </a:r>
          </a:p>
        </p:txBody>
      </p:sp>
      <p:sp>
        <p:nvSpPr>
          <p:cNvPr id="3" name="Content Placeholder 2">
            <a:extLst>
              <a:ext uri="{FF2B5EF4-FFF2-40B4-BE49-F238E27FC236}">
                <a16:creationId xmlns:a16="http://schemas.microsoft.com/office/drawing/2014/main" id="{6E24CE00-A15F-4089-AFFE-5FF1DF823881}"/>
              </a:ext>
            </a:extLst>
          </p:cNvPr>
          <p:cNvSpPr>
            <a:spLocks noGrp="1"/>
          </p:cNvSpPr>
          <p:nvPr>
            <p:ph idx="1"/>
          </p:nvPr>
        </p:nvSpPr>
        <p:spPr/>
        <p:txBody>
          <a:bodyPr/>
          <a:lstStyle/>
          <a:p>
            <a:r>
              <a:rPr lang="en-US" dirty="0"/>
              <a:t>Section 14.6 of the current draft of the textbook discusses the approach used by the Watson DeepQA system</a:t>
            </a:r>
          </a:p>
          <a:p>
            <a:r>
              <a:rPr lang="en-US" dirty="0"/>
              <a:t>This is the name of the IBM system that beat two of the best-ever players at Jeopardy! In 2011</a:t>
            </a:r>
          </a:p>
          <a:p>
            <a:r>
              <a:rPr lang="en-US" dirty="0"/>
              <a:t>Watson could find answers (well…) in both text and knowledge bases</a:t>
            </a:r>
          </a:p>
          <a:p>
            <a:r>
              <a:rPr lang="en-US" dirty="0"/>
              <a:t>Like traditional QA systems, it used several components acting together, and involved sequential phases of processing</a:t>
            </a:r>
          </a:p>
          <a:p>
            <a:r>
              <a:rPr lang="en-US" dirty="0"/>
              <a:t>We won't discuss the details of this system</a:t>
            </a:r>
          </a:p>
          <a:p>
            <a:endParaRPr lang="en-US" dirty="0"/>
          </a:p>
        </p:txBody>
      </p:sp>
    </p:spTree>
    <p:extLst>
      <p:ext uri="{BB962C8B-B14F-4D97-AF65-F5344CB8AC3E}">
        <p14:creationId xmlns:p14="http://schemas.microsoft.com/office/powerpoint/2010/main" val="229927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23FC-6C4C-4D63-86F4-A1C2D0545641}"/>
              </a:ext>
            </a:extLst>
          </p:cNvPr>
          <p:cNvSpPr>
            <a:spLocks noGrp="1"/>
          </p:cNvSpPr>
          <p:nvPr>
            <p:ph type="title"/>
          </p:nvPr>
        </p:nvSpPr>
        <p:spPr/>
        <p:txBody>
          <a:bodyPr/>
          <a:lstStyle/>
          <a:p>
            <a:r>
              <a:rPr lang="en-US" dirty="0"/>
              <a:t>Reading Comprehension and SQuAD</a:t>
            </a:r>
          </a:p>
        </p:txBody>
      </p:sp>
      <p:sp>
        <p:nvSpPr>
          <p:cNvPr id="3" name="Content Placeholder 2">
            <a:extLst>
              <a:ext uri="{FF2B5EF4-FFF2-40B4-BE49-F238E27FC236}">
                <a16:creationId xmlns:a16="http://schemas.microsoft.com/office/drawing/2014/main" id="{47C162B3-B15D-488D-99CC-4046AD65442B}"/>
              </a:ext>
            </a:extLst>
          </p:cNvPr>
          <p:cNvSpPr>
            <a:spLocks noGrp="1"/>
          </p:cNvSpPr>
          <p:nvPr>
            <p:ph idx="1"/>
          </p:nvPr>
        </p:nvSpPr>
        <p:spPr/>
        <p:txBody>
          <a:bodyPr>
            <a:normAutofit fontScale="70000" lnSpcReduction="20000"/>
          </a:bodyPr>
          <a:lstStyle/>
          <a:p>
            <a:r>
              <a:rPr lang="en-US" dirty="0"/>
              <a:t>Much of the current research related to QA limits the task to finding an answer to a given question in a specific passage</a:t>
            </a:r>
          </a:p>
          <a:p>
            <a:r>
              <a:rPr lang="en-US" dirty="0"/>
              <a:t>This subtask of QA is sometimes referred to as </a:t>
            </a:r>
            <a:r>
              <a:rPr lang="en-US" i="1" dirty="0"/>
              <a:t>answer extraction </a:t>
            </a:r>
            <a:r>
              <a:rPr lang="en-US" dirty="0"/>
              <a:t>or </a:t>
            </a:r>
            <a:r>
              <a:rPr lang="en-US" i="1" dirty="0"/>
              <a:t>reading comprehension</a:t>
            </a:r>
          </a:p>
          <a:p>
            <a:r>
              <a:rPr lang="en-US" dirty="0"/>
              <a:t>One important dataset for reading comprehension is the </a:t>
            </a:r>
            <a:r>
              <a:rPr lang="en-US" i="1" dirty="0"/>
              <a:t>Stanford Question Answering Dataset</a:t>
            </a:r>
            <a:r>
              <a:rPr lang="en-US" dirty="0"/>
              <a:t> (</a:t>
            </a:r>
            <a:r>
              <a:rPr lang="en-US" b="1" dirty="0"/>
              <a:t>SQuAD</a:t>
            </a:r>
            <a:r>
              <a:rPr lang="en-US" dirty="0"/>
              <a:t>)</a:t>
            </a:r>
          </a:p>
          <a:p>
            <a:r>
              <a:rPr lang="en-US" dirty="0"/>
              <a:t>The dataset consists of passages from Wikipedia and associated questions</a:t>
            </a:r>
          </a:p>
          <a:p>
            <a:r>
              <a:rPr lang="en-US" dirty="0"/>
              <a:t>Questions were collected from human volunteers</a:t>
            </a:r>
          </a:p>
          <a:p>
            <a:r>
              <a:rPr lang="en-US" dirty="0"/>
              <a:t>The answers are spans of texts from the passages</a:t>
            </a:r>
          </a:p>
          <a:p>
            <a:r>
              <a:rPr lang="en-US" dirty="0"/>
              <a:t>The original SQuAD dataset, SQuAD 1.1, contained only answerable questions</a:t>
            </a:r>
          </a:p>
          <a:p>
            <a:r>
              <a:rPr lang="en-US" dirty="0"/>
              <a:t>SQuAD 2.0 also includes unanswerable questions</a:t>
            </a:r>
          </a:p>
          <a:p>
            <a:r>
              <a:rPr lang="en-US" dirty="0"/>
              <a:t>Each answerable questions contains answers from at least three humans</a:t>
            </a:r>
          </a:p>
          <a:p>
            <a:r>
              <a:rPr lang="en-US" dirty="0"/>
              <a:t>The figure on the next slide shows a passage from SQuAD 2.0 along with three sample questions and their answers</a:t>
            </a:r>
          </a:p>
        </p:txBody>
      </p:sp>
    </p:spTree>
    <p:extLst>
      <p:ext uri="{BB962C8B-B14F-4D97-AF65-F5344CB8AC3E}">
        <p14:creationId xmlns:p14="http://schemas.microsoft.com/office/powerpoint/2010/main" val="339845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5D21-FDBC-4F03-86CF-DD6AF7341EE5}"/>
              </a:ext>
            </a:extLst>
          </p:cNvPr>
          <p:cNvSpPr>
            <a:spLocks noGrp="1"/>
          </p:cNvSpPr>
          <p:nvPr>
            <p:ph type="title"/>
          </p:nvPr>
        </p:nvSpPr>
        <p:spPr/>
        <p:txBody>
          <a:bodyPr/>
          <a:lstStyle/>
          <a:p>
            <a:r>
              <a:rPr lang="en-US" dirty="0"/>
              <a:t>SQuAD Examples</a:t>
            </a:r>
          </a:p>
        </p:txBody>
      </p:sp>
      <p:pic>
        <p:nvPicPr>
          <p:cNvPr id="6" name="Picture 5">
            <a:extLst>
              <a:ext uri="{FF2B5EF4-FFF2-40B4-BE49-F238E27FC236}">
                <a16:creationId xmlns:a16="http://schemas.microsoft.com/office/drawing/2014/main" id="{C41F0CAF-5DC8-BAC5-AB48-08D2CA932E6F}"/>
              </a:ext>
            </a:extLst>
          </p:cNvPr>
          <p:cNvPicPr>
            <a:picLocks noChangeAspect="1"/>
          </p:cNvPicPr>
          <p:nvPr/>
        </p:nvPicPr>
        <p:blipFill>
          <a:blip r:embed="rId2"/>
          <a:stretch>
            <a:fillRect/>
          </a:stretch>
        </p:blipFill>
        <p:spPr>
          <a:xfrm>
            <a:off x="1966219" y="1690688"/>
            <a:ext cx="8259562" cy="4030028"/>
          </a:xfrm>
          <a:prstGeom prst="rect">
            <a:avLst/>
          </a:prstGeom>
        </p:spPr>
      </p:pic>
    </p:spTree>
    <p:extLst>
      <p:ext uri="{BB962C8B-B14F-4D97-AF65-F5344CB8AC3E}">
        <p14:creationId xmlns:p14="http://schemas.microsoft.com/office/powerpoint/2010/main" val="870209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78B9-D945-4085-BFAD-8E828389FD11}"/>
              </a:ext>
            </a:extLst>
          </p:cNvPr>
          <p:cNvSpPr>
            <a:spLocks noGrp="1"/>
          </p:cNvSpPr>
          <p:nvPr>
            <p:ph type="title"/>
          </p:nvPr>
        </p:nvSpPr>
        <p:spPr/>
        <p:txBody>
          <a:bodyPr/>
          <a:lstStyle/>
          <a:p>
            <a:r>
              <a:rPr lang="en-US" dirty="0"/>
              <a:t>SQuAD Metrics</a:t>
            </a:r>
          </a:p>
        </p:txBody>
      </p:sp>
      <p:sp>
        <p:nvSpPr>
          <p:cNvPr id="3" name="Content Placeholder 2">
            <a:extLst>
              <a:ext uri="{FF2B5EF4-FFF2-40B4-BE49-F238E27FC236}">
                <a16:creationId xmlns:a16="http://schemas.microsoft.com/office/drawing/2014/main" id="{43170A91-12E1-45D3-8200-1F3236BE1C3B}"/>
              </a:ext>
            </a:extLst>
          </p:cNvPr>
          <p:cNvSpPr>
            <a:spLocks noGrp="1"/>
          </p:cNvSpPr>
          <p:nvPr>
            <p:ph idx="1"/>
          </p:nvPr>
        </p:nvSpPr>
        <p:spPr/>
        <p:txBody>
          <a:bodyPr>
            <a:normAutofit lnSpcReduction="10000"/>
          </a:bodyPr>
          <a:lstStyle/>
          <a:p>
            <a:r>
              <a:rPr lang="en-US" dirty="0"/>
              <a:t>Systems are evaluated according to two metrics</a:t>
            </a:r>
          </a:p>
          <a:p>
            <a:r>
              <a:rPr lang="en-US" i="1" dirty="0"/>
              <a:t>Exact match </a:t>
            </a:r>
            <a:r>
              <a:rPr lang="en-US" dirty="0"/>
              <a:t>only credits a system if the answer exactly matches one of the human answers</a:t>
            </a:r>
          </a:p>
          <a:p>
            <a:r>
              <a:rPr lang="en-US" i="1" dirty="0"/>
              <a:t>F1</a:t>
            </a:r>
            <a:r>
              <a:rPr lang="en-US" dirty="0"/>
              <a:t> combines the </a:t>
            </a:r>
            <a:r>
              <a:rPr lang="en-US" i="1" dirty="0"/>
              <a:t>precision</a:t>
            </a:r>
            <a:r>
              <a:rPr lang="en-US" dirty="0"/>
              <a:t> and </a:t>
            </a:r>
            <a:r>
              <a:rPr lang="en-US" i="1" dirty="0"/>
              <a:t>recall</a:t>
            </a:r>
            <a:r>
              <a:rPr lang="en-US" dirty="0"/>
              <a:t> of predicted answers on a per token basis (we covered these metrics earlier in the course)</a:t>
            </a:r>
          </a:p>
          <a:p>
            <a:r>
              <a:rPr lang="en-US" dirty="0"/>
              <a:t>Stanford maintains a leaderboard, displaying the top systems</a:t>
            </a:r>
          </a:p>
          <a:p>
            <a:r>
              <a:rPr lang="en-US" dirty="0"/>
              <a:t>When Stanford switched from SQuAD 1.1 to SQuAD 2.0, both metrics dropped significantly</a:t>
            </a:r>
          </a:p>
          <a:p>
            <a:r>
              <a:rPr lang="en-US" dirty="0"/>
              <a:t>Now, even for SQuAD 2.0, the top systems beat human performance (but I think this always has to be taken with a grain of salt)</a:t>
            </a:r>
          </a:p>
        </p:txBody>
      </p:sp>
    </p:spTree>
    <p:extLst>
      <p:ext uri="{BB962C8B-B14F-4D97-AF65-F5344CB8AC3E}">
        <p14:creationId xmlns:p14="http://schemas.microsoft.com/office/powerpoint/2010/main" val="3167931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9AB5-8F00-4751-A3AE-A885821D4049}"/>
              </a:ext>
            </a:extLst>
          </p:cNvPr>
          <p:cNvSpPr>
            <a:spLocks noGrp="1"/>
          </p:cNvSpPr>
          <p:nvPr>
            <p:ph type="title"/>
          </p:nvPr>
        </p:nvSpPr>
        <p:spPr/>
        <p:txBody>
          <a:bodyPr/>
          <a:lstStyle/>
          <a:p>
            <a:r>
              <a:rPr lang="en-US" dirty="0"/>
              <a:t>Neural QA Systems</a:t>
            </a:r>
          </a:p>
        </p:txBody>
      </p:sp>
      <p:sp>
        <p:nvSpPr>
          <p:cNvPr id="3" name="Content Placeholder 2">
            <a:extLst>
              <a:ext uri="{FF2B5EF4-FFF2-40B4-BE49-F238E27FC236}">
                <a16:creationId xmlns:a16="http://schemas.microsoft.com/office/drawing/2014/main" id="{B48386C8-7304-44B2-9566-D70015B63F28}"/>
              </a:ext>
            </a:extLst>
          </p:cNvPr>
          <p:cNvSpPr>
            <a:spLocks noGrp="1"/>
          </p:cNvSpPr>
          <p:nvPr>
            <p:ph idx="1"/>
          </p:nvPr>
        </p:nvSpPr>
        <p:spPr/>
        <p:txBody>
          <a:bodyPr>
            <a:normAutofit fontScale="62500" lnSpcReduction="20000"/>
          </a:bodyPr>
          <a:lstStyle/>
          <a:p>
            <a:r>
              <a:rPr lang="en-US" dirty="0"/>
              <a:t>The neural component of a QA system processes a question and a passage that contains (or may contain) the answer</a:t>
            </a:r>
          </a:p>
          <a:p>
            <a:r>
              <a:rPr lang="en-US" dirty="0"/>
              <a:t>For each word in the passage, it predicts how likely the word is to be the start of, and how likely the word is to be the end of, the answer to the question</a:t>
            </a:r>
          </a:p>
          <a:p>
            <a:r>
              <a:rPr lang="en-US" dirty="0"/>
              <a:t>These probabilities can be used to predict the answer, or to decide that the passage does not contain the answer to the question</a:t>
            </a:r>
          </a:p>
          <a:p>
            <a:r>
              <a:rPr lang="en-US" dirty="0"/>
              <a:t>We will examine the architecture of a system called DrQA, from 2017, that is built on top of LSTMs</a:t>
            </a:r>
          </a:p>
          <a:p>
            <a:r>
              <a:rPr lang="en-US" dirty="0"/>
              <a:t>The figure on the next slide, from an earlier draft of the textbook, helps to explain the architecture of the system (the few slides after that provide more details)</a:t>
            </a:r>
          </a:p>
          <a:p>
            <a:r>
              <a:rPr lang="en-US" dirty="0"/>
              <a:t>The current draft summarizes the typical architecture of newer systems built on top of BERT and Transformers (we will learn more about these concepts in our remaining subtopics)</a:t>
            </a:r>
          </a:p>
          <a:p>
            <a:r>
              <a:rPr lang="en-US" dirty="0"/>
              <a:t>Some new systems are likely even more complex, and would perform even better, but the example we are discussing should give us a good idea of how neural QA systems work in general</a:t>
            </a:r>
          </a:p>
          <a:p>
            <a:r>
              <a:rPr lang="en-US" dirty="0"/>
              <a:t>Neural QA systems (which really just perform answer extraction), such as the one we will discuss, can be trained </a:t>
            </a:r>
            <a:r>
              <a:rPr lang="en-US" i="1" dirty="0"/>
              <a:t>end-to-end</a:t>
            </a:r>
            <a:r>
              <a:rPr lang="en-US" dirty="0"/>
              <a:t>, using a dataset such as SQuAD, using </a:t>
            </a:r>
            <a:r>
              <a:rPr lang="en-US" i="1" dirty="0"/>
              <a:t>gradient descent </a:t>
            </a:r>
            <a:r>
              <a:rPr lang="en-US" dirty="0"/>
              <a:t>and </a:t>
            </a:r>
            <a:r>
              <a:rPr lang="en-US" i="1" dirty="0"/>
              <a:t>backpropagation</a:t>
            </a:r>
            <a:endParaRPr lang="en-US" dirty="0"/>
          </a:p>
        </p:txBody>
      </p:sp>
    </p:spTree>
    <p:extLst>
      <p:ext uri="{BB962C8B-B14F-4D97-AF65-F5344CB8AC3E}">
        <p14:creationId xmlns:p14="http://schemas.microsoft.com/office/powerpoint/2010/main" val="1834663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E0F8-585F-4919-8F29-42F595621834}"/>
              </a:ext>
            </a:extLst>
          </p:cNvPr>
          <p:cNvSpPr>
            <a:spLocks noGrp="1"/>
          </p:cNvSpPr>
          <p:nvPr>
            <p:ph type="title"/>
          </p:nvPr>
        </p:nvSpPr>
        <p:spPr/>
        <p:txBody>
          <a:bodyPr/>
          <a:lstStyle/>
          <a:p>
            <a:r>
              <a:rPr lang="en-US" dirty="0" err="1"/>
              <a:t>DrQA</a:t>
            </a:r>
            <a:r>
              <a:rPr lang="en-US" dirty="0"/>
              <a:t>: Neural QA Architecture Example</a:t>
            </a:r>
          </a:p>
        </p:txBody>
      </p:sp>
      <p:pic>
        <p:nvPicPr>
          <p:cNvPr id="4" name="Content Placeholder 3">
            <a:extLst>
              <a:ext uri="{FF2B5EF4-FFF2-40B4-BE49-F238E27FC236}">
                <a16:creationId xmlns:a16="http://schemas.microsoft.com/office/drawing/2014/main" id="{7F6361AF-4EE1-4197-8C83-22BC8A484BF2}"/>
              </a:ext>
            </a:extLst>
          </p:cNvPr>
          <p:cNvPicPr>
            <a:picLocks noGrp="1" noChangeAspect="1"/>
          </p:cNvPicPr>
          <p:nvPr>
            <p:ph idx="1"/>
          </p:nvPr>
        </p:nvPicPr>
        <p:blipFill>
          <a:blip r:embed="rId2"/>
          <a:stretch>
            <a:fillRect/>
          </a:stretch>
        </p:blipFill>
        <p:spPr>
          <a:xfrm>
            <a:off x="2205178" y="1451930"/>
            <a:ext cx="7781644" cy="5204364"/>
          </a:xfrm>
          <a:prstGeom prst="rect">
            <a:avLst/>
          </a:prstGeom>
        </p:spPr>
      </p:pic>
    </p:spTree>
    <p:extLst>
      <p:ext uri="{BB962C8B-B14F-4D97-AF65-F5344CB8AC3E}">
        <p14:creationId xmlns:p14="http://schemas.microsoft.com/office/powerpoint/2010/main" val="766290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ABAF-3D77-4521-A95C-275B8F67E8F3}"/>
              </a:ext>
            </a:extLst>
          </p:cNvPr>
          <p:cNvSpPr>
            <a:spLocks noGrp="1"/>
          </p:cNvSpPr>
          <p:nvPr>
            <p:ph type="title"/>
          </p:nvPr>
        </p:nvSpPr>
        <p:spPr/>
        <p:txBody>
          <a:bodyPr/>
          <a:lstStyle/>
          <a:p>
            <a:r>
              <a:rPr lang="en-US" dirty="0" err="1"/>
              <a:t>DrQA</a:t>
            </a:r>
            <a:r>
              <a:rPr lang="en-US" dirty="0"/>
              <a:t>: Question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C327B0-A471-41A8-9D4F-EF9A9902AC68}"/>
                  </a:ext>
                </a:extLst>
              </p:cNvPr>
              <p:cNvSpPr>
                <a:spLocks noGrp="1"/>
              </p:cNvSpPr>
              <p:nvPr>
                <p:ph idx="1"/>
              </p:nvPr>
            </p:nvSpPr>
            <p:spPr/>
            <p:txBody>
              <a:bodyPr>
                <a:normAutofit fontScale="92500"/>
              </a:bodyPr>
              <a:lstStyle/>
              <a:p>
                <a:r>
                  <a:rPr lang="en-US" dirty="0"/>
                  <a:t>Each question is represented by a vector, q</a:t>
                </a:r>
              </a:p>
              <a:p>
                <a:r>
                  <a:rPr lang="en-US" dirty="0"/>
                  <a:t>This vector is a weighted sum of the hidden states produced by a Bi-LSTM applied to GloVe embeddings of the question words: </a:t>
                </a:r>
                <a14:m>
                  <m:oMath xmlns:m="http://schemas.openxmlformats.org/officeDocument/2006/math">
                    <m:r>
                      <a:rPr lang="en-US" i="1">
                        <a:latin typeface="Cambria Math" panose="02040503050406030204" pitchFamily="18" charset="0"/>
                      </a:rPr>
                      <m:t>𝑞</m:t>
                    </m:r>
                    <m:r>
                      <a:rPr lang="en-US" i="1">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nary>
                  </m:oMath>
                </a14:m>
                <a:endParaRPr lang="en-US" dirty="0"/>
              </a:p>
              <a:p>
                <a:r>
                  <a:rPr lang="en-US" dirty="0"/>
                  <a:t>The weights, </a:t>
                </a:r>
                <a:r>
                  <a:rPr lang="en-US" dirty="0" err="1"/>
                  <a:t>b</a:t>
                </a:r>
                <a:r>
                  <a:rPr lang="en-US" baseline="-25000" dirty="0" err="1"/>
                  <a:t>j</a:t>
                </a:r>
                <a:r>
                  <a:rPr lang="en-US" dirty="0"/>
                  <a:t>, are "a measure of the relevance of each question word", relying on a "learned weight vector w" given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d>
                      </m:num>
                      <m:den>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m:t>
                            </m:r>
                          </m:sub>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r>
                                      <a:rPr lang="en-US" i="1">
                                        <a:latin typeface="Cambria Math" panose="02040503050406030204" pitchFamily="18" charset="0"/>
                                      </a:rPr>
                                      <m:t>′</m:t>
                                    </m:r>
                                  </m:e>
                                  <m:sub>
                                    <m:r>
                                      <a:rPr lang="en-US" i="1">
                                        <a:latin typeface="Cambria Math" panose="02040503050406030204" pitchFamily="18" charset="0"/>
                                      </a:rPr>
                                      <m:t>𝑗</m:t>
                                    </m:r>
                                  </m:sub>
                                </m:sSub>
                              </m:e>
                            </m:d>
                          </m:e>
                        </m:nary>
                      </m:den>
                    </m:f>
                  </m:oMath>
                </a14:m>
                <a:endParaRPr lang="en-US" dirty="0"/>
              </a:p>
              <a:p>
                <a:r>
                  <a:rPr lang="en-US" dirty="0"/>
                  <a:t>The system learns during training which question words to weigh the highest</a:t>
                </a:r>
              </a:p>
              <a:p>
                <a:r>
                  <a:rPr lang="en-US" dirty="0"/>
                  <a:t>Hidden states that correspond to significant question words are weighted higher</a:t>
                </a:r>
              </a:p>
              <a:p>
                <a:endParaRPr lang="en-US" dirty="0"/>
              </a:p>
            </p:txBody>
          </p:sp>
        </mc:Choice>
        <mc:Fallback xmlns="">
          <p:sp>
            <p:nvSpPr>
              <p:cNvPr id="3" name="Content Placeholder 2">
                <a:extLst>
                  <a:ext uri="{FF2B5EF4-FFF2-40B4-BE49-F238E27FC236}">
                    <a16:creationId xmlns:a16="http://schemas.microsoft.com/office/drawing/2014/main" id="{E3C327B0-A471-41A8-9D4F-EF9A9902AC68}"/>
                  </a:ext>
                </a:extLst>
              </p:cNvPr>
              <p:cNvSpPr>
                <a:spLocks noGrp="1" noRot="1" noChangeAspect="1" noMove="1" noResize="1" noEditPoints="1" noAdjustHandles="1" noChangeArrowheads="1" noChangeShapeType="1" noTextEdit="1"/>
              </p:cNvSpPr>
              <p:nvPr>
                <p:ph idx="1"/>
              </p:nvPr>
            </p:nvSpPr>
            <p:spPr>
              <a:blipFill>
                <a:blip r:embed="rId2"/>
                <a:stretch>
                  <a:fillRect l="-928" t="-2101"/>
                </a:stretch>
              </a:blipFill>
            </p:spPr>
            <p:txBody>
              <a:bodyPr/>
              <a:lstStyle/>
              <a:p>
                <a:r>
                  <a:rPr lang="en-US">
                    <a:noFill/>
                  </a:rPr>
                  <a:t> </a:t>
                </a:r>
              </a:p>
            </p:txBody>
          </p:sp>
        </mc:Fallback>
      </mc:AlternateContent>
    </p:spTree>
    <p:extLst>
      <p:ext uri="{BB962C8B-B14F-4D97-AF65-F5344CB8AC3E}">
        <p14:creationId xmlns:p14="http://schemas.microsoft.com/office/powerpoint/2010/main" val="632999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2DCC-930E-416D-AB52-F7624B25E41C}"/>
              </a:ext>
            </a:extLst>
          </p:cNvPr>
          <p:cNvSpPr>
            <a:spLocks noGrp="1"/>
          </p:cNvSpPr>
          <p:nvPr>
            <p:ph type="title"/>
          </p:nvPr>
        </p:nvSpPr>
        <p:spPr/>
        <p:txBody>
          <a:bodyPr/>
          <a:lstStyle/>
          <a:p>
            <a:r>
              <a:rPr lang="en-US" dirty="0" err="1"/>
              <a:t>DrQA</a:t>
            </a:r>
            <a:r>
              <a:rPr lang="en-US" dirty="0"/>
              <a:t>: Passage Processing</a:t>
            </a:r>
          </a:p>
        </p:txBody>
      </p:sp>
      <p:sp>
        <p:nvSpPr>
          <p:cNvPr id="3" name="Content Placeholder 2">
            <a:extLst>
              <a:ext uri="{FF2B5EF4-FFF2-40B4-BE49-F238E27FC236}">
                <a16:creationId xmlns:a16="http://schemas.microsoft.com/office/drawing/2014/main" id="{61BDC6AB-3EE5-4B7B-BE98-B47596701251}"/>
              </a:ext>
            </a:extLst>
          </p:cNvPr>
          <p:cNvSpPr>
            <a:spLocks noGrp="1"/>
          </p:cNvSpPr>
          <p:nvPr>
            <p:ph idx="1"/>
          </p:nvPr>
        </p:nvSpPr>
        <p:spPr/>
        <p:txBody>
          <a:bodyPr>
            <a:normAutofit lnSpcReduction="10000"/>
          </a:bodyPr>
          <a:lstStyle/>
          <a:p>
            <a:r>
              <a:rPr lang="en-US" dirty="0"/>
              <a:t>For each word in the passage, a complex vector is being formed consisting of a concatenation of:</a:t>
            </a:r>
          </a:p>
          <a:p>
            <a:pPr lvl="1"/>
            <a:r>
              <a:rPr lang="en-US" dirty="0"/>
              <a:t>The GloVe embedding of the passage word</a:t>
            </a:r>
          </a:p>
          <a:p>
            <a:pPr lvl="1"/>
            <a:r>
              <a:rPr lang="en-US" dirty="0"/>
              <a:t>A representation of the POS of the word</a:t>
            </a:r>
          </a:p>
          <a:p>
            <a:pPr lvl="1"/>
            <a:r>
              <a:rPr lang="en-US" dirty="0"/>
              <a:t>A representation of the NER tag of the word</a:t>
            </a:r>
          </a:p>
          <a:p>
            <a:pPr lvl="1"/>
            <a:r>
              <a:rPr lang="en-US" dirty="0"/>
              <a:t>An exact match feature, representing if the passage word occurs in the question</a:t>
            </a:r>
          </a:p>
          <a:p>
            <a:pPr lvl="1"/>
            <a:r>
              <a:rPr lang="en-US" dirty="0"/>
              <a:t>A vector created using an </a:t>
            </a:r>
            <a:r>
              <a:rPr lang="en-US" i="1" dirty="0"/>
              <a:t>attention mechanism</a:t>
            </a:r>
            <a:r>
              <a:rPr lang="en-US" dirty="0"/>
              <a:t>, comparing the passage word's GloVe embeddings to the embeddings of every question word</a:t>
            </a:r>
          </a:p>
          <a:p>
            <a:r>
              <a:rPr lang="en-US" dirty="0"/>
              <a:t>These vectors are input to a Bi-LSTM, producing hidden states for each word in the passage</a:t>
            </a:r>
          </a:p>
          <a:p>
            <a:endParaRPr lang="en-US" dirty="0"/>
          </a:p>
        </p:txBody>
      </p:sp>
    </p:spTree>
    <p:extLst>
      <p:ext uri="{BB962C8B-B14F-4D97-AF65-F5344CB8AC3E}">
        <p14:creationId xmlns:p14="http://schemas.microsoft.com/office/powerpoint/2010/main" val="3536591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05C1-27DF-4CBF-99B3-E527A9C1A0DA}"/>
              </a:ext>
            </a:extLst>
          </p:cNvPr>
          <p:cNvSpPr>
            <a:spLocks noGrp="1"/>
          </p:cNvSpPr>
          <p:nvPr>
            <p:ph type="title"/>
          </p:nvPr>
        </p:nvSpPr>
        <p:spPr/>
        <p:txBody>
          <a:bodyPr/>
          <a:lstStyle/>
          <a:p>
            <a:r>
              <a:rPr lang="en-US" dirty="0" err="1"/>
              <a:t>DrQA</a:t>
            </a:r>
            <a:r>
              <a:rPr lang="en-US" dirty="0"/>
              <a:t>: Predicting Probabilities</a:t>
            </a:r>
          </a:p>
        </p:txBody>
      </p:sp>
      <p:sp>
        <p:nvSpPr>
          <p:cNvPr id="3" name="Content Placeholder 2">
            <a:extLst>
              <a:ext uri="{FF2B5EF4-FFF2-40B4-BE49-F238E27FC236}">
                <a16:creationId xmlns:a16="http://schemas.microsoft.com/office/drawing/2014/main" id="{B355890B-4AC1-477F-A04D-FCABFD5FCB2C}"/>
              </a:ext>
            </a:extLst>
          </p:cNvPr>
          <p:cNvSpPr>
            <a:spLocks noGrp="1"/>
          </p:cNvSpPr>
          <p:nvPr>
            <p:ph idx="1"/>
          </p:nvPr>
        </p:nvSpPr>
        <p:spPr/>
        <p:txBody>
          <a:bodyPr>
            <a:normAutofit/>
          </a:bodyPr>
          <a:lstStyle/>
          <a:p>
            <a:r>
              <a:rPr lang="en-US" dirty="0"/>
              <a:t>The hidden state for each word in the passage along with with the question representation are used to predict two probabilities:</a:t>
            </a:r>
          </a:p>
          <a:p>
            <a:pPr lvl="1"/>
            <a:r>
              <a:rPr lang="en-US" dirty="0"/>
              <a:t>p</a:t>
            </a:r>
            <a:r>
              <a:rPr lang="en-US" baseline="-25000" dirty="0"/>
              <a:t>start</a:t>
            </a:r>
            <a:r>
              <a:rPr lang="en-US" dirty="0"/>
              <a:t>(i) is the probability that the i</a:t>
            </a:r>
            <a:r>
              <a:rPr lang="en-US" baseline="30000" dirty="0"/>
              <a:t>th</a:t>
            </a:r>
            <a:r>
              <a:rPr lang="en-US" dirty="0"/>
              <a:t> word in the passage is the start of the answer</a:t>
            </a:r>
          </a:p>
          <a:p>
            <a:pPr lvl="1"/>
            <a:r>
              <a:rPr lang="en-US" dirty="0"/>
              <a:t>p</a:t>
            </a:r>
            <a:r>
              <a:rPr lang="en-US" baseline="-25000" dirty="0"/>
              <a:t>end</a:t>
            </a:r>
            <a:r>
              <a:rPr lang="en-US" dirty="0"/>
              <a:t>(i) is the probability that the i</a:t>
            </a:r>
            <a:r>
              <a:rPr lang="en-US" baseline="30000" dirty="0"/>
              <a:t>th</a:t>
            </a:r>
            <a:r>
              <a:rPr lang="en-US" dirty="0"/>
              <a:t> word in the passage is the end of the answer</a:t>
            </a:r>
          </a:p>
          <a:p>
            <a:r>
              <a:rPr lang="en-US" dirty="0"/>
              <a:t>If it is known that the passage contains the answer, the most likely answer can be selected</a:t>
            </a:r>
          </a:p>
          <a:p>
            <a:r>
              <a:rPr lang="en-US" dirty="0"/>
              <a:t>If some questions may be unanswerable, the system must ensure that the likelihood of the answer passes some threshold</a:t>
            </a:r>
          </a:p>
          <a:p>
            <a:endParaRPr lang="en-US" dirty="0"/>
          </a:p>
        </p:txBody>
      </p:sp>
    </p:spTree>
    <p:extLst>
      <p:ext uri="{BB962C8B-B14F-4D97-AF65-F5344CB8AC3E}">
        <p14:creationId xmlns:p14="http://schemas.microsoft.com/office/powerpoint/2010/main" val="2632505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#3</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Transformers</a:t>
            </a:r>
          </a:p>
        </p:txBody>
      </p:sp>
    </p:spTree>
    <p:extLst>
      <p:ext uri="{BB962C8B-B14F-4D97-AF65-F5344CB8AC3E}">
        <p14:creationId xmlns:p14="http://schemas.microsoft.com/office/powerpoint/2010/main" val="3712583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7F0-4DEF-4A88-9645-4B5E2210DCA9}"/>
              </a:ext>
            </a:extLst>
          </p:cNvPr>
          <p:cNvSpPr>
            <a:spLocks noGrp="1"/>
          </p:cNvSpPr>
          <p:nvPr>
            <p:ph type="title"/>
          </p:nvPr>
        </p:nvSpPr>
        <p:spPr/>
        <p:txBody>
          <a:bodyPr/>
          <a:lstStyle/>
          <a:p>
            <a:r>
              <a:rPr lang="en-US" dirty="0"/>
              <a:t>Pre-Transformer Brief Recap</a:t>
            </a:r>
          </a:p>
        </p:txBody>
      </p:sp>
      <p:sp>
        <p:nvSpPr>
          <p:cNvPr id="3" name="Content Placeholder 2">
            <a:extLst>
              <a:ext uri="{FF2B5EF4-FFF2-40B4-BE49-F238E27FC236}">
                <a16:creationId xmlns:a16="http://schemas.microsoft.com/office/drawing/2014/main" id="{77A0D5E3-54BE-44DF-9C8E-ED319078CB72}"/>
              </a:ext>
            </a:extLst>
          </p:cNvPr>
          <p:cNvSpPr>
            <a:spLocks noGrp="1"/>
          </p:cNvSpPr>
          <p:nvPr>
            <p:ph idx="1"/>
          </p:nvPr>
        </p:nvSpPr>
        <p:spPr/>
        <p:txBody>
          <a:bodyPr>
            <a:normAutofit fontScale="70000" lnSpcReduction="20000"/>
          </a:bodyPr>
          <a:lstStyle/>
          <a:p>
            <a:r>
              <a:rPr lang="en-US" dirty="0"/>
              <a:t>Through 2017, variations of </a:t>
            </a:r>
            <a:r>
              <a:rPr lang="en-US" i="1" dirty="0"/>
              <a:t>RNNs</a:t>
            </a:r>
            <a:r>
              <a:rPr lang="en-US" dirty="0"/>
              <a:t> (such as </a:t>
            </a:r>
            <a:r>
              <a:rPr lang="en-US" i="1" dirty="0"/>
              <a:t>LSTM's</a:t>
            </a:r>
            <a:r>
              <a:rPr lang="en-US" dirty="0"/>
              <a:t>) dominated the NLP literature</a:t>
            </a:r>
          </a:p>
          <a:p>
            <a:r>
              <a:rPr lang="en-US" i="1" dirty="0"/>
              <a:t>Encoder-decoder networks</a:t>
            </a:r>
            <a:r>
              <a:rPr lang="en-US" dirty="0"/>
              <a:t> a.k.a. </a:t>
            </a:r>
            <a:r>
              <a:rPr lang="en-US" i="1" dirty="0"/>
              <a:t>sequence-to-sequence</a:t>
            </a:r>
            <a:r>
              <a:rPr lang="en-US" dirty="0"/>
              <a:t> (seq2seq) models, were used for tasks such as </a:t>
            </a:r>
            <a:r>
              <a:rPr lang="en-US" i="1" dirty="0"/>
              <a:t>machine translation</a:t>
            </a:r>
            <a:r>
              <a:rPr lang="en-US" dirty="0"/>
              <a:t> (MT)</a:t>
            </a:r>
          </a:p>
          <a:p>
            <a:r>
              <a:rPr lang="en-US" dirty="0"/>
              <a:t>Input sequences (represented using either </a:t>
            </a:r>
            <a:r>
              <a:rPr lang="en-US" i="1" dirty="0"/>
              <a:t>word embeddings</a:t>
            </a:r>
            <a:r>
              <a:rPr lang="en-US" dirty="0"/>
              <a:t> or </a:t>
            </a:r>
            <a:r>
              <a:rPr lang="en-US" i="1" dirty="0"/>
              <a:t>subword embeddings</a:t>
            </a:r>
            <a:r>
              <a:rPr lang="en-US" dirty="0"/>
              <a:t>) would be mapped to output sequences</a:t>
            </a:r>
          </a:p>
          <a:p>
            <a:r>
              <a:rPr lang="en-US" dirty="0"/>
              <a:t>These methods produced significantly better results than were possible using pre-neural methods</a:t>
            </a:r>
          </a:p>
          <a:p>
            <a:r>
              <a:rPr lang="en-US" dirty="0"/>
              <a:t>The concept of </a:t>
            </a:r>
            <a:r>
              <a:rPr lang="en-US" b="1" dirty="0"/>
              <a:t>attention</a:t>
            </a:r>
            <a:r>
              <a:rPr lang="en-US" dirty="0"/>
              <a:t>, which allows the decoder to focus on the portion of the output from the encoder that seems most relevant at each time step, improved results further</a:t>
            </a:r>
          </a:p>
          <a:p>
            <a:r>
              <a:rPr lang="en-US" dirty="0"/>
              <a:t>Other NLP researchers had been experimenting with </a:t>
            </a:r>
            <a:r>
              <a:rPr lang="en-US" i="1" dirty="0"/>
              <a:t>convolutional neural networks</a:t>
            </a:r>
            <a:r>
              <a:rPr lang="en-US" dirty="0"/>
              <a:t> (</a:t>
            </a:r>
            <a:r>
              <a:rPr lang="en-US" i="1" dirty="0"/>
              <a:t>CNNs</a:t>
            </a:r>
            <a:r>
              <a:rPr lang="en-US" dirty="0"/>
              <a:t>)</a:t>
            </a:r>
          </a:p>
          <a:p>
            <a:r>
              <a:rPr lang="en-US" dirty="0"/>
              <a:t>CNNs were successful for some text categorization tasks, for example, especially those involving short text sequences such as single sentences or tweets</a:t>
            </a:r>
          </a:p>
          <a:p>
            <a:r>
              <a:rPr lang="en-US" dirty="0"/>
              <a:t>For MT, CNNs were sometimes used for encoders</a:t>
            </a:r>
          </a:p>
          <a:p>
            <a:r>
              <a:rPr lang="en-US" dirty="0"/>
              <a:t>We are not covering CNNs in this course</a:t>
            </a:r>
          </a:p>
        </p:txBody>
      </p:sp>
    </p:spTree>
    <p:extLst>
      <p:ext uri="{BB962C8B-B14F-4D97-AF65-F5344CB8AC3E}">
        <p14:creationId xmlns:p14="http://schemas.microsoft.com/office/powerpoint/2010/main" val="347471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7606-C3D7-40FC-9205-1CB6823EB946}"/>
              </a:ext>
            </a:extLst>
          </p:cNvPr>
          <p:cNvSpPr>
            <a:spLocks noGrp="1"/>
          </p:cNvSpPr>
          <p:nvPr>
            <p:ph type="title"/>
          </p:nvPr>
        </p:nvSpPr>
        <p:spPr/>
        <p:txBody>
          <a:bodyPr/>
          <a:lstStyle/>
          <a:p>
            <a:r>
              <a:rPr lang="en-US" dirty="0"/>
              <a:t>Shortcomings of RNNs and CNNs</a:t>
            </a:r>
          </a:p>
        </p:txBody>
      </p:sp>
      <p:sp>
        <p:nvSpPr>
          <p:cNvPr id="3" name="Content Placeholder 2">
            <a:extLst>
              <a:ext uri="{FF2B5EF4-FFF2-40B4-BE49-F238E27FC236}">
                <a16:creationId xmlns:a16="http://schemas.microsoft.com/office/drawing/2014/main" id="{7852AD1D-4A0A-4CFD-B8CB-5FF37E31A224}"/>
              </a:ext>
            </a:extLst>
          </p:cNvPr>
          <p:cNvSpPr>
            <a:spLocks noGrp="1"/>
          </p:cNvSpPr>
          <p:nvPr>
            <p:ph idx="1"/>
          </p:nvPr>
        </p:nvSpPr>
        <p:spPr/>
        <p:txBody>
          <a:bodyPr/>
          <a:lstStyle/>
          <a:p>
            <a:r>
              <a:rPr lang="en-US" dirty="0"/>
              <a:t>RNNs (including the variations such as LSTMs) cannot be efficiently parallelized</a:t>
            </a:r>
          </a:p>
          <a:p>
            <a:pPr lvl="1"/>
            <a:r>
              <a:rPr lang="en-US" dirty="0"/>
              <a:t>They must process input sequentially</a:t>
            </a:r>
          </a:p>
          <a:p>
            <a:pPr lvl="1"/>
            <a:r>
              <a:rPr lang="en-US" dirty="0"/>
              <a:t>This leads to very slow training</a:t>
            </a:r>
          </a:p>
          <a:p>
            <a:r>
              <a:rPr lang="en-US" dirty="0"/>
              <a:t>CNNs have problems detecting long-distance dependencies</a:t>
            </a:r>
          </a:p>
          <a:p>
            <a:pPr lvl="1"/>
            <a:r>
              <a:rPr lang="en-US" dirty="0"/>
              <a:t>This refers to relationships between elements that exist far apart in an input sequence</a:t>
            </a:r>
          </a:p>
          <a:p>
            <a:pPr lvl="1"/>
            <a:r>
              <a:rPr lang="en-US" dirty="0"/>
              <a:t>Theoretically, with enough layers, CNNs can handle this, but in practice, they don’t work well when long-distance dependencies are significant</a:t>
            </a:r>
          </a:p>
        </p:txBody>
      </p:sp>
    </p:spTree>
    <p:extLst>
      <p:ext uri="{BB962C8B-B14F-4D97-AF65-F5344CB8AC3E}">
        <p14:creationId xmlns:p14="http://schemas.microsoft.com/office/powerpoint/2010/main" val="1999137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80EE-EE04-4D31-A8EA-F6DDFBA3C162}"/>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ECEC7AC1-3DDF-4375-BA24-FD005B0D2DFC}"/>
              </a:ext>
            </a:extLst>
          </p:cNvPr>
          <p:cNvSpPr>
            <a:spLocks noGrp="1"/>
          </p:cNvSpPr>
          <p:nvPr>
            <p:ph idx="1"/>
          </p:nvPr>
        </p:nvSpPr>
        <p:spPr/>
        <p:txBody>
          <a:bodyPr>
            <a:normAutofit fontScale="62500" lnSpcReduction="20000"/>
          </a:bodyPr>
          <a:lstStyle/>
          <a:p>
            <a:r>
              <a:rPr lang="en-US" dirty="0"/>
              <a:t>In December 2017, a paper titled "Attention is All You Need" was published by a group of researchers from Google</a:t>
            </a:r>
          </a:p>
          <a:p>
            <a:r>
              <a:rPr lang="en-US" dirty="0"/>
              <a:t>The paper appears in the 2017 Proceedings of the Conference on Neural Information Processing Systems</a:t>
            </a:r>
          </a:p>
          <a:p>
            <a:r>
              <a:rPr lang="en-US" dirty="0"/>
              <a:t>The paper is freely available online (there are at least two slightly different versions)</a:t>
            </a:r>
          </a:p>
          <a:p>
            <a:r>
              <a:rPr lang="en-US" dirty="0"/>
              <a:t>The paper introduces a new neural architecture called a </a:t>
            </a:r>
            <a:r>
              <a:rPr lang="en-US" b="1" dirty="0"/>
              <a:t>Transformer</a:t>
            </a:r>
            <a:r>
              <a:rPr lang="en-US" dirty="0"/>
              <a:t> (not always capitalized in all sources, and I am not entirely consistent with that)</a:t>
            </a:r>
            <a:endParaRPr lang="en-US" b="1" dirty="0"/>
          </a:p>
          <a:p>
            <a:r>
              <a:rPr lang="en-US" dirty="0"/>
              <a:t>A Transformer relies "solely on attention mechanisms, dispensing with recurrence and convolutions entirely" (from the Abstract of the original paper)</a:t>
            </a:r>
          </a:p>
          <a:p>
            <a:r>
              <a:rPr lang="en-US" dirty="0"/>
              <a:t>The current online draft of the textbook discusses self-attention and Transformers in Section 10.1, titled "Self-Attention Networks: Transformers"</a:t>
            </a:r>
          </a:p>
          <a:p>
            <a:r>
              <a:rPr lang="en-US" dirty="0"/>
              <a:t>Section 10.2 discusses how transformers can be used for language modeling</a:t>
            </a:r>
          </a:p>
          <a:p>
            <a:r>
              <a:rPr lang="en-US" dirty="0"/>
              <a:t>The textbook briefly discusses Transformers in the context of encoder-decoder networks, which is how they were described in the original paper, in Section 13.3</a:t>
            </a:r>
          </a:p>
          <a:p>
            <a:r>
              <a:rPr lang="en-US" dirty="0"/>
              <a:t>I have based my slides for this topic mostly on the original paper, as well as a few websites that help to explain Transformers</a:t>
            </a:r>
          </a:p>
          <a:p>
            <a:r>
              <a:rPr lang="en-US" dirty="0"/>
              <a:t>All figures and tables in this subtopic come from the original paper</a:t>
            </a:r>
          </a:p>
        </p:txBody>
      </p:sp>
    </p:spTree>
    <p:extLst>
      <p:ext uri="{BB962C8B-B14F-4D97-AF65-F5344CB8AC3E}">
        <p14:creationId xmlns:p14="http://schemas.microsoft.com/office/powerpoint/2010/main" val="3447138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Transformer Architecture</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p:txBody>
          <a:bodyPr>
            <a:normAutofit fontScale="62500" lnSpcReduction="20000"/>
          </a:bodyPr>
          <a:lstStyle/>
          <a:p>
            <a:r>
              <a:rPr lang="en-US" dirty="0"/>
              <a:t>A Transformer (as it was originally introduced) is an example of an encoder-decoder network</a:t>
            </a:r>
          </a:p>
          <a:p>
            <a:r>
              <a:rPr lang="en-US" dirty="0"/>
              <a:t>The encoder and decoder both rely on </a:t>
            </a:r>
            <a:r>
              <a:rPr lang="en-US" i="1" dirty="0"/>
              <a:t>stacked layers</a:t>
            </a:r>
          </a:p>
          <a:p>
            <a:r>
              <a:rPr lang="en-US" dirty="0"/>
              <a:t>Each layer has sublayers</a:t>
            </a:r>
          </a:p>
          <a:p>
            <a:r>
              <a:rPr lang="en-US" dirty="0"/>
              <a:t>Some of the sublayers rely on a concept called </a:t>
            </a:r>
            <a:r>
              <a:rPr lang="en-US" b="1" dirty="0"/>
              <a:t>self-attention</a:t>
            </a:r>
            <a:r>
              <a:rPr lang="en-US" dirty="0"/>
              <a:t> (which we will discuss soon)</a:t>
            </a:r>
          </a:p>
          <a:p>
            <a:r>
              <a:rPr lang="en-US" dirty="0"/>
              <a:t>Others are point-wise (a.k.a. position-wise), fully-connected, feedforward NNs</a:t>
            </a:r>
          </a:p>
          <a:p>
            <a:r>
              <a:rPr lang="en-US" dirty="0"/>
              <a:t>The decoder also uses another form of attention applied to the encoder output</a:t>
            </a:r>
          </a:p>
          <a:p>
            <a:r>
              <a:rPr lang="en-US" dirty="0"/>
              <a:t>Note that several later works relying on Transformers only use the encoder portion</a:t>
            </a:r>
          </a:p>
          <a:p>
            <a:r>
              <a:rPr lang="en-US" dirty="0"/>
              <a:t>Some others use only the decoder portion</a:t>
            </a:r>
          </a:p>
          <a:p>
            <a:r>
              <a:rPr lang="en-US" dirty="0"/>
              <a:t>We are covering Transformers as explained in the paper, for sequence-to-sequence (seq2seq) tasks</a:t>
            </a:r>
          </a:p>
        </p:txBody>
      </p:sp>
    </p:spTree>
    <p:extLst>
      <p:ext uri="{BB962C8B-B14F-4D97-AF65-F5344CB8AC3E}">
        <p14:creationId xmlns:p14="http://schemas.microsoft.com/office/powerpoint/2010/main" val="3031124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5AEE28-70E3-44BD-B835-5B1229A7CAA1}"/>
              </a:ext>
            </a:extLst>
          </p:cNvPr>
          <p:cNvSpPr>
            <a:spLocks noGrp="1"/>
          </p:cNvSpPr>
          <p:nvPr>
            <p:ph type="title"/>
          </p:nvPr>
        </p:nvSpPr>
        <p:spPr/>
        <p:txBody>
          <a:bodyPr/>
          <a:lstStyle/>
          <a:p>
            <a:r>
              <a:rPr lang="en-US" dirty="0"/>
              <a:t>Attention (as explained in the article)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659FD25-BCC9-42D2-BF14-05CE6BEC4C63}"/>
                  </a:ext>
                </a:extLst>
              </p:cNvPr>
              <p:cNvSpPr>
                <a:spLocks noGrp="1"/>
              </p:cNvSpPr>
              <p:nvPr>
                <p:ph idx="1"/>
              </p:nvPr>
            </p:nvSpPr>
            <p:spPr/>
            <p:txBody>
              <a:bodyPr>
                <a:normAutofit fontScale="92500" lnSpcReduction="20000"/>
              </a:bodyPr>
              <a:lstStyle/>
              <a:p>
                <a:r>
                  <a:rPr lang="en-US" dirty="0"/>
                  <a:t>The article describes attention (in general) is being related to </a:t>
                </a:r>
                <a:r>
                  <a:rPr lang="en-US" i="1" dirty="0"/>
                  <a:t>queries</a:t>
                </a:r>
                <a:r>
                  <a:rPr lang="en-US" dirty="0"/>
                  <a:t>, </a:t>
                </a:r>
                <a:r>
                  <a:rPr lang="en-US" i="1" dirty="0"/>
                  <a:t>keys</a:t>
                </a:r>
                <a:r>
                  <a:rPr lang="en-US" dirty="0"/>
                  <a:t>, and </a:t>
                </a:r>
                <a:r>
                  <a:rPr lang="en-US" i="1" dirty="0"/>
                  <a:t>values</a:t>
                </a:r>
              </a:p>
              <a:p>
                <a:r>
                  <a:rPr lang="en-US" dirty="0"/>
                  <a:t>All of these are vectors, and at least the queries and keys have the same dimension, d</a:t>
                </a:r>
                <a:r>
                  <a:rPr lang="en-US" baseline="-25000" dirty="0"/>
                  <a:t>k</a:t>
                </a:r>
                <a:endParaRPr lang="en-US" dirty="0"/>
              </a:p>
              <a:p>
                <a:r>
                  <a:rPr lang="en-US" dirty="0"/>
                  <a:t>The queries and keys are the things being compared, and the values are the things being combined based on the results of the comparisons</a:t>
                </a:r>
              </a:p>
              <a:p>
                <a:r>
                  <a:rPr lang="en-US" dirty="0"/>
                  <a:t>In different contexts, two or even all three of these may be identical</a:t>
                </a:r>
              </a:p>
              <a:p>
                <a:r>
                  <a:rPr lang="en-US" dirty="0"/>
                  <a:t>The Transformer architecture described in the article uses </a:t>
                </a:r>
                <a:r>
                  <a:rPr lang="en-US" i="1" dirty="0"/>
                  <a:t>scaled dot-product attention</a:t>
                </a:r>
                <a:r>
                  <a:rPr lang="en-US" dirty="0"/>
                  <a: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𝐴𝑡𝑡𝑒𝑛𝑡𝑖𝑜𝑛</m:t>
                      </m:r>
                      <m:d>
                        <m:dPr>
                          <m:ctrlPr>
                            <a:rPr lang="en-US" i="1">
                              <a:latin typeface="Cambria Math" panose="02040503050406030204" pitchFamily="18" charset="0"/>
                            </a:rPr>
                          </m:ctrlPr>
                        </m:dPr>
                        <m:e>
                          <m:r>
                            <a:rPr lang="en-US" i="1">
                              <a:latin typeface="Cambria Math" panose="02040503050406030204" pitchFamily="18" charset="0"/>
                            </a:rPr>
                            <m:t>𝑄</m:t>
                          </m:r>
                          <m:r>
                            <a:rPr lang="en-US" i="1">
                              <a:latin typeface="Cambria Math" panose="02040503050406030204" pitchFamily="18" charset="0"/>
                            </a:rPr>
                            <m:t>, </m:t>
                          </m:r>
                          <m:r>
                            <a:rPr lang="en-US" i="1">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r>
                        <a:rPr lang="en-US" i="1">
                          <a:latin typeface="Cambria Math" panose="02040503050406030204" pitchFamily="18" charset="0"/>
                        </a:rPr>
                        <m:t>𝑠𝑜𝑓𝑡𝑚𝑎𝑥</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𝑄</m:t>
                              </m:r>
                              <m:sSup>
                                <m:sSupPr>
                                  <m:ctrlPr>
                                    <a:rPr lang="en-US" i="1">
                                      <a:latin typeface="Cambria Math" panose="02040503050406030204" pitchFamily="18" charset="0"/>
                                    </a:rPr>
                                  </m:ctrlPr>
                                </m:sSupPr>
                                <m:e>
                                  <m:r>
                                    <a:rPr lang="en-US" i="1">
                                      <a:latin typeface="Cambria Math" panose="02040503050406030204" pitchFamily="18" charset="0"/>
                                    </a:rPr>
                                    <m:t>𝐾</m:t>
                                  </m:r>
                                </m:e>
                                <m:sup>
                                  <m:r>
                                    <a:rPr lang="en-US" i="1">
                                      <a:latin typeface="Cambria Math" panose="02040503050406030204" pitchFamily="18" charset="0"/>
                                    </a:rPr>
                                    <m:t>𝑇</m:t>
                                  </m:r>
                                </m:sup>
                              </m:sSup>
                            </m:num>
                            <m:den>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e>
                              </m:rad>
                            </m:den>
                          </m:f>
                        </m:e>
                      </m:d>
                      <m:r>
                        <a:rPr lang="en-US" i="1">
                          <a:latin typeface="Cambria Math" panose="02040503050406030204" pitchFamily="18" charset="0"/>
                        </a:rPr>
                        <m:t>𝑉</m:t>
                      </m:r>
                    </m:oMath>
                  </m:oMathPara>
                </a14:m>
                <a:endParaRPr lang="en-US" dirty="0"/>
              </a:p>
              <a:p>
                <a:endParaRPr lang="en-US" dirty="0"/>
              </a:p>
            </p:txBody>
          </p:sp>
        </mc:Choice>
        <mc:Fallback xmlns="">
          <p:sp>
            <p:nvSpPr>
              <p:cNvPr id="6" name="Content Placeholder 5">
                <a:extLst>
                  <a:ext uri="{FF2B5EF4-FFF2-40B4-BE49-F238E27FC236}">
                    <a16:creationId xmlns:a16="http://schemas.microsoft.com/office/drawing/2014/main" id="{4659FD25-BCC9-42D2-BF14-05CE6BEC4C63}"/>
                  </a:ext>
                </a:extLst>
              </p:cNvPr>
              <p:cNvSpPr>
                <a:spLocks noGrp="1" noRot="1" noChangeAspect="1" noMove="1" noResize="1" noEditPoints="1" noAdjustHandles="1" noChangeArrowheads="1" noChangeShapeType="1" noTextEdit="1"/>
              </p:cNvSpPr>
              <p:nvPr>
                <p:ph idx="1"/>
              </p:nvPr>
            </p:nvSpPr>
            <p:spPr>
              <a:blipFill>
                <a:blip r:embed="rId2"/>
                <a:stretch>
                  <a:fillRect l="-928" t="-3501" r="-1681"/>
                </a:stretch>
              </a:blipFill>
            </p:spPr>
            <p:txBody>
              <a:bodyPr/>
              <a:lstStyle/>
              <a:p>
                <a:r>
                  <a:rPr lang="en-US">
                    <a:noFill/>
                  </a:rPr>
                  <a:t> </a:t>
                </a:r>
              </a:p>
            </p:txBody>
          </p:sp>
        </mc:Fallback>
      </mc:AlternateContent>
    </p:spTree>
    <p:extLst>
      <p:ext uri="{BB962C8B-B14F-4D97-AF65-F5344CB8AC3E}">
        <p14:creationId xmlns:p14="http://schemas.microsoft.com/office/powerpoint/2010/main" val="1770396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137B-0AB9-476C-9035-30DECCE34741}"/>
              </a:ext>
            </a:extLst>
          </p:cNvPr>
          <p:cNvSpPr>
            <a:spLocks noGrp="1"/>
          </p:cNvSpPr>
          <p:nvPr>
            <p:ph type="title"/>
          </p:nvPr>
        </p:nvSpPr>
        <p:spPr/>
        <p:txBody>
          <a:bodyPr/>
          <a:lstStyle/>
          <a:p>
            <a:r>
              <a:rPr lang="en-US" dirty="0"/>
              <a:t>Multi-head Attention</a:t>
            </a:r>
          </a:p>
        </p:txBody>
      </p:sp>
      <p:sp>
        <p:nvSpPr>
          <p:cNvPr id="3" name="Content Placeholder 2">
            <a:extLst>
              <a:ext uri="{FF2B5EF4-FFF2-40B4-BE49-F238E27FC236}">
                <a16:creationId xmlns:a16="http://schemas.microsoft.com/office/drawing/2014/main" id="{656179ED-49F0-4CBF-A6B6-658B8AAE032B}"/>
              </a:ext>
            </a:extLst>
          </p:cNvPr>
          <p:cNvSpPr>
            <a:spLocks noGrp="1"/>
          </p:cNvSpPr>
          <p:nvPr>
            <p:ph idx="1"/>
          </p:nvPr>
        </p:nvSpPr>
        <p:spPr/>
        <p:txBody>
          <a:bodyPr/>
          <a:lstStyle/>
          <a:p>
            <a:r>
              <a:rPr lang="en-US" dirty="0"/>
              <a:t>Attention learns to focus on one aspect of the input</a:t>
            </a:r>
          </a:p>
          <a:p>
            <a:r>
              <a:rPr lang="en-US" dirty="0"/>
              <a:t>For many NLP tasks, there are various aspects of the input that we need to pay attention to for different reasons</a:t>
            </a:r>
          </a:p>
          <a:p>
            <a:r>
              <a:rPr lang="en-US" dirty="0"/>
              <a:t>For this reason, Transformers use </a:t>
            </a:r>
            <a:r>
              <a:rPr lang="en-US" b="1" dirty="0"/>
              <a:t>multi-head attention</a:t>
            </a:r>
            <a:endParaRPr lang="en-US" dirty="0"/>
          </a:p>
          <a:p>
            <a:pPr lvl="1"/>
            <a:r>
              <a:rPr lang="en-US" dirty="0"/>
              <a:t>First, queries, keys, and values are linearly projected using learned mappings</a:t>
            </a:r>
          </a:p>
          <a:p>
            <a:pPr lvl="1"/>
            <a:r>
              <a:rPr lang="en-US" dirty="0"/>
              <a:t>Next, attention is applied in parallel to each result </a:t>
            </a:r>
          </a:p>
          <a:p>
            <a:pPr lvl="1"/>
            <a:r>
              <a:rPr lang="en-US" dirty="0"/>
              <a:t>The outputs or attention are then concatenated and again projected</a:t>
            </a:r>
          </a:p>
          <a:p>
            <a:r>
              <a:rPr lang="en-US" dirty="0"/>
              <a:t>The figure on the next page helps explain the difference between ordinary scaled dot-product attention and multi-head attention</a:t>
            </a:r>
          </a:p>
        </p:txBody>
      </p:sp>
    </p:spTree>
    <p:extLst>
      <p:ext uri="{BB962C8B-B14F-4D97-AF65-F5344CB8AC3E}">
        <p14:creationId xmlns:p14="http://schemas.microsoft.com/office/powerpoint/2010/main" val="337671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AD84-C047-4C39-A70D-FEA99FACA931}"/>
              </a:ext>
            </a:extLst>
          </p:cNvPr>
          <p:cNvSpPr>
            <a:spLocks noGrp="1"/>
          </p:cNvSpPr>
          <p:nvPr>
            <p:ph type="title"/>
          </p:nvPr>
        </p:nvSpPr>
        <p:spPr/>
        <p:txBody>
          <a:bodyPr/>
          <a:lstStyle/>
          <a:p>
            <a:r>
              <a:rPr lang="en-US" dirty="0"/>
              <a:t>Multi-head vs Scaled Dot-Product Attention</a:t>
            </a:r>
          </a:p>
        </p:txBody>
      </p:sp>
      <p:pic>
        <p:nvPicPr>
          <p:cNvPr id="4" name="Content Placeholder 3">
            <a:extLst>
              <a:ext uri="{FF2B5EF4-FFF2-40B4-BE49-F238E27FC236}">
                <a16:creationId xmlns:a16="http://schemas.microsoft.com/office/drawing/2014/main" id="{26550DD1-8009-4C54-B082-490F40914AA1}"/>
              </a:ext>
            </a:extLst>
          </p:cNvPr>
          <p:cNvPicPr>
            <a:picLocks noGrp="1" noChangeAspect="1"/>
          </p:cNvPicPr>
          <p:nvPr>
            <p:ph idx="1"/>
          </p:nvPr>
        </p:nvPicPr>
        <p:blipFill>
          <a:blip r:embed="rId2"/>
          <a:stretch>
            <a:fillRect/>
          </a:stretch>
        </p:blipFill>
        <p:spPr>
          <a:xfrm>
            <a:off x="1779376" y="1512682"/>
            <a:ext cx="8633247" cy="4980193"/>
          </a:xfrm>
          <a:prstGeom prst="rect">
            <a:avLst/>
          </a:prstGeom>
        </p:spPr>
      </p:pic>
    </p:spTree>
    <p:extLst>
      <p:ext uri="{BB962C8B-B14F-4D97-AF65-F5344CB8AC3E}">
        <p14:creationId xmlns:p14="http://schemas.microsoft.com/office/powerpoint/2010/main" val="1582613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7D538-5FB4-4B0F-980A-A161A37228D9}"/>
              </a:ext>
            </a:extLst>
          </p:cNvPr>
          <p:cNvSpPr>
            <a:spLocks noGrp="1"/>
          </p:cNvSpPr>
          <p:nvPr>
            <p:ph type="title"/>
          </p:nvPr>
        </p:nvSpPr>
        <p:spPr/>
        <p:txBody>
          <a:bodyPr/>
          <a:lstStyle/>
          <a:p>
            <a:r>
              <a:rPr lang="en-US" dirty="0"/>
              <a:t>The Transformer’s Encoder</a:t>
            </a:r>
          </a:p>
        </p:txBody>
      </p:sp>
      <p:sp>
        <p:nvSpPr>
          <p:cNvPr id="3" name="Content Placeholder 2">
            <a:extLst>
              <a:ext uri="{FF2B5EF4-FFF2-40B4-BE49-F238E27FC236}">
                <a16:creationId xmlns:a16="http://schemas.microsoft.com/office/drawing/2014/main" id="{6FA73CF9-5551-46F2-92E4-DF8F553B2988}"/>
              </a:ext>
            </a:extLst>
          </p:cNvPr>
          <p:cNvSpPr>
            <a:spLocks noGrp="1"/>
          </p:cNvSpPr>
          <p:nvPr>
            <p:ph idx="1"/>
          </p:nvPr>
        </p:nvSpPr>
        <p:spPr/>
        <p:txBody>
          <a:bodyPr>
            <a:normAutofit fontScale="85000" lnSpcReduction="20000"/>
          </a:bodyPr>
          <a:lstStyle/>
          <a:p>
            <a:r>
              <a:rPr lang="en-US" i="1" dirty="0"/>
              <a:t>The Transformer’s encoder </a:t>
            </a:r>
            <a:r>
              <a:rPr lang="en-US" dirty="0"/>
              <a:t>accepts the input, which is a sequence of input embeddings combined with </a:t>
            </a:r>
            <a:r>
              <a:rPr lang="en-US" i="1" dirty="0"/>
              <a:t>positional encodings </a:t>
            </a:r>
            <a:r>
              <a:rPr lang="en-US" dirty="0"/>
              <a:t>(to be discussed soon)</a:t>
            </a:r>
          </a:p>
          <a:p>
            <a:r>
              <a:rPr lang="en-US" dirty="0"/>
              <a:t>The encodings go through </a:t>
            </a:r>
            <a:r>
              <a:rPr lang="en-US" i="1" dirty="0"/>
              <a:t>6 identical layers</a:t>
            </a:r>
            <a:r>
              <a:rPr lang="en-US" dirty="0"/>
              <a:t>, each containing two sublayers</a:t>
            </a:r>
          </a:p>
          <a:p>
            <a:r>
              <a:rPr lang="en-US" dirty="0"/>
              <a:t>The first sublayer is a </a:t>
            </a:r>
            <a:r>
              <a:rPr lang="en-US" i="1" dirty="0"/>
              <a:t>multi-head self-attention layer</a:t>
            </a:r>
          </a:p>
          <a:p>
            <a:pPr lvl="1"/>
            <a:r>
              <a:rPr lang="en-US" dirty="0"/>
              <a:t>Each encoding is compared to every other, and the weighted encodings are added together to form an output representation (i.e., the query, keys, and values are all the same)</a:t>
            </a:r>
          </a:p>
          <a:p>
            <a:pPr lvl="1"/>
            <a:r>
              <a:rPr lang="en-US" dirty="0"/>
              <a:t>A </a:t>
            </a:r>
            <a:r>
              <a:rPr lang="en-US" i="1" dirty="0"/>
              <a:t>residual connection</a:t>
            </a:r>
            <a:r>
              <a:rPr lang="en-US" dirty="0"/>
              <a:t>, a.k.a. </a:t>
            </a:r>
            <a:r>
              <a:rPr lang="en-US" i="1" dirty="0"/>
              <a:t>skip connection</a:t>
            </a:r>
            <a:r>
              <a:rPr lang="en-US" dirty="0"/>
              <a:t>, adds the input of the sublayer to its output; the sum is normalized</a:t>
            </a:r>
          </a:p>
          <a:p>
            <a:r>
              <a:rPr lang="en-US" dirty="0"/>
              <a:t>The second sublayer is a </a:t>
            </a:r>
            <a:r>
              <a:rPr lang="en-US" i="1" dirty="0"/>
              <a:t>position-wise fully-connected feedforward neural network</a:t>
            </a:r>
          </a:p>
          <a:p>
            <a:pPr lvl="1"/>
            <a:r>
              <a:rPr lang="en-US" dirty="0"/>
              <a:t>This consists of "two linear transformations with a ReLU activation in between": FFN(x) = max(0, xW</a:t>
            </a:r>
            <a:r>
              <a:rPr lang="en-US" baseline="-25000" dirty="0"/>
              <a:t>1</a:t>
            </a:r>
            <a:r>
              <a:rPr lang="en-US" dirty="0"/>
              <a:t> + b</a:t>
            </a:r>
            <a:r>
              <a:rPr lang="en-US" baseline="-25000" dirty="0"/>
              <a:t>1</a:t>
            </a:r>
            <a:r>
              <a:rPr lang="en-US" dirty="0"/>
              <a:t>)W</a:t>
            </a:r>
            <a:r>
              <a:rPr lang="en-US" baseline="-25000" dirty="0"/>
              <a:t>2</a:t>
            </a:r>
            <a:r>
              <a:rPr lang="en-US" dirty="0"/>
              <a:t> + b</a:t>
            </a:r>
            <a:r>
              <a:rPr lang="en-US" baseline="-25000" dirty="0"/>
              <a:t>2</a:t>
            </a:r>
          </a:p>
          <a:p>
            <a:pPr lvl="1"/>
            <a:r>
              <a:rPr lang="en-US" dirty="0"/>
              <a:t>Weights are shared across positions within a layer, but the weights differ between layers</a:t>
            </a:r>
          </a:p>
          <a:p>
            <a:pPr lvl="1"/>
            <a:r>
              <a:rPr lang="en-US" dirty="0"/>
              <a:t>As with the first sublayer, a residual connection adds the input of the sublayer to its output, and the sum is normalized</a:t>
            </a:r>
          </a:p>
        </p:txBody>
      </p:sp>
    </p:spTree>
    <p:extLst>
      <p:ext uri="{BB962C8B-B14F-4D97-AF65-F5344CB8AC3E}">
        <p14:creationId xmlns:p14="http://schemas.microsoft.com/office/powerpoint/2010/main" val="2278364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471AA-4323-49C4-A3F5-983B96A68EA7}"/>
              </a:ext>
            </a:extLst>
          </p:cNvPr>
          <p:cNvSpPr>
            <a:spLocks noGrp="1"/>
          </p:cNvSpPr>
          <p:nvPr>
            <p:ph type="title"/>
          </p:nvPr>
        </p:nvSpPr>
        <p:spPr/>
        <p:txBody>
          <a:bodyPr/>
          <a:lstStyle/>
          <a:p>
            <a:r>
              <a:rPr lang="en-US" dirty="0"/>
              <a:t>Positional Encodings</a:t>
            </a:r>
          </a:p>
        </p:txBody>
      </p:sp>
      <p:sp>
        <p:nvSpPr>
          <p:cNvPr id="3" name="Content Placeholder 2">
            <a:extLst>
              <a:ext uri="{FF2B5EF4-FFF2-40B4-BE49-F238E27FC236}">
                <a16:creationId xmlns:a16="http://schemas.microsoft.com/office/drawing/2014/main" id="{240B4D4A-649B-444A-9ECB-422D2D07D94B}"/>
              </a:ext>
            </a:extLst>
          </p:cNvPr>
          <p:cNvSpPr>
            <a:spLocks noGrp="1"/>
          </p:cNvSpPr>
          <p:nvPr>
            <p:ph idx="1"/>
          </p:nvPr>
        </p:nvSpPr>
        <p:spPr/>
        <p:txBody>
          <a:bodyPr>
            <a:normAutofit fontScale="92500" lnSpcReduction="20000"/>
          </a:bodyPr>
          <a:lstStyle/>
          <a:p>
            <a:r>
              <a:rPr lang="en-US" dirty="0"/>
              <a:t>Without </a:t>
            </a:r>
            <a:r>
              <a:rPr lang="en-US" b="1" dirty="0"/>
              <a:t>positional encodings</a:t>
            </a:r>
            <a:r>
              <a:rPr lang="en-US" dirty="0"/>
              <a:t>, there is no way for a Transformer to make use of the order of the input</a:t>
            </a:r>
          </a:p>
          <a:p>
            <a:r>
              <a:rPr lang="en-US" dirty="0"/>
              <a:t>It is therefore necessary to "inject some information about the relative or absolute position of the tokens in the sequence"</a:t>
            </a:r>
          </a:p>
          <a:p>
            <a:r>
              <a:rPr lang="en-US" dirty="0"/>
              <a:t>The article says that they experimented with two forms of positional encodings, which led to nearly identical results</a:t>
            </a:r>
          </a:p>
          <a:p>
            <a:r>
              <a:rPr lang="en-US" dirty="0"/>
              <a:t>They wound up using "sine and cosine functions of different frequencies", producing vectors of the same dimension as the embeddings</a:t>
            </a:r>
          </a:p>
          <a:p>
            <a:r>
              <a:rPr lang="en-US" dirty="0"/>
              <a:t>These position encodings are added to the input embeddings</a:t>
            </a:r>
          </a:p>
          <a:p>
            <a:r>
              <a:rPr lang="en-US" dirty="0"/>
              <a:t>Note that positional encodings are only added to the input directly</a:t>
            </a:r>
          </a:p>
          <a:p>
            <a:r>
              <a:rPr lang="en-US" dirty="0"/>
              <a:t>However, due to residual connections, they have an effect throughout the stack</a:t>
            </a:r>
          </a:p>
        </p:txBody>
      </p:sp>
    </p:spTree>
    <p:extLst>
      <p:ext uri="{BB962C8B-B14F-4D97-AF65-F5344CB8AC3E}">
        <p14:creationId xmlns:p14="http://schemas.microsoft.com/office/powerpoint/2010/main" val="4256194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16A0D-4426-457B-97D6-552E213DFC6E}"/>
              </a:ext>
            </a:extLst>
          </p:cNvPr>
          <p:cNvSpPr>
            <a:spLocks noGrp="1"/>
          </p:cNvSpPr>
          <p:nvPr>
            <p:ph type="title"/>
          </p:nvPr>
        </p:nvSpPr>
        <p:spPr/>
        <p:txBody>
          <a:bodyPr/>
          <a:lstStyle/>
          <a:p>
            <a:r>
              <a:rPr lang="en-US" dirty="0"/>
              <a:t>The Transformer’s Decoder</a:t>
            </a:r>
          </a:p>
        </p:txBody>
      </p:sp>
      <p:sp>
        <p:nvSpPr>
          <p:cNvPr id="3" name="Content Placeholder 2">
            <a:extLst>
              <a:ext uri="{FF2B5EF4-FFF2-40B4-BE49-F238E27FC236}">
                <a16:creationId xmlns:a16="http://schemas.microsoft.com/office/drawing/2014/main" id="{A253EB1F-9568-49C8-B278-2B7AF3D729A3}"/>
              </a:ext>
            </a:extLst>
          </p:cNvPr>
          <p:cNvSpPr>
            <a:spLocks noGrp="1"/>
          </p:cNvSpPr>
          <p:nvPr>
            <p:ph idx="1"/>
          </p:nvPr>
        </p:nvSpPr>
        <p:spPr/>
        <p:txBody>
          <a:bodyPr>
            <a:normAutofit fontScale="77500" lnSpcReduction="20000"/>
          </a:bodyPr>
          <a:lstStyle/>
          <a:p>
            <a:r>
              <a:rPr lang="en-US" i="1" dirty="0"/>
              <a:t>The Transformer’s decoder </a:t>
            </a:r>
            <a:r>
              <a:rPr lang="en-US" dirty="0"/>
              <a:t>also accepts its inputs (the outputs of the seq2seq mapping), which is a sequence of embeddings combined with </a:t>
            </a:r>
            <a:r>
              <a:rPr lang="en-US" i="1" dirty="0"/>
              <a:t>positional encodings</a:t>
            </a:r>
          </a:p>
          <a:p>
            <a:r>
              <a:rPr lang="en-US" dirty="0"/>
              <a:t>As with the encoder, the encodings go through </a:t>
            </a:r>
            <a:r>
              <a:rPr lang="en-US" i="1" dirty="0"/>
              <a:t>6 identical layers</a:t>
            </a:r>
            <a:r>
              <a:rPr lang="en-US" dirty="0"/>
              <a:t>, each containing two sublayers</a:t>
            </a:r>
          </a:p>
          <a:p>
            <a:r>
              <a:rPr lang="en-US" dirty="0"/>
              <a:t>As with the encoder, the first sublayer is a multi-head self-attention layer</a:t>
            </a:r>
          </a:p>
          <a:p>
            <a:r>
              <a:rPr lang="en-US" dirty="0"/>
              <a:t>Unlike the encoder, this sublayer is </a:t>
            </a:r>
            <a:r>
              <a:rPr lang="en-US" i="1" dirty="0"/>
              <a:t>masked</a:t>
            </a:r>
            <a:r>
              <a:rPr lang="en-US" dirty="0"/>
              <a:t> (to be discussed soon)</a:t>
            </a:r>
          </a:p>
          <a:p>
            <a:r>
              <a:rPr lang="en-US" dirty="0"/>
              <a:t>The third sublayer of the decoder is the same as the second sublayer of the encoder (i.e., a position-wise fully-connected feedforward neural network)</a:t>
            </a:r>
          </a:p>
          <a:p>
            <a:r>
              <a:rPr lang="en-US" dirty="0"/>
              <a:t>The second sublayer of the decoder "performs multi-head attention over the output of the encoder stack"</a:t>
            </a:r>
          </a:p>
          <a:p>
            <a:r>
              <a:rPr lang="en-US" dirty="0"/>
              <a:t>Note that this is the same sort of attention we learned about in a previous topic, when discussing LSTMs or other types of RNNs used for encoder-decoder networks</a:t>
            </a:r>
          </a:p>
          <a:p>
            <a:r>
              <a:rPr lang="en-US" dirty="0"/>
              <a:t>The output of the decoder is fed through a linear transformation layer and then a </a:t>
            </a:r>
            <a:r>
              <a:rPr lang="en-US" i="1" dirty="0"/>
              <a:t>softmax</a:t>
            </a:r>
            <a:r>
              <a:rPr lang="en-US" dirty="0"/>
              <a:t> is applied to predict outputs</a:t>
            </a:r>
          </a:p>
          <a:p>
            <a:endParaRPr lang="en-US" dirty="0"/>
          </a:p>
        </p:txBody>
      </p:sp>
    </p:spTree>
    <p:extLst>
      <p:ext uri="{BB962C8B-B14F-4D97-AF65-F5344CB8AC3E}">
        <p14:creationId xmlns:p14="http://schemas.microsoft.com/office/powerpoint/2010/main" val="1970767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73D7-4161-4887-BF83-86FB024DEF51}"/>
              </a:ext>
            </a:extLst>
          </p:cNvPr>
          <p:cNvSpPr>
            <a:spLocks noGrp="1"/>
          </p:cNvSpPr>
          <p:nvPr>
            <p:ph type="title"/>
          </p:nvPr>
        </p:nvSpPr>
        <p:spPr/>
        <p:txBody>
          <a:bodyPr/>
          <a:lstStyle/>
          <a:p>
            <a:r>
              <a:rPr lang="en-US" dirty="0"/>
              <a:t>Training Transformers for Machine Translation</a:t>
            </a:r>
          </a:p>
        </p:txBody>
      </p:sp>
      <p:sp>
        <p:nvSpPr>
          <p:cNvPr id="3" name="Content Placeholder 2">
            <a:extLst>
              <a:ext uri="{FF2B5EF4-FFF2-40B4-BE49-F238E27FC236}">
                <a16:creationId xmlns:a16="http://schemas.microsoft.com/office/drawing/2014/main" id="{D8585290-B7F1-4DBD-87B4-73B73C489013}"/>
              </a:ext>
            </a:extLst>
          </p:cNvPr>
          <p:cNvSpPr>
            <a:spLocks noGrp="1"/>
          </p:cNvSpPr>
          <p:nvPr>
            <p:ph idx="1"/>
          </p:nvPr>
        </p:nvSpPr>
        <p:spPr/>
        <p:txBody>
          <a:bodyPr>
            <a:normAutofit fontScale="92500"/>
          </a:bodyPr>
          <a:lstStyle/>
          <a:p>
            <a:r>
              <a:rPr lang="en-US" dirty="0"/>
              <a:t>The article discusses the results of applying their Transformer architecture to the task of </a:t>
            </a:r>
            <a:r>
              <a:rPr lang="en-US" b="1" dirty="0"/>
              <a:t>machine translation </a:t>
            </a:r>
            <a:r>
              <a:rPr lang="en-US" dirty="0"/>
              <a:t>(MT)</a:t>
            </a:r>
          </a:p>
          <a:p>
            <a:r>
              <a:rPr lang="en-US" dirty="0"/>
              <a:t>Although they don’t say it anywhere in the article, the network can be trained </a:t>
            </a:r>
            <a:r>
              <a:rPr lang="en-US" i="1" dirty="0"/>
              <a:t>end-to-end</a:t>
            </a:r>
            <a:r>
              <a:rPr lang="en-US" dirty="0"/>
              <a:t> using </a:t>
            </a:r>
            <a:r>
              <a:rPr lang="en-US" i="1" dirty="0"/>
              <a:t>stochastic gradient descent </a:t>
            </a:r>
            <a:r>
              <a:rPr lang="en-US" dirty="0"/>
              <a:t>and </a:t>
            </a:r>
            <a:r>
              <a:rPr lang="en-US" i="1" dirty="0"/>
              <a:t>backpropagation</a:t>
            </a:r>
          </a:p>
          <a:p>
            <a:pPr lvl="1"/>
            <a:r>
              <a:rPr lang="en-US" dirty="0"/>
              <a:t>Using a parallel corpus, sentences from the source language are fed to the encoder while translations in the target language are fed to the decoder</a:t>
            </a:r>
          </a:p>
          <a:p>
            <a:pPr lvl="1"/>
            <a:r>
              <a:rPr lang="en-US" dirty="0"/>
              <a:t>The target sentences are "shifted right", and a start-of-sentence marker is inserted as the new first token (the latter point is not mentioned in the article)</a:t>
            </a:r>
          </a:p>
          <a:p>
            <a:pPr lvl="1"/>
            <a:r>
              <a:rPr lang="en-US" dirty="0"/>
              <a:t>They "modify the self-attention sub-layer in the decoder stack to prevent positions from attending to subsequent positions"</a:t>
            </a:r>
          </a:p>
          <a:p>
            <a:pPr lvl="1"/>
            <a:r>
              <a:rPr lang="en-US" dirty="0"/>
              <a:t>This </a:t>
            </a:r>
            <a:r>
              <a:rPr lang="en-US" b="1" dirty="0"/>
              <a:t>masking</a:t>
            </a:r>
            <a:r>
              <a:rPr lang="en-US" dirty="0"/>
              <a:t>, combined with the right-shifting, "ensures that the predictions for position i can depend only on the known outputs at positions less than i"</a:t>
            </a:r>
          </a:p>
        </p:txBody>
      </p:sp>
    </p:spTree>
    <p:extLst>
      <p:ext uri="{BB962C8B-B14F-4D97-AF65-F5344CB8AC3E}">
        <p14:creationId xmlns:p14="http://schemas.microsoft.com/office/powerpoint/2010/main" val="28947561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E4E3-4CA9-4B7B-B7F3-4973491E3B9D}"/>
              </a:ext>
            </a:extLst>
          </p:cNvPr>
          <p:cNvSpPr>
            <a:spLocks noGrp="1"/>
          </p:cNvSpPr>
          <p:nvPr>
            <p:ph type="title"/>
          </p:nvPr>
        </p:nvSpPr>
        <p:spPr/>
        <p:txBody>
          <a:bodyPr/>
          <a:lstStyle/>
          <a:p>
            <a:r>
              <a:rPr lang="en-US" dirty="0"/>
              <a:t>Applying a Trained Transformer to MT</a:t>
            </a:r>
          </a:p>
        </p:txBody>
      </p:sp>
      <p:sp>
        <p:nvSpPr>
          <p:cNvPr id="3" name="Content Placeholder 2">
            <a:extLst>
              <a:ext uri="{FF2B5EF4-FFF2-40B4-BE49-F238E27FC236}">
                <a16:creationId xmlns:a16="http://schemas.microsoft.com/office/drawing/2014/main" id="{090812F0-1504-434F-AE82-8024B3482318}"/>
              </a:ext>
            </a:extLst>
          </p:cNvPr>
          <p:cNvSpPr>
            <a:spLocks noGrp="1"/>
          </p:cNvSpPr>
          <p:nvPr>
            <p:ph idx="1"/>
          </p:nvPr>
        </p:nvSpPr>
        <p:spPr/>
        <p:txBody>
          <a:bodyPr>
            <a:normAutofit fontScale="85000" lnSpcReduction="10000"/>
          </a:bodyPr>
          <a:lstStyle/>
          <a:p>
            <a:r>
              <a:rPr lang="en-US" dirty="0"/>
              <a:t>It is not mentioned anywhere in the article, but to apply the pre-trained network, you need to run the decoder sequentially, i.e., to predict one token at a time</a:t>
            </a:r>
          </a:p>
          <a:p>
            <a:r>
              <a:rPr lang="en-US" dirty="0"/>
              <a:t>I found a helpful explanation here: https://medium.com/inside-machine-learning/what-is-a-transformer-d07dd1fbec04</a:t>
            </a:r>
          </a:p>
          <a:p>
            <a:r>
              <a:rPr lang="en-US" dirty="0"/>
              <a:t>During the first run, you feed in the source sentence to the encoder, and only a start-of-sentence symbol to the decoder </a:t>
            </a:r>
          </a:p>
          <a:p>
            <a:r>
              <a:rPr lang="en-US" dirty="0"/>
              <a:t>You only remember the first predicted symbol of the output</a:t>
            </a:r>
          </a:p>
          <a:p>
            <a:r>
              <a:rPr lang="en-US" dirty="0"/>
              <a:t>During the second run, you feed in the source sentence to the encoder, and the start-of-sentence symbol plus the first predicted symbol from the previous step</a:t>
            </a:r>
          </a:p>
          <a:p>
            <a:r>
              <a:rPr lang="en-US" dirty="0"/>
              <a:t>You remember the second predicted symbol of the output for the next step, etc.</a:t>
            </a:r>
          </a:p>
          <a:p>
            <a:r>
              <a:rPr lang="en-US" dirty="0"/>
              <a:t>You repeat this process until and end-of-sentence symbol is predicted</a:t>
            </a:r>
          </a:p>
          <a:p>
            <a:pPr marL="0" indent="0">
              <a:buNone/>
            </a:pPr>
            <a:endParaRPr lang="en-US" dirty="0"/>
          </a:p>
          <a:p>
            <a:endParaRPr lang="en-US" dirty="0"/>
          </a:p>
        </p:txBody>
      </p:sp>
    </p:spTree>
    <p:extLst>
      <p:ext uri="{BB962C8B-B14F-4D97-AF65-F5344CB8AC3E}">
        <p14:creationId xmlns:p14="http://schemas.microsoft.com/office/powerpoint/2010/main" val="31423089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8D88-9CAA-49F9-A55C-7D78E1C11D80}"/>
              </a:ext>
            </a:extLst>
          </p:cNvPr>
          <p:cNvSpPr>
            <a:spLocks noGrp="1"/>
          </p:cNvSpPr>
          <p:nvPr>
            <p:ph type="title"/>
          </p:nvPr>
        </p:nvSpPr>
        <p:spPr/>
        <p:txBody>
          <a:bodyPr/>
          <a:lstStyle/>
          <a:p>
            <a:r>
              <a:rPr lang="en-US" dirty="0"/>
              <a:t>Comparing Architectures (from article)</a:t>
            </a:r>
          </a:p>
        </p:txBody>
      </p:sp>
      <p:pic>
        <p:nvPicPr>
          <p:cNvPr id="4" name="Content Placeholder 3">
            <a:extLst>
              <a:ext uri="{FF2B5EF4-FFF2-40B4-BE49-F238E27FC236}">
                <a16:creationId xmlns:a16="http://schemas.microsoft.com/office/drawing/2014/main" id="{23F79C70-36B1-4285-9B4E-F797D669B2A1}"/>
              </a:ext>
            </a:extLst>
          </p:cNvPr>
          <p:cNvPicPr>
            <a:picLocks noGrp="1" noChangeAspect="1"/>
          </p:cNvPicPr>
          <p:nvPr>
            <p:ph idx="1"/>
          </p:nvPr>
        </p:nvPicPr>
        <p:blipFill>
          <a:blip r:embed="rId2"/>
          <a:stretch>
            <a:fillRect/>
          </a:stretch>
        </p:blipFill>
        <p:spPr>
          <a:xfrm>
            <a:off x="1198644" y="1862161"/>
            <a:ext cx="9794712" cy="3133678"/>
          </a:xfrm>
          <a:prstGeom prst="rect">
            <a:avLst/>
          </a:prstGeom>
        </p:spPr>
      </p:pic>
    </p:spTree>
    <p:extLst>
      <p:ext uri="{BB962C8B-B14F-4D97-AF65-F5344CB8AC3E}">
        <p14:creationId xmlns:p14="http://schemas.microsoft.com/office/powerpoint/2010/main" val="4007871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4BC8-BF7A-4B5F-9EB8-24A0F94E9C4A}"/>
              </a:ext>
            </a:extLst>
          </p:cNvPr>
          <p:cNvSpPr>
            <a:spLocks noGrp="1"/>
          </p:cNvSpPr>
          <p:nvPr>
            <p:ph type="title"/>
          </p:nvPr>
        </p:nvSpPr>
        <p:spPr/>
        <p:txBody>
          <a:bodyPr/>
          <a:lstStyle/>
          <a:p>
            <a:r>
              <a:rPr lang="en-US" dirty="0"/>
              <a:t>Experiments</a:t>
            </a:r>
          </a:p>
        </p:txBody>
      </p:sp>
      <p:sp>
        <p:nvSpPr>
          <p:cNvPr id="3" name="Content Placeholder 2">
            <a:extLst>
              <a:ext uri="{FF2B5EF4-FFF2-40B4-BE49-F238E27FC236}">
                <a16:creationId xmlns:a16="http://schemas.microsoft.com/office/drawing/2014/main" id="{1F9078D1-62A6-4231-86DC-4847D83A888B}"/>
              </a:ext>
            </a:extLst>
          </p:cNvPr>
          <p:cNvSpPr>
            <a:spLocks noGrp="1"/>
          </p:cNvSpPr>
          <p:nvPr>
            <p:ph idx="1"/>
          </p:nvPr>
        </p:nvSpPr>
        <p:spPr/>
        <p:txBody>
          <a:bodyPr>
            <a:normAutofit fontScale="62500" lnSpcReduction="20000"/>
          </a:bodyPr>
          <a:lstStyle/>
          <a:p>
            <a:r>
              <a:rPr lang="en-US" dirty="0"/>
              <a:t>In the article, the authors discuss their results applying a Transformer for two MT tasks:</a:t>
            </a:r>
          </a:p>
          <a:p>
            <a:pPr lvl="1"/>
            <a:r>
              <a:rPr lang="en-US" dirty="0"/>
              <a:t>One task used the WMT 2014 English-German dataset</a:t>
            </a:r>
          </a:p>
          <a:p>
            <a:pPr lvl="1"/>
            <a:r>
              <a:rPr lang="en-US" dirty="0"/>
              <a:t>The other task used the larger WMT 2014 English-French dataset</a:t>
            </a:r>
          </a:p>
          <a:p>
            <a:r>
              <a:rPr lang="en-US" dirty="0"/>
              <a:t>For the English-German dataset, they used byte-pair encoding (BPE) for tokenization; we covered BPE during an earlier subtopic</a:t>
            </a:r>
          </a:p>
          <a:p>
            <a:r>
              <a:rPr lang="en-US" dirty="0"/>
              <a:t>This led to about 37,000 distinct tokens in the vocabulary</a:t>
            </a:r>
          </a:p>
          <a:p>
            <a:r>
              <a:rPr lang="en-US" dirty="0"/>
              <a:t>For the English-French datasets, they used "a 32,000 word-piece vocabulary"</a:t>
            </a:r>
          </a:p>
          <a:p>
            <a:r>
              <a:rPr lang="en-US" dirty="0"/>
              <a:t>This involves another algorithm for creating subwords; we will not discuss it further</a:t>
            </a:r>
          </a:p>
          <a:p>
            <a:r>
              <a:rPr lang="en-US" dirty="0"/>
              <a:t>The article discusses what hardware they used and what hyperparameters they used (e.g., the Adam optimizer, dropout, etc.)</a:t>
            </a:r>
          </a:p>
          <a:p>
            <a:r>
              <a:rPr lang="en-US" dirty="0"/>
              <a:t>They tried using a baseline Transformer as well as a "big" version with larger vectors, more heads, etc.</a:t>
            </a:r>
          </a:p>
          <a:p>
            <a:r>
              <a:rPr lang="en-US" dirty="0"/>
              <a:t>The table on the next slide (from the paper) shows that Transformers beat all previous architectures for both translation tasks, achieving state-of-the-art results "at a fraction of the training cost"</a:t>
            </a:r>
          </a:p>
          <a:p>
            <a:r>
              <a:rPr lang="en-US" dirty="0"/>
              <a:t>Since the publication of this paper, Transformers and extensions of Transformers have been applied to many NLP tasks with a lot of success</a:t>
            </a:r>
          </a:p>
          <a:p>
            <a:endParaRPr lang="en-US" dirty="0"/>
          </a:p>
        </p:txBody>
      </p:sp>
    </p:spTree>
    <p:extLst>
      <p:ext uri="{BB962C8B-B14F-4D97-AF65-F5344CB8AC3E}">
        <p14:creationId xmlns:p14="http://schemas.microsoft.com/office/powerpoint/2010/main" val="3883033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672C-4F21-4A27-B59D-4EED5996EE28}"/>
              </a:ext>
            </a:extLst>
          </p:cNvPr>
          <p:cNvSpPr>
            <a:spLocks noGrp="1"/>
          </p:cNvSpPr>
          <p:nvPr>
            <p:ph type="title"/>
          </p:nvPr>
        </p:nvSpPr>
        <p:spPr/>
        <p:txBody>
          <a:bodyPr/>
          <a:lstStyle/>
          <a:p>
            <a:r>
              <a:rPr lang="en-US" dirty="0"/>
              <a:t>Results</a:t>
            </a:r>
          </a:p>
        </p:txBody>
      </p:sp>
      <p:pic>
        <p:nvPicPr>
          <p:cNvPr id="5" name="Content Placeholder 4">
            <a:extLst>
              <a:ext uri="{FF2B5EF4-FFF2-40B4-BE49-F238E27FC236}">
                <a16:creationId xmlns:a16="http://schemas.microsoft.com/office/drawing/2014/main" id="{1FB7F844-DFB2-41FA-BF64-EFA3AD490CAC}"/>
              </a:ext>
            </a:extLst>
          </p:cNvPr>
          <p:cNvPicPr>
            <a:picLocks noGrp="1" noChangeAspect="1"/>
          </p:cNvPicPr>
          <p:nvPr>
            <p:ph idx="1"/>
          </p:nvPr>
        </p:nvPicPr>
        <p:blipFill>
          <a:blip r:embed="rId2"/>
          <a:stretch>
            <a:fillRect/>
          </a:stretch>
        </p:blipFill>
        <p:spPr>
          <a:xfrm>
            <a:off x="1329275" y="1690688"/>
            <a:ext cx="9533449" cy="4356847"/>
          </a:xfrm>
          <a:prstGeom prst="rect">
            <a:avLst/>
          </a:prstGeom>
        </p:spPr>
      </p:pic>
    </p:spTree>
    <p:extLst>
      <p:ext uri="{BB962C8B-B14F-4D97-AF65-F5344CB8AC3E}">
        <p14:creationId xmlns:p14="http://schemas.microsoft.com/office/powerpoint/2010/main" val="2765697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#4</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a:xfrm>
            <a:off x="1371599" y="3602038"/>
            <a:ext cx="9439835" cy="1655762"/>
          </a:xfrm>
        </p:spPr>
        <p:txBody>
          <a:bodyPr>
            <a:noAutofit/>
          </a:bodyPr>
          <a:lstStyle/>
          <a:p>
            <a:r>
              <a:rPr lang="en-US" sz="6000" dirty="0">
                <a:latin typeface="+mj-lt"/>
              </a:rPr>
              <a:t>Contextual Embeddings and Large Language Models</a:t>
            </a:r>
          </a:p>
        </p:txBody>
      </p:sp>
    </p:spTree>
    <p:extLst>
      <p:ext uri="{BB962C8B-B14F-4D97-AF65-F5344CB8AC3E}">
        <p14:creationId xmlns:p14="http://schemas.microsoft.com/office/powerpoint/2010/main" val="1641042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EEB3-7769-45F0-92FF-225554AD5982}"/>
              </a:ext>
            </a:extLst>
          </p:cNvPr>
          <p:cNvSpPr>
            <a:spLocks noGrp="1"/>
          </p:cNvSpPr>
          <p:nvPr>
            <p:ph type="title"/>
          </p:nvPr>
        </p:nvSpPr>
        <p:spPr/>
        <p:txBody>
          <a:bodyPr/>
          <a:lstStyle/>
          <a:p>
            <a:r>
              <a:rPr lang="en-US" dirty="0"/>
              <a:t>A Problem with Word Embeddings</a:t>
            </a:r>
          </a:p>
        </p:txBody>
      </p:sp>
      <p:sp>
        <p:nvSpPr>
          <p:cNvPr id="3" name="Content Placeholder 2">
            <a:extLst>
              <a:ext uri="{FF2B5EF4-FFF2-40B4-BE49-F238E27FC236}">
                <a16:creationId xmlns:a16="http://schemas.microsoft.com/office/drawing/2014/main" id="{894AB357-86D0-4759-A50A-A6AB07D3EC47}"/>
              </a:ext>
            </a:extLst>
          </p:cNvPr>
          <p:cNvSpPr>
            <a:spLocks noGrp="1"/>
          </p:cNvSpPr>
          <p:nvPr>
            <p:ph idx="1"/>
          </p:nvPr>
        </p:nvSpPr>
        <p:spPr/>
        <p:txBody>
          <a:bodyPr>
            <a:normAutofit fontScale="92500" lnSpcReduction="10000"/>
          </a:bodyPr>
          <a:lstStyle/>
          <a:p>
            <a:r>
              <a:rPr lang="en-US" b="1" dirty="0"/>
              <a:t>Word embeddings </a:t>
            </a:r>
            <a:r>
              <a:rPr lang="en-US" dirty="0"/>
              <a:t>we have seen so far, whether learned directly or built up through </a:t>
            </a:r>
            <a:r>
              <a:rPr lang="en-US" i="1" dirty="0"/>
              <a:t>subword embeddings</a:t>
            </a:r>
            <a:r>
              <a:rPr lang="en-US" dirty="0"/>
              <a:t>, do not vary based on </a:t>
            </a:r>
            <a:r>
              <a:rPr lang="en-US" i="1" dirty="0"/>
              <a:t>context</a:t>
            </a:r>
          </a:p>
          <a:p>
            <a:r>
              <a:rPr lang="en-US" dirty="0"/>
              <a:t>However, words can have different meanings, depending on context</a:t>
            </a:r>
          </a:p>
          <a:p>
            <a:r>
              <a:rPr lang="en-US" dirty="0"/>
              <a:t>These differences can be vastly different or subtly different</a:t>
            </a:r>
          </a:p>
          <a:p>
            <a:r>
              <a:rPr lang="en-US" dirty="0"/>
              <a:t>A relevant resource from conventional NLP is </a:t>
            </a:r>
            <a:r>
              <a:rPr lang="en-US" i="1" dirty="0"/>
              <a:t>WordNet</a:t>
            </a:r>
            <a:r>
              <a:rPr lang="en-US" dirty="0"/>
              <a:t>, which stores many </a:t>
            </a:r>
            <a:r>
              <a:rPr lang="en-US" i="1" dirty="0"/>
              <a:t>senses</a:t>
            </a:r>
            <a:r>
              <a:rPr lang="en-US" dirty="0"/>
              <a:t> of English nouns and verbs, as well as relationships between senses</a:t>
            </a:r>
          </a:p>
          <a:p>
            <a:r>
              <a:rPr lang="en-US" dirty="0"/>
              <a:t>A relevant task is </a:t>
            </a:r>
            <a:r>
              <a:rPr lang="en-US" i="1" dirty="0"/>
              <a:t>word sense disambiguation</a:t>
            </a:r>
            <a:r>
              <a:rPr lang="en-US" dirty="0"/>
              <a:t> (WSD)</a:t>
            </a:r>
          </a:p>
          <a:p>
            <a:r>
              <a:rPr lang="en-US" dirty="0"/>
              <a:t>WSD refers to computational approaches for determining the correct meaning of a word that can have multiple senses</a:t>
            </a:r>
          </a:p>
          <a:p>
            <a:r>
              <a:rPr lang="en-US" dirty="0"/>
              <a:t>Intuitively, it seems that words with multiple senses should have different representations (i.e., different embeddings) in different contexts</a:t>
            </a:r>
          </a:p>
        </p:txBody>
      </p:sp>
    </p:spTree>
    <p:extLst>
      <p:ext uri="{BB962C8B-B14F-4D97-AF65-F5344CB8AC3E}">
        <p14:creationId xmlns:p14="http://schemas.microsoft.com/office/powerpoint/2010/main" val="2185215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9DFE-E6F0-4213-9C50-807D0E923CFE}"/>
              </a:ext>
            </a:extLst>
          </p:cNvPr>
          <p:cNvSpPr>
            <a:spLocks noGrp="1"/>
          </p:cNvSpPr>
          <p:nvPr>
            <p:ph type="title"/>
          </p:nvPr>
        </p:nvSpPr>
        <p:spPr/>
        <p:txBody>
          <a:bodyPr/>
          <a:lstStyle/>
          <a:p>
            <a:r>
              <a:rPr lang="en-US" dirty="0"/>
              <a:t>Why do Standard Word Embeddings Work?</a:t>
            </a:r>
          </a:p>
        </p:txBody>
      </p:sp>
      <p:sp>
        <p:nvSpPr>
          <p:cNvPr id="3" name="Content Placeholder 2">
            <a:extLst>
              <a:ext uri="{FF2B5EF4-FFF2-40B4-BE49-F238E27FC236}">
                <a16:creationId xmlns:a16="http://schemas.microsoft.com/office/drawing/2014/main" id="{2E288CAC-DA43-4C2F-BE7E-DF5EFEE352E6}"/>
              </a:ext>
            </a:extLst>
          </p:cNvPr>
          <p:cNvSpPr>
            <a:spLocks noGrp="1"/>
          </p:cNvSpPr>
          <p:nvPr>
            <p:ph idx="1"/>
          </p:nvPr>
        </p:nvSpPr>
        <p:spPr/>
        <p:txBody>
          <a:bodyPr/>
          <a:lstStyle/>
          <a:p>
            <a:r>
              <a:rPr lang="en-US" dirty="0"/>
              <a:t>For words with multiple meanings, why are standard word embeddings useful?</a:t>
            </a:r>
          </a:p>
          <a:p>
            <a:r>
              <a:rPr lang="en-US" dirty="0"/>
              <a:t>There are a few possible explanations:</a:t>
            </a:r>
          </a:p>
          <a:p>
            <a:pPr lvl="1"/>
            <a:r>
              <a:rPr lang="en-US" dirty="0"/>
              <a:t>Word embeddings probably combine the different senses</a:t>
            </a:r>
          </a:p>
          <a:p>
            <a:pPr lvl="1"/>
            <a:r>
              <a:rPr lang="en-US" dirty="0"/>
              <a:t>The most common sense probably dominates the embeddings</a:t>
            </a:r>
          </a:p>
          <a:p>
            <a:pPr lvl="1"/>
            <a:r>
              <a:rPr lang="en-US" dirty="0"/>
              <a:t>More generally, the portion of the embeddings representing the correct sense is probably useful, while the rest possibly acts as noise</a:t>
            </a:r>
          </a:p>
          <a:p>
            <a:pPr lvl="1"/>
            <a:r>
              <a:rPr lang="en-US" dirty="0"/>
              <a:t>With stacked architectures, the lower levels may learn context-dependent representations, while higher levels learn how to use them</a:t>
            </a:r>
          </a:p>
        </p:txBody>
      </p:sp>
    </p:spTree>
    <p:extLst>
      <p:ext uri="{BB962C8B-B14F-4D97-AF65-F5344CB8AC3E}">
        <p14:creationId xmlns:p14="http://schemas.microsoft.com/office/powerpoint/2010/main" val="1063930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5113-3A4B-41B8-8C7F-A2FDB6231ACC}"/>
              </a:ext>
            </a:extLst>
          </p:cNvPr>
          <p:cNvSpPr>
            <a:spLocks noGrp="1"/>
          </p:cNvSpPr>
          <p:nvPr>
            <p:ph type="title"/>
          </p:nvPr>
        </p:nvSpPr>
        <p:spPr/>
        <p:txBody>
          <a:bodyPr/>
          <a:lstStyle/>
          <a:p>
            <a:r>
              <a:rPr lang="en-US" dirty="0"/>
              <a:t>Contextual Word Embeddings</a:t>
            </a:r>
          </a:p>
        </p:txBody>
      </p:sp>
      <p:sp>
        <p:nvSpPr>
          <p:cNvPr id="3" name="Content Placeholder 2">
            <a:extLst>
              <a:ext uri="{FF2B5EF4-FFF2-40B4-BE49-F238E27FC236}">
                <a16:creationId xmlns:a16="http://schemas.microsoft.com/office/drawing/2014/main" id="{4AD31CC8-8F2A-444B-9DF4-0FC1864570C1}"/>
              </a:ext>
            </a:extLst>
          </p:cNvPr>
          <p:cNvSpPr>
            <a:spLocks noGrp="1"/>
          </p:cNvSpPr>
          <p:nvPr>
            <p:ph idx="1"/>
          </p:nvPr>
        </p:nvSpPr>
        <p:spPr/>
        <p:txBody>
          <a:bodyPr>
            <a:normAutofit fontScale="62500" lnSpcReduction="20000"/>
          </a:bodyPr>
          <a:lstStyle/>
          <a:p>
            <a:r>
              <a:rPr lang="en-US" dirty="0"/>
              <a:t>Prior to 2018, there had been various attempts to produce </a:t>
            </a:r>
            <a:r>
              <a:rPr lang="en-US" b="1" dirty="0"/>
              <a:t>contextual word embeddings</a:t>
            </a:r>
            <a:r>
              <a:rPr lang="en-US" dirty="0"/>
              <a:t> (a.k.a. </a:t>
            </a:r>
            <a:r>
              <a:rPr lang="en-US" b="1" dirty="0"/>
              <a:t>contextualized word embeddings</a:t>
            </a:r>
            <a:r>
              <a:rPr lang="en-US" dirty="0"/>
              <a:t>), some of them successful to an extent</a:t>
            </a:r>
          </a:p>
          <a:p>
            <a:r>
              <a:rPr lang="en-US" dirty="0"/>
              <a:t>A breakthrough implementation in 2018 was called Embeddings from Language Models (</a:t>
            </a:r>
            <a:r>
              <a:rPr lang="en-US" b="1" dirty="0"/>
              <a:t>ELMo</a:t>
            </a:r>
            <a:r>
              <a:rPr lang="en-US" dirty="0"/>
              <a:t>), developed by collaborators from the Allen Institute for Artificial Intelligence and from the University of Washington</a:t>
            </a:r>
          </a:p>
          <a:p>
            <a:r>
              <a:rPr lang="en-US" dirty="0"/>
              <a:t>ELMo was introduced in a paper titled "Deep Contextualized Word Representations" by Peters et al., originally presented at the 2018 NAACL Conference</a:t>
            </a:r>
          </a:p>
          <a:p>
            <a:r>
              <a:rPr lang="en-US" dirty="0"/>
              <a:t>We will see that ELMo, which is built upon bidirectional LSTMs, led to improved performance compared to standard word embeddings for many NLP tasks (QA, sentiment analysis, NER, etc.)</a:t>
            </a:r>
          </a:p>
          <a:p>
            <a:r>
              <a:rPr lang="en-US" dirty="0"/>
              <a:t>The following year, the paper titled "BERT: Pre-training of Deep Bidirectional Transformers for Language Understanding" by Devlin et al. introduced </a:t>
            </a:r>
            <a:r>
              <a:rPr lang="en-US" b="1" dirty="0"/>
              <a:t>BERT</a:t>
            </a:r>
            <a:r>
              <a:rPr lang="en-US" dirty="0"/>
              <a:t> to the NLP community at the same conference</a:t>
            </a:r>
          </a:p>
          <a:p>
            <a:r>
              <a:rPr lang="en-US" dirty="0"/>
              <a:t>BERT, developed at Google, is built upon Transformers, and led to further improvement for many NLP tasks</a:t>
            </a:r>
          </a:p>
          <a:p>
            <a:r>
              <a:rPr lang="en-US" dirty="0"/>
              <a:t>The current draft of the textbook discusses BERT-like contextual embeddings in Chapter 11 (which is not yet complete); BERT is also mentioned throughout the textbook in various locations</a:t>
            </a:r>
          </a:p>
          <a:p>
            <a:r>
              <a:rPr lang="en-US" dirty="0"/>
              <a:t>We will cover both ELMo and BERT in this subtopic, as well as, at a higher level, various versions of </a:t>
            </a:r>
            <a:r>
              <a:rPr lang="en-US" b="1" dirty="0"/>
              <a:t>GPT</a:t>
            </a:r>
            <a:r>
              <a:rPr lang="en-US" dirty="0"/>
              <a:t> (I'll cite the relevant GPT papers later)</a:t>
            </a:r>
          </a:p>
          <a:p>
            <a:r>
              <a:rPr lang="en-US" dirty="0"/>
              <a:t>My slides for this topic have largely been based on the originally published papers</a:t>
            </a:r>
          </a:p>
        </p:txBody>
      </p:sp>
    </p:spTree>
    <p:extLst>
      <p:ext uri="{BB962C8B-B14F-4D97-AF65-F5344CB8AC3E}">
        <p14:creationId xmlns:p14="http://schemas.microsoft.com/office/powerpoint/2010/main" val="1899924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9796-A87F-44F6-8409-CF31F48D59D3}"/>
              </a:ext>
            </a:extLst>
          </p:cNvPr>
          <p:cNvSpPr>
            <a:spLocks noGrp="1"/>
          </p:cNvSpPr>
          <p:nvPr>
            <p:ph type="title"/>
          </p:nvPr>
        </p:nvSpPr>
        <p:spPr/>
        <p:txBody>
          <a:bodyPr/>
          <a:lstStyle/>
          <a:p>
            <a:r>
              <a:rPr lang="en-US" dirty="0"/>
              <a:t>Overview of ELMo</a:t>
            </a:r>
          </a:p>
        </p:txBody>
      </p:sp>
      <p:sp>
        <p:nvSpPr>
          <p:cNvPr id="3" name="Content Placeholder 2">
            <a:extLst>
              <a:ext uri="{FF2B5EF4-FFF2-40B4-BE49-F238E27FC236}">
                <a16:creationId xmlns:a16="http://schemas.microsoft.com/office/drawing/2014/main" id="{2863A70F-CEAE-4592-BE28-BBB0B813DF67}"/>
              </a:ext>
            </a:extLst>
          </p:cNvPr>
          <p:cNvSpPr>
            <a:spLocks noGrp="1"/>
          </p:cNvSpPr>
          <p:nvPr>
            <p:ph idx="1"/>
          </p:nvPr>
        </p:nvSpPr>
        <p:spPr/>
        <p:txBody>
          <a:bodyPr>
            <a:normAutofit fontScale="77500" lnSpcReduction="20000"/>
          </a:bodyPr>
          <a:lstStyle/>
          <a:p>
            <a:r>
              <a:rPr lang="en-US" dirty="0"/>
              <a:t>As mentioned, ELMo was introduced in a paper titled "Deep Contextualized Word Representations" by Peters et al., originally presented at the 2018 NAACL Conference</a:t>
            </a:r>
          </a:p>
          <a:p>
            <a:r>
              <a:rPr lang="en-US" dirty="0"/>
              <a:t>The paper won the best paper award at the conference</a:t>
            </a:r>
          </a:p>
          <a:p>
            <a:r>
              <a:rPr lang="en-US" dirty="0"/>
              <a:t>At the lowest level, </a:t>
            </a:r>
            <a:r>
              <a:rPr lang="en-US" b="1" dirty="0"/>
              <a:t>ELMo</a:t>
            </a:r>
            <a:r>
              <a:rPr lang="en-US" dirty="0"/>
              <a:t> combines </a:t>
            </a:r>
            <a:r>
              <a:rPr lang="en-US" i="1" dirty="0"/>
              <a:t>character embeddings </a:t>
            </a:r>
            <a:r>
              <a:rPr lang="en-US" dirty="0"/>
              <a:t>into initial word embeddings (we won't discuss the details of this component)</a:t>
            </a:r>
          </a:p>
          <a:p>
            <a:r>
              <a:rPr lang="en-US" dirty="0"/>
              <a:t>These word embeddings are sent through two layers of bidirectional LSTMs (or some other sort of bidirectional RNN)</a:t>
            </a:r>
          </a:p>
          <a:p>
            <a:r>
              <a:rPr lang="en-US" dirty="0"/>
              <a:t>ELMo is </a:t>
            </a:r>
            <a:r>
              <a:rPr lang="en-US" i="1" dirty="0"/>
              <a:t>pretrained as a language model</a:t>
            </a:r>
            <a:r>
              <a:rPr lang="en-US" dirty="0"/>
              <a:t> on a very large corpus of unlabeled data</a:t>
            </a:r>
          </a:p>
          <a:p>
            <a:r>
              <a:rPr lang="en-US" dirty="0"/>
              <a:t>After the </a:t>
            </a:r>
            <a:r>
              <a:rPr lang="en-US" b="1" dirty="0"/>
              <a:t>pretraining</a:t>
            </a:r>
            <a:r>
              <a:rPr lang="en-US" dirty="0"/>
              <a:t>, the weights are fixed, and the component that makes predictions for the language model is removed</a:t>
            </a:r>
          </a:p>
          <a:p>
            <a:r>
              <a:rPr lang="en-US" dirty="0"/>
              <a:t>The pretraining is a form of unsupervised machine learning</a:t>
            </a:r>
          </a:p>
          <a:p>
            <a:r>
              <a:rPr lang="en-US" dirty="0"/>
              <a:t>The remaining structure replaces or augments the word embeddings fed as input to other architectures for other NLP tasks</a:t>
            </a:r>
          </a:p>
        </p:txBody>
      </p:sp>
    </p:spTree>
    <p:extLst>
      <p:ext uri="{BB962C8B-B14F-4D97-AF65-F5344CB8AC3E}">
        <p14:creationId xmlns:p14="http://schemas.microsoft.com/office/powerpoint/2010/main" val="2011054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97F9-C33F-48A3-BAEF-B251EDE44702}"/>
              </a:ext>
            </a:extLst>
          </p:cNvPr>
          <p:cNvSpPr>
            <a:spLocks noGrp="1"/>
          </p:cNvSpPr>
          <p:nvPr>
            <p:ph type="title"/>
          </p:nvPr>
        </p:nvSpPr>
        <p:spPr/>
        <p:txBody>
          <a:bodyPr/>
          <a:lstStyle/>
          <a:p>
            <a:r>
              <a:rPr lang="en-US" dirty="0"/>
              <a:t>Learning the Language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B0306C-4D4F-46B2-985E-D86EDFC10838}"/>
                  </a:ext>
                </a:extLst>
              </p:cNvPr>
              <p:cNvSpPr>
                <a:spLocks noGrp="1"/>
              </p:cNvSpPr>
              <p:nvPr>
                <p:ph idx="1"/>
              </p:nvPr>
            </p:nvSpPr>
            <p:spPr/>
            <p:txBody>
              <a:bodyPr>
                <a:normAutofit fontScale="77500" lnSpcReduction="20000"/>
              </a:bodyPr>
              <a:lstStyle/>
              <a:p>
                <a:r>
                  <a:rPr lang="en-US" dirty="0"/>
                  <a:t>The fixed part of ELMo gets pretrained as a language model</a:t>
                </a:r>
              </a:p>
              <a:p>
                <a:r>
                  <a:rPr lang="en-US" dirty="0"/>
                  <a:t>For each word, k, in a sequence, a representation is created: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e>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=1,…,</m:t>
                          </m:r>
                          <m:r>
                            <a:rPr lang="en-US" i="1">
                              <a:latin typeface="Cambria Math" panose="02040503050406030204" pitchFamily="18" charset="0"/>
                            </a:rPr>
                            <m:t>𝐿</m:t>
                          </m:r>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d>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=0…</m:t>
                      </m:r>
                      <m:r>
                        <a:rPr lang="en-US" i="1">
                          <a:latin typeface="Cambria Math" panose="02040503050406030204" pitchFamily="18" charset="0"/>
                        </a:rPr>
                        <m:t>𝐿</m:t>
                      </m:r>
                      <m:r>
                        <a:rPr lang="en-US" i="1">
                          <a:latin typeface="Cambria Math" panose="02040503050406030204" pitchFamily="18" charset="0"/>
                        </a:rPr>
                        <m:t>}</m:t>
                      </m:r>
                    </m:oMath>
                  </m:oMathPara>
                </a14:m>
                <a:endParaRPr lang="en-US" dirty="0"/>
              </a:p>
              <a:p>
                <a:r>
                  <a:rPr lang="en-US" dirty="0"/>
                  <a:t>To reach the last term, we interpret as follows:</a:t>
                </a:r>
              </a:p>
              <a:p>
                <a:pPr lvl="1"/>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𝐿𝑀</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oMath>
                </a14:m>
                <a:r>
                  <a:rPr lang="en-US" dirty="0"/>
                  <a:t> is the "token layer", which basically means the initial word formulation for the k</a:t>
                </a:r>
                <a:r>
                  <a:rPr lang="en-US" baseline="30000" dirty="0"/>
                  <a:t>th</a:t>
                </a:r>
                <a:r>
                  <a:rPr lang="en-US" dirty="0"/>
                  <a:t> word after combining characters</a:t>
                </a:r>
              </a:p>
              <a:p>
                <a:pPr lvl="1"/>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oMath>
                </a14:m>
                <a:r>
                  <a:rPr lang="en-US" dirty="0"/>
                  <a:t> for j &gt; 0, referring to the concatenated outputs from the forward and reverse LSTMs at layer j</a:t>
                </a:r>
              </a:p>
              <a:p>
                <a:r>
                  <a:rPr lang="en-US" dirty="0"/>
                  <a:t>The developers of ELMo used two biLSTM layers, so L=2</a:t>
                </a:r>
              </a:p>
              <a:p>
                <a:r>
                  <a:rPr lang="en-US" dirty="0"/>
                  <a:t>There is also a residual connection from the token layer to the second biLSTM layer</a:t>
                </a:r>
              </a:p>
              <a:p>
                <a:r>
                  <a:rPr lang="en-US" dirty="0"/>
                  <a:t>After they finish training ELMo as a language model, they freeze the weights</a:t>
                </a:r>
              </a:p>
              <a:p>
                <a:r>
                  <a:rPr lang="en-US" dirty="0"/>
                  <a:t>The left part of the figure two slides from now (from a website about ELMo) helps to explain how the fixed part of ELMo gets pretrained as a language model</a:t>
                </a:r>
              </a:p>
            </p:txBody>
          </p:sp>
        </mc:Choice>
        <mc:Fallback xmlns="">
          <p:sp>
            <p:nvSpPr>
              <p:cNvPr id="3" name="Content Placeholder 2">
                <a:extLst>
                  <a:ext uri="{FF2B5EF4-FFF2-40B4-BE49-F238E27FC236}">
                    <a16:creationId xmlns:a16="http://schemas.microsoft.com/office/drawing/2014/main" id="{3CB0306C-4D4F-46B2-985E-D86EDFC10838}"/>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4031809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F360-6187-4C7D-906B-980A6F0B208C}"/>
              </a:ext>
            </a:extLst>
          </p:cNvPr>
          <p:cNvSpPr>
            <a:spLocks noGrp="1"/>
          </p:cNvSpPr>
          <p:nvPr>
            <p:ph type="title"/>
          </p:nvPr>
        </p:nvSpPr>
        <p:spPr/>
        <p:txBody>
          <a:bodyPr/>
          <a:lstStyle/>
          <a:p>
            <a:r>
              <a:rPr lang="en-US" dirty="0"/>
              <a:t>Computing the ELMo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AADDF8-CEF5-49DC-8523-26E7A8DBC6E6}"/>
                  </a:ext>
                </a:extLst>
              </p:cNvPr>
              <p:cNvSpPr>
                <a:spLocks noGrp="1"/>
              </p:cNvSpPr>
              <p:nvPr>
                <p:ph idx="1"/>
              </p:nvPr>
            </p:nvSpPr>
            <p:spPr/>
            <p:txBody>
              <a:bodyPr>
                <a:normAutofit fontScale="62500" lnSpcReduction="20000"/>
              </a:bodyPr>
              <a:lstStyle/>
              <a:p>
                <a:r>
                  <a:rPr lang="en-US" dirty="0"/>
                  <a:t>One innovation that the creators of ELMo realized is that the output of the top layer is not necessarily, by itself, the best contextual representation of word</a:t>
                </a:r>
              </a:p>
              <a:p>
                <a:r>
                  <a:rPr lang="en-US" dirty="0"/>
                  <a:t>ELMo allows the representations at the various layers to be combined in a task-specific way</a:t>
                </a:r>
              </a:p>
              <a:p>
                <a:r>
                  <a:rPr lang="en-US" dirty="0"/>
                  <a:t>This leads to task-specific word representations defined as follows:</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𝐸𝐿𝑀𝑜</m:t>
                          </m:r>
                        </m:e>
                        <m:sub>
                          <m:r>
                            <a:rPr lang="en-US" i="1">
                              <a:latin typeface="Cambria Math" panose="02040503050406030204" pitchFamily="18" charset="0"/>
                            </a:rPr>
                            <m:t>𝑘</m:t>
                          </m:r>
                        </m:sub>
                        <m:sup>
                          <m:r>
                            <a:rPr lang="en-US" i="1">
                              <a:latin typeface="Cambria Math" panose="02040503050406030204" pitchFamily="18" charset="0"/>
                            </a:rPr>
                            <m:t>𝑡𝑎𝑠𝑘</m:t>
                          </m:r>
                        </m:sup>
                      </m:sSubSup>
                      <m:r>
                        <a:rPr lang="en-US" i="1">
                          <a:latin typeface="Cambria Math" panose="02040503050406030204" pitchFamily="18" charset="0"/>
                        </a:rPr>
                        <m:t>=</m:t>
                      </m:r>
                      <m:r>
                        <a:rPr lang="en-US" i="1">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𝑡𝑎𝑠𝑘</m:t>
                              </m:r>
                            </m:sup>
                          </m:sSup>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=0</m:t>
                          </m:r>
                        </m:sub>
                        <m:sup>
                          <m:r>
                            <a:rPr lang="en-US" i="1">
                              <a:latin typeface="Cambria Math" panose="02040503050406030204" pitchFamily="18" charset="0"/>
                            </a:rPr>
                            <m:t>𝐿</m:t>
                          </m:r>
                        </m:sup>
                        <m:e>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e>
                      </m:nary>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oMath>
                  </m:oMathPara>
                </a14:m>
                <a:endParaRPr lang="en-US" dirty="0"/>
              </a:p>
              <a:p>
                <a:r>
                  <a:rPr lang="en-US" dirty="0"/>
                  <a:t>The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oMath>
                </a14:m>
                <a:r>
                  <a:rPr lang="en-US" dirty="0"/>
                  <a:t> parameters are softmax-normalized weights that determine how to weight the various representations produced by ELMo at different levels</a:t>
                </a:r>
              </a:p>
              <a:p>
                <a:r>
                  <a:rPr lang="en-US" dirty="0"/>
                  <a:t>The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oMath>
                </a14:m>
                <a:r>
                  <a:rPr lang="en-US" dirty="0"/>
                  <a:t> parameter "allows the task model to scale the entire ELMo vector"</a:t>
                </a:r>
              </a:p>
              <a:p>
                <a:r>
                  <a:rPr lang="en-US" dirty="0"/>
                  <a:t>This parameter can be important when ELMo vectors are combined with other embeddings for the task being learned</a:t>
                </a:r>
              </a:p>
              <a:p>
                <a:r>
                  <a:rPr lang="en-US" dirty="0"/>
                  <a:t>The values for these parameters are learned when training for the downstream task the ELMo vectors are being applied to</a:t>
                </a:r>
              </a:p>
              <a:p>
                <a:r>
                  <a:rPr lang="en-US" dirty="0"/>
                  <a:t>The right part of the figure on the next slide (from a website about ELMo) helps to explain how ELMo combines the various layers to produce contextual embeddings</a:t>
                </a:r>
              </a:p>
            </p:txBody>
          </p:sp>
        </mc:Choice>
        <mc:Fallback xmlns="">
          <p:sp>
            <p:nvSpPr>
              <p:cNvPr id="3" name="Content Placeholder 2">
                <a:extLst>
                  <a:ext uri="{FF2B5EF4-FFF2-40B4-BE49-F238E27FC236}">
                    <a16:creationId xmlns:a16="http://schemas.microsoft.com/office/drawing/2014/main" id="{0FAADDF8-CEF5-49DC-8523-26E7A8DBC6E6}"/>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6165008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6186-C66F-439F-8EB7-3C2F9ADB18B9}"/>
              </a:ext>
            </a:extLst>
          </p:cNvPr>
          <p:cNvSpPr>
            <a:spLocks noGrp="1"/>
          </p:cNvSpPr>
          <p:nvPr>
            <p:ph type="title"/>
          </p:nvPr>
        </p:nvSpPr>
        <p:spPr/>
        <p:txBody>
          <a:bodyPr/>
          <a:lstStyle/>
          <a:p>
            <a:r>
              <a:rPr lang="en-US" dirty="0"/>
              <a:t>ELMo Graphical Depiction</a:t>
            </a:r>
          </a:p>
        </p:txBody>
      </p:sp>
      <p:pic>
        <p:nvPicPr>
          <p:cNvPr id="5" name="Content Placeholder 4" descr="A picture containing clock&#10;&#10;Description automatically generated">
            <a:extLst>
              <a:ext uri="{FF2B5EF4-FFF2-40B4-BE49-F238E27FC236}">
                <a16:creationId xmlns:a16="http://schemas.microsoft.com/office/drawing/2014/main" id="{EE0310FB-D790-4E49-B10A-336233EEC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238" y="1690688"/>
            <a:ext cx="7911523" cy="4351338"/>
          </a:xfrm>
        </p:spPr>
      </p:pic>
      <p:sp>
        <p:nvSpPr>
          <p:cNvPr id="6" name="Rectangle 5">
            <a:extLst>
              <a:ext uri="{FF2B5EF4-FFF2-40B4-BE49-F238E27FC236}">
                <a16:creationId xmlns:a16="http://schemas.microsoft.com/office/drawing/2014/main" id="{5C11EBAE-8494-47C0-82E0-8A2A6520EF92}"/>
              </a:ext>
            </a:extLst>
          </p:cNvPr>
          <p:cNvSpPr/>
          <p:nvPr/>
        </p:nvSpPr>
        <p:spPr>
          <a:xfrm>
            <a:off x="452716" y="6298453"/>
            <a:ext cx="8113059" cy="369332"/>
          </a:xfrm>
          <a:prstGeom prst="rect">
            <a:avLst/>
          </a:prstGeom>
        </p:spPr>
        <p:txBody>
          <a:bodyPr wrap="square">
            <a:spAutoFit/>
          </a:bodyPr>
          <a:lstStyle/>
          <a:p>
            <a:r>
              <a:rPr lang="en-US" dirty="0"/>
              <a:t>https://www.mihaileric.com/posts/deep-contextualized-word-representations-elmo</a:t>
            </a:r>
          </a:p>
        </p:txBody>
      </p:sp>
    </p:spTree>
    <p:extLst>
      <p:ext uri="{BB962C8B-B14F-4D97-AF65-F5344CB8AC3E}">
        <p14:creationId xmlns:p14="http://schemas.microsoft.com/office/powerpoint/2010/main" val="3754624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636C-9099-4CD8-9AF9-E4C795C1BD29}"/>
              </a:ext>
            </a:extLst>
          </p:cNvPr>
          <p:cNvSpPr>
            <a:spLocks noGrp="1"/>
          </p:cNvSpPr>
          <p:nvPr>
            <p:ph type="title"/>
          </p:nvPr>
        </p:nvSpPr>
        <p:spPr/>
        <p:txBody>
          <a:bodyPr/>
          <a:lstStyle/>
          <a:p>
            <a:r>
              <a:rPr lang="en-US" dirty="0"/>
              <a:t>Using ELMo Contextual Embeddings</a:t>
            </a:r>
          </a:p>
        </p:txBody>
      </p:sp>
      <p:sp>
        <p:nvSpPr>
          <p:cNvPr id="3" name="Content Placeholder 2">
            <a:extLst>
              <a:ext uri="{FF2B5EF4-FFF2-40B4-BE49-F238E27FC236}">
                <a16:creationId xmlns:a16="http://schemas.microsoft.com/office/drawing/2014/main" id="{45D7DEFA-CEB9-4D57-85C2-1D989C156B57}"/>
              </a:ext>
            </a:extLst>
          </p:cNvPr>
          <p:cNvSpPr>
            <a:spLocks noGrp="1"/>
          </p:cNvSpPr>
          <p:nvPr>
            <p:ph idx="1"/>
          </p:nvPr>
        </p:nvSpPr>
        <p:spPr/>
        <p:txBody>
          <a:bodyPr>
            <a:normAutofit fontScale="85000" lnSpcReduction="10000"/>
          </a:bodyPr>
          <a:lstStyle/>
          <a:p>
            <a:r>
              <a:rPr lang="en-US" dirty="0"/>
              <a:t>As previously stated, the original layers of ELMo are trained as a language model</a:t>
            </a:r>
          </a:p>
          <a:p>
            <a:r>
              <a:rPr lang="en-US" dirty="0"/>
              <a:t>This leads to fixed weights for the layers that:</a:t>
            </a:r>
          </a:p>
          <a:p>
            <a:pPr lvl="1"/>
            <a:r>
              <a:rPr lang="en-US" dirty="0"/>
              <a:t>First, combine character embeddings to produce original word embeddings</a:t>
            </a:r>
          </a:p>
          <a:p>
            <a:pPr lvl="1"/>
            <a:r>
              <a:rPr lang="en-US" dirty="0"/>
              <a:t>Then, produce different layers of contextual embeddings (two, in the original paper)</a:t>
            </a:r>
          </a:p>
          <a:p>
            <a:r>
              <a:rPr lang="en-US" dirty="0"/>
              <a:t>The authors applied ELMo to several tasks (we'll list all of them soon, but they include NER, QA, and sentiment analysis), as follows:</a:t>
            </a:r>
          </a:p>
          <a:p>
            <a:pPr lvl="1"/>
            <a:r>
              <a:rPr lang="en-US" dirty="0"/>
              <a:t>Using existing architectures for the tasks being tested, instead of (or in addition to) standard word embeddings, sentences would be fed to ELMo to produce contextual word embeddings</a:t>
            </a:r>
          </a:p>
          <a:p>
            <a:pPr lvl="1"/>
            <a:r>
              <a:rPr lang="en-US" dirty="0"/>
              <a:t>The contextual word embeddings produced by ELMo involve the parameters that weight the various representations at different layers and the parameter that scales the ELMo vectors</a:t>
            </a:r>
          </a:p>
          <a:p>
            <a:pPr lvl="1"/>
            <a:r>
              <a:rPr lang="en-US" dirty="0"/>
              <a:t>These few parameters get learned, along with of the weights of the architecture being used for the downstream task</a:t>
            </a:r>
          </a:p>
        </p:txBody>
      </p:sp>
    </p:spTree>
    <p:extLst>
      <p:ext uri="{BB962C8B-B14F-4D97-AF65-F5344CB8AC3E}">
        <p14:creationId xmlns:p14="http://schemas.microsoft.com/office/powerpoint/2010/main" val="434758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9700-20E8-4EBC-8C8A-40A2D782E686}"/>
              </a:ext>
            </a:extLst>
          </p:cNvPr>
          <p:cNvSpPr>
            <a:spLocks noGrp="1"/>
          </p:cNvSpPr>
          <p:nvPr>
            <p:ph type="title"/>
          </p:nvPr>
        </p:nvSpPr>
        <p:spPr/>
        <p:txBody>
          <a:bodyPr/>
          <a:lstStyle/>
          <a:p>
            <a:r>
              <a:rPr lang="en-US" dirty="0"/>
              <a:t>Datasets and Tasks Discussed in ELMo Article</a:t>
            </a:r>
          </a:p>
        </p:txBody>
      </p:sp>
      <p:sp>
        <p:nvSpPr>
          <p:cNvPr id="3" name="Content Placeholder 2">
            <a:extLst>
              <a:ext uri="{FF2B5EF4-FFF2-40B4-BE49-F238E27FC236}">
                <a16:creationId xmlns:a16="http://schemas.microsoft.com/office/drawing/2014/main" id="{2E2F4909-F1D8-437F-B2C8-8673170924A0}"/>
              </a:ext>
            </a:extLst>
          </p:cNvPr>
          <p:cNvSpPr>
            <a:spLocks noGrp="1"/>
          </p:cNvSpPr>
          <p:nvPr>
            <p:ph idx="1"/>
          </p:nvPr>
        </p:nvSpPr>
        <p:spPr/>
        <p:txBody>
          <a:bodyPr>
            <a:normAutofit fontScale="85000" lnSpcReduction="20000"/>
          </a:bodyPr>
          <a:lstStyle/>
          <a:p>
            <a:r>
              <a:rPr lang="en-US" dirty="0"/>
              <a:t>The developers of ELMo evaluated ELMo embeddings using the following datasets:</a:t>
            </a:r>
          </a:p>
          <a:p>
            <a:pPr lvl="1"/>
            <a:r>
              <a:rPr lang="en-US" dirty="0"/>
              <a:t>SQuAD – We’ve already learned about this when we discussed </a:t>
            </a:r>
            <a:r>
              <a:rPr lang="en-US" i="1" dirty="0"/>
              <a:t>question answering</a:t>
            </a:r>
            <a:r>
              <a:rPr lang="en-US" dirty="0"/>
              <a:t> (QA); it is Stanford’s QA dataset (really it is a </a:t>
            </a:r>
            <a:r>
              <a:rPr lang="en-US" i="1" dirty="0"/>
              <a:t>reading comprehension</a:t>
            </a:r>
            <a:r>
              <a:rPr lang="en-US" dirty="0"/>
              <a:t> dataset)</a:t>
            </a:r>
          </a:p>
          <a:p>
            <a:pPr lvl="1"/>
            <a:r>
              <a:rPr lang="en-US" dirty="0"/>
              <a:t>SNLI – This is a </a:t>
            </a:r>
            <a:r>
              <a:rPr lang="en-US" i="1" dirty="0"/>
              <a:t>textual entailment </a:t>
            </a:r>
            <a:r>
              <a:rPr lang="en-US" dirty="0"/>
              <a:t>dataset; given two sentences, does the second follow from the first, contradict it, or neither; we have not discussed this sort of task</a:t>
            </a:r>
          </a:p>
          <a:p>
            <a:pPr lvl="1"/>
            <a:r>
              <a:rPr lang="en-US" dirty="0"/>
              <a:t>SRL – This is a </a:t>
            </a:r>
            <a:r>
              <a:rPr lang="en-US" i="1" dirty="0"/>
              <a:t>semantic role labeling </a:t>
            </a:r>
            <a:r>
              <a:rPr lang="en-US" dirty="0"/>
              <a:t>dataset; given a sentence, answer "who did what to whom"; I briefly mentioned this sort of task when we discussed </a:t>
            </a:r>
            <a:r>
              <a:rPr lang="en-US" i="1" dirty="0"/>
              <a:t>semantics</a:t>
            </a:r>
          </a:p>
          <a:p>
            <a:pPr lvl="1"/>
            <a:r>
              <a:rPr lang="en-US" dirty="0"/>
              <a:t>Coref – This is a </a:t>
            </a:r>
            <a:r>
              <a:rPr lang="en-US" i="1" dirty="0"/>
              <a:t>coreference resolution </a:t>
            </a:r>
            <a:r>
              <a:rPr lang="en-US" dirty="0"/>
              <a:t>dataset; we briefly talked about the problem when we discussed semantics</a:t>
            </a:r>
          </a:p>
          <a:p>
            <a:pPr lvl="1"/>
            <a:r>
              <a:rPr lang="en-US" dirty="0"/>
              <a:t>NER – This is a </a:t>
            </a:r>
            <a:r>
              <a:rPr lang="en-US" i="1" dirty="0"/>
              <a:t>named entity recognition </a:t>
            </a:r>
            <a:r>
              <a:rPr lang="en-US" dirty="0"/>
              <a:t>dataset; we discussed this as an example of a </a:t>
            </a:r>
            <a:r>
              <a:rPr lang="en-US" i="1" dirty="0"/>
              <a:t>sequence labelling</a:t>
            </a:r>
            <a:r>
              <a:rPr lang="en-US" dirty="0"/>
              <a:t> task when we covered RNNs</a:t>
            </a:r>
          </a:p>
          <a:p>
            <a:pPr lvl="1"/>
            <a:r>
              <a:rPr lang="en-US" dirty="0"/>
              <a:t>SST-5 – This is a </a:t>
            </a:r>
            <a:r>
              <a:rPr lang="en-US" i="1" dirty="0"/>
              <a:t>sentiment analysis </a:t>
            </a:r>
            <a:r>
              <a:rPr lang="en-US" dirty="0"/>
              <a:t>dataset; given a sentence from a movie review, is it very negative, negative, neutral, positive, or very positive; this is an example of </a:t>
            </a:r>
            <a:r>
              <a:rPr lang="en-US" i="1" dirty="0"/>
              <a:t>text categorization</a:t>
            </a:r>
          </a:p>
          <a:p>
            <a:r>
              <a:rPr lang="en-US" dirty="0"/>
              <a:t>The table on the next page (from the original paper) shows the results; the results are discussed further on the following slide</a:t>
            </a:r>
          </a:p>
        </p:txBody>
      </p:sp>
    </p:spTree>
    <p:extLst>
      <p:ext uri="{BB962C8B-B14F-4D97-AF65-F5344CB8AC3E}">
        <p14:creationId xmlns:p14="http://schemas.microsoft.com/office/powerpoint/2010/main" val="639091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D84C-9ED7-45AE-8877-65BB99C2F6CE}"/>
              </a:ext>
            </a:extLst>
          </p:cNvPr>
          <p:cNvSpPr>
            <a:spLocks noGrp="1"/>
          </p:cNvSpPr>
          <p:nvPr>
            <p:ph type="title"/>
          </p:nvPr>
        </p:nvSpPr>
        <p:spPr/>
        <p:txBody>
          <a:bodyPr/>
          <a:lstStyle/>
          <a:p>
            <a:r>
              <a:rPr lang="en-US" dirty="0"/>
              <a:t>Results of Applying ELMo to NLP Tasks</a:t>
            </a:r>
          </a:p>
        </p:txBody>
      </p:sp>
      <p:pic>
        <p:nvPicPr>
          <p:cNvPr id="5" name="Content Placeholder 4" descr="A screenshot of a cell phone&#10;&#10;Description automatically generated">
            <a:extLst>
              <a:ext uri="{FF2B5EF4-FFF2-40B4-BE49-F238E27FC236}">
                <a16:creationId xmlns:a16="http://schemas.microsoft.com/office/drawing/2014/main" id="{3531C357-43EB-40F5-B9D2-3C2023BD2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0603" y="2447365"/>
            <a:ext cx="9870793" cy="3065929"/>
          </a:xfrm>
        </p:spPr>
      </p:pic>
    </p:spTree>
    <p:extLst>
      <p:ext uri="{BB962C8B-B14F-4D97-AF65-F5344CB8AC3E}">
        <p14:creationId xmlns:p14="http://schemas.microsoft.com/office/powerpoint/2010/main" val="1444087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5B2-4099-4D34-BE94-195FA0EE4F61}"/>
              </a:ext>
            </a:extLst>
          </p:cNvPr>
          <p:cNvSpPr>
            <a:spLocks noGrp="1"/>
          </p:cNvSpPr>
          <p:nvPr>
            <p:ph type="title"/>
          </p:nvPr>
        </p:nvSpPr>
        <p:spPr/>
        <p:txBody>
          <a:bodyPr/>
          <a:lstStyle/>
          <a:p>
            <a:r>
              <a:rPr lang="en-US" dirty="0"/>
              <a:t>ELMo Evaluation</a:t>
            </a:r>
          </a:p>
        </p:txBody>
      </p:sp>
      <p:sp>
        <p:nvSpPr>
          <p:cNvPr id="3" name="Content Placeholder 2">
            <a:extLst>
              <a:ext uri="{FF2B5EF4-FFF2-40B4-BE49-F238E27FC236}">
                <a16:creationId xmlns:a16="http://schemas.microsoft.com/office/drawing/2014/main" id="{3CB6687C-ED31-44B3-8484-B040608E50B6}"/>
              </a:ext>
            </a:extLst>
          </p:cNvPr>
          <p:cNvSpPr>
            <a:spLocks noGrp="1"/>
          </p:cNvSpPr>
          <p:nvPr>
            <p:ph idx="1"/>
          </p:nvPr>
        </p:nvSpPr>
        <p:spPr/>
        <p:txBody>
          <a:bodyPr>
            <a:normAutofit fontScale="92500"/>
          </a:bodyPr>
          <a:lstStyle/>
          <a:p>
            <a:r>
              <a:rPr lang="en-US" dirty="0"/>
              <a:t>For all tasks tested by the authors, ELMo led to improved state-of-the-art performance!</a:t>
            </a:r>
          </a:p>
          <a:p>
            <a:r>
              <a:rPr lang="en-US" dirty="0"/>
              <a:t>This table only shows results from single systems</a:t>
            </a:r>
          </a:p>
          <a:p>
            <a:r>
              <a:rPr lang="en-US" dirty="0"/>
              <a:t>The authors also tested </a:t>
            </a:r>
            <a:r>
              <a:rPr lang="en-US" i="1" dirty="0"/>
              <a:t>ensembles</a:t>
            </a:r>
            <a:r>
              <a:rPr lang="en-US" dirty="0"/>
              <a:t> (by training with ELMo multiple times), and their best ensembles also beat the previous best ensembles</a:t>
            </a:r>
          </a:p>
          <a:p>
            <a:r>
              <a:rPr lang="en-US" dirty="0"/>
              <a:t> An interesting conclusion drawn by the authors is that:</a:t>
            </a:r>
          </a:p>
          <a:p>
            <a:pPr lvl="1"/>
            <a:r>
              <a:rPr lang="en-US" dirty="0"/>
              <a:t>"the higher-level LSTM states capture context-dependent aspects of word meaning"</a:t>
            </a:r>
          </a:p>
          <a:p>
            <a:pPr lvl="1"/>
            <a:r>
              <a:rPr lang="en-US" dirty="0"/>
              <a:t>"lower-level states model aspects of syntax"</a:t>
            </a:r>
          </a:p>
          <a:p>
            <a:r>
              <a:rPr lang="en-US" dirty="0"/>
              <a:t>For all tasks they tested, combining the representations from different layers outperformed using only the output from the top level</a:t>
            </a:r>
          </a:p>
          <a:p>
            <a:endParaRPr lang="en-US" dirty="0"/>
          </a:p>
        </p:txBody>
      </p:sp>
    </p:spTree>
    <p:extLst>
      <p:ext uri="{BB962C8B-B14F-4D97-AF65-F5344CB8AC3E}">
        <p14:creationId xmlns:p14="http://schemas.microsoft.com/office/powerpoint/2010/main" val="3038133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A453-EFEE-4A43-8ACF-1446D54F7D3C}"/>
              </a:ext>
            </a:extLst>
          </p:cNvPr>
          <p:cNvSpPr>
            <a:spLocks noGrp="1"/>
          </p:cNvSpPr>
          <p:nvPr>
            <p:ph type="title"/>
          </p:nvPr>
        </p:nvSpPr>
        <p:spPr/>
        <p:txBody>
          <a:bodyPr/>
          <a:lstStyle/>
          <a:p>
            <a:r>
              <a:rPr lang="en-US" dirty="0"/>
              <a:t>BERT: The Basics</a:t>
            </a:r>
          </a:p>
        </p:txBody>
      </p:sp>
      <p:sp>
        <p:nvSpPr>
          <p:cNvPr id="3" name="Content Placeholder 2">
            <a:extLst>
              <a:ext uri="{FF2B5EF4-FFF2-40B4-BE49-F238E27FC236}">
                <a16:creationId xmlns:a16="http://schemas.microsoft.com/office/drawing/2014/main" id="{96747FC5-95BF-40B1-B7AC-0FA5C66BEDC0}"/>
              </a:ext>
            </a:extLst>
          </p:cNvPr>
          <p:cNvSpPr>
            <a:spLocks noGrp="1"/>
          </p:cNvSpPr>
          <p:nvPr>
            <p:ph idx="1"/>
          </p:nvPr>
        </p:nvSpPr>
        <p:spPr/>
        <p:txBody>
          <a:bodyPr>
            <a:normAutofit fontScale="77500" lnSpcReduction="20000"/>
          </a:bodyPr>
          <a:lstStyle/>
          <a:p>
            <a:r>
              <a:rPr lang="en-US" dirty="0"/>
              <a:t>In 2019, a year after ELMO, a new system for producing contextual word embeddings was introduced</a:t>
            </a:r>
          </a:p>
          <a:p>
            <a:r>
              <a:rPr lang="en-US" dirty="0"/>
              <a:t>The system, created by a team of researchers at Google, is called </a:t>
            </a:r>
            <a:r>
              <a:rPr lang="en-US" b="1" dirty="0"/>
              <a:t>Bidirectional Encoder Representations from Transformers</a:t>
            </a:r>
            <a:r>
              <a:rPr lang="en-US" dirty="0"/>
              <a:t> (</a:t>
            </a:r>
            <a:r>
              <a:rPr lang="en-US" b="1" dirty="0"/>
              <a:t>BERT</a:t>
            </a:r>
            <a:r>
              <a:rPr lang="en-US" dirty="0"/>
              <a:t>)</a:t>
            </a:r>
          </a:p>
          <a:p>
            <a:r>
              <a:rPr lang="en-US" dirty="0"/>
              <a:t>The paper introducing BERT, "BERT: Pre-training of Deep Bidirectional Transformers for Language Understanding", won the best paper award at the 2019 NAACL conference </a:t>
            </a:r>
          </a:p>
          <a:p>
            <a:r>
              <a:rPr lang="en-US" dirty="0"/>
              <a:t>As the name suggests, BERT uses </a:t>
            </a:r>
            <a:r>
              <a:rPr lang="en-US" i="1" dirty="0"/>
              <a:t>Transformers</a:t>
            </a:r>
            <a:r>
              <a:rPr lang="en-US" dirty="0"/>
              <a:t>, not LSTMs, to produce contextual embeddings</a:t>
            </a:r>
          </a:p>
          <a:p>
            <a:r>
              <a:rPr lang="en-US" dirty="0"/>
              <a:t>Note that when we covered Transformers, we only covered them for sequence-to-sequence tasks, involving encoder-decoder networks</a:t>
            </a:r>
          </a:p>
          <a:p>
            <a:r>
              <a:rPr lang="en-US" dirty="0"/>
              <a:t>Really, BERT uses only the </a:t>
            </a:r>
            <a:r>
              <a:rPr lang="en-US" i="1" dirty="0"/>
              <a:t>encoder</a:t>
            </a:r>
            <a:r>
              <a:rPr lang="en-US" dirty="0"/>
              <a:t> of a Transformer (as indicated by its name), which in general can be used for sequence labelling tasks</a:t>
            </a:r>
          </a:p>
          <a:p>
            <a:r>
              <a:rPr lang="en-US" dirty="0"/>
              <a:t>Unlike ELMo, which producing contextual embeddings that are fed to other architectures, BERT uses one specific architecture for many NLP tasks</a:t>
            </a:r>
          </a:p>
          <a:p>
            <a:endParaRPr lang="en-US" dirty="0"/>
          </a:p>
        </p:txBody>
      </p:sp>
    </p:spTree>
    <p:extLst>
      <p:ext uri="{BB962C8B-B14F-4D97-AF65-F5344CB8AC3E}">
        <p14:creationId xmlns:p14="http://schemas.microsoft.com/office/powerpoint/2010/main" val="19130124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F690-FAEA-4AD0-AC29-0CECF098F0C4}"/>
              </a:ext>
            </a:extLst>
          </p:cNvPr>
          <p:cNvSpPr>
            <a:spLocks noGrp="1"/>
          </p:cNvSpPr>
          <p:nvPr>
            <p:ph type="title"/>
          </p:nvPr>
        </p:nvSpPr>
        <p:spPr/>
        <p:txBody>
          <a:bodyPr/>
          <a:lstStyle/>
          <a:p>
            <a:r>
              <a:rPr lang="en-US" dirty="0"/>
              <a:t>Pretraining BERT</a:t>
            </a:r>
          </a:p>
        </p:txBody>
      </p:sp>
      <p:sp>
        <p:nvSpPr>
          <p:cNvPr id="3" name="Content Placeholder 2">
            <a:extLst>
              <a:ext uri="{FF2B5EF4-FFF2-40B4-BE49-F238E27FC236}">
                <a16:creationId xmlns:a16="http://schemas.microsoft.com/office/drawing/2014/main" id="{B284802F-BCAB-486F-AAA4-C755324098C8}"/>
              </a:ext>
            </a:extLst>
          </p:cNvPr>
          <p:cNvSpPr>
            <a:spLocks noGrp="1"/>
          </p:cNvSpPr>
          <p:nvPr>
            <p:ph idx="1"/>
          </p:nvPr>
        </p:nvSpPr>
        <p:spPr/>
        <p:txBody>
          <a:bodyPr>
            <a:normAutofit fontScale="70000" lnSpcReduction="20000"/>
          </a:bodyPr>
          <a:lstStyle/>
          <a:p>
            <a:r>
              <a:rPr lang="en-US" dirty="0"/>
              <a:t>Interestingly, the developers of BERT trained their Transformer encoder for two tasks (i.e., they train a single Transformer for two separate tasks)</a:t>
            </a:r>
          </a:p>
          <a:p>
            <a:r>
              <a:rPr lang="en-US" dirty="0"/>
              <a:t>One resembles the language modelling task that ELMo was trained for</a:t>
            </a:r>
          </a:p>
          <a:p>
            <a:pPr lvl="1"/>
            <a:r>
              <a:rPr lang="en-US" dirty="0"/>
              <a:t>However, the creators of BERT emphasize the importance of using context from both the left and right of words at the same time</a:t>
            </a:r>
          </a:p>
          <a:p>
            <a:pPr lvl="1"/>
            <a:r>
              <a:rPr lang="en-US" dirty="0"/>
              <a:t>This is in contrast to ELMo, which used a bidirectional LSTM to use both left and right context, but separately</a:t>
            </a:r>
          </a:p>
          <a:p>
            <a:pPr lvl="1"/>
            <a:r>
              <a:rPr lang="en-US" dirty="0"/>
              <a:t>They therefore masked out approximately 15% of words (randomly selected) and then predict them using context from the rest of the sentence (this is now sometimes referred to as a </a:t>
            </a:r>
            <a:r>
              <a:rPr lang="en-US" i="1" dirty="0"/>
              <a:t>fill-mask</a:t>
            </a:r>
            <a:r>
              <a:rPr lang="en-US" dirty="0"/>
              <a:t> task)</a:t>
            </a:r>
          </a:p>
          <a:p>
            <a:r>
              <a:rPr lang="en-US" dirty="0"/>
              <a:t>The other task is next sentence prediction</a:t>
            </a:r>
          </a:p>
          <a:p>
            <a:pPr lvl="1"/>
            <a:r>
              <a:rPr lang="en-US" dirty="0"/>
              <a:t>The input is two concatenated sentences (with a separator symbol in between)</a:t>
            </a:r>
          </a:p>
          <a:p>
            <a:pPr lvl="1"/>
            <a:r>
              <a:rPr lang="en-US" dirty="0"/>
              <a:t>The system learns to predict if the second sentence is the follow-up sentence to the first</a:t>
            </a:r>
          </a:p>
          <a:p>
            <a:pPr lvl="1"/>
            <a:r>
              <a:rPr lang="en-US" dirty="0"/>
              <a:t>Some later works using BERT found that next sentence prediction is not always important to include in the pretraining, but in the original paper, the authors claimed that it improved performance for some tasks</a:t>
            </a:r>
          </a:p>
          <a:p>
            <a:r>
              <a:rPr lang="en-US" dirty="0"/>
              <a:t>BERT uses WordPiece embeddings as input (recall that ELMo uses character embeddings)</a:t>
            </a:r>
          </a:p>
          <a:p>
            <a:r>
              <a:rPr lang="en-US" dirty="0"/>
              <a:t>Positional embeddings are also included with each token, as are segment embeddings which indicate if tokens are part of the first sentence or second sentence</a:t>
            </a:r>
          </a:p>
        </p:txBody>
      </p:sp>
    </p:spTree>
    <p:extLst>
      <p:ext uri="{BB962C8B-B14F-4D97-AF65-F5344CB8AC3E}">
        <p14:creationId xmlns:p14="http://schemas.microsoft.com/office/powerpoint/2010/main" val="18819545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3341-D84B-4081-B18C-88E5AC929674}"/>
              </a:ext>
            </a:extLst>
          </p:cNvPr>
          <p:cNvSpPr>
            <a:spLocks noGrp="1"/>
          </p:cNvSpPr>
          <p:nvPr>
            <p:ph type="title"/>
          </p:nvPr>
        </p:nvSpPr>
        <p:spPr/>
        <p:txBody>
          <a:bodyPr/>
          <a:lstStyle/>
          <a:p>
            <a:r>
              <a:rPr lang="en-US" dirty="0"/>
              <a:t>Applying BERT to Other NLP Tasks</a:t>
            </a:r>
          </a:p>
        </p:txBody>
      </p:sp>
      <p:sp>
        <p:nvSpPr>
          <p:cNvPr id="3" name="Content Placeholder 2">
            <a:extLst>
              <a:ext uri="{FF2B5EF4-FFF2-40B4-BE49-F238E27FC236}">
                <a16:creationId xmlns:a16="http://schemas.microsoft.com/office/drawing/2014/main" id="{725215CE-6463-4600-A642-25C6CC410CF3}"/>
              </a:ext>
            </a:extLst>
          </p:cNvPr>
          <p:cNvSpPr>
            <a:spLocks noGrp="1"/>
          </p:cNvSpPr>
          <p:nvPr>
            <p:ph idx="1"/>
          </p:nvPr>
        </p:nvSpPr>
        <p:spPr/>
        <p:txBody>
          <a:bodyPr>
            <a:normAutofit fontScale="62500" lnSpcReduction="20000"/>
          </a:bodyPr>
          <a:lstStyle/>
          <a:p>
            <a:r>
              <a:rPr lang="en-US" dirty="0"/>
              <a:t>Unlike ELMo, BERT does not freeze the weights learned during pretraining</a:t>
            </a:r>
          </a:p>
          <a:p>
            <a:r>
              <a:rPr lang="en-US" dirty="0"/>
              <a:t>Rather, BERT allows the weights to be fine-tuned during the training of the downstream task</a:t>
            </a:r>
          </a:p>
          <a:p>
            <a:r>
              <a:rPr lang="en-US" dirty="0"/>
              <a:t>To me, the most impressive aspect of BERT is that </a:t>
            </a:r>
            <a:r>
              <a:rPr lang="en-US" i="1" dirty="0"/>
              <a:t>BERT uses a single architecture for many NLP tasks</a:t>
            </a:r>
          </a:p>
          <a:p>
            <a:r>
              <a:rPr lang="en-US" dirty="0"/>
              <a:t>The figure on the next slide (taken from the original paper on BERT) shows the architecture of the BERT system</a:t>
            </a:r>
          </a:p>
          <a:p>
            <a:r>
              <a:rPr lang="en-US" dirty="0"/>
              <a:t>The left part of the figure helps explain how BERT is trained</a:t>
            </a:r>
          </a:p>
          <a:p>
            <a:r>
              <a:rPr lang="en-US" dirty="0"/>
              <a:t>The right part helps to explain how BERT can be used for other tasks, focusing on question answering</a:t>
            </a:r>
          </a:p>
          <a:p>
            <a:r>
              <a:rPr lang="en-US" dirty="0"/>
              <a:t>The input can be a single sentence or a pair of sentences (or, more generally, a single text span or a pair of text spans)</a:t>
            </a:r>
          </a:p>
          <a:p>
            <a:r>
              <a:rPr lang="en-US" dirty="0"/>
              <a:t>The [CLS] token is a special token that starts every input sequence</a:t>
            </a:r>
          </a:p>
          <a:p>
            <a:r>
              <a:rPr lang="en-US" dirty="0"/>
              <a:t>The corresponding output is used for classification tasks, such as sentiment analysis</a:t>
            </a:r>
          </a:p>
          <a:p>
            <a:r>
              <a:rPr lang="en-US" dirty="0"/>
              <a:t>The [SEP] token is a token that separates sentences or, more generally, spans of text</a:t>
            </a:r>
          </a:p>
          <a:p>
            <a:r>
              <a:rPr lang="en-US" dirty="0"/>
              <a:t>This is important for next-sentence prediction and downstream tasks such as question answering</a:t>
            </a:r>
          </a:p>
        </p:txBody>
      </p:sp>
    </p:spTree>
    <p:extLst>
      <p:ext uri="{BB962C8B-B14F-4D97-AF65-F5344CB8AC3E}">
        <p14:creationId xmlns:p14="http://schemas.microsoft.com/office/powerpoint/2010/main" val="3872484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F7417-C920-444C-B5D5-B449A9BE4871}"/>
              </a:ext>
            </a:extLst>
          </p:cNvPr>
          <p:cNvSpPr>
            <a:spLocks noGrp="1"/>
          </p:cNvSpPr>
          <p:nvPr>
            <p:ph type="title"/>
          </p:nvPr>
        </p:nvSpPr>
        <p:spPr/>
        <p:txBody>
          <a:bodyPr/>
          <a:lstStyle/>
          <a:p>
            <a:r>
              <a:rPr lang="en-US" dirty="0"/>
              <a:t>BERT Architecture</a:t>
            </a:r>
          </a:p>
        </p:txBody>
      </p:sp>
      <p:pic>
        <p:nvPicPr>
          <p:cNvPr id="5" name="Content Placeholder 4">
            <a:extLst>
              <a:ext uri="{FF2B5EF4-FFF2-40B4-BE49-F238E27FC236}">
                <a16:creationId xmlns:a16="http://schemas.microsoft.com/office/drawing/2014/main" id="{A9DC2668-B179-4257-BB27-EEB74B0666D6}"/>
              </a:ext>
            </a:extLst>
          </p:cNvPr>
          <p:cNvPicPr>
            <a:picLocks noGrp="1" noChangeAspect="1"/>
          </p:cNvPicPr>
          <p:nvPr>
            <p:ph idx="1"/>
          </p:nvPr>
        </p:nvPicPr>
        <p:blipFill>
          <a:blip r:embed="rId2"/>
          <a:stretch>
            <a:fillRect/>
          </a:stretch>
        </p:blipFill>
        <p:spPr>
          <a:xfrm>
            <a:off x="1061154" y="1940923"/>
            <a:ext cx="10069691" cy="3971146"/>
          </a:xfrm>
        </p:spPr>
      </p:pic>
    </p:spTree>
    <p:extLst>
      <p:ext uri="{BB962C8B-B14F-4D97-AF65-F5344CB8AC3E}">
        <p14:creationId xmlns:p14="http://schemas.microsoft.com/office/powerpoint/2010/main" val="36903918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05DB-B144-4DE4-8C26-27E4AC03F6D7}"/>
              </a:ext>
            </a:extLst>
          </p:cNvPr>
          <p:cNvSpPr>
            <a:spLocks noGrp="1"/>
          </p:cNvSpPr>
          <p:nvPr>
            <p:ph type="title"/>
          </p:nvPr>
        </p:nvSpPr>
        <p:spPr/>
        <p:txBody>
          <a:bodyPr/>
          <a:lstStyle/>
          <a:p>
            <a:r>
              <a:rPr lang="en-US" dirty="0"/>
              <a:t>BERT Experiments</a:t>
            </a:r>
          </a:p>
        </p:txBody>
      </p:sp>
      <p:sp>
        <p:nvSpPr>
          <p:cNvPr id="3" name="Content Placeholder 2">
            <a:extLst>
              <a:ext uri="{FF2B5EF4-FFF2-40B4-BE49-F238E27FC236}">
                <a16:creationId xmlns:a16="http://schemas.microsoft.com/office/drawing/2014/main" id="{912E5FD2-DCFA-4B3D-BB0E-A53F452EBE27}"/>
              </a:ext>
            </a:extLst>
          </p:cNvPr>
          <p:cNvSpPr>
            <a:spLocks noGrp="1"/>
          </p:cNvSpPr>
          <p:nvPr>
            <p:ph idx="1"/>
          </p:nvPr>
        </p:nvSpPr>
        <p:spPr/>
        <p:txBody>
          <a:bodyPr>
            <a:normAutofit fontScale="70000" lnSpcReduction="20000"/>
          </a:bodyPr>
          <a:lstStyle/>
          <a:p>
            <a:r>
              <a:rPr lang="en-US" dirty="0"/>
              <a:t>As with ELMo, the BERT paper discussed the results of applying BERT to several NLP tasks (11 in total)</a:t>
            </a:r>
          </a:p>
          <a:p>
            <a:r>
              <a:rPr lang="en-US" dirty="0"/>
              <a:t>The datasets used for the tasks included SQuAD (versions 1.1 and 2.0), GLUE (8 tasks), and SWAG</a:t>
            </a:r>
          </a:p>
          <a:p>
            <a:r>
              <a:rPr lang="en-US" dirty="0"/>
              <a:t>GLUE is a collection of datasets related to tasks that seem to rely on natural language understanding (e.g., predicting the referents of pronouns in Winograd schemas)</a:t>
            </a:r>
          </a:p>
          <a:p>
            <a:r>
              <a:rPr lang="en-US" dirty="0"/>
              <a:t>SWAG asks systems to predict which of four sentences is the most likely continuation of a given sentence</a:t>
            </a:r>
          </a:p>
          <a:p>
            <a:r>
              <a:rPr lang="en-US" dirty="0"/>
              <a:t>The researchers experimented with two versions of BERT, that they refer to as BERT</a:t>
            </a:r>
            <a:r>
              <a:rPr lang="en-US" baseline="-25000" dirty="0"/>
              <a:t>BASE</a:t>
            </a:r>
            <a:r>
              <a:rPr lang="en-US" dirty="0"/>
              <a:t> and BERT</a:t>
            </a:r>
            <a:r>
              <a:rPr lang="en-US" baseline="-25000" dirty="0"/>
              <a:t>LARGE</a:t>
            </a:r>
          </a:p>
          <a:p>
            <a:r>
              <a:rPr lang="en-US" dirty="0"/>
              <a:t>BERT</a:t>
            </a:r>
            <a:r>
              <a:rPr lang="en-US" baseline="-25000" dirty="0"/>
              <a:t>BASE</a:t>
            </a:r>
            <a:r>
              <a:rPr lang="en-US" dirty="0"/>
              <a:t> contains 12 layers, 768 nodes in each hidden layer, and 12 self-attention heads, leading to about 110 million learnable parameters</a:t>
            </a:r>
          </a:p>
          <a:p>
            <a:r>
              <a:rPr lang="en-US" dirty="0"/>
              <a:t>BERT</a:t>
            </a:r>
            <a:r>
              <a:rPr lang="en-US" baseline="-25000" dirty="0"/>
              <a:t>LARGE</a:t>
            </a:r>
            <a:r>
              <a:rPr lang="en-US" dirty="0"/>
              <a:t> contains 24 layers, 1024 nodes in each hidden layer, and 16 self-attention heads, leading to about 340 million learnable parameters</a:t>
            </a:r>
          </a:p>
          <a:p>
            <a:r>
              <a:rPr lang="en-US" dirty="0"/>
              <a:t>BERT</a:t>
            </a:r>
            <a:r>
              <a:rPr lang="en-US" baseline="-25000" dirty="0"/>
              <a:t>LARGE</a:t>
            </a:r>
            <a:r>
              <a:rPr lang="en-US" dirty="0"/>
              <a:t> led to new state-of-art results for all of the 11 tasks!</a:t>
            </a:r>
          </a:p>
        </p:txBody>
      </p:sp>
    </p:spTree>
    <p:extLst>
      <p:ext uri="{BB962C8B-B14F-4D97-AF65-F5344CB8AC3E}">
        <p14:creationId xmlns:p14="http://schemas.microsoft.com/office/powerpoint/2010/main" val="3570908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A Bit About GPT</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62500" lnSpcReduction="20000"/>
          </a:bodyPr>
          <a:lstStyle/>
          <a:p>
            <a:r>
              <a:rPr lang="en-US" b="1" dirty="0"/>
              <a:t>GPT</a:t>
            </a:r>
            <a:r>
              <a:rPr lang="en-US" dirty="0"/>
              <a:t>, which stands for </a:t>
            </a:r>
            <a:r>
              <a:rPr lang="en-US" i="1" dirty="0"/>
              <a:t>generative pre-trained Transformer</a:t>
            </a:r>
            <a:r>
              <a:rPr lang="en-US" dirty="0"/>
              <a:t>, is a family of systems developed by OpenAI</a:t>
            </a:r>
          </a:p>
          <a:p>
            <a:r>
              <a:rPr lang="en-US" dirty="0"/>
              <a:t>The original paper that introduced the first version in 2018 was titled "Improving Language Understanding by Generative Pre-Training" by Radford et al.</a:t>
            </a:r>
          </a:p>
          <a:p>
            <a:r>
              <a:rPr lang="en-US" dirty="0"/>
              <a:t>That paper it never actually uses the acronym GPT,  nor does it specify the full name of the model; but now, some sources refer to that version as GPT-1</a:t>
            </a:r>
          </a:p>
          <a:p>
            <a:r>
              <a:rPr lang="en-US" dirty="0"/>
              <a:t>GPT is trained as language model, as opposed to BERT, which predicts masked tokens</a:t>
            </a:r>
          </a:p>
          <a:p>
            <a:r>
              <a:rPr lang="en-US" dirty="0"/>
              <a:t>Like BERT, GPT is built on Transformers; the original version had about 117 million parameters</a:t>
            </a:r>
          </a:p>
          <a:p>
            <a:r>
              <a:rPr lang="en-US" dirty="0"/>
              <a:t>Also like BERT, GPT can produce contextual embeddings and apply them to other downstream tasks</a:t>
            </a:r>
          </a:p>
          <a:p>
            <a:r>
              <a:rPr lang="en-US" dirty="0"/>
              <a:t>Unlike BERT, it is built on a </a:t>
            </a:r>
            <a:r>
              <a:rPr lang="en-US" i="1" dirty="0"/>
              <a:t>Transformer decoder</a:t>
            </a:r>
            <a:r>
              <a:rPr lang="en-US" dirty="0"/>
              <a:t>, as opposed to a Transformer encoder, meaning that output tokens are predicted one at a time</a:t>
            </a:r>
          </a:p>
          <a:p>
            <a:r>
              <a:rPr lang="en-US" dirty="0"/>
              <a:t>Note that unlike the Transformer decoder in the original Transformer paper, there is no middle layer in the decoder (since there is no encoder to apply attention to)</a:t>
            </a:r>
          </a:p>
          <a:p>
            <a:r>
              <a:rPr lang="en-US" dirty="0"/>
              <a:t>Although they train the Transformer decoder as a language model, they then fine-tune it for various tasks that can be framed as text classification tasks</a:t>
            </a:r>
          </a:p>
          <a:p>
            <a:r>
              <a:rPr lang="en-US" dirty="0"/>
              <a:t>They achieve strong performance for most of the evaluated tasks discussed in the original paper</a:t>
            </a:r>
          </a:p>
        </p:txBody>
      </p:sp>
    </p:spTree>
    <p:extLst>
      <p:ext uri="{BB962C8B-B14F-4D97-AF65-F5344CB8AC3E}">
        <p14:creationId xmlns:p14="http://schemas.microsoft.com/office/powerpoint/2010/main" val="570760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A Bit About GPT</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62500" lnSpcReduction="20000"/>
          </a:bodyPr>
          <a:lstStyle/>
          <a:p>
            <a:r>
              <a:rPr lang="en-US" b="1" dirty="0"/>
              <a:t>GPT</a:t>
            </a:r>
            <a:r>
              <a:rPr lang="en-US" dirty="0"/>
              <a:t>, which stands for </a:t>
            </a:r>
            <a:r>
              <a:rPr lang="en-US" i="1" dirty="0"/>
              <a:t>generative pre-trained Transformer</a:t>
            </a:r>
            <a:r>
              <a:rPr lang="en-US" dirty="0"/>
              <a:t>, is a family of systems developed by OpenAI</a:t>
            </a:r>
          </a:p>
          <a:p>
            <a:r>
              <a:rPr lang="en-US" dirty="0"/>
              <a:t>The original paper that introduced the first version in 2018 was titled "Improving Language Understanding by Generative Pre-Training" by Radford et al.</a:t>
            </a:r>
          </a:p>
          <a:p>
            <a:r>
              <a:rPr lang="en-US" dirty="0"/>
              <a:t>That paper it never actually uses the acronym GPT,  nor does it specify the full name of the model; but now, some sources refer to that version as GPT-1</a:t>
            </a:r>
          </a:p>
          <a:p>
            <a:r>
              <a:rPr lang="en-US" dirty="0"/>
              <a:t>GPT is trained as language model, as opposed to BERT, which predicts masked tokens</a:t>
            </a:r>
          </a:p>
          <a:p>
            <a:r>
              <a:rPr lang="en-US" dirty="0"/>
              <a:t>Like BERT, GPT is built on Transformers; the original version had about 117 million parameters</a:t>
            </a:r>
          </a:p>
          <a:p>
            <a:r>
              <a:rPr lang="en-US" dirty="0"/>
              <a:t>Also like BERT, GPT can produce contextual embeddings and apply them to other downstream tasks</a:t>
            </a:r>
          </a:p>
          <a:p>
            <a:r>
              <a:rPr lang="en-US" dirty="0"/>
              <a:t>Unlike BERT, it is built on a </a:t>
            </a:r>
            <a:r>
              <a:rPr lang="en-US" i="1" dirty="0"/>
              <a:t>Transformer decoder</a:t>
            </a:r>
            <a:r>
              <a:rPr lang="en-US" dirty="0"/>
              <a:t>, as opposed to a Transformer encoder, meaning that output tokens are predicted one at a time</a:t>
            </a:r>
          </a:p>
          <a:p>
            <a:r>
              <a:rPr lang="en-US" dirty="0"/>
              <a:t>Note that unlike the Transformer decoder in the original Transformer paper, there is no middle layer in the decoder (since there is no encoder to apply attention to)</a:t>
            </a:r>
          </a:p>
          <a:p>
            <a:r>
              <a:rPr lang="en-US" dirty="0"/>
              <a:t>Although they train the Transformer decoder as a language model, they then fine-tune it for various tasks that can be framed as text classification tasks</a:t>
            </a:r>
          </a:p>
          <a:p>
            <a:r>
              <a:rPr lang="en-US" dirty="0"/>
              <a:t>They achieve strong performance for most of the evaluated tasks discussed in the original paper</a:t>
            </a:r>
          </a:p>
        </p:txBody>
      </p:sp>
    </p:spTree>
    <p:extLst>
      <p:ext uri="{BB962C8B-B14F-4D97-AF65-F5344CB8AC3E}">
        <p14:creationId xmlns:p14="http://schemas.microsoft.com/office/powerpoint/2010/main" val="36306644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549F8-9653-97A1-E935-019A41392C5A}"/>
              </a:ext>
            </a:extLst>
          </p:cNvPr>
          <p:cNvSpPr>
            <a:spLocks noGrp="1"/>
          </p:cNvSpPr>
          <p:nvPr>
            <p:ph type="title"/>
          </p:nvPr>
        </p:nvSpPr>
        <p:spPr/>
        <p:txBody>
          <a:bodyPr/>
          <a:lstStyle/>
          <a:p>
            <a:r>
              <a:rPr lang="en-US" dirty="0"/>
              <a:t>GPT-2 and GPT-3</a:t>
            </a:r>
          </a:p>
        </p:txBody>
      </p:sp>
      <p:sp>
        <p:nvSpPr>
          <p:cNvPr id="3" name="Content Placeholder 2">
            <a:extLst>
              <a:ext uri="{FF2B5EF4-FFF2-40B4-BE49-F238E27FC236}">
                <a16:creationId xmlns:a16="http://schemas.microsoft.com/office/drawing/2014/main" id="{363A45AE-3C5C-075D-6DC7-788F68C21568}"/>
              </a:ext>
            </a:extLst>
          </p:cNvPr>
          <p:cNvSpPr>
            <a:spLocks noGrp="1"/>
          </p:cNvSpPr>
          <p:nvPr>
            <p:ph idx="1"/>
          </p:nvPr>
        </p:nvSpPr>
        <p:spPr/>
        <p:txBody>
          <a:bodyPr>
            <a:normAutofit fontScale="62500" lnSpcReduction="20000"/>
          </a:bodyPr>
          <a:lstStyle/>
          <a:p>
            <a:r>
              <a:rPr lang="en-US" dirty="0"/>
              <a:t>Later versions that expanded upon the original were called Generative Pre-trained Transformer 2 and 3 (</a:t>
            </a:r>
            <a:r>
              <a:rPr lang="en-US" b="1" dirty="0"/>
              <a:t>GPT-2</a:t>
            </a:r>
            <a:r>
              <a:rPr lang="en-US" dirty="0"/>
              <a:t> and </a:t>
            </a:r>
            <a:r>
              <a:rPr lang="en-US" b="1" dirty="0"/>
              <a:t>GPT-3</a:t>
            </a:r>
            <a:r>
              <a:rPr lang="en-US" dirty="0"/>
              <a:t>), with about 1.5 billion parameters and 175 billion parameters, respectively</a:t>
            </a:r>
          </a:p>
          <a:p>
            <a:r>
              <a:rPr lang="en-US" dirty="0"/>
              <a:t>These made national news for their abilities to produce realistic, grammatical, sometimes sensible text</a:t>
            </a:r>
          </a:p>
          <a:p>
            <a:r>
              <a:rPr lang="en-US" dirty="0"/>
              <a:t>The GPT-2 paper, published in 2019, is titled "Language Models are Unsupervised Multitask Learners" by Radford et al.</a:t>
            </a:r>
          </a:p>
          <a:p>
            <a:r>
              <a:rPr lang="en-US" dirty="0"/>
              <a:t>This paper focused on applying GPT-2 to tasks for which it was not specifically trained for, without fine-tuning; this is called </a:t>
            </a:r>
            <a:r>
              <a:rPr lang="en-US" i="1" dirty="0"/>
              <a:t>zero-shot learning</a:t>
            </a:r>
          </a:p>
          <a:p>
            <a:r>
              <a:rPr lang="en-US" dirty="0"/>
              <a:t>The paper describing GPT-3, from 2020, is titled "Language Models are Few-Shot Learners" by Radford et al.</a:t>
            </a:r>
          </a:p>
          <a:p>
            <a:r>
              <a:rPr lang="en-US" dirty="0"/>
              <a:t>The few-shot learning mentioned in the title does not involve fine-tuning; rather, a </a:t>
            </a:r>
            <a:r>
              <a:rPr lang="en-US" i="1" dirty="0"/>
              <a:t>prompt</a:t>
            </a:r>
            <a:r>
              <a:rPr lang="en-US" dirty="0"/>
              <a:t> given to GPT-3 (i.e., the text that it continues) shows examples of a patter representing the type of task to solve</a:t>
            </a:r>
          </a:p>
          <a:p>
            <a:r>
              <a:rPr lang="en-US" dirty="0"/>
              <a:t>Basically, this method treats all tasks as autoregressive generation with a prefix, by using clever prefixes</a:t>
            </a:r>
          </a:p>
          <a:p>
            <a:r>
              <a:rPr lang="en-US" dirty="0"/>
              <a:t>For QA, for example, the prompt can be a passage followed by a sequence of a few question-answer pairs, then followed by the question to answer</a:t>
            </a:r>
          </a:p>
          <a:p>
            <a:r>
              <a:rPr lang="en-US" dirty="0"/>
              <a:t>Later papers have shown that this is an </a:t>
            </a:r>
            <a:r>
              <a:rPr lang="en-US" b="1" dirty="0"/>
              <a:t>emergent ability</a:t>
            </a:r>
            <a:r>
              <a:rPr lang="en-US" dirty="0"/>
              <a:t> when the language model grows large enough, in terms of number of parameters (i.e., this method doesn't work well for smaller versions of GPT)</a:t>
            </a:r>
          </a:p>
          <a:p>
            <a:r>
              <a:rPr lang="en-US" dirty="0"/>
              <a:t>We will discuss another emergent ability of large language models soon</a:t>
            </a:r>
          </a:p>
        </p:txBody>
      </p:sp>
    </p:spTree>
    <p:extLst>
      <p:ext uri="{BB962C8B-B14F-4D97-AF65-F5344CB8AC3E}">
        <p14:creationId xmlns:p14="http://schemas.microsoft.com/office/powerpoint/2010/main" val="4002990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4608-272C-9DD7-8A60-701267152874}"/>
              </a:ext>
            </a:extLst>
          </p:cNvPr>
          <p:cNvSpPr>
            <a:spLocks noGrp="1"/>
          </p:cNvSpPr>
          <p:nvPr>
            <p:ph type="title"/>
          </p:nvPr>
        </p:nvSpPr>
        <p:spPr/>
        <p:txBody>
          <a:bodyPr/>
          <a:lstStyle/>
          <a:p>
            <a:r>
              <a:rPr lang="en-US" dirty="0"/>
              <a:t>InstructGPT, ChatGPT, and GPT-4</a:t>
            </a:r>
          </a:p>
        </p:txBody>
      </p:sp>
      <p:sp>
        <p:nvSpPr>
          <p:cNvPr id="3" name="Content Placeholder 2">
            <a:extLst>
              <a:ext uri="{FF2B5EF4-FFF2-40B4-BE49-F238E27FC236}">
                <a16:creationId xmlns:a16="http://schemas.microsoft.com/office/drawing/2014/main" id="{A4ABBAB5-613E-4572-6EEE-E4B1D39370FA}"/>
              </a:ext>
            </a:extLst>
          </p:cNvPr>
          <p:cNvSpPr>
            <a:spLocks noGrp="1"/>
          </p:cNvSpPr>
          <p:nvPr>
            <p:ph idx="1"/>
          </p:nvPr>
        </p:nvSpPr>
        <p:spPr/>
        <p:txBody>
          <a:bodyPr>
            <a:normAutofit fontScale="62500" lnSpcReduction="20000"/>
          </a:bodyPr>
          <a:lstStyle/>
          <a:p>
            <a:r>
              <a:rPr lang="en-US" b="1" dirty="0"/>
              <a:t>InstructGPT</a:t>
            </a:r>
            <a:r>
              <a:rPr lang="en-US" dirty="0"/>
              <a:t>, sometimes called GPT-3.5, is described in the 2022 paper "Training language models to follow instructions with human feedback" by Ouyang et al.</a:t>
            </a:r>
          </a:p>
          <a:p>
            <a:r>
              <a:rPr lang="en-US" dirty="0"/>
              <a:t>InstructGPT is a modified version of GPT-3 that was fine-tuned to do a better job following instructions</a:t>
            </a:r>
          </a:p>
          <a:p>
            <a:r>
              <a:rPr lang="en-US" dirty="0"/>
              <a:t>This involved a three-step process (the figure on the next slide, from the original paper, helps to explain it):</a:t>
            </a:r>
          </a:p>
          <a:p>
            <a:pPr marL="914400" lvl="1" indent="-457200">
              <a:buFont typeface="+mj-lt"/>
              <a:buAutoNum type="arabicPeriod"/>
            </a:pPr>
            <a:r>
              <a:rPr lang="en-US" dirty="0"/>
              <a:t>First, they fine-tuned the system using supervised ML, using a dataset collected from human volunteers, consisting of prompts and responses</a:t>
            </a:r>
          </a:p>
          <a:p>
            <a:pPr marL="914400" lvl="1" indent="-457200">
              <a:buFont typeface="+mj-lt"/>
              <a:buAutoNum type="arabicPeriod"/>
            </a:pPr>
            <a:r>
              <a:rPr lang="en-US" dirty="0"/>
              <a:t>Next, they train a reward model using supervised ML to predict how good a response is, also based on a training set consisting of actual responses and human rankings</a:t>
            </a:r>
          </a:p>
          <a:p>
            <a:pPr marL="914400" lvl="1" indent="-457200">
              <a:buFont typeface="+mj-lt"/>
              <a:buAutoNum type="arabicPeriod"/>
            </a:pPr>
            <a:r>
              <a:rPr lang="en-US" dirty="0"/>
              <a:t>Third, they use the reward model, and reinforcement learning, to continue fine-tuning the system</a:t>
            </a:r>
          </a:p>
          <a:p>
            <a:r>
              <a:rPr lang="en-US" dirty="0"/>
              <a:t>They trained three separate sizes of the model, ranging in size from 1.3 billion to 175 billion parameters</a:t>
            </a:r>
          </a:p>
          <a:p>
            <a:r>
              <a:rPr lang="en-US" dirty="0"/>
              <a:t>Based on additional evaluation with human volunteers, the authors conclude that "Labelers significantly prefer InstructGPT outputs over outputs from GPT-3"</a:t>
            </a:r>
          </a:p>
          <a:p>
            <a:r>
              <a:rPr lang="en-US" dirty="0"/>
              <a:t>Evan the smallest InstructGPT model produced output in response to instructions that was usually preferred to the output of GPT-3, even though the number of parameters was smaller by a factor of over 100</a:t>
            </a:r>
          </a:p>
          <a:p>
            <a:r>
              <a:rPr lang="en-US" b="1" dirty="0"/>
              <a:t>ChatGPT</a:t>
            </a:r>
            <a:r>
              <a:rPr lang="en-US" dirty="0"/>
              <a:t> is a further fine-tuned version of InstructGPT; as far as I can tell, there is no official paper about it</a:t>
            </a:r>
          </a:p>
          <a:p>
            <a:r>
              <a:rPr lang="en-US" dirty="0"/>
              <a:t>OpenAI published a technical report on </a:t>
            </a:r>
            <a:r>
              <a:rPr lang="en-US" b="1" dirty="0"/>
              <a:t>GPT-4</a:t>
            </a:r>
            <a:r>
              <a:rPr lang="en-US" dirty="0"/>
              <a:t> in March of 2023 (I have not read it yet); the number of parameters has not officially been reported, but some estimates put the number at over a trillion</a:t>
            </a:r>
          </a:p>
        </p:txBody>
      </p:sp>
    </p:spTree>
    <p:extLst>
      <p:ext uri="{BB962C8B-B14F-4D97-AF65-F5344CB8AC3E}">
        <p14:creationId xmlns:p14="http://schemas.microsoft.com/office/powerpoint/2010/main" val="2157162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C60D-16EB-A9E1-D0F9-FF6C3FFF76F3}"/>
              </a:ext>
            </a:extLst>
          </p:cNvPr>
          <p:cNvSpPr>
            <a:spLocks noGrp="1"/>
          </p:cNvSpPr>
          <p:nvPr>
            <p:ph type="title"/>
          </p:nvPr>
        </p:nvSpPr>
        <p:spPr/>
        <p:txBody>
          <a:bodyPr/>
          <a:lstStyle/>
          <a:p>
            <a:r>
              <a:rPr lang="en-US" dirty="0"/>
              <a:t>Steps to Train InstructGPT</a:t>
            </a:r>
          </a:p>
        </p:txBody>
      </p:sp>
      <p:pic>
        <p:nvPicPr>
          <p:cNvPr id="5" name="Picture 4">
            <a:extLst>
              <a:ext uri="{FF2B5EF4-FFF2-40B4-BE49-F238E27FC236}">
                <a16:creationId xmlns:a16="http://schemas.microsoft.com/office/drawing/2014/main" id="{A28050A8-AFFE-9762-E2A4-38787EE2E8F6}"/>
              </a:ext>
            </a:extLst>
          </p:cNvPr>
          <p:cNvPicPr>
            <a:picLocks noChangeAspect="1"/>
          </p:cNvPicPr>
          <p:nvPr/>
        </p:nvPicPr>
        <p:blipFill>
          <a:blip r:embed="rId2"/>
          <a:stretch>
            <a:fillRect/>
          </a:stretch>
        </p:blipFill>
        <p:spPr>
          <a:xfrm>
            <a:off x="2418837" y="1690688"/>
            <a:ext cx="7354326" cy="4363059"/>
          </a:xfrm>
          <a:prstGeom prst="rect">
            <a:avLst/>
          </a:prstGeom>
        </p:spPr>
      </p:pic>
    </p:spTree>
    <p:extLst>
      <p:ext uri="{BB962C8B-B14F-4D97-AF65-F5344CB8AC3E}">
        <p14:creationId xmlns:p14="http://schemas.microsoft.com/office/powerpoint/2010/main" val="26512482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25FB-129B-FA3A-9190-1913410F96C5}"/>
              </a:ext>
            </a:extLst>
          </p:cNvPr>
          <p:cNvSpPr>
            <a:spLocks noGrp="1"/>
          </p:cNvSpPr>
          <p:nvPr>
            <p:ph type="title"/>
          </p:nvPr>
        </p:nvSpPr>
        <p:spPr/>
        <p:txBody>
          <a:bodyPr/>
          <a:lstStyle/>
          <a:p>
            <a:r>
              <a:rPr lang="en-US" dirty="0"/>
              <a:t>Large Language Models</a:t>
            </a:r>
          </a:p>
        </p:txBody>
      </p:sp>
      <p:sp>
        <p:nvSpPr>
          <p:cNvPr id="3" name="Content Placeholder 2">
            <a:extLst>
              <a:ext uri="{FF2B5EF4-FFF2-40B4-BE49-F238E27FC236}">
                <a16:creationId xmlns:a16="http://schemas.microsoft.com/office/drawing/2014/main" id="{7D5952DD-EF25-2D4D-4F45-2365D7964B41}"/>
              </a:ext>
            </a:extLst>
          </p:cNvPr>
          <p:cNvSpPr>
            <a:spLocks noGrp="1"/>
          </p:cNvSpPr>
          <p:nvPr>
            <p:ph idx="1"/>
          </p:nvPr>
        </p:nvSpPr>
        <p:spPr/>
        <p:txBody>
          <a:bodyPr>
            <a:normAutofit fontScale="70000" lnSpcReduction="20000"/>
          </a:bodyPr>
          <a:lstStyle/>
          <a:p>
            <a:r>
              <a:rPr lang="en-US" dirty="0"/>
              <a:t>There is no agreed upon definition as to what constitutes a </a:t>
            </a:r>
            <a:r>
              <a:rPr lang="en-US" b="1" dirty="0"/>
              <a:t>large language model</a:t>
            </a:r>
            <a:r>
              <a:rPr lang="en-US" dirty="0"/>
              <a:t> (LLM); however, the term is becoming common</a:t>
            </a:r>
          </a:p>
          <a:p>
            <a:pPr lvl="1"/>
            <a:r>
              <a:rPr lang="en-US" dirty="0"/>
              <a:t>I have seen some sources claim that GPT-3 was the first LLM, which, as we've seen, contains 175 billion parameters</a:t>
            </a:r>
          </a:p>
          <a:p>
            <a:pPr lvl="1"/>
            <a:r>
              <a:rPr lang="en-US" dirty="0"/>
              <a:t>I have seen other sources list BERT, developed about two years earlier, as an LLM, although the larger version contains only 340 million parameters</a:t>
            </a:r>
          </a:p>
          <a:p>
            <a:pPr lvl="1"/>
            <a:r>
              <a:rPr lang="en-US" dirty="0"/>
              <a:t>Another LLM is </a:t>
            </a:r>
            <a:r>
              <a:rPr lang="en-US" i="1" dirty="0" err="1"/>
              <a:t>PaLM</a:t>
            </a:r>
            <a:r>
              <a:rPr lang="en-US" dirty="0"/>
              <a:t>, described in the 2022 paper titled "</a:t>
            </a:r>
            <a:r>
              <a:rPr lang="en-US" dirty="0" err="1"/>
              <a:t>PaLM</a:t>
            </a:r>
            <a:r>
              <a:rPr lang="en-US" dirty="0"/>
              <a:t>: Scaling Language Modeling with Pathways" by </a:t>
            </a:r>
            <a:r>
              <a:rPr lang="en-US" dirty="0" err="1"/>
              <a:t>Chowdhery</a:t>
            </a:r>
            <a:r>
              <a:rPr lang="en-US" dirty="0"/>
              <a:t> et al.</a:t>
            </a:r>
          </a:p>
          <a:p>
            <a:pPr lvl="1"/>
            <a:r>
              <a:rPr lang="en-US" dirty="0"/>
              <a:t>Palm was developed at Google, and its largest version contains about 540 billion parameters</a:t>
            </a:r>
          </a:p>
          <a:p>
            <a:pPr lvl="1"/>
            <a:r>
              <a:rPr lang="en-US" dirty="0"/>
              <a:t>There are several other LLMs that I am not listing here</a:t>
            </a:r>
          </a:p>
          <a:p>
            <a:r>
              <a:rPr lang="en-US" dirty="0"/>
              <a:t>One interesting note pointed out in several papers is that LLMs seem to obey a </a:t>
            </a:r>
            <a:r>
              <a:rPr lang="en-US" b="1" dirty="0"/>
              <a:t>scaling law</a:t>
            </a:r>
          </a:p>
          <a:p>
            <a:pPr lvl="1"/>
            <a:r>
              <a:rPr lang="en-US" dirty="0"/>
              <a:t>At a high level, this basically says that performance is predictable to a high degree of accuracy as the number of parameters (or sometimes the amount of data, or compute cost) grows</a:t>
            </a:r>
          </a:p>
          <a:p>
            <a:pPr lvl="1"/>
            <a:r>
              <a:rPr lang="en-US" dirty="0"/>
              <a:t>However, this is only true for performance as a language model (i.e., what the system is trained for)</a:t>
            </a:r>
          </a:p>
          <a:p>
            <a:pPr lvl="1"/>
            <a:r>
              <a:rPr lang="en-US" dirty="0"/>
              <a:t>Other behaviors of LLMs are not predictable as a model grows</a:t>
            </a:r>
          </a:p>
          <a:p>
            <a:r>
              <a:rPr lang="en-US" dirty="0"/>
              <a:t>We have already seen one example of an </a:t>
            </a:r>
            <a:r>
              <a:rPr lang="en-US" i="1" dirty="0"/>
              <a:t>emergent ability</a:t>
            </a:r>
            <a:r>
              <a:rPr lang="en-US" dirty="0"/>
              <a:t>; another is discussed on the next slide</a:t>
            </a:r>
            <a:endParaRPr lang="en-US" i="1" dirty="0"/>
          </a:p>
          <a:p>
            <a:r>
              <a:rPr lang="en-US" dirty="0"/>
              <a:t>Other abilities may face diminishing returns as models grow larger, and some may even get worse</a:t>
            </a:r>
          </a:p>
        </p:txBody>
      </p:sp>
    </p:spTree>
    <p:extLst>
      <p:ext uri="{BB962C8B-B14F-4D97-AF65-F5344CB8AC3E}">
        <p14:creationId xmlns:p14="http://schemas.microsoft.com/office/powerpoint/2010/main" val="28275976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FDB7-96FF-39F9-A317-811F6F32C0F2}"/>
              </a:ext>
            </a:extLst>
          </p:cNvPr>
          <p:cNvSpPr>
            <a:spLocks noGrp="1"/>
          </p:cNvSpPr>
          <p:nvPr>
            <p:ph type="title"/>
          </p:nvPr>
        </p:nvSpPr>
        <p:spPr/>
        <p:txBody>
          <a:bodyPr/>
          <a:lstStyle/>
          <a:p>
            <a:r>
              <a:rPr lang="en-US" dirty="0"/>
              <a:t>Chain-of-Thought Prompting</a:t>
            </a:r>
          </a:p>
        </p:txBody>
      </p:sp>
      <p:sp>
        <p:nvSpPr>
          <p:cNvPr id="3" name="Content Placeholder 2">
            <a:extLst>
              <a:ext uri="{FF2B5EF4-FFF2-40B4-BE49-F238E27FC236}">
                <a16:creationId xmlns:a16="http://schemas.microsoft.com/office/drawing/2014/main" id="{6CD286BD-B0EE-4A25-FEB1-7AB704C696E9}"/>
              </a:ext>
            </a:extLst>
          </p:cNvPr>
          <p:cNvSpPr>
            <a:spLocks noGrp="1"/>
          </p:cNvSpPr>
          <p:nvPr>
            <p:ph idx="1"/>
          </p:nvPr>
        </p:nvSpPr>
        <p:spPr/>
        <p:txBody>
          <a:bodyPr>
            <a:normAutofit fontScale="70000" lnSpcReduction="20000"/>
          </a:bodyPr>
          <a:lstStyle/>
          <a:p>
            <a:r>
              <a:rPr lang="en-US" dirty="0"/>
              <a:t>Emergent abilities of LLMs are abilities that the models only gain after they become large enough</a:t>
            </a:r>
          </a:p>
          <a:p>
            <a:pPr lvl="1"/>
            <a:r>
              <a:rPr lang="en-US" dirty="0"/>
              <a:t>These are sometimes discovered after an LLM is released, sometimes by users as opposed to the developers</a:t>
            </a:r>
          </a:p>
          <a:p>
            <a:pPr lvl="1"/>
            <a:r>
              <a:rPr lang="en-US" dirty="0"/>
              <a:t>Often, they are unexpected (i.e., they were not predicted ahead of time by the developers)</a:t>
            </a:r>
          </a:p>
          <a:p>
            <a:r>
              <a:rPr lang="en-US" dirty="0"/>
              <a:t>We saw earlier that the ability to perform few-shot learning is an example of an emergent ability </a:t>
            </a:r>
          </a:p>
          <a:p>
            <a:r>
              <a:rPr lang="en-US" dirty="0"/>
              <a:t>Another emergent ability is related to </a:t>
            </a:r>
            <a:r>
              <a:rPr lang="en-US" b="1" dirty="0"/>
              <a:t>chain-of-thought prompting</a:t>
            </a:r>
            <a:r>
              <a:rPr lang="en-US" dirty="0"/>
              <a:t> (CoT prompting)</a:t>
            </a:r>
            <a:endParaRPr lang="en-US" b="1" dirty="0"/>
          </a:p>
          <a:p>
            <a:r>
              <a:rPr lang="en-US" dirty="0"/>
              <a:t>This has been documented in several papers, including the 2023 paper "Large Language Models are Zero-Shot Reasoners" by Kojima et al.</a:t>
            </a:r>
          </a:p>
          <a:p>
            <a:pPr lvl="1"/>
            <a:r>
              <a:rPr lang="en-US" dirty="0"/>
              <a:t>There are several datasets to test a model's performance on word problems involving multiple logical or arithmetic steps, requiring common sense (e.g., CommonSenseQA)</a:t>
            </a:r>
          </a:p>
          <a:p>
            <a:pPr lvl="1"/>
            <a:r>
              <a:rPr lang="en-US" dirty="0"/>
              <a:t>When fed the question as a prompt, ending with a phrase such as "The answer is", asking an LLM to continue the text, LLMs don't typically perform well on such tasks</a:t>
            </a:r>
          </a:p>
          <a:p>
            <a:pPr lvl="1"/>
            <a:r>
              <a:rPr lang="en-US" dirty="0"/>
              <a:t>It turns out that by including a sentence such as "Let's think step by step" to the end of the prompt, instead of a request for the answer directly, the performance improves significantly</a:t>
            </a:r>
          </a:p>
          <a:p>
            <a:pPr lvl="1"/>
            <a:r>
              <a:rPr lang="en-US" dirty="0"/>
              <a:t>Additionally, this generally causes the LLM to provide an explanation for the answer that is helpful for the user</a:t>
            </a:r>
          </a:p>
          <a:p>
            <a:pPr lvl="1"/>
            <a:r>
              <a:rPr lang="en-US" dirty="0"/>
              <a:t>CoT prompting can also be used to improve the performance of few-shot learning</a:t>
            </a:r>
          </a:p>
          <a:p>
            <a:pPr lvl="1"/>
            <a:r>
              <a:rPr lang="en-US" dirty="0"/>
              <a:t>The figure on the next slide shows an example from the paper of how CoT prompting leads to better answers (for both zero-shot and few-shot performance) for a particular question</a:t>
            </a:r>
          </a:p>
        </p:txBody>
      </p:sp>
    </p:spTree>
    <p:extLst>
      <p:ext uri="{BB962C8B-B14F-4D97-AF65-F5344CB8AC3E}">
        <p14:creationId xmlns:p14="http://schemas.microsoft.com/office/powerpoint/2010/main" val="3415762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785A-CB5C-08A5-94BA-E0C2484D2EB5}"/>
              </a:ext>
            </a:extLst>
          </p:cNvPr>
          <p:cNvSpPr>
            <a:spLocks noGrp="1"/>
          </p:cNvSpPr>
          <p:nvPr>
            <p:ph type="title"/>
          </p:nvPr>
        </p:nvSpPr>
        <p:spPr/>
        <p:txBody>
          <a:bodyPr/>
          <a:lstStyle/>
          <a:p>
            <a:r>
              <a:rPr lang="en-US" dirty="0"/>
              <a:t>Chain-of-Thought Prompting Example</a:t>
            </a:r>
          </a:p>
        </p:txBody>
      </p:sp>
      <p:pic>
        <p:nvPicPr>
          <p:cNvPr id="5" name="Picture 4">
            <a:extLst>
              <a:ext uri="{FF2B5EF4-FFF2-40B4-BE49-F238E27FC236}">
                <a16:creationId xmlns:a16="http://schemas.microsoft.com/office/drawing/2014/main" id="{50178ED0-C04A-C177-E79D-4A153B623263}"/>
              </a:ext>
            </a:extLst>
          </p:cNvPr>
          <p:cNvPicPr>
            <a:picLocks noChangeAspect="1"/>
          </p:cNvPicPr>
          <p:nvPr/>
        </p:nvPicPr>
        <p:blipFill>
          <a:blip r:embed="rId2"/>
          <a:stretch>
            <a:fillRect/>
          </a:stretch>
        </p:blipFill>
        <p:spPr>
          <a:xfrm>
            <a:off x="1706460" y="1690688"/>
            <a:ext cx="8779080" cy="4553701"/>
          </a:xfrm>
          <a:prstGeom prst="rect">
            <a:avLst/>
          </a:prstGeom>
        </p:spPr>
      </p:pic>
    </p:spTree>
    <p:extLst>
      <p:ext uri="{BB962C8B-B14F-4D97-AF65-F5344CB8AC3E}">
        <p14:creationId xmlns:p14="http://schemas.microsoft.com/office/powerpoint/2010/main" val="40176459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#5</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a:xfrm>
            <a:off x="1371599" y="3602038"/>
            <a:ext cx="9439835" cy="1655762"/>
          </a:xfrm>
        </p:spPr>
        <p:txBody>
          <a:bodyPr>
            <a:noAutofit/>
          </a:bodyPr>
          <a:lstStyle/>
          <a:p>
            <a:r>
              <a:rPr lang="en-US" sz="6000" dirty="0">
                <a:latin typeface="+mj-lt"/>
              </a:rPr>
              <a:t>Ethics and NLP</a:t>
            </a:r>
          </a:p>
        </p:txBody>
      </p:sp>
    </p:spTree>
    <p:extLst>
      <p:ext uri="{BB962C8B-B14F-4D97-AF65-F5344CB8AC3E}">
        <p14:creationId xmlns:p14="http://schemas.microsoft.com/office/powerpoint/2010/main" val="23545508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Problems with Chatbots and Dialog Systems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62500" lnSpcReduction="20000"/>
          </a:bodyPr>
          <a:lstStyle/>
          <a:p>
            <a:r>
              <a:rPr lang="en-US" dirty="0"/>
              <a:t>I am aware of at least two cases involving blatantly offensive chatbots</a:t>
            </a:r>
          </a:p>
          <a:p>
            <a:pPr lvl="1"/>
            <a:r>
              <a:rPr lang="en-US" dirty="0"/>
              <a:t>In March of 2016, Microsoft released a chatbot called Tay on Twitter</a:t>
            </a:r>
          </a:p>
          <a:p>
            <a:pPr lvl="1"/>
            <a:r>
              <a:rPr lang="en-US" dirty="0"/>
              <a:t>Tay learned from the humans it communicated with at and produced automated Tweets in response</a:t>
            </a:r>
          </a:p>
          <a:p>
            <a:pPr lvl="1"/>
            <a:r>
              <a:rPr lang="en-US" dirty="0"/>
              <a:t>It was quickly taken down after generating racist and other offensive Tweets</a:t>
            </a:r>
          </a:p>
          <a:p>
            <a:pPr lvl="1"/>
            <a:r>
              <a:rPr lang="en-US" dirty="0"/>
              <a:t>In January 2021, a Seoul-based company named Scatter Lab released a chatbot called Lee Luda on Facebook</a:t>
            </a:r>
          </a:p>
          <a:p>
            <a:pPr lvl="1"/>
            <a:r>
              <a:rPr lang="en-US" dirty="0"/>
              <a:t>It was quickly taken down after producing sexist content and other hate speech toward minorities</a:t>
            </a:r>
          </a:p>
          <a:p>
            <a:pPr lvl="1"/>
            <a:r>
              <a:rPr lang="en-US" dirty="0"/>
              <a:t>In both cases, articles about the fiascos appeared in many news sources around the world</a:t>
            </a:r>
          </a:p>
          <a:p>
            <a:r>
              <a:rPr lang="en-US" dirty="0"/>
              <a:t>The two cases mentioned above are obvious cases of NLP-based systems that learned to emulate sexist, racist, and otherwise blatantly offensive behavior</a:t>
            </a:r>
          </a:p>
          <a:p>
            <a:r>
              <a:rPr lang="en-US" dirty="0"/>
              <a:t>In other cases, behavior might be much more subtle, but still problematic; for example, a chatbot may tend to describe particular groups of people differently, based on how they are represented in their training data</a:t>
            </a:r>
          </a:p>
          <a:p>
            <a:r>
              <a:rPr lang="en-US" dirty="0"/>
              <a:t>In addition to producing offensive text, another issue with chatbots relates to privacy concerns</a:t>
            </a:r>
          </a:p>
          <a:p>
            <a:pPr lvl="1"/>
            <a:r>
              <a:rPr lang="en-US" dirty="0"/>
              <a:t>For example, a dialog system that has been trained on data that includes users' passwords might be tricked to reiterate them</a:t>
            </a:r>
          </a:p>
          <a:p>
            <a:pPr lvl="1"/>
            <a:r>
              <a:rPr lang="en-US" dirty="0"/>
              <a:t>A chatbot also might reveal private information that a trusting user admit to the chatbot</a:t>
            </a:r>
          </a:p>
          <a:p>
            <a:r>
              <a:rPr lang="en-US" dirty="0"/>
              <a:t>Modern chatbots such as ChatGPT could be used by students to write essays or to cheat in various capacities</a:t>
            </a:r>
          </a:p>
          <a:p>
            <a:r>
              <a:rPr lang="en-US" dirty="0"/>
              <a:t>Our textbook discusses ethical issues related to chatbots in Section 15.6.1, titled "Ethical Issues in Dialogue System Design"; they mention a couple of the issues discussed above</a:t>
            </a:r>
          </a:p>
        </p:txBody>
      </p:sp>
    </p:spTree>
    <p:extLst>
      <p:ext uri="{BB962C8B-B14F-4D97-AF65-F5344CB8AC3E}">
        <p14:creationId xmlns:p14="http://schemas.microsoft.com/office/powerpoint/2010/main" val="38044272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E50F-5339-47E4-B023-3CEA32A7F0AC}"/>
              </a:ext>
            </a:extLst>
          </p:cNvPr>
          <p:cNvSpPr>
            <a:spLocks noGrp="1"/>
          </p:cNvSpPr>
          <p:nvPr>
            <p:ph type="title"/>
          </p:nvPr>
        </p:nvSpPr>
        <p:spPr/>
        <p:txBody>
          <a:bodyPr/>
          <a:lstStyle/>
          <a:p>
            <a:r>
              <a:rPr lang="en-US" dirty="0"/>
              <a:t>Biased Word Embeddings</a:t>
            </a:r>
          </a:p>
        </p:txBody>
      </p:sp>
      <p:sp>
        <p:nvSpPr>
          <p:cNvPr id="3" name="Content Placeholder 2">
            <a:extLst>
              <a:ext uri="{FF2B5EF4-FFF2-40B4-BE49-F238E27FC236}">
                <a16:creationId xmlns:a16="http://schemas.microsoft.com/office/drawing/2014/main" id="{D376D7B1-6F05-4D35-AC02-099E9A2F2940}"/>
              </a:ext>
            </a:extLst>
          </p:cNvPr>
          <p:cNvSpPr>
            <a:spLocks noGrp="1"/>
          </p:cNvSpPr>
          <p:nvPr>
            <p:ph idx="1"/>
          </p:nvPr>
        </p:nvSpPr>
        <p:spPr/>
        <p:txBody>
          <a:bodyPr>
            <a:normAutofit fontScale="62500" lnSpcReduction="20000"/>
          </a:bodyPr>
          <a:lstStyle/>
          <a:p>
            <a:r>
              <a:rPr lang="en-US" dirty="0"/>
              <a:t>It turns out that bias is present at multiple levels in systems that learn from examples of human language, including static word embeddings</a:t>
            </a:r>
          </a:p>
          <a:p>
            <a:r>
              <a:rPr lang="en-US" dirty="0"/>
              <a:t>In 2016, researchers from Boston University and Microsoft published the paper "Man is to Computer Programmer as Woman is to Homemaker? Debiasing Word Embeddings" by Bolukbasi et al.</a:t>
            </a:r>
          </a:p>
          <a:p>
            <a:r>
              <a:rPr lang="en-US" dirty="0"/>
              <a:t>We'll discuss the prospects for debiasing (alluded to in the title) shortly</a:t>
            </a:r>
          </a:p>
          <a:p>
            <a:r>
              <a:rPr lang="en-US" dirty="0"/>
              <a:t>As discussed when we covered word embeddings, static word embeddings can be used to solve analogies</a:t>
            </a:r>
          </a:p>
          <a:p>
            <a:r>
              <a:rPr lang="en-US" dirty="0"/>
              <a:t>The first part of the paper's title refers to a specific case of what can word embeddings, such as those produced by GloVe and word2vec, are used to solve analogies</a:t>
            </a:r>
          </a:p>
          <a:p>
            <a:r>
              <a:rPr lang="en-US" dirty="0"/>
              <a:t>In the article, they trained word2vec embeddings on a 3-million-word corpus of Google News documents</a:t>
            </a:r>
          </a:p>
          <a:p>
            <a:r>
              <a:rPr lang="en-US" dirty="0"/>
              <a:t>Figure 1 from the paper, shown on the next slide, lists the occupations with embeddings that wind up being closest to "he" and "she"</a:t>
            </a:r>
          </a:p>
          <a:p>
            <a:r>
              <a:rPr lang="en-US" dirty="0"/>
              <a:t>The paper also claimed that word embeddings amplify biases present in language</a:t>
            </a:r>
          </a:p>
          <a:p>
            <a:r>
              <a:rPr lang="en-US" dirty="0"/>
              <a:t>I personally found the evidence for amplified biases, as discussed in this particular paper, to be anecdotal, but some other papers have made a stronger case (we'll discuss this more soon)</a:t>
            </a:r>
          </a:p>
          <a:p>
            <a:pPr marL="0" indent="0">
              <a:buNone/>
            </a:pPr>
            <a:endParaRPr lang="en-US" dirty="0"/>
          </a:p>
        </p:txBody>
      </p:sp>
    </p:spTree>
    <p:extLst>
      <p:ext uri="{BB962C8B-B14F-4D97-AF65-F5344CB8AC3E}">
        <p14:creationId xmlns:p14="http://schemas.microsoft.com/office/powerpoint/2010/main" val="42176959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63FA-3D8C-4F22-B11D-D70285D57EB4}"/>
              </a:ext>
            </a:extLst>
          </p:cNvPr>
          <p:cNvSpPr>
            <a:spLocks noGrp="1"/>
          </p:cNvSpPr>
          <p:nvPr>
            <p:ph type="title"/>
          </p:nvPr>
        </p:nvSpPr>
        <p:spPr/>
        <p:txBody>
          <a:bodyPr/>
          <a:lstStyle/>
          <a:p>
            <a:r>
              <a:rPr lang="en-US" dirty="0"/>
              <a:t>Debiasing</a:t>
            </a:r>
          </a:p>
        </p:txBody>
      </p:sp>
      <p:sp>
        <p:nvSpPr>
          <p:cNvPr id="3" name="Content Placeholder 2">
            <a:extLst>
              <a:ext uri="{FF2B5EF4-FFF2-40B4-BE49-F238E27FC236}">
                <a16:creationId xmlns:a16="http://schemas.microsoft.com/office/drawing/2014/main" id="{8C564A3D-F93F-411A-909B-151D151402B0}"/>
              </a:ext>
            </a:extLst>
          </p:cNvPr>
          <p:cNvSpPr>
            <a:spLocks noGrp="1"/>
          </p:cNvSpPr>
          <p:nvPr>
            <p:ph idx="1"/>
          </p:nvPr>
        </p:nvSpPr>
        <p:spPr/>
        <p:txBody>
          <a:bodyPr>
            <a:normAutofit fontScale="92500" lnSpcReduction="20000"/>
          </a:bodyPr>
          <a:lstStyle/>
          <a:p>
            <a:r>
              <a:rPr lang="en-US" dirty="0"/>
              <a:t>The Bolukbasi et al. paper also discusses a debiasing technique (really two variations that are similar in principle)</a:t>
            </a:r>
          </a:p>
          <a:p>
            <a:r>
              <a:rPr lang="en-US" dirty="0"/>
              <a:t>We won't discuss the details, but at a high level, their algorithm pushes biased embeddings closer to the center of "he" and "she"</a:t>
            </a:r>
          </a:p>
          <a:p>
            <a:r>
              <a:rPr lang="en-US" dirty="0"/>
              <a:t>The authors show that this can be done in such a way as to reduce the bias, while keep embeddings useful for certain tasks such as solving analogies</a:t>
            </a:r>
          </a:p>
          <a:p>
            <a:r>
              <a:rPr lang="en-US" dirty="0"/>
              <a:t>One caveat is that certain words (e.g., "grandfather" or "grandmother") should not be debiased</a:t>
            </a:r>
          </a:p>
          <a:p>
            <a:r>
              <a:rPr lang="en-US" dirty="0"/>
              <a:t>The paper discusses how the authors distinguish such gender-specific words from gender-neutral words which should be debiased</a:t>
            </a:r>
          </a:p>
          <a:p>
            <a:r>
              <a:rPr lang="en-US" dirty="0"/>
              <a:t>There are many other interesting, technical details discussed in the paper that we are leaving out</a:t>
            </a:r>
          </a:p>
        </p:txBody>
      </p:sp>
    </p:spTree>
    <p:extLst>
      <p:ext uri="{BB962C8B-B14F-4D97-AF65-F5344CB8AC3E}">
        <p14:creationId xmlns:p14="http://schemas.microsoft.com/office/powerpoint/2010/main" val="22028644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researchers from the U. of Virginia and the U. of Washington published </a:t>
            </a:r>
            <a:r>
              <a:rPr lang="en-US" sz="29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In this case, the authors provided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120A-E312-4641-A09E-B290892CE747}"/>
              </a:ext>
            </a:extLst>
          </p:cNvPr>
          <p:cNvSpPr>
            <a:spLocks noGrp="1"/>
          </p:cNvSpPr>
          <p:nvPr>
            <p:ph type="title"/>
          </p:nvPr>
        </p:nvSpPr>
        <p:spPr/>
        <p:txBody>
          <a:bodyPr/>
          <a:lstStyle/>
          <a:p>
            <a:r>
              <a:rPr lang="en-US" dirty="0"/>
              <a:t>Corpus-level Constraints</a:t>
            </a:r>
          </a:p>
        </p:txBody>
      </p:sp>
      <p:sp>
        <p:nvSpPr>
          <p:cNvPr id="3" name="Content Placeholder 2">
            <a:extLst>
              <a:ext uri="{FF2B5EF4-FFF2-40B4-BE49-F238E27FC236}">
                <a16:creationId xmlns:a16="http://schemas.microsoft.com/office/drawing/2014/main" id="{42D160F5-C347-4F62-8762-67CAE6477108}"/>
              </a:ext>
            </a:extLst>
          </p:cNvPr>
          <p:cNvSpPr>
            <a:spLocks noGrp="1"/>
          </p:cNvSpPr>
          <p:nvPr>
            <p:ph idx="1"/>
          </p:nvPr>
        </p:nvSpPr>
        <p:spPr/>
        <p:txBody>
          <a:bodyPr>
            <a:normAutofit fontScale="92500"/>
          </a:bodyPr>
          <a:lstStyle/>
          <a:p>
            <a:r>
              <a:rPr lang="en-US" dirty="0"/>
              <a:t>The Zhao et al. paper discusses an approach to reduce the bias amplification</a:t>
            </a:r>
          </a:p>
          <a:p>
            <a:r>
              <a:rPr lang="en-US" dirty="0"/>
              <a:t>We won't discuss the details, but at a high level, it ensures that predictions made by the system approximately match distributions in the training data</a:t>
            </a:r>
          </a:p>
          <a:p>
            <a:r>
              <a:rPr lang="en-US" dirty="0"/>
              <a:t>Note that this paper is not specifically dealing with embeddings, but more generally with systems that make predictions based on a training set</a:t>
            </a:r>
          </a:p>
          <a:p>
            <a:r>
              <a:rPr lang="en-US" dirty="0"/>
              <a:t>They show that their final system does still learn and amplify biases, but the amplification is approximately cut in half by their learning constraints</a:t>
            </a:r>
          </a:p>
          <a:p>
            <a:r>
              <a:rPr lang="en-US" dirty="0"/>
              <a:t>Meanwhile, the accuracy of the system's predictions do not change significantly</a:t>
            </a:r>
          </a:p>
        </p:txBody>
      </p:sp>
    </p:spTree>
    <p:extLst>
      <p:ext uri="{BB962C8B-B14F-4D97-AF65-F5344CB8AC3E}">
        <p14:creationId xmlns:p14="http://schemas.microsoft.com/office/powerpoint/2010/main" val="15258120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888F-55B8-48D3-81AA-ACF1FE70C218}"/>
              </a:ext>
            </a:extLst>
          </p:cNvPr>
          <p:cNvSpPr>
            <a:spLocks noGrp="1"/>
          </p:cNvSpPr>
          <p:nvPr>
            <p:ph type="title"/>
          </p:nvPr>
        </p:nvSpPr>
        <p:spPr/>
        <p:txBody>
          <a:bodyPr/>
          <a:lstStyle/>
          <a:p>
            <a:r>
              <a:rPr lang="en-US" dirty="0"/>
              <a:t>What Does Our Textbook Say About This?</a:t>
            </a:r>
          </a:p>
        </p:txBody>
      </p:sp>
      <p:sp>
        <p:nvSpPr>
          <p:cNvPr id="3" name="Content Placeholder 2">
            <a:extLst>
              <a:ext uri="{FF2B5EF4-FFF2-40B4-BE49-F238E27FC236}">
                <a16:creationId xmlns:a16="http://schemas.microsoft.com/office/drawing/2014/main" id="{127887FF-03C5-4370-8B0C-D287CB96A19D}"/>
              </a:ext>
            </a:extLst>
          </p:cNvPr>
          <p:cNvSpPr>
            <a:spLocks noGrp="1"/>
          </p:cNvSpPr>
          <p:nvPr>
            <p:ph idx="1"/>
          </p:nvPr>
        </p:nvSpPr>
        <p:spPr/>
        <p:txBody>
          <a:bodyPr>
            <a:normAutofit fontScale="62500" lnSpcReduction="20000"/>
          </a:bodyPr>
          <a:lstStyle/>
          <a:p>
            <a:r>
              <a:rPr lang="en-US" dirty="0"/>
              <a:t>Section 6.11 (about 1.5 pages) of the current draft of the book is titled "Bias and Embeddings"</a:t>
            </a:r>
          </a:p>
          <a:p>
            <a:r>
              <a:rPr lang="en-US" dirty="0"/>
              <a:t>The section cites both of the papers we have discussed so far, as well as several others</a:t>
            </a:r>
          </a:p>
          <a:p>
            <a:r>
              <a:rPr lang="en-US" dirty="0"/>
              <a:t>One problem that can occur due to such biases is what our textbook calls </a:t>
            </a:r>
            <a:r>
              <a:rPr lang="en-US" i="1" dirty="0"/>
              <a:t>allocational harm</a:t>
            </a:r>
          </a:p>
          <a:p>
            <a:r>
              <a:rPr lang="en-US" dirty="0"/>
              <a:t>This occurs when an ML system unfairly allocated resources (e.g., jobs) to different groups</a:t>
            </a:r>
          </a:p>
          <a:p>
            <a:r>
              <a:rPr lang="en-US" dirty="0"/>
              <a:t>An example would be if "algorithms that use embeddings as part of a search for hiring potential programmers or doctors might thus incorrectly downweight documents with women’s names"</a:t>
            </a:r>
          </a:p>
          <a:p>
            <a:r>
              <a:rPr lang="en-US" dirty="0"/>
              <a:t>Section 6.11 also discusses </a:t>
            </a:r>
            <a:r>
              <a:rPr lang="en-US" i="1" dirty="0"/>
              <a:t>representational harm</a:t>
            </a:r>
            <a:r>
              <a:rPr lang="en-US" dirty="0"/>
              <a:t> (also discussed in Section 4.10), which our textbook defines as "a harm caused by a system demeaning or even ignoring some social groups"</a:t>
            </a:r>
          </a:p>
          <a:p>
            <a:r>
              <a:rPr lang="en-US" dirty="0"/>
              <a:t>They cite a paper which measured associations between GloVe embeddings for different groups of names and other terms</a:t>
            </a:r>
          </a:p>
          <a:p>
            <a:r>
              <a:rPr lang="en-US" dirty="0"/>
              <a:t>They state, "African-American names like ‘Leroy’ and ‘Shaniqua’ had a higher GloVe cosine with unpleasant words while European-American names (‘Brad’, ‘Greg’, ‘Courtney’) had a higher cosine with pleasant words."</a:t>
            </a:r>
          </a:p>
          <a:p>
            <a:r>
              <a:rPr lang="en-US" dirty="0"/>
              <a:t>The textbook briefly mentions efforts to reduce or avoid biases in embeddings (again citing both papers that we have mentioned so far), but admits that "this remains an open problem"</a:t>
            </a:r>
          </a:p>
          <a:p>
            <a:r>
              <a:rPr lang="en-US" dirty="0"/>
              <a:t>Interestingly, the section also points out that "historical embeddings" (i.e., word embeddings trained on data from the past) can measure biases that were present in previous time periods</a:t>
            </a:r>
          </a:p>
        </p:txBody>
      </p:sp>
    </p:spTree>
    <p:extLst>
      <p:ext uri="{BB962C8B-B14F-4D97-AF65-F5344CB8AC3E}">
        <p14:creationId xmlns:p14="http://schemas.microsoft.com/office/powerpoint/2010/main" val="14204078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1BC0-6856-4670-B60C-9343DBE2F660}"/>
              </a:ext>
            </a:extLst>
          </p:cNvPr>
          <p:cNvSpPr>
            <a:spLocks noGrp="1"/>
          </p:cNvSpPr>
          <p:nvPr>
            <p:ph type="title"/>
          </p:nvPr>
        </p:nvSpPr>
        <p:spPr/>
        <p:txBody>
          <a:bodyPr/>
          <a:lstStyle/>
          <a:p>
            <a:r>
              <a:rPr lang="en-US" dirty="0"/>
              <a:t>What About Contextual Embeddings?</a:t>
            </a:r>
          </a:p>
        </p:txBody>
      </p:sp>
      <p:sp>
        <p:nvSpPr>
          <p:cNvPr id="3" name="Content Placeholder 2">
            <a:extLst>
              <a:ext uri="{FF2B5EF4-FFF2-40B4-BE49-F238E27FC236}">
                <a16:creationId xmlns:a16="http://schemas.microsoft.com/office/drawing/2014/main" id="{56E259F2-64C0-4D7C-B58A-659C3E7C879D}"/>
              </a:ext>
            </a:extLst>
          </p:cNvPr>
          <p:cNvSpPr>
            <a:spLocks noGrp="1"/>
          </p:cNvSpPr>
          <p:nvPr>
            <p:ph idx="1"/>
          </p:nvPr>
        </p:nvSpPr>
        <p:spPr/>
        <p:txBody>
          <a:bodyPr>
            <a:normAutofit fontScale="62500" lnSpcReduction="20000"/>
          </a:bodyPr>
          <a:lstStyle/>
          <a:p>
            <a:r>
              <a:rPr lang="en-US" dirty="0"/>
              <a:t>Contextual embeddings seem to exhibit biases as well</a:t>
            </a:r>
          </a:p>
          <a:p>
            <a:r>
              <a:rPr lang="en-US" dirty="0"/>
              <a:t>In a 2019, researchers at Yale University published "Assessing Social and Intersectional Biases in Contextualized Word Representations" by Tan and Celis</a:t>
            </a:r>
          </a:p>
          <a:p>
            <a:r>
              <a:rPr lang="en-US" dirty="0"/>
              <a:t>They focused on GPT-2, one of the large language models mentioned during our previous subtopic, although they also talk about BERT</a:t>
            </a:r>
          </a:p>
          <a:p>
            <a:r>
              <a:rPr lang="en-US" dirty="0"/>
              <a:t>The authors found that gender and racial biases exist in contextual embeddings, as well as in sentence embeddings</a:t>
            </a:r>
          </a:p>
          <a:p>
            <a:r>
              <a:rPr lang="en-US" dirty="0"/>
              <a:t>The authors define "intersectional biases" to be biases related to terms or names associated with people who belong to multiple underrepresented groups</a:t>
            </a:r>
          </a:p>
          <a:p>
            <a:r>
              <a:rPr lang="en-US" dirty="0"/>
              <a:t>The authors also found that intersectional biases can be greater than the sum of individual biases</a:t>
            </a:r>
          </a:p>
          <a:p>
            <a:r>
              <a:rPr lang="en-US" dirty="0"/>
              <a:t>Our textbook addresses biases exhibited by large language models in Section 10.7, titled "Potential Harms from Language Models"</a:t>
            </a:r>
          </a:p>
          <a:p>
            <a:r>
              <a:rPr lang="en-US" dirty="0"/>
              <a:t>One concept mentioned in the section is the notion of datasheets, and they cite the paper "Datasheets for Datasets" by Gebru et al.</a:t>
            </a:r>
          </a:p>
          <a:p>
            <a:r>
              <a:rPr lang="en-US" dirty="0"/>
              <a:t>This paper proposes a method to standardize documentation for machine learning datasets, to prevent them from being misused</a:t>
            </a:r>
          </a:p>
        </p:txBody>
      </p:sp>
    </p:spTree>
    <p:extLst>
      <p:ext uri="{BB962C8B-B14F-4D97-AF65-F5344CB8AC3E}">
        <p14:creationId xmlns:p14="http://schemas.microsoft.com/office/powerpoint/2010/main" val="18476597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A1B8-B192-4B12-910E-852374B426A2}"/>
              </a:ext>
            </a:extLst>
          </p:cNvPr>
          <p:cNvSpPr>
            <a:spLocks noGrp="1"/>
          </p:cNvSpPr>
          <p:nvPr>
            <p:ph type="title"/>
          </p:nvPr>
        </p:nvSpPr>
        <p:spPr/>
        <p:txBody>
          <a:bodyPr/>
          <a:lstStyle/>
          <a:p>
            <a:r>
              <a:rPr lang="en-US" dirty="0"/>
              <a:t>How Does This Affect Downstream Tasks?</a:t>
            </a:r>
          </a:p>
        </p:txBody>
      </p:sp>
      <p:sp>
        <p:nvSpPr>
          <p:cNvPr id="3" name="Content Placeholder 2">
            <a:extLst>
              <a:ext uri="{FF2B5EF4-FFF2-40B4-BE49-F238E27FC236}">
                <a16:creationId xmlns:a16="http://schemas.microsoft.com/office/drawing/2014/main" id="{E6254B5A-B4C8-475C-BC71-247448BDFF1E}"/>
              </a:ext>
            </a:extLst>
          </p:cNvPr>
          <p:cNvSpPr>
            <a:spLocks noGrp="1"/>
          </p:cNvSpPr>
          <p:nvPr>
            <p:ph idx="1"/>
          </p:nvPr>
        </p:nvSpPr>
        <p:spPr/>
        <p:txBody>
          <a:bodyPr>
            <a:normAutofit fontScale="70000" lnSpcReduction="20000"/>
          </a:bodyPr>
          <a:lstStyle/>
          <a:p>
            <a:r>
              <a:rPr lang="en-US" dirty="0"/>
              <a:t>Section 13.6 of the current draft of the textbook discusses how biased embeddings can affect modern machine translation (MT) systems</a:t>
            </a:r>
          </a:p>
          <a:p>
            <a:r>
              <a:rPr lang="en-US" dirty="0"/>
              <a:t>As an example, they talk about translating from Hungarian, which has gender-neutral pronouns, to English</a:t>
            </a:r>
          </a:p>
          <a:p>
            <a:r>
              <a:rPr lang="en-US" dirty="0"/>
              <a:t>The textbook says that such systems often default to the male gender, or base their decisions on cultural stereotypes</a:t>
            </a:r>
          </a:p>
          <a:p>
            <a:r>
              <a:rPr lang="en-US" dirty="0"/>
              <a:t>The figure on the next slide (from the textbook, citing another source) shows several translation from Hungarian to English</a:t>
            </a:r>
          </a:p>
          <a:p>
            <a:r>
              <a:rPr lang="en-US" dirty="0"/>
              <a:t>Similar problems can occur when translating to English from a language that often drops pronouns, such as Spanish</a:t>
            </a:r>
          </a:p>
          <a:p>
            <a:r>
              <a:rPr lang="en-US" dirty="0"/>
              <a:t>Another ethical issue related to MT is that large parallel corpora do not exist for many of the world's languages</a:t>
            </a:r>
          </a:p>
          <a:p>
            <a:r>
              <a:rPr lang="en-US" dirty="0"/>
              <a:t>According to the textbook, "this problem is exacerbated by the fact that cross-lingual transfer and multilingual approaches to MT tend to focus on the case where one of the languages is English"</a:t>
            </a:r>
          </a:p>
          <a:p>
            <a:r>
              <a:rPr lang="en-US" dirty="0"/>
              <a:t>They mention one effort to develop MT algorithms "for low-resource African languages"</a:t>
            </a:r>
          </a:p>
        </p:txBody>
      </p:sp>
    </p:spTree>
    <p:extLst>
      <p:ext uri="{BB962C8B-B14F-4D97-AF65-F5344CB8AC3E}">
        <p14:creationId xmlns:p14="http://schemas.microsoft.com/office/powerpoint/2010/main" val="41894256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 (from J&amp;R)</a:t>
            </a:r>
          </a:p>
        </p:txBody>
      </p:sp>
      <p:pic>
        <p:nvPicPr>
          <p:cNvPr id="5" name="Picture 4">
            <a:extLst>
              <a:ext uri="{FF2B5EF4-FFF2-40B4-BE49-F238E27FC236}">
                <a16:creationId xmlns:a16="http://schemas.microsoft.com/office/drawing/2014/main" id="{93B5ED6B-C51A-8B4C-4384-D2C84C8EAED9}"/>
              </a:ext>
            </a:extLst>
          </p:cNvPr>
          <p:cNvPicPr>
            <a:picLocks noChangeAspect="1"/>
          </p:cNvPicPr>
          <p:nvPr/>
        </p:nvPicPr>
        <p:blipFill>
          <a:blip r:embed="rId2"/>
          <a:stretch>
            <a:fillRect/>
          </a:stretch>
        </p:blipFill>
        <p:spPr>
          <a:xfrm>
            <a:off x="1163796" y="1690688"/>
            <a:ext cx="9864408" cy="3953367"/>
          </a:xfrm>
          <a:prstGeom prst="rect">
            <a:avLst/>
          </a:prstGeom>
        </p:spPr>
      </p:pic>
    </p:spTree>
    <p:extLst>
      <p:ext uri="{BB962C8B-B14F-4D97-AF65-F5344CB8AC3E}">
        <p14:creationId xmlns:p14="http://schemas.microsoft.com/office/powerpoint/2010/main" val="26382371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8072-691A-4F1B-943A-4687547F2C2A}"/>
              </a:ext>
            </a:extLst>
          </p:cNvPr>
          <p:cNvSpPr>
            <a:spLocks noGrp="1"/>
          </p:cNvSpPr>
          <p:nvPr>
            <p:ph type="title"/>
          </p:nvPr>
        </p:nvSpPr>
        <p:spPr/>
        <p:txBody>
          <a:bodyPr/>
          <a:lstStyle/>
          <a:p>
            <a:r>
              <a:rPr lang="en-US" dirty="0"/>
              <a:t>Measuring Bias</a:t>
            </a:r>
          </a:p>
        </p:txBody>
      </p:sp>
      <p:sp>
        <p:nvSpPr>
          <p:cNvPr id="3" name="Content Placeholder 2">
            <a:extLst>
              <a:ext uri="{FF2B5EF4-FFF2-40B4-BE49-F238E27FC236}">
                <a16:creationId xmlns:a16="http://schemas.microsoft.com/office/drawing/2014/main" id="{079532F3-A4AA-4013-9400-0880D0D1826F}"/>
              </a:ext>
            </a:extLst>
          </p:cNvPr>
          <p:cNvSpPr>
            <a:spLocks noGrp="1"/>
          </p:cNvSpPr>
          <p:nvPr>
            <p:ph idx="1"/>
          </p:nvPr>
        </p:nvSpPr>
        <p:spPr/>
        <p:txBody>
          <a:bodyPr>
            <a:normAutofit fontScale="70000" lnSpcReduction="20000"/>
          </a:bodyPr>
          <a:lstStyle/>
          <a:p>
            <a:r>
              <a:rPr lang="en-US" dirty="0"/>
              <a:t>How can the degrees of biases of different language models be compared?</a:t>
            </a:r>
          </a:p>
          <a:p>
            <a:r>
              <a:rPr lang="en-US" dirty="0"/>
              <a:t>In 2020, researchers from MIT, Intel AI, and McGill University published the paper "StereoSet: Measuring stereotypical bias in pretrained language models" by Nadeem et al.</a:t>
            </a:r>
          </a:p>
          <a:p>
            <a:r>
              <a:rPr lang="en-US" dirty="0"/>
              <a:t>They created StereoSet, a dataset, for the purpose of measuring biases in language models at the same time as measuring a system's performance as a language model</a:t>
            </a:r>
          </a:p>
          <a:p>
            <a:r>
              <a:rPr lang="en-US" dirty="0"/>
              <a:t>The researchers created two types of Context Association Tests (CATs)</a:t>
            </a:r>
          </a:p>
          <a:p>
            <a:pPr lvl="1"/>
            <a:r>
              <a:rPr lang="en-US" dirty="0"/>
              <a:t>In one type of CAT, systems predict the best word to fill in a blank, given three choices</a:t>
            </a:r>
          </a:p>
          <a:p>
            <a:pPr lvl="1"/>
            <a:r>
              <a:rPr lang="en-US" dirty="0"/>
              <a:t>In another type of CAT, systems predict the best follow-up sentence to a given sentence, again given three choices</a:t>
            </a:r>
          </a:p>
          <a:p>
            <a:pPr lvl="1"/>
            <a:r>
              <a:rPr lang="en-US" dirty="0"/>
              <a:t>For both types of CAT, the three choices represent a stereotype, an anti-stereotype, and an unrelated choice</a:t>
            </a:r>
          </a:p>
          <a:p>
            <a:pPr lvl="1"/>
            <a:r>
              <a:rPr lang="en-US" dirty="0"/>
              <a:t>All CATs were created using Amazon Mechanical Turk</a:t>
            </a:r>
          </a:p>
          <a:p>
            <a:pPr lvl="1"/>
            <a:r>
              <a:rPr lang="en-US" dirty="0"/>
              <a:t>The figure on the next page, taken from the paper, shows examples of both types of CATs</a:t>
            </a:r>
          </a:p>
          <a:p>
            <a:r>
              <a:rPr lang="en-US" dirty="0"/>
              <a:t>Personally, I am glad that researchers are interested in this sort of endeavor, and I respect the effort to create a resource for measuring bias in language models</a:t>
            </a:r>
          </a:p>
          <a:p>
            <a:r>
              <a:rPr lang="en-US" dirty="0"/>
              <a:t>However, I think that the approach may lead to oddly artificial examples, and so measurements using this resource may not reflect the relative biases of various systems accurately</a:t>
            </a:r>
          </a:p>
        </p:txBody>
      </p:sp>
    </p:spTree>
    <p:extLst>
      <p:ext uri="{BB962C8B-B14F-4D97-AF65-F5344CB8AC3E}">
        <p14:creationId xmlns:p14="http://schemas.microsoft.com/office/powerpoint/2010/main" val="16963843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29D5-2E8D-481C-9D62-D4A935775A63}"/>
              </a:ext>
            </a:extLst>
          </p:cNvPr>
          <p:cNvSpPr>
            <a:spLocks noGrp="1"/>
          </p:cNvSpPr>
          <p:nvPr>
            <p:ph type="title"/>
          </p:nvPr>
        </p:nvSpPr>
        <p:spPr/>
        <p:txBody>
          <a:bodyPr/>
          <a:lstStyle/>
          <a:p>
            <a:r>
              <a:rPr lang="en-US" dirty="0"/>
              <a:t>Context Association Test Examples</a:t>
            </a:r>
          </a:p>
        </p:txBody>
      </p:sp>
      <p:pic>
        <p:nvPicPr>
          <p:cNvPr id="20" name="Content Placeholder 19" descr="Text&#10;&#10;Description automatically generated">
            <a:extLst>
              <a:ext uri="{FF2B5EF4-FFF2-40B4-BE49-F238E27FC236}">
                <a16:creationId xmlns:a16="http://schemas.microsoft.com/office/drawing/2014/main" id="{35ABC95B-5577-43BD-84A2-01C3B3345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4603" y="1490397"/>
            <a:ext cx="3902794" cy="5002478"/>
          </a:xfrm>
        </p:spPr>
      </p:pic>
    </p:spTree>
    <p:extLst>
      <p:ext uri="{BB962C8B-B14F-4D97-AF65-F5344CB8AC3E}">
        <p14:creationId xmlns:p14="http://schemas.microsoft.com/office/powerpoint/2010/main" val="25170559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NLP, or machine learning in general, is used to make predictions, modern systems are often considered to be </a:t>
            </a:r>
            <a:r>
              <a:rPr lang="en-US" i="1" dirty="0"/>
              <a:t>black boxes</a:t>
            </a:r>
          </a:p>
          <a:p>
            <a:r>
              <a:rPr lang="en-US" dirty="0"/>
              <a:t>This may lead to ethical issues when such systems are used to make important decisions; for example:</a:t>
            </a:r>
          </a:p>
          <a:p>
            <a:pPr lvl="1"/>
            <a:r>
              <a:rPr lang="en-US" sz="2600" dirty="0"/>
              <a:t>Which applicants get jobs (or get interviews for a job)</a:t>
            </a:r>
          </a:p>
          <a:p>
            <a:pPr lvl="1"/>
            <a:r>
              <a:rPr lang="en-US" sz="2600" dirty="0"/>
              <a:t>What medical procedures or treatments are recommended to a patient</a:t>
            </a:r>
          </a:p>
          <a:p>
            <a:pPr lvl="1"/>
            <a:r>
              <a:rPr lang="en-US" sz="2600" dirty="0"/>
              <a:t>Which prisoners are released on parole</a:t>
            </a:r>
          </a:p>
          <a:p>
            <a:r>
              <a:rPr lang="en-US" dirty="0"/>
              <a:t>There have been some efforts to explain decisions made by machine learning systems; the general goal of doing this is often referred to as </a:t>
            </a:r>
            <a:r>
              <a:rPr lang="en-US" i="1" dirty="0"/>
              <a:t>explainable AI </a:t>
            </a:r>
            <a:r>
              <a:rPr lang="en-US" dirty="0"/>
              <a:t>(xAI)</a:t>
            </a:r>
          </a:p>
          <a:p>
            <a:r>
              <a:rPr lang="en-US" dirty="0"/>
              <a:t>For example, some such efforts involve using a simpler ML approach to predict the outputs of a deep learning approach, and then checking what features are weighted highly</a:t>
            </a:r>
          </a:p>
          <a:p>
            <a:r>
              <a:rPr lang="en-US" dirty="0"/>
              <a:t>However, most humans would probably not be satisfied by such explanations</a:t>
            </a:r>
          </a:p>
          <a:p>
            <a:r>
              <a:rPr lang="en-US" dirty="0"/>
              <a:t>In 2018, researchers from the University of Oxford and the University of Surrey published the paper </a:t>
            </a:r>
            <a:r>
              <a:rPr lang="en-US" sz="2900" dirty="0"/>
              <a:t>"Explaining Explanations in AI" by Mittelstadt et al. to summarize efforts, at that time, in this area</a:t>
            </a:r>
          </a:p>
          <a:p>
            <a:r>
              <a:rPr lang="en-US" dirty="0"/>
              <a:t>In addition to summarizing current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606B-1C95-4F5D-8E67-95CD9F7FE77C}"/>
              </a:ext>
            </a:extLst>
          </p:cNvPr>
          <p:cNvSpPr>
            <a:spLocks noGrp="1"/>
          </p:cNvSpPr>
          <p:nvPr>
            <p:ph type="title"/>
          </p:nvPr>
        </p:nvSpPr>
        <p:spPr/>
        <p:txBody>
          <a:bodyPr/>
          <a:lstStyle/>
          <a:p>
            <a:r>
              <a:rPr lang="en-US" dirty="0"/>
              <a:t>BERTology</a:t>
            </a:r>
          </a:p>
        </p:txBody>
      </p:sp>
      <p:sp>
        <p:nvSpPr>
          <p:cNvPr id="3" name="Content Placeholder 2">
            <a:extLst>
              <a:ext uri="{FF2B5EF4-FFF2-40B4-BE49-F238E27FC236}">
                <a16:creationId xmlns:a16="http://schemas.microsoft.com/office/drawing/2014/main" id="{F7AE82C3-BB9F-4A1B-9AA6-2D7679DA92E4}"/>
              </a:ext>
            </a:extLst>
          </p:cNvPr>
          <p:cNvSpPr>
            <a:spLocks noGrp="1"/>
          </p:cNvSpPr>
          <p:nvPr>
            <p:ph idx="1"/>
          </p:nvPr>
        </p:nvSpPr>
        <p:spPr/>
        <p:txBody>
          <a:bodyPr>
            <a:normAutofit fontScale="85000" lnSpcReduction="20000"/>
          </a:bodyPr>
          <a:lstStyle/>
          <a:p>
            <a:r>
              <a:rPr lang="en-US" dirty="0"/>
              <a:t>Specifically relevant to modern NLP, and related to the more general goal of xAI, some researchers have investigated how BERT works</a:t>
            </a:r>
          </a:p>
          <a:p>
            <a:r>
              <a:rPr lang="en-US" dirty="0"/>
              <a:t>The general approach is sometimes referred to as </a:t>
            </a:r>
            <a:r>
              <a:rPr lang="en-US" i="1" dirty="0"/>
              <a:t>BERTology</a:t>
            </a:r>
          </a:p>
          <a:p>
            <a:r>
              <a:rPr lang="en-US" dirty="0"/>
              <a:t>In 2020, a survey paper about BERTology was published by researchers from the University of Copenhagen and the University of Massachusetts </a:t>
            </a:r>
            <a:r>
              <a:rPr lang="en-US" dirty="0" err="1"/>
              <a:t>Lowel</a:t>
            </a:r>
            <a:endParaRPr lang="en-US" dirty="0"/>
          </a:p>
          <a:p>
            <a:r>
              <a:rPr lang="en-US" dirty="0"/>
              <a:t>The paper is titled, "A Primer in BERTology: What We Know About How BERT Works" by Roges et al.</a:t>
            </a:r>
          </a:p>
          <a:p>
            <a:r>
              <a:rPr lang="en-US" dirty="0"/>
              <a:t>This paper explores the results of over 150 other papers that could be considered to deal with BERTology (each very briefly, of course)</a:t>
            </a:r>
          </a:p>
          <a:p>
            <a:r>
              <a:rPr lang="en-US" dirty="0"/>
              <a:t>In my estimation, most works on BERTology are just exploring what sets of layers and/or weights encode information useful for specific sorts of tasks</a:t>
            </a:r>
          </a:p>
          <a:p>
            <a:r>
              <a:rPr lang="en-US" dirty="0"/>
              <a:t>As with more general xAI, I don't think the results described in the survey paper would be satisfying to most humans wanting an explanation of predictions</a:t>
            </a:r>
          </a:p>
        </p:txBody>
      </p:sp>
    </p:spTree>
    <p:extLst>
      <p:ext uri="{BB962C8B-B14F-4D97-AF65-F5344CB8AC3E}">
        <p14:creationId xmlns:p14="http://schemas.microsoft.com/office/powerpoint/2010/main" val="5017552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Other AI Disciplines</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70000" lnSpcReduction="20000"/>
          </a:bodyPr>
          <a:lstStyle/>
          <a:p>
            <a:r>
              <a:rPr lang="en-US" dirty="0"/>
              <a:t>Bias is not just a problem for NLP, but for ML and AI in general</a:t>
            </a:r>
          </a:p>
          <a:p>
            <a:r>
              <a:rPr lang="en-US" dirty="0"/>
              <a:t>One ethical issue that has garnered mainstream attention is the use of software to predict recidivism of criminals</a:t>
            </a:r>
          </a:p>
          <a:p>
            <a:pPr lvl="1"/>
            <a:r>
              <a:rPr lang="en-US" dirty="0"/>
              <a:t>A widely used software tool for aiding such predictions is known as Correctional Offender Management Profiling for Alternative Sanctions (COMPAS)</a:t>
            </a:r>
          </a:p>
          <a:p>
            <a:pPr lvl="1"/>
            <a:r>
              <a:rPr lang="en-US" dirty="0"/>
              <a:t>The software has been used to influence decisions related to parole and sentencing</a:t>
            </a:r>
          </a:p>
          <a:p>
            <a:pPr lvl="1"/>
            <a:r>
              <a:rPr lang="en-US" dirty="0"/>
              <a:t>This was investigated by ProPublica in 2016</a:t>
            </a:r>
          </a:p>
          <a:p>
            <a:pPr lvl="1"/>
            <a:r>
              <a:rPr lang="en-US" dirty="0"/>
              <a:t>The findings were published in an article, available online, title, </a:t>
            </a:r>
            <a:r>
              <a:rPr lang="en-US" sz="2400" dirty="0"/>
              <a:t>"Machine Bias: There’s software used across the country to predict future criminals. And it’s biased against blacks." by Angwin et al.</a:t>
            </a:r>
          </a:p>
          <a:p>
            <a:r>
              <a:rPr lang="en-US" dirty="0"/>
              <a:t>Another ethical issue garnering mainstream attention deals with the use of facial recognition software for various purposes (including, for example, gaining entry into certain buildings)</a:t>
            </a:r>
          </a:p>
          <a:p>
            <a:pPr lvl="1"/>
            <a:r>
              <a:rPr lang="en-US" dirty="0"/>
              <a:t>Obviously, this invokes privacy concerns</a:t>
            </a:r>
          </a:p>
          <a:p>
            <a:pPr lvl="1"/>
            <a:r>
              <a:rPr lang="en-US" dirty="0"/>
              <a:t>Another, less obvious issue, is that some facial recognition systems and facial detection systems have been shown to be less accurate for minorities</a:t>
            </a:r>
          </a:p>
          <a:p>
            <a:pPr lvl="1"/>
            <a:r>
              <a:rPr lang="en-US" dirty="0"/>
              <a:t>I highly recommend a documentary from 2020 related to this, called "Coded Bias"</a:t>
            </a:r>
          </a:p>
          <a:p>
            <a:pPr lvl="1"/>
            <a:r>
              <a:rPr lang="en-US" dirty="0"/>
              <a:t>The documentary focuses on Joy Buolamwini, a researcher at the MIT Media Lab</a:t>
            </a:r>
          </a:p>
          <a:p>
            <a:pPr lvl="1"/>
            <a:r>
              <a:rPr lang="en-US" dirty="0"/>
              <a:t>After discovering this problem, she founded the Algorithmic Justice League to help combat bias in AI software</a:t>
            </a:r>
          </a:p>
        </p:txBody>
      </p:sp>
    </p:spTree>
    <p:extLst>
      <p:ext uri="{BB962C8B-B14F-4D97-AF65-F5344CB8AC3E}">
        <p14:creationId xmlns:p14="http://schemas.microsoft.com/office/powerpoint/2010/main" val="41320504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In 2020, an ethicist at the University of Tuebingen presents an overview of the field of AI ethics in an article titled, "The Ethics of AI Ethics" by Hagendorff</a:t>
            </a:r>
          </a:p>
          <a:p>
            <a:r>
              <a:rPr lang="en-US" dirty="0"/>
              <a:t>The author examines 21 sets of AI ethics guidelines produced by companies and other institutions that engage in AI and ML research and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There is no reinforcement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In 2021, researchers interested in algorithmic bias reported on the state of AI ethics as taught at colleges and universities</a:t>
            </a:r>
          </a:p>
          <a:p>
            <a:r>
              <a:rPr lang="en-US" dirty="0"/>
              <a:t>They reported their findings in a paper titled, "You Can’t Sit With Us: Exclusionary Pedagogy in AI Ethics Education" by Raji et al.</a:t>
            </a:r>
          </a:p>
          <a:p>
            <a:r>
              <a:rPr lang="en-US" dirty="0"/>
              <a:t>The authors express the following views (among others);</a:t>
            </a:r>
          </a:p>
          <a:p>
            <a:pPr lvl="1"/>
            <a:r>
              <a:rPr lang="en-US" dirty="0"/>
              <a:t>There are few courses on AI ethics, and ethics is rarely including in the syllabi of AI-related courses</a:t>
            </a:r>
          </a:p>
          <a:p>
            <a:pPr lvl="1"/>
            <a:r>
              <a:rPr lang="en-US" dirty="0"/>
              <a:t>Faculty specializing in computer science and engineering rarely work together with HSS faculty</a:t>
            </a:r>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 (Gebru was also the first author of the paper "Datasheets for Datasets, mentioned earlier in this subtopic)</a:t>
            </a:r>
          </a:p>
          <a:p>
            <a:r>
              <a:rPr lang="en-US" dirty="0"/>
              <a:t>Gebru co-authored a paper supposedly written by seven authors, including collaborators from the University of Washington and Google (although only four authors are listed on the published paper)</a:t>
            </a:r>
          </a:p>
          <a:p>
            <a:r>
              <a:rPr lang="en-US" dirty="0"/>
              <a:t>The paper is titled</a:t>
            </a:r>
            <a:r>
              <a:rPr lang="en-US" sz="2400" dirty="0"/>
              <a:t> </a:t>
            </a:r>
            <a:r>
              <a:rPr lang="en-US" sz="2700" dirty="0"/>
              <a:t>"On the Dangers of Stochastic Parrots: Can Language Models Be Too Big?" by Bender et al.</a:t>
            </a:r>
          </a:p>
          <a:p>
            <a:r>
              <a:rPr lang="en-US" dirty="0"/>
              <a:t>The paper heavily criticizes large language models, including BERT, which was developed by Google</a:t>
            </a:r>
          </a:p>
          <a:p>
            <a:r>
              <a:rPr lang="en-US" dirty="0"/>
              <a:t>Before publication, Google supposedly asked her and their other employees to remove their names from the paper</a:t>
            </a:r>
          </a:p>
          <a:p>
            <a:r>
              <a:rPr lang="en-US" dirty="0"/>
              <a:t>One problem that representatives from Google claimed they had with the paper is that it does not address algorithmic efforts to mitigate bias in language models</a:t>
            </a:r>
          </a:p>
          <a:p>
            <a:r>
              <a:rPr lang="en-US" dirty="0"/>
              <a:t>Gebru refused to remove her name from the paper; she was then allegedly fired from Google (although Google apparently refutes this, claiming that Gebru resigned)</a:t>
            </a:r>
          </a:p>
          <a:p>
            <a:r>
              <a:rPr lang="en-US" dirty="0"/>
              <a:t>This firing garnered national attention, and many researchers, ethicists, and Google employees have expressed support for Gebru</a:t>
            </a:r>
          </a:p>
          <a:p>
            <a:r>
              <a:rPr lang="en-US" dirty="0"/>
              <a:t>The other co-lead of the team on AI Ethics at Google,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Bender and Gebru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Bender and Gebru conclude that the only way to avoid some of these issues is to user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2909-F3C5-C6CC-4D06-D6E3873FBD42}"/>
              </a:ext>
            </a:extLst>
          </p:cNvPr>
          <p:cNvSpPr>
            <a:spLocks noGrp="1"/>
          </p:cNvSpPr>
          <p:nvPr>
            <p:ph type="title"/>
          </p:nvPr>
        </p:nvSpPr>
        <p:spPr/>
        <p:txBody>
          <a:bodyPr/>
          <a:lstStyle/>
          <a:p>
            <a:r>
              <a:rPr lang="en-US" dirty="0"/>
              <a:t>Other Concerns about AI and NLP</a:t>
            </a:r>
          </a:p>
        </p:txBody>
      </p:sp>
      <p:sp>
        <p:nvSpPr>
          <p:cNvPr id="3" name="Content Placeholder 2">
            <a:extLst>
              <a:ext uri="{FF2B5EF4-FFF2-40B4-BE49-F238E27FC236}">
                <a16:creationId xmlns:a16="http://schemas.microsoft.com/office/drawing/2014/main" id="{FAD53945-EF63-84EC-7EDE-2ED170AD43F6}"/>
              </a:ext>
            </a:extLst>
          </p:cNvPr>
          <p:cNvSpPr>
            <a:spLocks noGrp="1"/>
          </p:cNvSpPr>
          <p:nvPr>
            <p:ph idx="1"/>
          </p:nvPr>
        </p:nvSpPr>
        <p:spPr/>
        <p:txBody>
          <a:bodyPr>
            <a:normAutofit fontScale="62500" lnSpcReduction="20000"/>
          </a:bodyPr>
          <a:lstStyle/>
          <a:p>
            <a:r>
              <a:rPr lang="en-US" dirty="0"/>
              <a:t>One concern about AI systems is that may replace many jobs (e.g., this was a major topic of Andrew Yang's presidential campaign in 2020)</a:t>
            </a:r>
          </a:p>
          <a:p>
            <a:r>
              <a:rPr lang="en-US" dirty="0"/>
              <a:t>Another concern deals with the exploitation of crowdsource workers who are used to collect training data</a:t>
            </a:r>
          </a:p>
          <a:p>
            <a:pPr lvl="1"/>
            <a:r>
              <a:rPr lang="en-US" dirty="0"/>
              <a:t>For example, a recent Time article documented the use of Kenyan workers, who reportedly earned under $2 per hour, to sift through toxic content, as part of the effort to make ChatGPT less toxic</a:t>
            </a:r>
          </a:p>
          <a:p>
            <a:pPr lvl="1"/>
            <a:r>
              <a:rPr lang="en-US" dirty="0"/>
              <a:t>That article is available here: </a:t>
            </a:r>
            <a:r>
              <a:rPr lang="en-US" dirty="0">
                <a:hlinkClick r:id="rId2"/>
              </a:rPr>
              <a:t>https://time.com/6247678/openai-chatgpt-kenya-workers/</a:t>
            </a:r>
            <a:endParaRPr lang="en-US" dirty="0"/>
          </a:p>
          <a:p>
            <a:r>
              <a:rPr lang="en-US" dirty="0"/>
              <a:t>At least one Google employee (Blake Lemoine) made national news for expressing his opinion that certain AI systems are already sentient; he has since been fired</a:t>
            </a:r>
          </a:p>
          <a:p>
            <a:r>
              <a:rPr lang="en-US" dirty="0"/>
              <a:t>About the possibility of sentient AI systems, I will express some personal views:</a:t>
            </a:r>
          </a:p>
          <a:p>
            <a:pPr lvl="1"/>
            <a:r>
              <a:rPr lang="en-US" dirty="0"/>
              <a:t>I personally think it is not at all feasible that AI systems are sentient, and I think most experts believe that they are not</a:t>
            </a:r>
          </a:p>
          <a:p>
            <a:pPr lvl="1"/>
            <a:r>
              <a:rPr lang="en-US" dirty="0"/>
              <a:t>I personally believe it is theoretically impossible for a digital computer to be sentient, to be intelligent, or to understand language (according to one recent poll, NLP experts are almost evenly split on this last point)</a:t>
            </a:r>
          </a:p>
          <a:p>
            <a:pPr lvl="1"/>
            <a:r>
              <a:rPr lang="en-US" dirty="0"/>
              <a:t>However, even if AI systems are not sentient, it might be possible for them to act as if they are, in at least certain capacities</a:t>
            </a:r>
          </a:p>
          <a:p>
            <a:r>
              <a:rPr lang="en-US" dirty="0"/>
              <a:t>In April 2023, Samuel Bowman, an NLP researcher from NYU, published a paper titled "Eight Things to Know about Large Language Models"</a:t>
            </a:r>
          </a:p>
          <a:p>
            <a:pPr lvl="1"/>
            <a:r>
              <a:rPr lang="en-US" dirty="0"/>
              <a:t>We have already discussed some of his points, but he makes some very interesting observations</a:t>
            </a:r>
          </a:p>
          <a:p>
            <a:pPr lvl="1"/>
            <a:r>
              <a:rPr lang="en-US" dirty="0"/>
              <a:t>For example, Borman points out, "Because many important LLM capabilities are emergent and difficult to predict, LLM developers have relatively little influence on precisely what capabilities future LLMs will have"</a:t>
            </a:r>
          </a:p>
        </p:txBody>
      </p:sp>
    </p:spTree>
    <p:extLst>
      <p:ext uri="{BB962C8B-B14F-4D97-AF65-F5344CB8AC3E}">
        <p14:creationId xmlns:p14="http://schemas.microsoft.com/office/powerpoint/2010/main" val="8307178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8F70-4647-16F7-E4FC-339A4F9B3D1B}"/>
              </a:ext>
            </a:extLst>
          </p:cNvPr>
          <p:cNvSpPr>
            <a:spLocks noGrp="1"/>
          </p:cNvSpPr>
          <p:nvPr>
            <p:ph type="title"/>
          </p:nvPr>
        </p:nvSpPr>
        <p:spPr/>
        <p:txBody>
          <a:bodyPr/>
          <a:lstStyle/>
          <a:p>
            <a:r>
              <a:rPr lang="en-US" dirty="0"/>
              <a:t>Pause Giant AI Experiments: An Open Letter</a:t>
            </a:r>
          </a:p>
        </p:txBody>
      </p:sp>
      <p:sp>
        <p:nvSpPr>
          <p:cNvPr id="3" name="Content Placeholder 2">
            <a:extLst>
              <a:ext uri="{FF2B5EF4-FFF2-40B4-BE49-F238E27FC236}">
                <a16:creationId xmlns:a16="http://schemas.microsoft.com/office/drawing/2014/main" id="{DDFE464A-379B-475F-7A0D-939A3ACDBE7C}"/>
              </a:ext>
            </a:extLst>
          </p:cNvPr>
          <p:cNvSpPr>
            <a:spLocks noGrp="1"/>
          </p:cNvSpPr>
          <p:nvPr>
            <p:ph idx="1"/>
          </p:nvPr>
        </p:nvSpPr>
        <p:spPr/>
        <p:txBody>
          <a:bodyPr>
            <a:normAutofit fontScale="70000" lnSpcReduction="20000"/>
          </a:bodyPr>
          <a:lstStyle/>
          <a:p>
            <a:r>
              <a:rPr lang="en-US" dirty="0"/>
              <a:t>In March 2023, an open letter was published by the Future of Life Institute</a:t>
            </a:r>
          </a:p>
          <a:p>
            <a:pPr lvl="1"/>
            <a:r>
              <a:rPr lang="en-US" dirty="0"/>
              <a:t>The letter is available here: </a:t>
            </a:r>
            <a:r>
              <a:rPr lang="en-US" dirty="0">
                <a:hlinkClick r:id="rId2"/>
              </a:rPr>
              <a:t>https://futureoflife.org/open-letter/pause-giant-ai-experiments/</a:t>
            </a:r>
            <a:endParaRPr lang="en-US" dirty="0"/>
          </a:p>
          <a:p>
            <a:pPr lvl="1"/>
            <a:r>
              <a:rPr lang="en-US" dirty="0"/>
              <a:t>The organization's mission is aimed at "steering transformative technology towards benefiting life and away from extreme large-scale risks"</a:t>
            </a:r>
          </a:p>
          <a:p>
            <a:pPr lvl="1"/>
            <a:r>
              <a:rPr lang="en-US" dirty="0"/>
              <a:t>The open letters stats by calling on "all AI labs to immediately pause for at least 6 months the training of AI systems more powerful than GPT-4"</a:t>
            </a:r>
          </a:p>
          <a:p>
            <a:pPr lvl="1"/>
            <a:r>
              <a:rPr lang="en-US" dirty="0"/>
              <a:t>The letter has gained over 30,000 signatures; some of the notable signatories include Andrew Yang, Elon Musk, Stuart Russell, Yoshua Bengio, Steve Wozniak, etc.</a:t>
            </a:r>
          </a:p>
          <a:p>
            <a:pPr lvl="1"/>
            <a:r>
              <a:rPr lang="en-US" dirty="0"/>
              <a:t>The letter warns of "potentially catastrophic effects on society"</a:t>
            </a:r>
          </a:p>
          <a:p>
            <a:pPr lvl="1"/>
            <a:r>
              <a:rPr lang="en-US" dirty="0"/>
              <a:t>The letter recommends government intervention, the implementation of safety protocols,  and the creation of regulatory authorities to provide oversight on future AI research</a:t>
            </a:r>
          </a:p>
          <a:p>
            <a:r>
              <a:rPr lang="en-US" dirty="0"/>
              <a:t>This open letter has made national news, and I would say there has been a mixed reaction to it</a:t>
            </a:r>
          </a:p>
          <a:p>
            <a:pPr lvl="1"/>
            <a:r>
              <a:rPr lang="en-US" dirty="0"/>
              <a:t>All four authors of the "Stochastic Parrots" paper, which happens to be the first paper cited in the open letter, have publicly posted </a:t>
            </a:r>
            <a:r>
              <a:rPr lang="en-US" dirty="0">
                <a:hlinkClick r:id="rId3"/>
              </a:rPr>
              <a:t>a statement in response to the open letter</a:t>
            </a:r>
            <a:endParaRPr lang="en-US" dirty="0"/>
          </a:p>
          <a:p>
            <a:pPr lvl="1"/>
            <a:r>
              <a:rPr lang="en-US" dirty="0"/>
              <a:t>These authors claims that while "there are a number of recommendations in the letter that we agree", these are "overshadowed by fearmongering and AI hype"</a:t>
            </a:r>
          </a:p>
          <a:p>
            <a:pPr lvl="1"/>
            <a:r>
              <a:rPr lang="en-US" dirty="0"/>
              <a:t>The statement claims to be more concerned with the "actual harms resulting from the deployment of AI systems today", rather than hypothetical future harms from "imaginary powerful digital minds"</a:t>
            </a:r>
          </a:p>
        </p:txBody>
      </p:sp>
    </p:spTree>
    <p:extLst>
      <p:ext uri="{BB962C8B-B14F-4D97-AF65-F5344CB8AC3E}">
        <p14:creationId xmlns:p14="http://schemas.microsoft.com/office/powerpoint/2010/main" val="20223864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Some Concluding Questions</a:t>
            </a:r>
          </a:p>
        </p:txBody>
      </p:sp>
    </p:spTree>
    <p:extLst>
      <p:ext uri="{BB962C8B-B14F-4D97-AF65-F5344CB8AC3E}">
        <p14:creationId xmlns:p14="http://schemas.microsoft.com/office/powerpoint/2010/main" val="8223077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p:txBody>
      </p:sp>
    </p:spTree>
    <p:extLst>
      <p:ext uri="{BB962C8B-B14F-4D97-AF65-F5344CB8AC3E}">
        <p14:creationId xmlns:p14="http://schemas.microsoft.com/office/powerpoint/2010/main" val="25767596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p:txBody>
      </p:sp>
    </p:spTree>
    <p:extLst>
      <p:ext uri="{BB962C8B-B14F-4D97-AF65-F5344CB8AC3E}">
        <p14:creationId xmlns:p14="http://schemas.microsoft.com/office/powerpoint/2010/main" val="18360604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p:txBody>
      </p:sp>
    </p:spTree>
    <p:extLst>
      <p:ext uri="{BB962C8B-B14F-4D97-AF65-F5344CB8AC3E}">
        <p14:creationId xmlns:p14="http://schemas.microsoft.com/office/powerpoint/2010/main" val="20726068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p:txBody>
      </p:sp>
    </p:spTree>
    <p:extLst>
      <p:ext uri="{BB962C8B-B14F-4D97-AF65-F5344CB8AC3E}">
        <p14:creationId xmlns:p14="http://schemas.microsoft.com/office/powerpoint/2010/main" val="34992396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a:p>
            <a:pPr>
              <a:lnSpc>
                <a:spcPct val="80000"/>
              </a:lnSpc>
            </a:pPr>
            <a:r>
              <a:rPr lang="en-US" sz="2400" dirty="0"/>
              <a:t>What additional emergent abilities of LLMs will be discovered?</a:t>
            </a:r>
          </a:p>
        </p:txBody>
      </p:sp>
    </p:spTree>
    <p:extLst>
      <p:ext uri="{BB962C8B-B14F-4D97-AF65-F5344CB8AC3E}">
        <p14:creationId xmlns:p14="http://schemas.microsoft.com/office/powerpoint/2010/main" val="27923013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a:p>
            <a:pPr>
              <a:lnSpc>
                <a:spcPct val="80000"/>
              </a:lnSpc>
            </a:pPr>
            <a:r>
              <a:rPr lang="en-US" sz="2400" dirty="0"/>
              <a:t>What additional emergent abilities of LLMs will be discovered?</a:t>
            </a:r>
          </a:p>
          <a:p>
            <a:pPr>
              <a:lnSpc>
                <a:spcPct val="80000"/>
              </a:lnSpc>
            </a:pPr>
            <a:r>
              <a:rPr lang="en-US" sz="2400" dirty="0"/>
              <a:t>Can the performance bounds for some NLP tasks be pushed higher using information from linguistics?</a:t>
            </a:r>
          </a:p>
        </p:txBody>
      </p:sp>
    </p:spTree>
    <p:extLst>
      <p:ext uri="{BB962C8B-B14F-4D97-AF65-F5344CB8AC3E}">
        <p14:creationId xmlns:p14="http://schemas.microsoft.com/office/powerpoint/2010/main" val="37907781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a:p>
            <a:pPr>
              <a:lnSpc>
                <a:spcPct val="80000"/>
              </a:lnSpc>
            </a:pPr>
            <a:r>
              <a:rPr lang="en-US" sz="2400" dirty="0"/>
              <a:t>What additional emergent abilities of LLMs will be discovered?</a:t>
            </a:r>
          </a:p>
          <a:p>
            <a:pPr>
              <a:lnSpc>
                <a:spcPct val="80000"/>
              </a:lnSpc>
            </a:pPr>
            <a:r>
              <a:rPr lang="en-US" sz="2400" dirty="0"/>
              <a:t>Can the performance bounds for some NLP tasks be pushed higher using information from linguistics?</a:t>
            </a:r>
          </a:p>
          <a:p>
            <a:pPr>
              <a:lnSpc>
                <a:spcPct val="80000"/>
              </a:lnSpc>
            </a:pPr>
            <a:r>
              <a:rPr lang="en-US" sz="2400" dirty="0"/>
              <a:t>Are there algorithmic or data-based solutions to current ethical issues in NLP?</a:t>
            </a:r>
          </a:p>
        </p:txBody>
      </p:sp>
    </p:spTree>
    <p:extLst>
      <p:ext uri="{BB962C8B-B14F-4D97-AF65-F5344CB8AC3E}">
        <p14:creationId xmlns:p14="http://schemas.microsoft.com/office/powerpoint/2010/main" val="40206906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a:p>
            <a:pPr>
              <a:lnSpc>
                <a:spcPct val="80000"/>
              </a:lnSpc>
            </a:pPr>
            <a:r>
              <a:rPr lang="en-US" sz="2400" dirty="0"/>
              <a:t>What additional emergent abilities of LLMs will be discovered?</a:t>
            </a:r>
          </a:p>
          <a:p>
            <a:pPr>
              <a:lnSpc>
                <a:spcPct val="80000"/>
              </a:lnSpc>
            </a:pPr>
            <a:r>
              <a:rPr lang="en-US" sz="2400" dirty="0"/>
              <a:t>Can the performance bounds for some NLP tasks be pushed higher using information from linguistics?</a:t>
            </a:r>
          </a:p>
          <a:p>
            <a:pPr>
              <a:lnSpc>
                <a:spcPct val="80000"/>
              </a:lnSpc>
            </a:pPr>
            <a:r>
              <a:rPr lang="en-US" sz="2400" dirty="0"/>
              <a:t>Are there algorithmic or data-based solutions to current ethical issues in NLP?</a:t>
            </a:r>
          </a:p>
          <a:p>
            <a:pPr>
              <a:lnSpc>
                <a:spcPct val="80000"/>
              </a:lnSpc>
            </a:pPr>
            <a:r>
              <a:rPr lang="en-US" sz="2400" dirty="0"/>
              <a:t>How serious are the future threats posed by LLMs?</a:t>
            </a:r>
          </a:p>
        </p:txBody>
      </p:sp>
    </p:spTree>
    <p:extLst>
      <p:ext uri="{BB962C8B-B14F-4D97-AF65-F5344CB8AC3E}">
        <p14:creationId xmlns:p14="http://schemas.microsoft.com/office/powerpoint/2010/main" val="3584130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Nine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Autofit/>
          </a:bodyPr>
          <a:lstStyle/>
          <a:p>
            <a:pPr>
              <a:lnSpc>
                <a:spcPct val="80000"/>
              </a:lnSpc>
            </a:pPr>
            <a:r>
              <a:rPr lang="en-US" sz="2400" dirty="0"/>
              <a:t>Will NLP continue to be dominated by transformer-based deep learning approaches?</a:t>
            </a:r>
          </a:p>
          <a:p>
            <a:pPr>
              <a:lnSpc>
                <a:spcPct val="80000"/>
              </a:lnSpc>
            </a:pPr>
            <a:r>
              <a:rPr lang="en-US" sz="2400" dirty="0"/>
              <a:t>Will the size of LLMs continue to grow significantly?</a:t>
            </a:r>
          </a:p>
          <a:p>
            <a:pPr>
              <a:lnSpc>
                <a:spcPct val="80000"/>
              </a:lnSpc>
            </a:pPr>
            <a:r>
              <a:rPr lang="en-US" sz="2400" dirty="0"/>
              <a:t>If so, will their performance as a language model continue to scale?</a:t>
            </a:r>
          </a:p>
          <a:p>
            <a:pPr>
              <a:lnSpc>
                <a:spcPct val="80000"/>
              </a:lnSpc>
            </a:pPr>
            <a:r>
              <a:rPr lang="en-US" sz="2400" dirty="0"/>
              <a:t>Will the performance of LLMs on other NLP tasks hit a ceiling?</a:t>
            </a:r>
          </a:p>
          <a:p>
            <a:pPr>
              <a:lnSpc>
                <a:spcPct val="80000"/>
              </a:lnSpc>
            </a:pPr>
            <a:r>
              <a:rPr lang="en-US" sz="2400" dirty="0"/>
              <a:t>What additional emergent abilities of LLMs will be discovered?</a:t>
            </a:r>
          </a:p>
          <a:p>
            <a:pPr>
              <a:lnSpc>
                <a:spcPct val="80000"/>
              </a:lnSpc>
            </a:pPr>
            <a:r>
              <a:rPr lang="en-US" sz="2400" dirty="0"/>
              <a:t>Can the performance bounds for some NLP tasks be pushed higher using information from linguistics?</a:t>
            </a:r>
          </a:p>
          <a:p>
            <a:pPr>
              <a:lnSpc>
                <a:spcPct val="80000"/>
              </a:lnSpc>
            </a:pPr>
            <a:r>
              <a:rPr lang="en-US" sz="2400" dirty="0"/>
              <a:t>Are there algorithmic or data-based solutions to current ethical issues in NLP?</a:t>
            </a:r>
          </a:p>
          <a:p>
            <a:pPr>
              <a:lnSpc>
                <a:spcPct val="80000"/>
              </a:lnSpc>
            </a:pPr>
            <a:r>
              <a:rPr lang="en-US" sz="2400" dirty="0"/>
              <a:t>How serious are the future threats posed by LLMs?</a:t>
            </a:r>
          </a:p>
          <a:p>
            <a:pPr>
              <a:lnSpc>
                <a:spcPct val="80000"/>
              </a:lnSpc>
            </a:pPr>
            <a:r>
              <a:rPr lang="en-US" sz="2400" dirty="0"/>
              <a:t>Will Jurafsky and Martin ever complete the 3</a:t>
            </a:r>
            <a:r>
              <a:rPr lang="en-US" sz="2400" baseline="30000" dirty="0"/>
              <a:t>rd</a:t>
            </a:r>
            <a:r>
              <a:rPr lang="en-US" sz="2400" dirty="0"/>
              <a:t> edition of their book?</a:t>
            </a:r>
          </a:p>
        </p:txBody>
      </p:sp>
    </p:spTree>
    <p:extLst>
      <p:ext uri="{BB962C8B-B14F-4D97-AF65-F5344CB8AC3E}">
        <p14:creationId xmlns:p14="http://schemas.microsoft.com/office/powerpoint/2010/main" val="3667412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16891</TotalTime>
  <Words>13138</Words>
  <Application>Microsoft Office PowerPoint</Application>
  <PresentationFormat>Widescreen</PresentationFormat>
  <Paragraphs>760</Paragraphs>
  <Slides>105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Arial</vt:lpstr>
      <vt:lpstr>Calibri</vt:lpstr>
      <vt:lpstr>Calibri Light</vt:lpstr>
      <vt:lpstr>Cambria Math</vt:lpstr>
      <vt:lpstr>Office Theme</vt:lpstr>
      <vt:lpstr>ECE467: Natural Language Processing</vt:lpstr>
      <vt:lpstr>Subtopic #1</vt:lpstr>
      <vt:lpstr>Drawbacks of Word Embeddings</vt:lpstr>
      <vt:lpstr>Out-of-vocabulary words</vt:lpstr>
      <vt:lpstr>Subwords</vt:lpstr>
      <vt:lpstr>Byte-pair Encoding Overview</vt:lpstr>
      <vt:lpstr>BPE Algorithm</vt:lpstr>
      <vt:lpstr>BPE Example: Initial State</vt:lpstr>
      <vt:lpstr>BPE Example: Step 1</vt:lpstr>
      <vt:lpstr>BPE Example: Step 2</vt:lpstr>
      <vt:lpstr>BPE Example: Step 3</vt:lpstr>
      <vt:lpstr>BPE Example: Five More Merges</vt:lpstr>
      <vt:lpstr>Using BPE to Tokenize</vt:lpstr>
      <vt:lpstr>BPE Advantages</vt:lpstr>
      <vt:lpstr>Using Subword Embeddings</vt:lpstr>
      <vt:lpstr>Using Character Embeddings: Example</vt:lpstr>
      <vt:lpstr>Using Character Embeddings: Diagram</vt:lpstr>
      <vt:lpstr>Subtopic #2</vt:lpstr>
      <vt:lpstr>Question Answering Overview</vt:lpstr>
      <vt:lpstr>Examples of Factoid Questions and Answers</vt:lpstr>
      <vt:lpstr>Pre-neural, IR-based, Factoid QA Systems</vt:lpstr>
      <vt:lpstr>Pre-neural, IR-based, Factoid QA Architecture</vt:lpstr>
      <vt:lpstr>Question Processing for Conventional QA</vt:lpstr>
      <vt:lpstr>Answer Extraction for Conventional QA</vt:lpstr>
      <vt:lpstr>Watson</vt:lpstr>
      <vt:lpstr>Reading Comprehension and SQuAD</vt:lpstr>
      <vt:lpstr>SQuAD Examples</vt:lpstr>
      <vt:lpstr>SQuAD Metrics</vt:lpstr>
      <vt:lpstr>Neural QA Systems</vt:lpstr>
      <vt:lpstr>DrQA: Neural QA Architecture Example</vt:lpstr>
      <vt:lpstr>DrQA: Question Processing</vt:lpstr>
      <vt:lpstr>DrQA: Passage Processing</vt:lpstr>
      <vt:lpstr>DrQA: Predicting Probabilities</vt:lpstr>
      <vt:lpstr>Subtopic #3</vt:lpstr>
      <vt:lpstr>Pre-Transformer Brief Recap</vt:lpstr>
      <vt:lpstr>Shortcomings of RNNs and CNNs</vt:lpstr>
      <vt:lpstr>Transformers</vt:lpstr>
      <vt:lpstr>Transformer Architecture</vt:lpstr>
      <vt:lpstr>Attention (as explained in the article)</vt:lpstr>
      <vt:lpstr>Multi-head Attention</vt:lpstr>
      <vt:lpstr>Multi-head vs Scaled Dot-Product Attention</vt:lpstr>
      <vt:lpstr>The Transformer’s Encoder</vt:lpstr>
      <vt:lpstr>Positional Encodings</vt:lpstr>
      <vt:lpstr>The Transformer’s Decoder</vt:lpstr>
      <vt:lpstr>Training Transformers for Machine Translation</vt:lpstr>
      <vt:lpstr>Applying a Trained Transformer to MT</vt:lpstr>
      <vt:lpstr>Comparing Architectures (from article)</vt:lpstr>
      <vt:lpstr>Experiments</vt:lpstr>
      <vt:lpstr>Results</vt:lpstr>
      <vt:lpstr>Subtopic #4</vt:lpstr>
      <vt:lpstr>A Problem with Word Embeddings</vt:lpstr>
      <vt:lpstr>Why do Standard Word Embeddings Work?</vt:lpstr>
      <vt:lpstr>Contextual Word Embeddings</vt:lpstr>
      <vt:lpstr>Overview of ELMo</vt:lpstr>
      <vt:lpstr>Learning the Language Model</vt:lpstr>
      <vt:lpstr>Computing the ELMo Embeddings</vt:lpstr>
      <vt:lpstr>ELMo Graphical Depiction</vt:lpstr>
      <vt:lpstr>Using ELMo Contextual Embeddings</vt:lpstr>
      <vt:lpstr>Datasets and Tasks Discussed in ELMo Article</vt:lpstr>
      <vt:lpstr>Results of Applying ELMo to NLP Tasks</vt:lpstr>
      <vt:lpstr>ELMo Evaluation</vt:lpstr>
      <vt:lpstr>BERT: The Basics</vt:lpstr>
      <vt:lpstr>Pretraining BERT</vt:lpstr>
      <vt:lpstr>Applying BERT to Other NLP Tasks</vt:lpstr>
      <vt:lpstr>BERT Architecture</vt:lpstr>
      <vt:lpstr>BERT Experiments</vt:lpstr>
      <vt:lpstr>A Bit About GPT</vt:lpstr>
      <vt:lpstr>A Bit About GPT</vt:lpstr>
      <vt:lpstr>GPT-2 and GPT-3</vt:lpstr>
      <vt:lpstr>InstructGPT, ChatGPT, and GPT-4</vt:lpstr>
      <vt:lpstr>Steps to Train InstructGPT</vt:lpstr>
      <vt:lpstr>Large Language Models</vt:lpstr>
      <vt:lpstr>Chain-of-Thought Prompting</vt:lpstr>
      <vt:lpstr>Chain-of-Thought Prompting Example</vt:lpstr>
      <vt:lpstr>Subtopic #5</vt:lpstr>
      <vt:lpstr>Problems with Chatbots and Dialog Systems</vt:lpstr>
      <vt:lpstr>Biased Word Embeddings</vt:lpstr>
      <vt:lpstr>Gender Bias in Embeddings of Occupations</vt:lpstr>
      <vt:lpstr>Debiasing</vt:lpstr>
      <vt:lpstr>Biases May Be Amplified</vt:lpstr>
      <vt:lpstr>Corpus-level Constraints</vt:lpstr>
      <vt:lpstr>What Does Our Textbook Say About This?</vt:lpstr>
      <vt:lpstr>What About Contextual Embeddings?</vt:lpstr>
      <vt:lpstr>How Does This Affect Downstream Tasks?</vt:lpstr>
      <vt:lpstr>Hungarian to English MT Examples (from J&amp;R)</vt:lpstr>
      <vt:lpstr>Measuring Bias</vt:lpstr>
      <vt:lpstr>Context Association Test Examples</vt:lpstr>
      <vt:lpstr>Explaining Predictions</vt:lpstr>
      <vt:lpstr>BERTology</vt:lpstr>
      <vt:lpstr>Examples of Bias in Other AI Disciplines</vt:lpstr>
      <vt:lpstr>Should We Expect Researchers to be Ethical?</vt:lpstr>
      <vt:lpstr>Controversy at Google</vt:lpstr>
      <vt:lpstr>Stochastic Parrots</vt:lpstr>
      <vt:lpstr>Other Concerns about AI and NLP</vt:lpstr>
      <vt:lpstr>Pause Giant AI Experiments: An Open Letter</vt:lpstr>
      <vt:lpstr>Some Concluding Questions</vt:lpstr>
      <vt:lpstr>Nine Questions about the Future of NLP</vt:lpstr>
      <vt:lpstr>Nine Questions about the Future of NLP</vt:lpstr>
      <vt:lpstr>Nine Questions about the Future of NLP</vt:lpstr>
      <vt:lpstr>Nine Questions about the Future of NLP</vt:lpstr>
      <vt:lpstr>Nine Questions about the Future of NLP</vt:lpstr>
      <vt:lpstr>Nine Questions about the Future of NLP</vt:lpstr>
      <vt:lpstr>Nine Questions about the Future of NLP</vt:lpstr>
      <vt:lpstr>Nine Questions about the Future of NLP</vt:lpstr>
      <vt:lpstr>Nine Questions about the Future of NLP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374</cp:revision>
  <dcterms:created xsi:type="dcterms:W3CDTF">2020-04-15T02:21:34Z</dcterms:created>
  <dcterms:modified xsi:type="dcterms:W3CDTF">2023-05-07T14:00:55Z</dcterms:modified>
</cp:coreProperties>
</file>