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7" r:id="rId3"/>
    <p:sldId id="260" r:id="rId4"/>
    <p:sldId id="261" r:id="rId5"/>
    <p:sldId id="258" r:id="rId6"/>
    <p:sldId id="259" r:id="rId7"/>
    <p:sldId id="262" r:id="rId8"/>
    <p:sldId id="263" r:id="rId9"/>
    <p:sldId id="264" r:id="rId10"/>
    <p:sldId id="292" r:id="rId11"/>
    <p:sldId id="265" r:id="rId12"/>
    <p:sldId id="267" r:id="rId13"/>
    <p:sldId id="268" r:id="rId14"/>
    <p:sldId id="266" r:id="rId15"/>
    <p:sldId id="269" r:id="rId16"/>
    <p:sldId id="293"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4" r:id="rId40"/>
    <p:sldId id="295" r:id="rId41"/>
    <p:sldId id="296" r:id="rId42"/>
    <p:sldId id="297" r:id="rId43"/>
    <p:sldId id="298" r:id="rId44"/>
    <p:sldId id="299" r:id="rId45"/>
    <p:sldId id="300" r:id="rId46"/>
    <p:sldId id="301" r:id="rId47"/>
    <p:sldId id="302" r:id="rId48"/>
    <p:sldId id="303" r:id="rId49"/>
    <p:sldId id="305" r:id="rId50"/>
    <p:sldId id="304" r:id="rId51"/>
    <p:sldId id="306" r:id="rId52"/>
    <p:sldId id="307" r:id="rId53"/>
    <p:sldId id="308" r:id="rId54"/>
    <p:sldId id="309" r:id="rId55"/>
    <p:sldId id="310" r:id="rId56"/>
    <p:sldId id="311" r:id="rId57"/>
    <p:sldId id="312" r:id="rId58"/>
    <p:sldId id="313" r:id="rId59"/>
    <p:sldId id="470" r:id="rId60"/>
    <p:sldId id="467" r:id="rId61"/>
    <p:sldId id="468" r:id="rId62"/>
    <p:sldId id="469" r:id="rId63"/>
    <p:sldId id="466" r:id="rId64"/>
    <p:sldId id="314"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114"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B02AD-433A-4FD9-B314-43B06FA2C7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911C73-1C2A-4B8B-B480-26913FEC87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00E4AB-7E7B-47E7-8F49-A8FAD450BDB2}"/>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5" name="Footer Placeholder 4">
            <a:extLst>
              <a:ext uri="{FF2B5EF4-FFF2-40B4-BE49-F238E27FC236}">
                <a16:creationId xmlns:a16="http://schemas.microsoft.com/office/drawing/2014/main" id="{81FC88C1-862B-4A0C-B765-3B84F3003E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77D8DE-D7BE-497F-873D-BA76C9AF56F0}"/>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3679355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0097B-E0DF-4BAD-95CA-E76EFEF373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B23BE5-C2D1-47C8-9DB3-6D681C4B48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01633C-DEF2-4531-8139-181C7A8FE397}"/>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5" name="Footer Placeholder 4">
            <a:extLst>
              <a:ext uri="{FF2B5EF4-FFF2-40B4-BE49-F238E27FC236}">
                <a16:creationId xmlns:a16="http://schemas.microsoft.com/office/drawing/2014/main" id="{E063AE4F-C5E2-41E8-9693-33E400EB43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DB6D45-6333-495E-B352-2FAD6344D6A0}"/>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2622430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7AB5-5879-4832-A475-BD1B381A09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530C48-B03D-4EE9-B6B4-B02AA7974E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AB9896-2A98-46E5-A5D8-187D83421585}"/>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5" name="Footer Placeholder 4">
            <a:extLst>
              <a:ext uri="{FF2B5EF4-FFF2-40B4-BE49-F238E27FC236}">
                <a16:creationId xmlns:a16="http://schemas.microsoft.com/office/drawing/2014/main" id="{593A91A0-8275-4954-B95F-C1D1E1866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9997D0-7195-424F-B2DA-BECFD6B50F48}"/>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68015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8C4CC-A794-45AA-B2B1-254AC94DD7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109F5A-E04C-4910-A49E-9CAF81EA70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1D3827-C43A-4649-8AD1-609C4EB6AE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040835-C649-4DC2-8A25-D3BCB6A3D6FC}"/>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6" name="Footer Placeholder 5">
            <a:extLst>
              <a:ext uri="{FF2B5EF4-FFF2-40B4-BE49-F238E27FC236}">
                <a16:creationId xmlns:a16="http://schemas.microsoft.com/office/drawing/2014/main" id="{D7A5EABA-BCEB-4E75-B5CF-2E874A28C2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7283F4-E3FD-4B8D-81B8-4D76B98F8678}"/>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3545183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B2890-EF58-430E-946F-24F2A1D7F4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09CD2F-6B6E-4809-9A97-2E050C0914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4C4065-687C-4806-91E5-AC4D004935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3DBFB9-A225-484D-B233-B361DC8B9B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826C74-E8D7-42C6-8E1E-358BA7BCCB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56DC0B-3F1A-4781-B110-2E96D8394706}"/>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8" name="Footer Placeholder 7">
            <a:extLst>
              <a:ext uri="{FF2B5EF4-FFF2-40B4-BE49-F238E27FC236}">
                <a16:creationId xmlns:a16="http://schemas.microsoft.com/office/drawing/2014/main" id="{F121D238-F551-44B4-BBF4-235AF716A7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CC46F5-8A54-485D-A80A-1D5FAB3D2A8B}"/>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85844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D51E-E0D0-4AB0-B7BC-242517D029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E1BA44-52EE-425F-8712-863873400151}"/>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4" name="Footer Placeholder 3">
            <a:extLst>
              <a:ext uri="{FF2B5EF4-FFF2-40B4-BE49-F238E27FC236}">
                <a16:creationId xmlns:a16="http://schemas.microsoft.com/office/drawing/2014/main" id="{995D1A97-37BA-420B-86DF-4F95760AED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1382FA-56AD-4116-98AA-AAD6F284D2A9}"/>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278723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D7CE90-5F16-4D5C-A75A-85B0BE05269D}"/>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3" name="Footer Placeholder 2">
            <a:extLst>
              <a:ext uri="{FF2B5EF4-FFF2-40B4-BE49-F238E27FC236}">
                <a16:creationId xmlns:a16="http://schemas.microsoft.com/office/drawing/2014/main" id="{68E12272-98A0-4D59-9436-EF78E1A806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F57796-9BDD-4C29-AEFA-771C7C36BB83}"/>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5732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B1AF7-E476-4158-9BD8-E03C3AAA01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DE24CD-7ECF-40C6-B6A0-E88B49C965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F3B4DB-589D-47E3-83CF-0F53F9143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421747-704E-4200-9224-F99FE1E85737}"/>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6" name="Footer Placeholder 5">
            <a:extLst>
              <a:ext uri="{FF2B5EF4-FFF2-40B4-BE49-F238E27FC236}">
                <a16:creationId xmlns:a16="http://schemas.microsoft.com/office/drawing/2014/main" id="{665F2963-3535-47AF-B1AE-E3A2D67202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67B9BF-356F-448D-A749-F154DAFD2167}"/>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786189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FD3F-DABC-4D06-B47F-B0244F38C0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A99DC8-5910-435B-BAD9-05D686FBC7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0EB4DD-771B-4A97-9026-A8BE8B0D8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E0D826-0E4D-482F-A525-8496A68A930A}"/>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6" name="Footer Placeholder 5">
            <a:extLst>
              <a:ext uri="{FF2B5EF4-FFF2-40B4-BE49-F238E27FC236}">
                <a16:creationId xmlns:a16="http://schemas.microsoft.com/office/drawing/2014/main" id="{1C00B763-3F33-4CF6-9C2C-4C07FBAE42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B5AFA3-3AE7-4954-8924-F9EA1845C24A}"/>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208016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D4DA7-BF5F-49E3-B621-DC1E494978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0CE2DF-30BD-4C9E-882A-0BFA509DE8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0AA43-2F02-4497-AC79-0283904FFE11}"/>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5" name="Footer Placeholder 4">
            <a:extLst>
              <a:ext uri="{FF2B5EF4-FFF2-40B4-BE49-F238E27FC236}">
                <a16:creationId xmlns:a16="http://schemas.microsoft.com/office/drawing/2014/main" id="{C1B7250B-082E-4B59-9A78-22BE6FB368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38C18F-83C8-4C7C-BBE2-9E6ECC275E26}"/>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973810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82E273-7903-4772-82BE-C7B45A2F4E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C9EBE1-9713-4E2C-9198-25E70028AC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186131-E960-4B1C-97E4-48D3093BD82C}"/>
              </a:ext>
            </a:extLst>
          </p:cNvPr>
          <p:cNvSpPr>
            <a:spLocks noGrp="1"/>
          </p:cNvSpPr>
          <p:nvPr>
            <p:ph type="dt" sz="half" idx="10"/>
          </p:nvPr>
        </p:nvSpPr>
        <p:spPr/>
        <p:txBody>
          <a:bodyPr/>
          <a:lstStyle/>
          <a:p>
            <a:fld id="{2E43BED8-6251-4BD7-B78B-F0ED231E579B}" type="datetimeFigureOut">
              <a:rPr lang="en-US" smtClean="0"/>
              <a:t>11/22/2022</a:t>
            </a:fld>
            <a:endParaRPr lang="en-US"/>
          </a:p>
        </p:txBody>
      </p:sp>
      <p:sp>
        <p:nvSpPr>
          <p:cNvPr id="5" name="Footer Placeholder 4">
            <a:extLst>
              <a:ext uri="{FF2B5EF4-FFF2-40B4-BE49-F238E27FC236}">
                <a16:creationId xmlns:a16="http://schemas.microsoft.com/office/drawing/2014/main" id="{1BEE3B11-76C6-4298-8ACD-3B7ACF5CA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E5627A-5179-4B9D-9817-832362414521}"/>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158243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46CBC9-5271-40D7-993F-BE0448BFC1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66F2F9-4628-4B4E-A241-ACC4DD5F13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35BA48-0AB7-4875-8F90-825DAE69C2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3BED8-6251-4BD7-B78B-F0ED231E579B}" type="datetimeFigureOut">
              <a:rPr lang="en-US" smtClean="0"/>
              <a:t>11/22/2022</a:t>
            </a:fld>
            <a:endParaRPr lang="en-US"/>
          </a:p>
        </p:txBody>
      </p:sp>
      <p:sp>
        <p:nvSpPr>
          <p:cNvPr id="5" name="Footer Placeholder 4">
            <a:extLst>
              <a:ext uri="{FF2B5EF4-FFF2-40B4-BE49-F238E27FC236}">
                <a16:creationId xmlns:a16="http://schemas.microsoft.com/office/drawing/2014/main" id="{8EEE1ED5-E103-4E09-A30F-28764848E4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9491B9-14D0-4539-8119-54778E205A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CBB5FB-ABE7-4BDC-961C-CE11995EF6D1}" type="slidenum">
              <a:rPr lang="en-US" smtClean="0"/>
              <a:t>‹#›</a:t>
            </a:fld>
            <a:endParaRPr lang="en-US"/>
          </a:p>
        </p:txBody>
      </p:sp>
    </p:spTree>
    <p:extLst>
      <p:ext uri="{BB962C8B-B14F-4D97-AF65-F5344CB8AC3E}">
        <p14:creationId xmlns:p14="http://schemas.microsoft.com/office/powerpoint/2010/main" val="1733965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Trees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5BD1B-E451-4A57-A58C-F9C607F3C25A}"/>
              </a:ext>
            </a:extLst>
          </p:cNvPr>
          <p:cNvSpPr>
            <a:spLocks noGrp="1"/>
          </p:cNvSpPr>
          <p:nvPr>
            <p:ph type="title"/>
          </p:nvPr>
        </p:nvSpPr>
        <p:spPr/>
        <p:txBody>
          <a:bodyPr/>
          <a:lstStyle/>
          <a:p>
            <a:r>
              <a:rPr lang="en-US" dirty="0"/>
              <a:t>Trees</a:t>
            </a:r>
          </a:p>
        </p:txBody>
      </p:sp>
      <p:sp>
        <p:nvSpPr>
          <p:cNvPr id="3" name="Content Placeholder 2">
            <a:extLst>
              <a:ext uri="{FF2B5EF4-FFF2-40B4-BE49-F238E27FC236}">
                <a16:creationId xmlns:a16="http://schemas.microsoft.com/office/drawing/2014/main" id="{2DB55F50-579F-4C31-B569-487DA1A4BD00}"/>
              </a:ext>
            </a:extLst>
          </p:cNvPr>
          <p:cNvSpPr>
            <a:spLocks noGrp="1"/>
          </p:cNvSpPr>
          <p:nvPr>
            <p:ph idx="1"/>
          </p:nvPr>
        </p:nvSpPr>
        <p:spPr/>
        <p:txBody>
          <a:bodyPr>
            <a:normAutofit fontScale="77500" lnSpcReduction="20000"/>
          </a:bodyPr>
          <a:lstStyle/>
          <a:p>
            <a:r>
              <a:rPr lang="en-US" dirty="0"/>
              <a:t>This topic is related to Chapter 4 of the textbook</a:t>
            </a:r>
          </a:p>
          <a:p>
            <a:r>
              <a:rPr lang="en-US" dirty="0"/>
              <a:t>Like a linked list, a </a:t>
            </a:r>
            <a:r>
              <a:rPr lang="en-US" b="1" dirty="0"/>
              <a:t>tree</a:t>
            </a:r>
            <a:r>
              <a:rPr lang="en-US" dirty="0"/>
              <a:t> is a collection of nodes</a:t>
            </a:r>
          </a:p>
          <a:p>
            <a:r>
              <a:rPr lang="en-US" dirty="0"/>
              <a:t>The collection can be empty; otherwise, a tree consists of a </a:t>
            </a:r>
            <a:r>
              <a:rPr lang="en-US" b="1" dirty="0"/>
              <a:t>root</a:t>
            </a:r>
            <a:r>
              <a:rPr lang="en-US" dirty="0"/>
              <a:t> (r) and zero or more nonempty </a:t>
            </a:r>
            <a:r>
              <a:rPr lang="en-US" i="1" dirty="0"/>
              <a:t>subtrees</a:t>
            </a:r>
            <a:r>
              <a:rPr lang="en-US" dirty="0"/>
              <a:t> (T</a:t>
            </a:r>
            <a:r>
              <a:rPr lang="en-US" baseline="-25000" dirty="0"/>
              <a:t>1</a:t>
            </a:r>
            <a:r>
              <a:rPr lang="en-US" dirty="0"/>
              <a:t>, T</a:t>
            </a:r>
            <a:r>
              <a:rPr lang="en-US" baseline="-25000" dirty="0"/>
              <a:t>2</a:t>
            </a:r>
            <a:r>
              <a:rPr lang="en-US" dirty="0"/>
              <a:t>, ..., T</a:t>
            </a:r>
            <a:r>
              <a:rPr lang="en-US" baseline="-25000" dirty="0"/>
              <a:t>k</a:t>
            </a:r>
            <a:r>
              <a:rPr lang="en-US" dirty="0"/>
              <a:t>)</a:t>
            </a:r>
          </a:p>
          <a:p>
            <a:r>
              <a:rPr lang="en-US" dirty="0"/>
              <a:t>Each subtree has its own root connected by a </a:t>
            </a:r>
            <a:r>
              <a:rPr lang="en-US" i="1" dirty="0"/>
              <a:t>directed edge</a:t>
            </a:r>
            <a:r>
              <a:rPr lang="en-US" dirty="0"/>
              <a:t> from r</a:t>
            </a:r>
          </a:p>
          <a:p>
            <a:r>
              <a:rPr lang="en-US" dirty="0"/>
              <a:t>Every directed edge in a tree connects a </a:t>
            </a:r>
            <a:r>
              <a:rPr lang="en-US" b="1" dirty="0"/>
              <a:t>parent</a:t>
            </a:r>
            <a:r>
              <a:rPr lang="en-US" dirty="0"/>
              <a:t> node to a </a:t>
            </a:r>
            <a:r>
              <a:rPr lang="en-US" b="1" dirty="0"/>
              <a:t>child</a:t>
            </a:r>
            <a:r>
              <a:rPr lang="en-US" dirty="0"/>
              <a:t> node</a:t>
            </a:r>
          </a:p>
          <a:p>
            <a:r>
              <a:rPr lang="en-US" dirty="0"/>
              <a:t>Every node has exactly one parent, except the root which has none</a:t>
            </a:r>
          </a:p>
          <a:p>
            <a:r>
              <a:rPr lang="en-US" dirty="0"/>
              <a:t>Nodes that share a parent are </a:t>
            </a:r>
            <a:r>
              <a:rPr lang="en-US" b="1" dirty="0"/>
              <a:t>siblings</a:t>
            </a:r>
            <a:endParaRPr lang="en-US" dirty="0"/>
          </a:p>
          <a:p>
            <a:r>
              <a:rPr lang="en-US" dirty="0"/>
              <a:t>Nodes with no children are known as </a:t>
            </a:r>
            <a:r>
              <a:rPr lang="en-US" b="1" dirty="0"/>
              <a:t>leaves</a:t>
            </a:r>
            <a:r>
              <a:rPr lang="en-US" dirty="0"/>
              <a:t> (a.k.a. </a:t>
            </a:r>
            <a:r>
              <a:rPr lang="en-US" i="1" dirty="0"/>
              <a:t>terminal nodes</a:t>
            </a:r>
            <a:r>
              <a:rPr lang="en-US" dirty="0"/>
              <a:t> or </a:t>
            </a:r>
            <a:r>
              <a:rPr lang="en-US" i="1" dirty="0"/>
              <a:t>external nodes</a:t>
            </a:r>
            <a:r>
              <a:rPr lang="en-US" dirty="0"/>
              <a:t>)</a:t>
            </a:r>
          </a:p>
          <a:p>
            <a:r>
              <a:rPr lang="en-US" dirty="0"/>
              <a:t>Nodes with one or more children are called </a:t>
            </a:r>
            <a:r>
              <a:rPr lang="en-US" b="1" dirty="0"/>
              <a:t>internal nodes</a:t>
            </a:r>
            <a:r>
              <a:rPr lang="en-US" dirty="0"/>
              <a:t> (a.k.a. </a:t>
            </a:r>
            <a:r>
              <a:rPr lang="en-US" i="1" dirty="0"/>
              <a:t>non-terminal nodes</a:t>
            </a:r>
            <a:r>
              <a:rPr lang="en-US" dirty="0"/>
              <a:t>)</a:t>
            </a:r>
          </a:p>
          <a:p>
            <a:r>
              <a:rPr lang="en-US" dirty="0"/>
              <a:t>The figures on the next two slides demonstrate two ways to think about trees</a:t>
            </a:r>
          </a:p>
        </p:txBody>
      </p:sp>
    </p:spTree>
    <p:extLst>
      <p:ext uri="{BB962C8B-B14F-4D97-AF65-F5344CB8AC3E}">
        <p14:creationId xmlns:p14="http://schemas.microsoft.com/office/powerpoint/2010/main" val="504957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78890-CDC0-47C0-9493-0BA4E0DEDA02}"/>
              </a:ext>
            </a:extLst>
          </p:cNvPr>
          <p:cNvSpPr>
            <a:spLocks noGrp="1"/>
          </p:cNvSpPr>
          <p:nvPr>
            <p:ph type="title"/>
          </p:nvPr>
        </p:nvSpPr>
        <p:spPr/>
        <p:txBody>
          <a:bodyPr/>
          <a:lstStyle/>
          <a:p>
            <a:r>
              <a:rPr lang="en-US" dirty="0"/>
              <a:t>General Tree with Subtrees</a:t>
            </a:r>
          </a:p>
        </p:txBody>
      </p:sp>
      <p:pic>
        <p:nvPicPr>
          <p:cNvPr id="7" name="Picture 6">
            <a:extLst>
              <a:ext uri="{FF2B5EF4-FFF2-40B4-BE49-F238E27FC236}">
                <a16:creationId xmlns:a16="http://schemas.microsoft.com/office/drawing/2014/main" id="{30081B3A-473A-4167-B55C-7CAC56F47B08}"/>
              </a:ext>
            </a:extLst>
          </p:cNvPr>
          <p:cNvPicPr>
            <a:picLocks noChangeAspect="1"/>
          </p:cNvPicPr>
          <p:nvPr/>
        </p:nvPicPr>
        <p:blipFill>
          <a:blip r:embed="rId2"/>
          <a:stretch>
            <a:fillRect/>
          </a:stretch>
        </p:blipFill>
        <p:spPr>
          <a:xfrm>
            <a:off x="967652" y="2264765"/>
            <a:ext cx="10256695" cy="2328470"/>
          </a:xfrm>
          <a:prstGeom prst="rect">
            <a:avLst/>
          </a:prstGeom>
        </p:spPr>
      </p:pic>
    </p:spTree>
    <p:extLst>
      <p:ext uri="{BB962C8B-B14F-4D97-AF65-F5344CB8AC3E}">
        <p14:creationId xmlns:p14="http://schemas.microsoft.com/office/powerpoint/2010/main" val="335794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A49E-45F6-480C-A26E-5930D122932E}"/>
              </a:ext>
            </a:extLst>
          </p:cNvPr>
          <p:cNvSpPr>
            <a:spLocks noGrp="1"/>
          </p:cNvSpPr>
          <p:nvPr>
            <p:ph type="title"/>
          </p:nvPr>
        </p:nvSpPr>
        <p:spPr/>
        <p:txBody>
          <a:bodyPr/>
          <a:lstStyle/>
          <a:p>
            <a:r>
              <a:rPr lang="en-US" dirty="0"/>
              <a:t>General Tree with Nodes</a:t>
            </a:r>
          </a:p>
        </p:txBody>
      </p:sp>
      <p:pic>
        <p:nvPicPr>
          <p:cNvPr id="4" name="Picture 3">
            <a:extLst>
              <a:ext uri="{FF2B5EF4-FFF2-40B4-BE49-F238E27FC236}">
                <a16:creationId xmlns:a16="http://schemas.microsoft.com/office/drawing/2014/main" id="{C2FB66C6-0975-4CB2-B751-5FBB5B8BD84F}"/>
              </a:ext>
            </a:extLst>
          </p:cNvPr>
          <p:cNvPicPr>
            <a:picLocks noChangeAspect="1"/>
          </p:cNvPicPr>
          <p:nvPr/>
        </p:nvPicPr>
        <p:blipFill>
          <a:blip r:embed="rId2"/>
          <a:stretch>
            <a:fillRect/>
          </a:stretch>
        </p:blipFill>
        <p:spPr>
          <a:xfrm>
            <a:off x="1363584" y="1858212"/>
            <a:ext cx="9464832" cy="3141575"/>
          </a:xfrm>
          <a:prstGeom prst="rect">
            <a:avLst/>
          </a:prstGeom>
        </p:spPr>
      </p:pic>
    </p:spTree>
    <p:extLst>
      <p:ext uri="{BB962C8B-B14F-4D97-AF65-F5344CB8AC3E}">
        <p14:creationId xmlns:p14="http://schemas.microsoft.com/office/powerpoint/2010/main" val="271584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AAF4-19EB-49CA-BE6B-A42F7E8E1ED8}"/>
              </a:ext>
            </a:extLst>
          </p:cNvPr>
          <p:cNvSpPr>
            <a:spLocks noGrp="1"/>
          </p:cNvSpPr>
          <p:nvPr>
            <p:ph type="title"/>
          </p:nvPr>
        </p:nvSpPr>
        <p:spPr/>
        <p:txBody>
          <a:bodyPr/>
          <a:lstStyle/>
          <a:p>
            <a:r>
              <a:rPr lang="en-US" dirty="0"/>
              <a:t>Paths in Trees</a:t>
            </a:r>
          </a:p>
        </p:txBody>
      </p:sp>
      <p:sp>
        <p:nvSpPr>
          <p:cNvPr id="3" name="Content Placeholder 2">
            <a:extLst>
              <a:ext uri="{FF2B5EF4-FFF2-40B4-BE49-F238E27FC236}">
                <a16:creationId xmlns:a16="http://schemas.microsoft.com/office/drawing/2014/main" id="{B182CBE0-1123-459C-B26F-1D34E65E55A6}"/>
              </a:ext>
            </a:extLst>
          </p:cNvPr>
          <p:cNvSpPr>
            <a:spLocks noGrp="1"/>
          </p:cNvSpPr>
          <p:nvPr>
            <p:ph idx="1"/>
          </p:nvPr>
        </p:nvSpPr>
        <p:spPr/>
        <p:txBody>
          <a:bodyPr>
            <a:normAutofit fontScale="85000" lnSpcReduction="20000"/>
          </a:bodyPr>
          <a:lstStyle/>
          <a:p>
            <a:r>
              <a:rPr lang="en-US" dirty="0"/>
              <a:t>A </a:t>
            </a:r>
            <a:r>
              <a:rPr lang="en-US" b="1" dirty="0"/>
              <a:t>path</a:t>
            </a:r>
            <a:r>
              <a:rPr lang="en-US" dirty="0"/>
              <a:t> from one node to another is defined as a sequence of nodes connected by directed edges; the </a:t>
            </a:r>
            <a:r>
              <a:rPr lang="en-US" i="1" dirty="0"/>
              <a:t>length</a:t>
            </a:r>
            <a:r>
              <a:rPr lang="en-US" dirty="0"/>
              <a:t> of the path is the number of edges</a:t>
            </a:r>
          </a:p>
          <a:p>
            <a:r>
              <a:rPr lang="en-US" dirty="0"/>
              <a:t>There is always exactly one path from the root to each other node in the tree; there will be no undirected cycles</a:t>
            </a:r>
          </a:p>
          <a:p>
            <a:r>
              <a:rPr lang="en-US" dirty="0"/>
              <a:t>The </a:t>
            </a:r>
            <a:r>
              <a:rPr lang="en-US" b="1" dirty="0"/>
              <a:t>depth</a:t>
            </a:r>
            <a:r>
              <a:rPr lang="en-US" dirty="0"/>
              <a:t> of a node is the length of the unique path from the root to the node</a:t>
            </a:r>
          </a:p>
          <a:p>
            <a:r>
              <a:rPr lang="en-US" dirty="0"/>
              <a:t>The depth of a tree is the depth of the deepest leaf; the root is at depth 0</a:t>
            </a:r>
          </a:p>
          <a:p>
            <a:r>
              <a:rPr lang="en-US" dirty="0"/>
              <a:t>The </a:t>
            </a:r>
            <a:r>
              <a:rPr lang="en-US" b="1" dirty="0"/>
              <a:t>height</a:t>
            </a:r>
            <a:r>
              <a:rPr lang="en-US" dirty="0"/>
              <a:t> of a node is the length of the longest path from the node to a leaf; all leaves are at height 0</a:t>
            </a:r>
          </a:p>
          <a:p>
            <a:r>
              <a:rPr lang="en-US" dirty="0"/>
              <a:t>If there is a path from n</a:t>
            </a:r>
            <a:r>
              <a:rPr lang="en-US" baseline="-25000" dirty="0"/>
              <a:t>1</a:t>
            </a:r>
            <a:r>
              <a:rPr lang="en-US" dirty="0"/>
              <a:t> to n</a:t>
            </a:r>
            <a:r>
              <a:rPr lang="en-US" baseline="-25000" dirty="0"/>
              <a:t>2</a:t>
            </a:r>
            <a:r>
              <a:rPr lang="en-US" dirty="0"/>
              <a:t> then n</a:t>
            </a:r>
            <a:r>
              <a:rPr lang="en-US" baseline="-25000" dirty="0"/>
              <a:t>1</a:t>
            </a:r>
            <a:r>
              <a:rPr lang="en-US" dirty="0"/>
              <a:t> is an </a:t>
            </a:r>
            <a:r>
              <a:rPr lang="en-US" b="1" dirty="0"/>
              <a:t>ancestor</a:t>
            </a:r>
            <a:r>
              <a:rPr lang="en-US" dirty="0"/>
              <a:t> of n</a:t>
            </a:r>
            <a:r>
              <a:rPr lang="en-US" baseline="-25000" dirty="0"/>
              <a:t>2</a:t>
            </a:r>
            <a:r>
              <a:rPr lang="en-US" dirty="0"/>
              <a:t> and n</a:t>
            </a:r>
            <a:r>
              <a:rPr lang="en-US" baseline="-25000" dirty="0"/>
              <a:t>2</a:t>
            </a:r>
            <a:r>
              <a:rPr lang="en-US" dirty="0"/>
              <a:t> is a </a:t>
            </a:r>
            <a:r>
              <a:rPr lang="en-US" b="1" dirty="0"/>
              <a:t>descendant</a:t>
            </a:r>
            <a:r>
              <a:rPr lang="en-US" dirty="0"/>
              <a:t> of n</a:t>
            </a:r>
            <a:r>
              <a:rPr lang="en-US" baseline="-25000" dirty="0"/>
              <a:t>1</a:t>
            </a:r>
          </a:p>
          <a:p>
            <a:r>
              <a:rPr lang="en-US" dirty="0"/>
              <a:t>If n</a:t>
            </a:r>
            <a:r>
              <a:rPr lang="en-US" baseline="-25000" dirty="0"/>
              <a:t>1</a:t>
            </a:r>
            <a:r>
              <a:rPr lang="en-US" dirty="0"/>
              <a:t> ≠ n</a:t>
            </a:r>
            <a:r>
              <a:rPr lang="en-US" baseline="-25000" dirty="0"/>
              <a:t>2</a:t>
            </a:r>
            <a:r>
              <a:rPr lang="en-US" dirty="0"/>
              <a:t> than we can use the terms </a:t>
            </a:r>
            <a:r>
              <a:rPr lang="en-US" i="1" dirty="0"/>
              <a:t>proper ancestor</a:t>
            </a:r>
            <a:r>
              <a:rPr lang="en-US" dirty="0"/>
              <a:t> and </a:t>
            </a:r>
            <a:r>
              <a:rPr lang="en-US" i="1" dirty="0"/>
              <a:t>proper descendant</a:t>
            </a:r>
            <a:endParaRPr lang="en-US" dirty="0"/>
          </a:p>
          <a:p>
            <a:r>
              <a:rPr lang="en-US" dirty="0"/>
              <a:t>A collection of trees is sometimes referred to as a </a:t>
            </a:r>
            <a:r>
              <a:rPr lang="en-US" b="1" dirty="0"/>
              <a:t>forest</a:t>
            </a:r>
            <a:endParaRPr lang="en-US" dirty="0"/>
          </a:p>
        </p:txBody>
      </p:sp>
    </p:spTree>
    <p:extLst>
      <p:ext uri="{BB962C8B-B14F-4D97-AF65-F5344CB8AC3E}">
        <p14:creationId xmlns:p14="http://schemas.microsoft.com/office/powerpoint/2010/main" val="455966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345B4-89DD-4064-B2AD-1D966F9374F0}"/>
              </a:ext>
            </a:extLst>
          </p:cNvPr>
          <p:cNvSpPr>
            <a:spLocks noGrp="1"/>
          </p:cNvSpPr>
          <p:nvPr>
            <p:ph type="title"/>
          </p:nvPr>
        </p:nvSpPr>
        <p:spPr/>
        <p:txBody>
          <a:bodyPr/>
          <a:lstStyle/>
          <a:p>
            <a:r>
              <a:rPr lang="en-US" dirty="0"/>
              <a:t>Implementing General Trees</a:t>
            </a:r>
          </a:p>
        </p:txBody>
      </p:sp>
      <p:sp>
        <p:nvSpPr>
          <p:cNvPr id="3" name="Content Placeholder 2">
            <a:extLst>
              <a:ext uri="{FF2B5EF4-FFF2-40B4-BE49-F238E27FC236}">
                <a16:creationId xmlns:a16="http://schemas.microsoft.com/office/drawing/2014/main" id="{7829C4B7-414C-4D6F-AEAD-E8A6C4B20526}"/>
              </a:ext>
            </a:extLst>
          </p:cNvPr>
          <p:cNvSpPr>
            <a:spLocks noGrp="1"/>
          </p:cNvSpPr>
          <p:nvPr>
            <p:ph idx="1"/>
          </p:nvPr>
        </p:nvSpPr>
        <p:spPr/>
        <p:txBody>
          <a:bodyPr>
            <a:normAutofit fontScale="77500" lnSpcReduction="20000"/>
          </a:bodyPr>
          <a:lstStyle/>
          <a:p>
            <a:r>
              <a:rPr lang="en-US" dirty="0"/>
              <a:t>So far, we have discussed trees as an </a:t>
            </a:r>
            <a:r>
              <a:rPr lang="en-US" i="1" dirty="0"/>
              <a:t>abstract data type </a:t>
            </a:r>
            <a:r>
              <a:rPr lang="en-US" dirty="0"/>
              <a:t>(ADT)</a:t>
            </a:r>
          </a:p>
          <a:p>
            <a:r>
              <a:rPr lang="en-US" dirty="0"/>
              <a:t>When we implement a tree as a </a:t>
            </a:r>
            <a:r>
              <a:rPr lang="en-US" i="1" dirty="0"/>
              <a:t>data structure</a:t>
            </a:r>
            <a:r>
              <a:rPr lang="en-US" dirty="0"/>
              <a:t>, each node will also be represented as a data structure, perhaps using a class in C++</a:t>
            </a:r>
          </a:p>
          <a:p>
            <a:r>
              <a:rPr lang="en-US" dirty="0"/>
              <a:t>One element of each node will be the value stored in the node; this might be some specific type, or kept general if templates are used</a:t>
            </a:r>
          </a:p>
          <a:p>
            <a:r>
              <a:rPr lang="en-US" dirty="0"/>
              <a:t>There will also be a pointer to at least one child</a:t>
            </a:r>
          </a:p>
          <a:p>
            <a:r>
              <a:rPr lang="en-US" dirty="0"/>
              <a:t>A node in a general tree might store a linked list of pointers to children, but this is not the usual way to implement a general tree</a:t>
            </a:r>
          </a:p>
          <a:p>
            <a:r>
              <a:rPr lang="en-US" dirty="0"/>
              <a:t>By general tree, we mean that each node is allowed to have any number of children</a:t>
            </a:r>
          </a:p>
          <a:p>
            <a:r>
              <a:rPr lang="en-US" dirty="0"/>
              <a:t>A common choice is to have each node store a pointer to its left child and its right sibling (so that each node has a fixed size)</a:t>
            </a:r>
          </a:p>
          <a:p>
            <a:r>
              <a:rPr lang="en-US" dirty="0"/>
              <a:t>The figure on the next slide depicts this method of storing a general tree</a:t>
            </a:r>
          </a:p>
          <a:p>
            <a:r>
              <a:rPr lang="en-US" dirty="0"/>
              <a:t>A node in a general tree might also store a pointer to its parent</a:t>
            </a:r>
          </a:p>
          <a:p>
            <a:endParaRPr lang="en-US" dirty="0"/>
          </a:p>
          <a:p>
            <a:endParaRPr lang="en-US" dirty="0"/>
          </a:p>
        </p:txBody>
      </p:sp>
    </p:spTree>
    <p:extLst>
      <p:ext uri="{BB962C8B-B14F-4D97-AF65-F5344CB8AC3E}">
        <p14:creationId xmlns:p14="http://schemas.microsoft.com/office/powerpoint/2010/main" val="957645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F8008-1F1C-4B54-851E-91B8F1684BF8}"/>
              </a:ext>
            </a:extLst>
          </p:cNvPr>
          <p:cNvSpPr>
            <a:spLocks noGrp="1"/>
          </p:cNvSpPr>
          <p:nvPr>
            <p:ph type="title"/>
          </p:nvPr>
        </p:nvSpPr>
        <p:spPr/>
        <p:txBody>
          <a:bodyPr/>
          <a:lstStyle/>
          <a:p>
            <a:r>
              <a:rPr lang="en-US" dirty="0"/>
              <a:t>General Tree with Fixed-sized Nodes</a:t>
            </a:r>
          </a:p>
        </p:txBody>
      </p:sp>
      <p:pic>
        <p:nvPicPr>
          <p:cNvPr id="5" name="Picture 4">
            <a:extLst>
              <a:ext uri="{FF2B5EF4-FFF2-40B4-BE49-F238E27FC236}">
                <a16:creationId xmlns:a16="http://schemas.microsoft.com/office/drawing/2014/main" id="{96638F9A-71A0-4453-A7E9-EDD26DC8B37E}"/>
              </a:ext>
            </a:extLst>
          </p:cNvPr>
          <p:cNvPicPr>
            <a:picLocks noChangeAspect="1"/>
          </p:cNvPicPr>
          <p:nvPr/>
        </p:nvPicPr>
        <p:blipFill>
          <a:blip r:embed="rId2"/>
          <a:stretch>
            <a:fillRect/>
          </a:stretch>
        </p:blipFill>
        <p:spPr>
          <a:xfrm>
            <a:off x="1311321" y="1921961"/>
            <a:ext cx="9569358" cy="3014077"/>
          </a:xfrm>
          <a:prstGeom prst="rect">
            <a:avLst/>
          </a:prstGeom>
        </p:spPr>
      </p:pic>
    </p:spTree>
    <p:extLst>
      <p:ext uri="{BB962C8B-B14F-4D97-AF65-F5344CB8AC3E}">
        <p14:creationId xmlns:p14="http://schemas.microsoft.com/office/powerpoint/2010/main" val="89251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45C61-E52A-4AC5-A124-B6426E4FFBEA}"/>
              </a:ext>
            </a:extLst>
          </p:cNvPr>
          <p:cNvSpPr>
            <a:spLocks noGrp="1"/>
          </p:cNvSpPr>
          <p:nvPr>
            <p:ph type="title"/>
          </p:nvPr>
        </p:nvSpPr>
        <p:spPr/>
        <p:txBody>
          <a:bodyPr/>
          <a:lstStyle/>
          <a:p>
            <a:r>
              <a:rPr lang="en-US" dirty="0"/>
              <a:t>Ordering Children</a:t>
            </a:r>
          </a:p>
        </p:txBody>
      </p:sp>
      <p:sp>
        <p:nvSpPr>
          <p:cNvPr id="3" name="Content Placeholder 2">
            <a:extLst>
              <a:ext uri="{FF2B5EF4-FFF2-40B4-BE49-F238E27FC236}">
                <a16:creationId xmlns:a16="http://schemas.microsoft.com/office/drawing/2014/main" id="{8B98FF1F-B012-4618-8DFB-9C53F4B825D3}"/>
              </a:ext>
            </a:extLst>
          </p:cNvPr>
          <p:cNvSpPr>
            <a:spLocks noGrp="1"/>
          </p:cNvSpPr>
          <p:nvPr>
            <p:ph idx="1"/>
          </p:nvPr>
        </p:nvSpPr>
        <p:spPr/>
        <p:txBody>
          <a:bodyPr>
            <a:normAutofit fontScale="70000" lnSpcReduction="20000"/>
          </a:bodyPr>
          <a:lstStyle/>
          <a:p>
            <a:r>
              <a:rPr lang="en-US" dirty="0"/>
              <a:t>The implementation involving left child pointers and right sibling pointers seems to insinuate that children of a node are </a:t>
            </a:r>
            <a:r>
              <a:rPr lang="en-US" i="1" dirty="0"/>
              <a:t>ordered</a:t>
            </a:r>
            <a:r>
              <a:rPr lang="en-US" dirty="0"/>
              <a:t> in some linear fashion; e.g., from left to right</a:t>
            </a:r>
          </a:p>
          <a:p>
            <a:r>
              <a:rPr lang="en-US" dirty="0"/>
              <a:t>This is not necessarily intuitive for all trees; in general, a tree is a </a:t>
            </a:r>
            <a:r>
              <a:rPr lang="en-US" i="1" dirty="0"/>
              <a:t>hierarchical data structure</a:t>
            </a:r>
          </a:p>
          <a:p>
            <a:r>
              <a:rPr lang="en-US" dirty="0"/>
              <a:t>For example, a tree can be used to represent a file system with directories and files; children might be ordered according to ASCII, file type, date, etc., or the order of siblings may not matter</a:t>
            </a:r>
          </a:p>
          <a:p>
            <a:r>
              <a:rPr lang="en-US" dirty="0"/>
              <a:t>A document such as a book could be represented by a tree; the root represents "book", whose children represent "parts" or "chapters", then "sections", etc.; here, the order of siblings matters</a:t>
            </a:r>
          </a:p>
          <a:p>
            <a:r>
              <a:rPr lang="en-US" dirty="0"/>
              <a:t>Trees can also be used to represent parsed sentences broken into phrases, sub-phrases, etc., down to individual words; here again, the order of siblings matters</a:t>
            </a:r>
          </a:p>
          <a:p>
            <a:r>
              <a:rPr lang="en-US" dirty="0"/>
              <a:t>For this last example, if the rules of the grammar are worked into the tree, then this is an example of a </a:t>
            </a:r>
            <a:r>
              <a:rPr lang="en-US" i="1" dirty="0"/>
              <a:t>parse tree</a:t>
            </a:r>
            <a:r>
              <a:rPr lang="en-US" dirty="0"/>
              <a:t>, a.k.a. an </a:t>
            </a:r>
            <a:r>
              <a:rPr lang="en-US" i="1" dirty="0"/>
              <a:t>abstract syntax tree</a:t>
            </a:r>
            <a:endParaRPr lang="en-US" dirty="0"/>
          </a:p>
          <a:p>
            <a:r>
              <a:rPr lang="en-US" dirty="0"/>
              <a:t>Computer programs can also be represented as parse trees, and some compilers might choose to do so; again, the order of siblings matters</a:t>
            </a:r>
          </a:p>
          <a:p>
            <a:endParaRPr lang="en-US" dirty="0"/>
          </a:p>
        </p:txBody>
      </p:sp>
    </p:spTree>
    <p:extLst>
      <p:ext uri="{BB962C8B-B14F-4D97-AF65-F5344CB8AC3E}">
        <p14:creationId xmlns:p14="http://schemas.microsoft.com/office/powerpoint/2010/main" val="3634369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CAFD9-E2D1-48BA-8C06-EC5C5E397239}"/>
              </a:ext>
            </a:extLst>
          </p:cNvPr>
          <p:cNvSpPr>
            <a:spLocks noGrp="1"/>
          </p:cNvSpPr>
          <p:nvPr>
            <p:ph type="title"/>
          </p:nvPr>
        </p:nvSpPr>
        <p:spPr/>
        <p:txBody>
          <a:bodyPr/>
          <a:lstStyle/>
          <a:p>
            <a:r>
              <a:rPr lang="en-US" dirty="0"/>
              <a:t>Tree Traversal Strategies</a:t>
            </a:r>
          </a:p>
        </p:txBody>
      </p:sp>
      <p:sp>
        <p:nvSpPr>
          <p:cNvPr id="3" name="Content Placeholder 2">
            <a:extLst>
              <a:ext uri="{FF2B5EF4-FFF2-40B4-BE49-F238E27FC236}">
                <a16:creationId xmlns:a16="http://schemas.microsoft.com/office/drawing/2014/main" id="{F9B8952B-99DC-4065-97AE-23F6E8CCDFBA}"/>
              </a:ext>
            </a:extLst>
          </p:cNvPr>
          <p:cNvSpPr>
            <a:spLocks noGrp="1"/>
          </p:cNvSpPr>
          <p:nvPr>
            <p:ph idx="1"/>
          </p:nvPr>
        </p:nvSpPr>
        <p:spPr/>
        <p:txBody>
          <a:bodyPr>
            <a:normAutofit fontScale="92500" lnSpcReduction="10000"/>
          </a:bodyPr>
          <a:lstStyle/>
          <a:p>
            <a:r>
              <a:rPr lang="en-US" dirty="0"/>
              <a:t>There are three important </a:t>
            </a:r>
            <a:r>
              <a:rPr lang="en-US" b="1" dirty="0"/>
              <a:t>traversal strategies</a:t>
            </a:r>
            <a:r>
              <a:rPr lang="en-US" dirty="0"/>
              <a:t> for trees:</a:t>
            </a:r>
          </a:p>
          <a:p>
            <a:pPr lvl="1"/>
            <a:r>
              <a:rPr lang="en-US" dirty="0"/>
              <a:t>A </a:t>
            </a:r>
            <a:r>
              <a:rPr lang="en-US" b="1" dirty="0"/>
              <a:t>preorder</a:t>
            </a:r>
            <a:r>
              <a:rPr lang="en-US" dirty="0"/>
              <a:t> traversal visits the current node first (e.g., the root) and then the subtrees from left to right (using preorder traversal)</a:t>
            </a:r>
          </a:p>
          <a:p>
            <a:pPr lvl="1"/>
            <a:r>
              <a:rPr lang="en-US" dirty="0"/>
              <a:t>An </a:t>
            </a:r>
            <a:r>
              <a:rPr lang="en-US" b="1" dirty="0"/>
              <a:t>inorder</a:t>
            </a:r>
            <a:r>
              <a:rPr lang="en-US" dirty="0"/>
              <a:t> traversal visits the left subtree first (using inorder traversal), then the current node, then the remaining subtrees (from left to right using inorder traversal)</a:t>
            </a:r>
          </a:p>
          <a:p>
            <a:pPr lvl="1"/>
            <a:r>
              <a:rPr lang="en-US" dirty="0"/>
              <a:t>A </a:t>
            </a:r>
            <a:r>
              <a:rPr lang="en-US" b="1" dirty="0"/>
              <a:t>postorder</a:t>
            </a:r>
            <a:r>
              <a:rPr lang="en-US" dirty="0"/>
              <a:t> traversal visits the subtrees first (from left to right using postorder traversal) and then the current node last</a:t>
            </a:r>
          </a:p>
          <a:p>
            <a:pPr lvl="1"/>
            <a:r>
              <a:rPr lang="en-US" dirty="0"/>
              <a:t>These are typically implemented as recursive functions (recursive pseudo-code for preorder traversal is shown on the next slide)</a:t>
            </a:r>
          </a:p>
          <a:p>
            <a:r>
              <a:rPr lang="en-US" dirty="0"/>
              <a:t>Another important traversal strategy is </a:t>
            </a:r>
            <a:r>
              <a:rPr lang="en-US" b="1" dirty="0"/>
              <a:t>breadth-first search </a:t>
            </a:r>
            <a:r>
              <a:rPr lang="en-US" dirty="0"/>
              <a:t>(BFS)</a:t>
            </a:r>
          </a:p>
          <a:p>
            <a:pPr lvl="1"/>
            <a:r>
              <a:rPr lang="en-US" dirty="0"/>
              <a:t>This visits the root first, then every node at depth 1 (from left to right), then every node at depth 2, etc.</a:t>
            </a:r>
          </a:p>
          <a:p>
            <a:pPr lvl="1"/>
            <a:r>
              <a:rPr lang="en-US" dirty="0"/>
              <a:t>This is typically implemented using a queue</a:t>
            </a:r>
          </a:p>
        </p:txBody>
      </p:sp>
    </p:spTree>
    <p:extLst>
      <p:ext uri="{BB962C8B-B14F-4D97-AF65-F5344CB8AC3E}">
        <p14:creationId xmlns:p14="http://schemas.microsoft.com/office/powerpoint/2010/main" val="384502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7EB9F-8D24-4E39-964E-28FF7FC5BBE2}"/>
              </a:ext>
            </a:extLst>
          </p:cNvPr>
          <p:cNvSpPr>
            <a:spLocks noGrp="1"/>
          </p:cNvSpPr>
          <p:nvPr>
            <p:ph type="title"/>
          </p:nvPr>
        </p:nvSpPr>
        <p:spPr/>
        <p:txBody>
          <a:bodyPr/>
          <a:lstStyle/>
          <a:p>
            <a:r>
              <a:rPr lang="en-US" dirty="0"/>
              <a:t>Preorder Traversal Pseudo-code</a:t>
            </a:r>
          </a:p>
        </p:txBody>
      </p:sp>
      <p:sp>
        <p:nvSpPr>
          <p:cNvPr id="3" name="Content Placeholder 2">
            <a:extLst>
              <a:ext uri="{FF2B5EF4-FFF2-40B4-BE49-F238E27FC236}">
                <a16:creationId xmlns:a16="http://schemas.microsoft.com/office/drawing/2014/main" id="{2CC4B74C-7485-43C2-864A-7A1C9F81A10B}"/>
              </a:ext>
            </a:extLst>
          </p:cNvPr>
          <p:cNvSpPr>
            <a:spLocks noGrp="1"/>
          </p:cNvSpPr>
          <p:nvPr>
            <p:ph idx="1"/>
          </p:nvPr>
        </p:nvSpPr>
        <p:spPr/>
        <p:txBody>
          <a:bodyPr/>
          <a:lstStyle/>
          <a:p>
            <a:pPr marL="0" indent="0">
              <a:buNone/>
            </a:pPr>
            <a:r>
              <a:rPr lang="en-US" noProof="1">
                <a:latin typeface="Courier New" panose="02070309020205020404" pitchFamily="49" charset="0"/>
                <a:cs typeface="Courier New" panose="02070309020205020404" pitchFamily="49" charset="0"/>
              </a:rPr>
              <a:t>PreorderTraversal(Tree T)</a:t>
            </a:r>
          </a:p>
          <a:p>
            <a:pPr marL="0" indent="0">
              <a:buNone/>
            </a:pPr>
            <a:r>
              <a:rPr lang="en-US" noProof="1">
                <a:latin typeface="Courier New" panose="02070309020205020404" pitchFamily="49" charset="0"/>
                <a:cs typeface="Courier New" panose="02070309020205020404" pitchFamily="49" charset="0"/>
              </a:rPr>
              <a:t>  if T is empty</a:t>
            </a:r>
          </a:p>
          <a:p>
            <a:pPr marL="0" indent="0">
              <a:buNone/>
            </a:pPr>
            <a:r>
              <a:rPr lang="en-US" noProof="1">
                <a:latin typeface="Courier New" panose="02070309020205020404" pitchFamily="49" charset="0"/>
                <a:cs typeface="Courier New" panose="02070309020205020404" pitchFamily="49" charset="0"/>
              </a:rPr>
              <a:t>    return</a:t>
            </a:r>
          </a:p>
          <a:p>
            <a:pPr marL="0" indent="0">
              <a:buNone/>
            </a:pPr>
            <a:r>
              <a:rPr lang="en-US" noProof="1">
                <a:latin typeface="Courier New" panose="02070309020205020404" pitchFamily="49" charset="0"/>
                <a:cs typeface="Courier New" panose="02070309020205020404" pitchFamily="49" charset="0"/>
              </a:rPr>
              <a:t>  visit T.root</a:t>
            </a:r>
          </a:p>
          <a:p>
            <a:pPr marL="0" indent="0">
              <a:buNone/>
            </a:pPr>
            <a:r>
              <a:rPr lang="en-US" noProof="1">
                <a:latin typeface="Courier New" panose="02070309020205020404" pitchFamily="49" charset="0"/>
                <a:cs typeface="Courier New" panose="02070309020205020404" pitchFamily="49" charset="0"/>
              </a:rPr>
              <a:t>  for each child of T.root from left to right:</a:t>
            </a:r>
          </a:p>
          <a:p>
            <a:pPr marL="0" indent="0">
              <a:buNone/>
            </a:pPr>
            <a:r>
              <a:rPr lang="en-US" noProof="1">
                <a:latin typeface="Courier New" panose="02070309020205020404" pitchFamily="49" charset="0"/>
                <a:cs typeface="Courier New" panose="02070309020205020404" pitchFamily="49" charset="0"/>
              </a:rPr>
              <a:t>    PreorderTraversal(child)</a:t>
            </a:r>
          </a:p>
        </p:txBody>
      </p:sp>
    </p:spTree>
    <p:extLst>
      <p:ext uri="{BB962C8B-B14F-4D97-AF65-F5344CB8AC3E}">
        <p14:creationId xmlns:p14="http://schemas.microsoft.com/office/powerpoint/2010/main" val="2766579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6C0FE-DACC-47A1-BE78-82C84DC3FD16}"/>
              </a:ext>
            </a:extLst>
          </p:cNvPr>
          <p:cNvSpPr>
            <a:spLocks noGrp="1"/>
          </p:cNvSpPr>
          <p:nvPr>
            <p:ph type="title"/>
          </p:nvPr>
        </p:nvSpPr>
        <p:spPr/>
        <p:txBody>
          <a:bodyPr/>
          <a:lstStyle/>
          <a:p>
            <a:r>
              <a:rPr lang="en-US" dirty="0"/>
              <a:t>Traversal Strategies: Example</a:t>
            </a:r>
          </a:p>
        </p:txBody>
      </p:sp>
      <p:sp>
        <p:nvSpPr>
          <p:cNvPr id="5" name="Content Placeholder 4">
            <a:extLst>
              <a:ext uri="{FF2B5EF4-FFF2-40B4-BE49-F238E27FC236}">
                <a16:creationId xmlns:a16="http://schemas.microsoft.com/office/drawing/2014/main" id="{A279519D-1C03-4CE0-9C7B-6276375EC232}"/>
              </a:ext>
            </a:extLst>
          </p:cNvPr>
          <p:cNvSpPr>
            <a:spLocks noGrp="1"/>
          </p:cNvSpPr>
          <p:nvPr>
            <p:ph sz="half" idx="1"/>
          </p:nvPr>
        </p:nvSpPr>
        <p:spPr/>
        <p:txBody>
          <a:bodyPr/>
          <a:lstStyle/>
          <a:p>
            <a:r>
              <a:rPr lang="en-US" dirty="0"/>
              <a:t>Preorder: A, B, C, D, H, E, I, J, P, Q, F, K, L, M, G, N</a:t>
            </a:r>
          </a:p>
          <a:p>
            <a:r>
              <a:rPr lang="en-US" dirty="0"/>
              <a:t>Inorder: B, A, C, H, D, I, E, P, J, Q, K, F, L, M, N, G</a:t>
            </a:r>
          </a:p>
          <a:p>
            <a:r>
              <a:rPr lang="en-US" dirty="0"/>
              <a:t>Postorder: B, C, H, D, I, P, Q, J, E, K, L, M, F, N, G, A</a:t>
            </a:r>
          </a:p>
          <a:p>
            <a:r>
              <a:rPr lang="en-US" dirty="0"/>
              <a:t>Breadth-first search: A, B, C, D, E, F, G, H, I, J, K, L, M, N, P, Q</a:t>
            </a:r>
          </a:p>
        </p:txBody>
      </p:sp>
      <p:pic>
        <p:nvPicPr>
          <p:cNvPr id="6" name="Picture 5">
            <a:extLst>
              <a:ext uri="{FF2B5EF4-FFF2-40B4-BE49-F238E27FC236}">
                <a16:creationId xmlns:a16="http://schemas.microsoft.com/office/drawing/2014/main" id="{25A0C1A9-9EE7-4F5C-987D-ADCE3869696E}"/>
              </a:ext>
            </a:extLst>
          </p:cNvPr>
          <p:cNvPicPr>
            <a:picLocks noChangeAspect="1"/>
          </p:cNvPicPr>
          <p:nvPr/>
        </p:nvPicPr>
        <p:blipFill>
          <a:blip r:embed="rId2"/>
          <a:stretch>
            <a:fillRect/>
          </a:stretch>
        </p:blipFill>
        <p:spPr>
          <a:xfrm>
            <a:off x="6172202" y="1825625"/>
            <a:ext cx="5554631" cy="1843698"/>
          </a:xfrm>
          <a:prstGeom prst="rect">
            <a:avLst/>
          </a:prstGeom>
        </p:spPr>
      </p:pic>
    </p:spTree>
    <p:extLst>
      <p:ext uri="{BB962C8B-B14F-4D97-AF65-F5344CB8AC3E}">
        <p14:creationId xmlns:p14="http://schemas.microsoft.com/office/powerpoint/2010/main" val="1669305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738C616-B6C9-4CD5-B571-86D0E69C8A5B}"/>
              </a:ext>
            </a:extLst>
          </p:cNvPr>
          <p:cNvSpPr>
            <a:spLocks noGrp="1"/>
          </p:cNvSpPr>
          <p:nvPr>
            <p:ph type="title"/>
          </p:nvPr>
        </p:nvSpPr>
        <p:spPr/>
        <p:txBody>
          <a:bodyPr/>
          <a:lstStyle/>
          <a:p>
            <a:r>
              <a:rPr lang="en-US" dirty="0"/>
              <a:t>Euler Tour Traversal</a:t>
            </a:r>
          </a:p>
        </p:txBody>
      </p:sp>
      <p:sp>
        <p:nvSpPr>
          <p:cNvPr id="6" name="Content Placeholder 5">
            <a:extLst>
              <a:ext uri="{FF2B5EF4-FFF2-40B4-BE49-F238E27FC236}">
                <a16:creationId xmlns:a16="http://schemas.microsoft.com/office/drawing/2014/main" id="{99089151-7618-43F7-825A-44F006A4DCF8}"/>
              </a:ext>
            </a:extLst>
          </p:cNvPr>
          <p:cNvSpPr>
            <a:spLocks noGrp="1"/>
          </p:cNvSpPr>
          <p:nvPr>
            <p:ph idx="1"/>
          </p:nvPr>
        </p:nvSpPr>
        <p:spPr/>
        <p:txBody>
          <a:bodyPr>
            <a:normAutofit/>
          </a:bodyPr>
          <a:lstStyle/>
          <a:p>
            <a:r>
              <a:rPr lang="en-US" dirty="0"/>
              <a:t>An </a:t>
            </a:r>
            <a:r>
              <a:rPr lang="en-US" i="1" dirty="0"/>
              <a:t>Euler Tour Traversal</a:t>
            </a:r>
            <a:r>
              <a:rPr lang="en-US" dirty="0"/>
              <a:t> of a tree can be defined as a "walk" around the outside of the tree</a:t>
            </a:r>
          </a:p>
          <a:p>
            <a:r>
              <a:rPr lang="en-US" dirty="0"/>
              <a:t>It starts to the left of the root, moving downward</a:t>
            </a:r>
          </a:p>
          <a:p>
            <a:r>
              <a:rPr lang="en-US" dirty="0"/>
              <a:t>A preorder traversal visits each node the first time it is passed</a:t>
            </a:r>
          </a:p>
          <a:p>
            <a:r>
              <a:rPr lang="en-US" dirty="0"/>
              <a:t>An inorder</a:t>
            </a:r>
            <a:r>
              <a:rPr lang="en-US" i="1" dirty="0"/>
              <a:t> </a:t>
            </a:r>
            <a:r>
              <a:rPr lang="en-US" dirty="0"/>
              <a:t>traversal visits each node the second time it is passed</a:t>
            </a:r>
          </a:p>
          <a:p>
            <a:r>
              <a:rPr lang="en-US" dirty="0"/>
              <a:t>A postorder traversal visits each node the last time it is passed</a:t>
            </a:r>
          </a:p>
          <a:p>
            <a:endParaRPr lang="en-US" dirty="0"/>
          </a:p>
        </p:txBody>
      </p:sp>
    </p:spTree>
    <p:extLst>
      <p:ext uri="{BB962C8B-B14F-4D97-AF65-F5344CB8AC3E}">
        <p14:creationId xmlns:p14="http://schemas.microsoft.com/office/powerpoint/2010/main" val="3899713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E2A4-650E-4493-BFF8-4F8BF294A6F4}"/>
              </a:ext>
            </a:extLst>
          </p:cNvPr>
          <p:cNvSpPr>
            <a:spLocks noGrp="1"/>
          </p:cNvSpPr>
          <p:nvPr>
            <p:ph type="title"/>
          </p:nvPr>
        </p:nvSpPr>
        <p:spPr/>
        <p:txBody>
          <a:bodyPr/>
          <a:lstStyle/>
          <a:p>
            <a:r>
              <a:rPr lang="en-US" dirty="0"/>
              <a:t>Applications of Tree Traversals</a:t>
            </a:r>
          </a:p>
        </p:txBody>
      </p:sp>
      <p:sp>
        <p:nvSpPr>
          <p:cNvPr id="3" name="Content Placeholder 2">
            <a:extLst>
              <a:ext uri="{FF2B5EF4-FFF2-40B4-BE49-F238E27FC236}">
                <a16:creationId xmlns:a16="http://schemas.microsoft.com/office/drawing/2014/main" id="{C87D996B-55C5-490F-B57E-DC6CA98968C7}"/>
              </a:ext>
            </a:extLst>
          </p:cNvPr>
          <p:cNvSpPr>
            <a:spLocks noGrp="1"/>
          </p:cNvSpPr>
          <p:nvPr>
            <p:ph idx="1"/>
          </p:nvPr>
        </p:nvSpPr>
        <p:spPr/>
        <p:txBody>
          <a:bodyPr>
            <a:normAutofit fontScale="92500" lnSpcReduction="10000"/>
          </a:bodyPr>
          <a:lstStyle/>
          <a:p>
            <a:r>
              <a:rPr lang="en-US" dirty="0"/>
              <a:t>One use of a preorder traversal might be a program to display, for example, the contents of directories with subdirectories</a:t>
            </a:r>
          </a:p>
          <a:p>
            <a:pPr lvl="1"/>
            <a:r>
              <a:rPr lang="en-US" dirty="0"/>
              <a:t>Every time you move down into a folder, you increase the number of tabs</a:t>
            </a:r>
          </a:p>
          <a:p>
            <a:pPr lvl="1"/>
            <a:r>
              <a:rPr lang="en-US" dirty="0"/>
              <a:t>Every time you move back up, you decrease the number of tabs</a:t>
            </a:r>
          </a:p>
          <a:p>
            <a:r>
              <a:rPr lang="en-US" dirty="0"/>
              <a:t>One use of a postorder traversal might be a program to display the total size of each such directory (including all its subdirectories and files)</a:t>
            </a:r>
          </a:p>
          <a:p>
            <a:r>
              <a:rPr lang="en-US" dirty="0"/>
              <a:t>An inorder traversal is more common with </a:t>
            </a:r>
            <a:r>
              <a:rPr lang="en-US" i="1" dirty="0"/>
              <a:t>binary search trees</a:t>
            </a:r>
            <a:r>
              <a:rPr lang="en-US" dirty="0"/>
              <a:t>, which we will discuss later</a:t>
            </a:r>
          </a:p>
          <a:p>
            <a:r>
              <a:rPr lang="en-US" dirty="0"/>
              <a:t>Other complex traversal strategies are possible, some relying on stacks, queues, and generalized lists</a:t>
            </a:r>
          </a:p>
          <a:p>
            <a:r>
              <a:rPr lang="en-US" dirty="0"/>
              <a:t>Some of these strategies are used by algorithms discussed in DSA II and AI</a:t>
            </a:r>
          </a:p>
          <a:p>
            <a:endParaRPr lang="en-US" dirty="0"/>
          </a:p>
        </p:txBody>
      </p:sp>
    </p:spTree>
    <p:extLst>
      <p:ext uri="{BB962C8B-B14F-4D97-AF65-F5344CB8AC3E}">
        <p14:creationId xmlns:p14="http://schemas.microsoft.com/office/powerpoint/2010/main" val="964362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5EB0A7-7EC1-40BB-8006-FA33E9FCA6AE}"/>
              </a:ext>
            </a:extLst>
          </p:cNvPr>
          <p:cNvSpPr>
            <a:spLocks noGrp="1"/>
          </p:cNvSpPr>
          <p:nvPr>
            <p:ph type="title"/>
          </p:nvPr>
        </p:nvSpPr>
        <p:spPr/>
        <p:txBody>
          <a:bodyPr/>
          <a:lstStyle/>
          <a:p>
            <a:r>
              <a:rPr lang="en-US" dirty="0"/>
              <a:t>Binary Trees</a:t>
            </a:r>
          </a:p>
        </p:txBody>
      </p:sp>
      <p:sp>
        <p:nvSpPr>
          <p:cNvPr id="6" name="Content Placeholder 5">
            <a:extLst>
              <a:ext uri="{FF2B5EF4-FFF2-40B4-BE49-F238E27FC236}">
                <a16:creationId xmlns:a16="http://schemas.microsoft.com/office/drawing/2014/main" id="{56B2B1DA-50BD-4CE2-B2F6-89D3F0CA7F16}"/>
              </a:ext>
            </a:extLst>
          </p:cNvPr>
          <p:cNvSpPr>
            <a:spLocks noGrp="1"/>
          </p:cNvSpPr>
          <p:nvPr>
            <p:ph idx="1"/>
          </p:nvPr>
        </p:nvSpPr>
        <p:spPr/>
        <p:txBody>
          <a:bodyPr>
            <a:normAutofit fontScale="92500" lnSpcReduction="20000"/>
          </a:bodyPr>
          <a:lstStyle/>
          <a:p>
            <a:r>
              <a:rPr lang="en-US" dirty="0"/>
              <a:t>A </a:t>
            </a:r>
            <a:r>
              <a:rPr lang="en-US" b="1" dirty="0"/>
              <a:t>binary tree</a:t>
            </a:r>
            <a:r>
              <a:rPr lang="en-US" dirty="0"/>
              <a:t> is a tree in which no node may have more than two children; it is possible for a node to have no children, one child, or two children</a:t>
            </a:r>
          </a:p>
          <a:p>
            <a:r>
              <a:rPr lang="en-US" dirty="0"/>
              <a:t>A </a:t>
            </a:r>
            <a:r>
              <a:rPr lang="en-US" i="1" dirty="0"/>
              <a:t>proper binary tree</a:t>
            </a:r>
            <a:r>
              <a:rPr lang="en-US" dirty="0"/>
              <a:t>, a.k.a. </a:t>
            </a:r>
            <a:r>
              <a:rPr lang="en-US" i="1" dirty="0"/>
              <a:t>full binary tree</a:t>
            </a:r>
            <a:r>
              <a:rPr lang="en-US" dirty="0"/>
              <a:t>, is a binary tree in which each internal node has exactly two children</a:t>
            </a:r>
          </a:p>
          <a:p>
            <a:r>
              <a:rPr lang="en-US" dirty="0"/>
              <a:t>A </a:t>
            </a:r>
            <a:r>
              <a:rPr lang="en-US" i="1" dirty="0"/>
              <a:t>complete binary tree</a:t>
            </a:r>
            <a:r>
              <a:rPr lang="en-US" dirty="0"/>
              <a:t> is one in which every level is filled, except possibly the bottom level, which gets filled from left to right</a:t>
            </a:r>
          </a:p>
          <a:p>
            <a:r>
              <a:rPr lang="en-US" dirty="0"/>
              <a:t>The depth of a binary tree with N nodes is often much smaller than N</a:t>
            </a:r>
          </a:p>
          <a:p>
            <a:pPr lvl="1"/>
            <a:r>
              <a:rPr lang="en-US" dirty="0"/>
              <a:t>According to the book, an analysis shows that the average depth of a binary tree is O(N</a:t>
            </a:r>
            <a:r>
              <a:rPr lang="en-US" baseline="30000" dirty="0"/>
              <a:t>0.5</a:t>
            </a:r>
            <a:r>
              <a:rPr lang="en-US" dirty="0"/>
              <a:t>)</a:t>
            </a:r>
          </a:p>
          <a:p>
            <a:pPr lvl="1"/>
            <a:r>
              <a:rPr lang="en-US" dirty="0"/>
              <a:t>For a special type of binary tree, a </a:t>
            </a:r>
            <a:r>
              <a:rPr lang="en-US" b="1" dirty="0"/>
              <a:t>binary search tree</a:t>
            </a:r>
            <a:r>
              <a:rPr lang="en-US" dirty="0"/>
              <a:t>, the average depth is O(log N)</a:t>
            </a:r>
          </a:p>
          <a:p>
            <a:pPr lvl="1"/>
            <a:r>
              <a:rPr lang="en-US" dirty="0"/>
              <a:t>In the worst case, the depth can be N-1</a:t>
            </a:r>
          </a:p>
          <a:p>
            <a:r>
              <a:rPr lang="en-US" dirty="0"/>
              <a:t>The number of nodes at depth d in a binary tree is at most 2</a:t>
            </a:r>
            <a:r>
              <a:rPr lang="en-US" baseline="30000" dirty="0"/>
              <a:t>d</a:t>
            </a:r>
          </a:p>
          <a:p>
            <a:endParaRPr lang="en-US" dirty="0"/>
          </a:p>
        </p:txBody>
      </p:sp>
    </p:spTree>
    <p:extLst>
      <p:ext uri="{BB962C8B-B14F-4D97-AF65-F5344CB8AC3E}">
        <p14:creationId xmlns:p14="http://schemas.microsoft.com/office/powerpoint/2010/main" val="617726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62E7-77F3-4492-A40A-335A691DBCE1}"/>
              </a:ext>
            </a:extLst>
          </p:cNvPr>
          <p:cNvSpPr>
            <a:spLocks noGrp="1"/>
          </p:cNvSpPr>
          <p:nvPr>
            <p:ph type="title"/>
          </p:nvPr>
        </p:nvSpPr>
        <p:spPr/>
        <p:txBody>
          <a:bodyPr/>
          <a:lstStyle/>
          <a:p>
            <a:r>
              <a:rPr lang="en-US" dirty="0"/>
              <a:t>Implementing Binary Trees</a:t>
            </a:r>
          </a:p>
        </p:txBody>
      </p:sp>
      <p:sp>
        <p:nvSpPr>
          <p:cNvPr id="3" name="Content Placeholder 2">
            <a:extLst>
              <a:ext uri="{FF2B5EF4-FFF2-40B4-BE49-F238E27FC236}">
                <a16:creationId xmlns:a16="http://schemas.microsoft.com/office/drawing/2014/main" id="{E43415E4-13C0-41B3-B09E-00AE9629945E}"/>
              </a:ext>
            </a:extLst>
          </p:cNvPr>
          <p:cNvSpPr>
            <a:spLocks noGrp="1"/>
          </p:cNvSpPr>
          <p:nvPr>
            <p:ph idx="1"/>
          </p:nvPr>
        </p:nvSpPr>
        <p:spPr/>
        <p:txBody>
          <a:bodyPr>
            <a:normAutofit lnSpcReduction="10000"/>
          </a:bodyPr>
          <a:lstStyle/>
          <a:p>
            <a:r>
              <a:rPr lang="en-US" dirty="0"/>
              <a:t>To implement a binary tree, each node typically stores a pointer to the </a:t>
            </a:r>
            <a:r>
              <a:rPr lang="en-US" i="1" dirty="0"/>
              <a:t>left</a:t>
            </a:r>
            <a:r>
              <a:rPr lang="en-US" dirty="0"/>
              <a:t> child (or subtree) and a pointer to the </a:t>
            </a:r>
            <a:r>
              <a:rPr lang="en-US" i="1" dirty="0"/>
              <a:t>right</a:t>
            </a:r>
            <a:r>
              <a:rPr lang="en-US" dirty="0"/>
              <a:t> child (or subtree)</a:t>
            </a:r>
          </a:p>
          <a:p>
            <a:r>
              <a:rPr lang="en-US" dirty="0"/>
              <a:t>It is thus possible to have a right child but no left child (I consider this to be philosophically different from a general tree)</a:t>
            </a:r>
          </a:p>
          <a:p>
            <a:r>
              <a:rPr lang="en-US" dirty="0"/>
              <a:t>Nodes will also typically store one or more additional values</a:t>
            </a:r>
          </a:p>
          <a:p>
            <a:r>
              <a:rPr lang="en-US" dirty="0"/>
              <a:t>Some implementations will also store a pointer to the node’s parent</a:t>
            </a:r>
          </a:p>
          <a:p>
            <a:r>
              <a:rPr lang="en-US" dirty="0"/>
              <a:t>As with linked lists, you generally need to allocate memory when a node is created and to free memory when a node is deleted</a:t>
            </a:r>
          </a:p>
          <a:p>
            <a:r>
              <a:rPr lang="en-US" dirty="0"/>
              <a:t>Note that every node occupies a fixed amount of memory, and there is no need for a secondary data structure such as a linked list</a:t>
            </a:r>
          </a:p>
          <a:p>
            <a:endParaRPr lang="en-US" dirty="0"/>
          </a:p>
        </p:txBody>
      </p:sp>
    </p:spTree>
    <p:extLst>
      <p:ext uri="{BB962C8B-B14F-4D97-AF65-F5344CB8AC3E}">
        <p14:creationId xmlns:p14="http://schemas.microsoft.com/office/powerpoint/2010/main" val="363268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7EB9F-8D24-4E39-964E-28FF7FC5BBE2}"/>
              </a:ext>
            </a:extLst>
          </p:cNvPr>
          <p:cNvSpPr>
            <a:spLocks noGrp="1"/>
          </p:cNvSpPr>
          <p:nvPr>
            <p:ph type="title"/>
          </p:nvPr>
        </p:nvSpPr>
        <p:spPr/>
        <p:txBody>
          <a:bodyPr/>
          <a:lstStyle/>
          <a:p>
            <a:r>
              <a:rPr lang="en-US" dirty="0"/>
              <a:t>Binary Tree Preorder Traversal Pseudo-code</a:t>
            </a:r>
          </a:p>
        </p:txBody>
      </p:sp>
      <p:sp>
        <p:nvSpPr>
          <p:cNvPr id="3" name="Content Placeholder 2">
            <a:extLst>
              <a:ext uri="{FF2B5EF4-FFF2-40B4-BE49-F238E27FC236}">
                <a16:creationId xmlns:a16="http://schemas.microsoft.com/office/drawing/2014/main" id="{2CC4B74C-7485-43C2-864A-7A1C9F81A10B}"/>
              </a:ext>
            </a:extLst>
          </p:cNvPr>
          <p:cNvSpPr>
            <a:spLocks noGrp="1"/>
          </p:cNvSpPr>
          <p:nvPr>
            <p:ph idx="1"/>
          </p:nvPr>
        </p:nvSpPr>
        <p:spPr/>
        <p:txBody>
          <a:bodyPr>
            <a:normAutofit/>
          </a:bodyPr>
          <a:lstStyle/>
          <a:p>
            <a:r>
              <a:rPr lang="en-US" dirty="0"/>
              <a:t>Implementing traversals for binary trees is easier than for general trees; for example, pseudo-code for preorder traversal becomes:</a:t>
            </a:r>
          </a:p>
          <a:p>
            <a:pPr marL="457200" lvl="1" indent="0">
              <a:buNone/>
            </a:pPr>
            <a:r>
              <a:rPr lang="en-US" noProof="1">
                <a:latin typeface="Courier New" panose="02070309020205020404" pitchFamily="49" charset="0"/>
                <a:cs typeface="Courier New" panose="02070309020205020404" pitchFamily="49" charset="0"/>
              </a:rPr>
              <a:t>PreorderTraversal(BinaryTree T)</a:t>
            </a:r>
          </a:p>
          <a:p>
            <a:pPr marL="457200" lvl="1" indent="0">
              <a:buNone/>
            </a:pPr>
            <a:r>
              <a:rPr lang="en-US" noProof="1">
                <a:latin typeface="Courier New" panose="02070309020205020404" pitchFamily="49" charset="0"/>
                <a:cs typeface="Courier New" panose="02070309020205020404" pitchFamily="49" charset="0"/>
              </a:rPr>
              <a:t>  if T is empty</a:t>
            </a:r>
          </a:p>
          <a:p>
            <a:pPr marL="457200" lvl="1" indent="0">
              <a:buNone/>
            </a:pPr>
            <a:r>
              <a:rPr lang="en-US" noProof="1">
                <a:latin typeface="Courier New" panose="02070309020205020404" pitchFamily="49" charset="0"/>
                <a:cs typeface="Courier New" panose="02070309020205020404" pitchFamily="49" charset="0"/>
              </a:rPr>
              <a:t>    return</a:t>
            </a:r>
          </a:p>
          <a:p>
            <a:pPr marL="457200" lvl="1" indent="0">
              <a:buNone/>
            </a:pPr>
            <a:r>
              <a:rPr lang="en-US" noProof="1">
                <a:latin typeface="Courier New" panose="02070309020205020404" pitchFamily="49" charset="0"/>
                <a:cs typeface="Courier New" panose="02070309020205020404" pitchFamily="49" charset="0"/>
              </a:rPr>
              <a:t>  visit T.root</a:t>
            </a:r>
          </a:p>
          <a:p>
            <a:pPr marL="457200" lvl="1" indent="0">
              <a:buNone/>
            </a:pPr>
            <a:r>
              <a:rPr lang="en-US" noProof="1">
                <a:latin typeface="Courier New" panose="02070309020205020404" pitchFamily="49" charset="0"/>
                <a:cs typeface="Courier New" panose="02070309020205020404" pitchFamily="49" charset="0"/>
              </a:rPr>
              <a:t>  PreorderTraversal(T.left)</a:t>
            </a:r>
          </a:p>
          <a:p>
            <a:pPr marL="457200" lvl="1" indent="0">
              <a:buNone/>
            </a:pPr>
            <a:r>
              <a:rPr lang="en-US" noProof="1">
                <a:latin typeface="Courier New" panose="02070309020205020404" pitchFamily="49" charset="0"/>
                <a:cs typeface="Courier New" panose="02070309020205020404" pitchFamily="49" charset="0"/>
              </a:rPr>
              <a:t>  PreorderTraversal(T.right)</a:t>
            </a:r>
          </a:p>
          <a:p>
            <a:r>
              <a:rPr lang="en-US" dirty="0"/>
              <a:t>By moving the visit one or two lines down, we can obtain pseudo-code for inorder or postorder traversal</a:t>
            </a:r>
          </a:p>
        </p:txBody>
      </p:sp>
    </p:spTree>
    <p:extLst>
      <p:ext uri="{BB962C8B-B14F-4D97-AF65-F5344CB8AC3E}">
        <p14:creationId xmlns:p14="http://schemas.microsoft.com/office/powerpoint/2010/main" val="3666456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9A389-13F0-4351-9718-E1032B8A6B66}"/>
              </a:ext>
            </a:extLst>
          </p:cNvPr>
          <p:cNvSpPr>
            <a:spLocks noGrp="1"/>
          </p:cNvSpPr>
          <p:nvPr>
            <p:ph type="title"/>
          </p:nvPr>
        </p:nvSpPr>
        <p:spPr/>
        <p:txBody>
          <a:bodyPr/>
          <a:lstStyle/>
          <a:p>
            <a:r>
              <a:rPr lang="en-US" dirty="0"/>
              <a:t>Expression Trees</a:t>
            </a:r>
          </a:p>
        </p:txBody>
      </p:sp>
      <p:sp>
        <p:nvSpPr>
          <p:cNvPr id="3" name="Content Placeholder 2">
            <a:extLst>
              <a:ext uri="{FF2B5EF4-FFF2-40B4-BE49-F238E27FC236}">
                <a16:creationId xmlns:a16="http://schemas.microsoft.com/office/drawing/2014/main" id="{EA0D5AEE-398E-492C-9EF7-2D482B4970F1}"/>
              </a:ext>
            </a:extLst>
          </p:cNvPr>
          <p:cNvSpPr>
            <a:spLocks noGrp="1"/>
          </p:cNvSpPr>
          <p:nvPr>
            <p:ph idx="1"/>
          </p:nvPr>
        </p:nvSpPr>
        <p:spPr/>
        <p:txBody>
          <a:bodyPr/>
          <a:lstStyle/>
          <a:p>
            <a:r>
              <a:rPr lang="en-US" dirty="0"/>
              <a:t>An </a:t>
            </a:r>
            <a:r>
              <a:rPr lang="en-US" b="1" dirty="0"/>
              <a:t>expression tree </a:t>
            </a:r>
            <a:r>
              <a:rPr lang="en-US" dirty="0"/>
              <a:t>can represent mathematical expressions</a:t>
            </a:r>
          </a:p>
          <a:p>
            <a:r>
              <a:rPr lang="en-US" dirty="0"/>
              <a:t>Leaves represent values (including variables), and internal nodes represent operators</a:t>
            </a:r>
          </a:p>
          <a:p>
            <a:r>
              <a:rPr lang="en-US" dirty="0"/>
              <a:t>Assuming that all operators are binary or unary, the expression tree will be a binary tree</a:t>
            </a:r>
          </a:p>
          <a:p>
            <a:r>
              <a:rPr lang="en-US" dirty="0"/>
              <a:t>An example of an expression tree is shown on the next slide</a:t>
            </a:r>
          </a:p>
          <a:p>
            <a:endParaRPr lang="en-US" dirty="0"/>
          </a:p>
        </p:txBody>
      </p:sp>
    </p:spTree>
    <p:extLst>
      <p:ext uri="{BB962C8B-B14F-4D97-AF65-F5344CB8AC3E}">
        <p14:creationId xmlns:p14="http://schemas.microsoft.com/office/powerpoint/2010/main" val="2997687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B0368-45CF-4C99-89CA-B2626CC7A0D8}"/>
              </a:ext>
            </a:extLst>
          </p:cNvPr>
          <p:cNvSpPr>
            <a:spLocks noGrp="1"/>
          </p:cNvSpPr>
          <p:nvPr>
            <p:ph type="title"/>
          </p:nvPr>
        </p:nvSpPr>
        <p:spPr/>
        <p:txBody>
          <a:bodyPr/>
          <a:lstStyle/>
          <a:p>
            <a:r>
              <a:rPr lang="en-US" dirty="0"/>
              <a:t>Expression Tree: Example</a:t>
            </a:r>
          </a:p>
        </p:txBody>
      </p:sp>
      <p:sp>
        <p:nvSpPr>
          <p:cNvPr id="6" name="Content Placeholder 5">
            <a:extLst>
              <a:ext uri="{FF2B5EF4-FFF2-40B4-BE49-F238E27FC236}">
                <a16:creationId xmlns:a16="http://schemas.microsoft.com/office/drawing/2014/main" id="{F4512F1F-CF79-4AB3-A67A-D8025EFD1248}"/>
              </a:ext>
            </a:extLst>
          </p:cNvPr>
          <p:cNvSpPr>
            <a:spLocks noGrp="1"/>
          </p:cNvSpPr>
          <p:nvPr>
            <p:ph idx="1"/>
          </p:nvPr>
        </p:nvSpPr>
        <p:spPr/>
        <p:txBody>
          <a:bodyPr>
            <a:normAutofit fontScale="92500" lnSpcReduction="10000"/>
          </a:bodyPr>
          <a:lstStyle/>
          <a:p>
            <a:r>
              <a:rPr lang="en-US" dirty="0"/>
              <a:t>Consider the expression: (a + b * c) + ((d * e + f) * g)</a:t>
            </a:r>
          </a:p>
          <a:p>
            <a:r>
              <a:rPr lang="en-US" dirty="0"/>
              <a:t>The corresponding expression tree is:</a:t>
            </a:r>
          </a:p>
          <a:p>
            <a:endParaRPr lang="en-US" dirty="0"/>
          </a:p>
          <a:p>
            <a:endParaRPr lang="en-US" dirty="0"/>
          </a:p>
          <a:p>
            <a:endParaRPr lang="en-US" dirty="0"/>
          </a:p>
          <a:p>
            <a:endParaRPr lang="en-US" dirty="0"/>
          </a:p>
          <a:p>
            <a:endParaRPr lang="en-US" dirty="0"/>
          </a:p>
          <a:p>
            <a:endParaRPr lang="en-US" dirty="0"/>
          </a:p>
          <a:p>
            <a:r>
              <a:rPr lang="en-US" dirty="0"/>
              <a:t>There is a linear algorithm to convert a postfix expression to an expression tree using a stack</a:t>
            </a:r>
          </a:p>
        </p:txBody>
      </p:sp>
      <p:pic>
        <p:nvPicPr>
          <p:cNvPr id="4" name="Picture 3">
            <a:extLst>
              <a:ext uri="{FF2B5EF4-FFF2-40B4-BE49-F238E27FC236}">
                <a16:creationId xmlns:a16="http://schemas.microsoft.com/office/drawing/2014/main" id="{BC85ACBA-1926-45B8-B3A8-A98BD75F9B0F}"/>
              </a:ext>
            </a:extLst>
          </p:cNvPr>
          <p:cNvPicPr>
            <a:picLocks noChangeAspect="1"/>
          </p:cNvPicPr>
          <p:nvPr/>
        </p:nvPicPr>
        <p:blipFill>
          <a:blip r:embed="rId2"/>
          <a:stretch>
            <a:fillRect/>
          </a:stretch>
        </p:blipFill>
        <p:spPr>
          <a:xfrm>
            <a:off x="2571011" y="2599105"/>
            <a:ext cx="7049977" cy="2760308"/>
          </a:xfrm>
          <a:prstGeom prst="rect">
            <a:avLst/>
          </a:prstGeom>
        </p:spPr>
      </p:pic>
    </p:spTree>
    <p:extLst>
      <p:ext uri="{BB962C8B-B14F-4D97-AF65-F5344CB8AC3E}">
        <p14:creationId xmlns:p14="http://schemas.microsoft.com/office/powerpoint/2010/main" val="3397715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512B6-445E-423E-9B7C-C536974F5665}"/>
              </a:ext>
            </a:extLst>
          </p:cNvPr>
          <p:cNvSpPr>
            <a:spLocks noGrp="1"/>
          </p:cNvSpPr>
          <p:nvPr>
            <p:ph type="title"/>
          </p:nvPr>
        </p:nvSpPr>
        <p:spPr/>
        <p:txBody>
          <a:bodyPr/>
          <a:lstStyle/>
          <a:p>
            <a:r>
              <a:rPr lang="en-US" dirty="0"/>
              <a:t>Binary Search Tree</a:t>
            </a:r>
          </a:p>
        </p:txBody>
      </p:sp>
      <p:sp>
        <p:nvSpPr>
          <p:cNvPr id="3" name="Content Placeholder 2">
            <a:extLst>
              <a:ext uri="{FF2B5EF4-FFF2-40B4-BE49-F238E27FC236}">
                <a16:creationId xmlns:a16="http://schemas.microsoft.com/office/drawing/2014/main" id="{BC699E24-9640-4714-8A39-29121DA442DA}"/>
              </a:ext>
            </a:extLst>
          </p:cNvPr>
          <p:cNvSpPr>
            <a:spLocks noGrp="1"/>
          </p:cNvSpPr>
          <p:nvPr>
            <p:ph idx="1"/>
          </p:nvPr>
        </p:nvSpPr>
        <p:spPr/>
        <p:txBody>
          <a:bodyPr>
            <a:normAutofit fontScale="85000" lnSpcReduction="20000"/>
          </a:bodyPr>
          <a:lstStyle/>
          <a:p>
            <a:r>
              <a:rPr lang="en-US" dirty="0"/>
              <a:t>One subcategory of binary tree is the </a:t>
            </a:r>
            <a:r>
              <a:rPr lang="en-US" b="1" dirty="0"/>
              <a:t>binary search tree</a:t>
            </a:r>
          </a:p>
          <a:p>
            <a:r>
              <a:rPr lang="en-US" dirty="0"/>
              <a:t>One piece of information stored in each node is called a </a:t>
            </a:r>
            <a:r>
              <a:rPr lang="en-US" b="1" dirty="0"/>
              <a:t>key</a:t>
            </a:r>
          </a:p>
          <a:p>
            <a:r>
              <a:rPr lang="en-US" dirty="0"/>
              <a:t>There will typically also be one or more other pieces of information stored in each node</a:t>
            </a:r>
          </a:p>
          <a:p>
            <a:r>
              <a:rPr lang="en-US" dirty="0"/>
              <a:t>Of course, each node will at least contain pointers to its left child and right child (because a binary search tree is a binary tree)</a:t>
            </a:r>
          </a:p>
          <a:p>
            <a:r>
              <a:rPr lang="en-US" dirty="0"/>
              <a:t>By definition, if X is a node in a binary search tree with key k, then:</a:t>
            </a:r>
          </a:p>
          <a:p>
            <a:pPr lvl="1"/>
            <a:r>
              <a:rPr lang="en-US" dirty="0"/>
              <a:t>Every node in the left subtree of X has a key with value &lt;= k</a:t>
            </a:r>
          </a:p>
          <a:p>
            <a:pPr lvl="1"/>
            <a:r>
              <a:rPr lang="en-US" dirty="0"/>
              <a:t>Every node in the right subtree of X has a key with value &gt;= k</a:t>
            </a:r>
          </a:p>
          <a:p>
            <a:r>
              <a:rPr lang="en-US" dirty="0"/>
              <a:t>Although you can place nodes with equal keys in the left or right subtree, it is important to be consistent; </a:t>
            </a:r>
            <a:r>
              <a:rPr lang="en-US" i="1" dirty="0"/>
              <a:t>we will always move right on equality</a:t>
            </a:r>
          </a:p>
          <a:p>
            <a:r>
              <a:rPr lang="en-US" dirty="0"/>
              <a:t>The textbook assumes that there will be no duplicate values of keys; </a:t>
            </a:r>
            <a:r>
              <a:rPr lang="en-US" i="1" dirty="0"/>
              <a:t>we will not make this assumption for regular binary search trees</a:t>
            </a:r>
          </a:p>
        </p:txBody>
      </p:sp>
    </p:spTree>
    <p:extLst>
      <p:ext uri="{BB962C8B-B14F-4D97-AF65-F5344CB8AC3E}">
        <p14:creationId xmlns:p14="http://schemas.microsoft.com/office/powerpoint/2010/main" val="450220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01828-8FAB-4DBD-92A9-2EE255160686}"/>
              </a:ext>
            </a:extLst>
          </p:cNvPr>
          <p:cNvSpPr>
            <a:spLocks noGrp="1"/>
          </p:cNvSpPr>
          <p:nvPr>
            <p:ph type="title"/>
          </p:nvPr>
        </p:nvSpPr>
        <p:spPr/>
        <p:txBody>
          <a:bodyPr/>
          <a:lstStyle/>
          <a:p>
            <a:r>
              <a:rPr lang="en-US" dirty="0"/>
              <a:t>Binary Search Tree Implementation</a:t>
            </a:r>
          </a:p>
        </p:txBody>
      </p:sp>
      <p:sp>
        <p:nvSpPr>
          <p:cNvPr id="3" name="Content Placeholder 2">
            <a:extLst>
              <a:ext uri="{FF2B5EF4-FFF2-40B4-BE49-F238E27FC236}">
                <a16:creationId xmlns:a16="http://schemas.microsoft.com/office/drawing/2014/main" id="{BCB6C6B9-C408-404A-BE14-F0A5AE86F8C0}"/>
              </a:ext>
            </a:extLst>
          </p:cNvPr>
          <p:cNvSpPr>
            <a:spLocks noGrp="1"/>
          </p:cNvSpPr>
          <p:nvPr>
            <p:ph idx="1"/>
          </p:nvPr>
        </p:nvSpPr>
        <p:spPr/>
        <p:txBody>
          <a:bodyPr>
            <a:normAutofit lnSpcReduction="10000"/>
          </a:bodyPr>
          <a:lstStyle/>
          <a:p>
            <a:r>
              <a:rPr lang="en-US" dirty="0"/>
              <a:t>Assuming we are using C++:</a:t>
            </a:r>
          </a:p>
          <a:p>
            <a:pPr lvl="1"/>
            <a:r>
              <a:rPr lang="en-US" dirty="0"/>
              <a:t>The binary search tree would be implemented as a class</a:t>
            </a:r>
          </a:p>
          <a:p>
            <a:pPr lvl="1"/>
            <a:r>
              <a:rPr lang="en-US" dirty="0"/>
              <a:t>The possible operations that the data structure supports are implemented as member functions</a:t>
            </a:r>
          </a:p>
          <a:p>
            <a:pPr lvl="1"/>
            <a:r>
              <a:rPr lang="en-US" dirty="0"/>
              <a:t>Node would typically be a private nested class</a:t>
            </a:r>
          </a:p>
          <a:p>
            <a:pPr lvl="1"/>
            <a:r>
              <a:rPr lang="en-US" dirty="0"/>
              <a:t>As with binary trees in general, each node will store a pointer to its left and a pointer to its right child, and often a pointer to its parent</a:t>
            </a:r>
          </a:p>
          <a:p>
            <a:pPr lvl="1"/>
            <a:r>
              <a:rPr lang="en-US" dirty="0"/>
              <a:t>Each node will also typically contain additional information</a:t>
            </a:r>
          </a:p>
          <a:p>
            <a:r>
              <a:rPr lang="en-US" dirty="0"/>
              <a:t>The textbook shows code such that each node stores an element of some general type</a:t>
            </a:r>
          </a:p>
          <a:p>
            <a:pPr lvl="1"/>
            <a:r>
              <a:rPr lang="en-US" dirty="0"/>
              <a:t>This relies on templates</a:t>
            </a:r>
          </a:p>
          <a:p>
            <a:pPr lvl="1"/>
            <a:r>
              <a:rPr lang="en-US" dirty="0"/>
              <a:t>The type must have the "&lt;" operator defined</a:t>
            </a:r>
          </a:p>
          <a:p>
            <a:endParaRPr lang="en-US" dirty="0"/>
          </a:p>
        </p:txBody>
      </p:sp>
    </p:spTree>
    <p:extLst>
      <p:ext uri="{BB962C8B-B14F-4D97-AF65-F5344CB8AC3E}">
        <p14:creationId xmlns:p14="http://schemas.microsoft.com/office/powerpoint/2010/main" val="2060275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ECEC2-FEF0-405A-AD06-265FE4D27EBB}"/>
              </a:ext>
            </a:extLst>
          </p:cNvPr>
          <p:cNvSpPr>
            <a:spLocks noGrp="1"/>
          </p:cNvSpPr>
          <p:nvPr>
            <p:ph type="title"/>
          </p:nvPr>
        </p:nvSpPr>
        <p:spPr/>
        <p:txBody>
          <a:bodyPr/>
          <a:lstStyle/>
          <a:p>
            <a:r>
              <a:rPr lang="en-US" dirty="0"/>
              <a:t>Binary Search Tree Operations</a:t>
            </a:r>
          </a:p>
        </p:txBody>
      </p:sp>
      <p:sp>
        <p:nvSpPr>
          <p:cNvPr id="3" name="Content Placeholder 2">
            <a:extLst>
              <a:ext uri="{FF2B5EF4-FFF2-40B4-BE49-F238E27FC236}">
                <a16:creationId xmlns:a16="http://schemas.microsoft.com/office/drawing/2014/main" id="{03C803AD-B22D-4B8B-AE3E-7B28E0350645}"/>
              </a:ext>
            </a:extLst>
          </p:cNvPr>
          <p:cNvSpPr>
            <a:spLocks noGrp="1"/>
          </p:cNvSpPr>
          <p:nvPr>
            <p:ph idx="1"/>
          </p:nvPr>
        </p:nvSpPr>
        <p:spPr/>
        <p:txBody>
          <a:bodyPr/>
          <a:lstStyle/>
          <a:p>
            <a:r>
              <a:rPr lang="en-US" dirty="0"/>
              <a:t>Binary search trees at least support </a:t>
            </a:r>
            <a:r>
              <a:rPr lang="en-US" b="1" dirty="0"/>
              <a:t>insertion</a:t>
            </a:r>
            <a:r>
              <a:rPr lang="en-US" dirty="0"/>
              <a:t> and </a:t>
            </a:r>
            <a:r>
              <a:rPr lang="en-US" b="1" dirty="0"/>
              <a:t>search</a:t>
            </a:r>
          </a:p>
          <a:p>
            <a:r>
              <a:rPr lang="en-US" dirty="0"/>
              <a:t>Both of those operations will have </a:t>
            </a:r>
            <a:r>
              <a:rPr lang="en-US" i="1" dirty="0"/>
              <a:t>average-case logarithmic</a:t>
            </a:r>
            <a:r>
              <a:rPr lang="en-US" dirty="0"/>
              <a:t>, but </a:t>
            </a:r>
            <a:r>
              <a:rPr lang="en-US" i="1" dirty="0"/>
              <a:t>worst-case linear</a:t>
            </a:r>
            <a:r>
              <a:rPr lang="en-US" dirty="0"/>
              <a:t>, time complexity</a:t>
            </a:r>
          </a:p>
          <a:p>
            <a:r>
              <a:rPr lang="en-US" dirty="0"/>
              <a:t>Most implementations would also support </a:t>
            </a:r>
            <a:r>
              <a:rPr lang="en-US" b="1" dirty="0"/>
              <a:t>deletion</a:t>
            </a:r>
          </a:p>
          <a:p>
            <a:r>
              <a:rPr lang="en-US" dirty="0"/>
              <a:t>Other possible operations include </a:t>
            </a:r>
            <a:r>
              <a:rPr lang="en-US" i="1" dirty="0"/>
              <a:t>findMin</a:t>
            </a:r>
            <a:r>
              <a:rPr lang="en-US" dirty="0"/>
              <a:t>, </a:t>
            </a:r>
            <a:r>
              <a:rPr lang="en-US" i="1" dirty="0"/>
              <a:t>findMax</a:t>
            </a:r>
            <a:r>
              <a:rPr lang="en-US" dirty="0"/>
              <a:t>, </a:t>
            </a:r>
            <a:r>
              <a:rPr lang="en-US" i="1" dirty="0"/>
              <a:t>getSuccessor</a:t>
            </a:r>
            <a:r>
              <a:rPr lang="en-US" dirty="0"/>
              <a:t>, and </a:t>
            </a:r>
            <a:r>
              <a:rPr lang="en-US" i="1" dirty="0"/>
              <a:t>getPredecessor</a:t>
            </a:r>
          </a:p>
          <a:p>
            <a:r>
              <a:rPr lang="en-US" dirty="0"/>
              <a:t>A binary search tree also lets us iterate through all items in sorted order (based on their keys) in linear time</a:t>
            </a:r>
          </a:p>
        </p:txBody>
      </p:sp>
    </p:spTree>
    <p:extLst>
      <p:ext uri="{BB962C8B-B14F-4D97-AF65-F5344CB8AC3E}">
        <p14:creationId xmlns:p14="http://schemas.microsoft.com/office/powerpoint/2010/main" val="2121933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500A8-1D5F-4A18-9F8F-FE62FD45FCF0}"/>
              </a:ext>
            </a:extLst>
          </p:cNvPr>
          <p:cNvSpPr>
            <a:spLocks noGrp="1"/>
          </p:cNvSpPr>
          <p:nvPr>
            <p:ph type="title"/>
          </p:nvPr>
        </p:nvSpPr>
        <p:spPr/>
        <p:txBody>
          <a:bodyPr/>
          <a:lstStyle/>
          <a:p>
            <a:r>
              <a:rPr lang="en-US" dirty="0"/>
              <a:t>Binary Search Tree Insertion</a:t>
            </a:r>
          </a:p>
        </p:txBody>
      </p:sp>
      <p:sp>
        <p:nvSpPr>
          <p:cNvPr id="3" name="Content Placeholder 2">
            <a:extLst>
              <a:ext uri="{FF2B5EF4-FFF2-40B4-BE49-F238E27FC236}">
                <a16:creationId xmlns:a16="http://schemas.microsoft.com/office/drawing/2014/main" id="{BE035484-9F3F-4B3B-9CD2-12CA4913B063}"/>
              </a:ext>
            </a:extLst>
          </p:cNvPr>
          <p:cNvSpPr>
            <a:spLocks noGrp="1"/>
          </p:cNvSpPr>
          <p:nvPr>
            <p:ph idx="1"/>
          </p:nvPr>
        </p:nvSpPr>
        <p:spPr/>
        <p:txBody>
          <a:bodyPr/>
          <a:lstStyle/>
          <a:p>
            <a:r>
              <a:rPr lang="en-US" dirty="0"/>
              <a:t>To insert a new item in a binary search tree, you start at the root, and walk left or right as appropriate (based on a comparison of keys)</a:t>
            </a:r>
          </a:p>
          <a:p>
            <a:r>
              <a:rPr lang="en-US" dirty="0"/>
              <a:t>When you reach a nullptr (an empty tree), you insert the new item at the position of the nullptr</a:t>
            </a:r>
          </a:p>
          <a:p>
            <a:r>
              <a:rPr lang="en-US" dirty="0"/>
              <a:t>Implementations of the insertion operation will typically keep track of the parent of the current position as well as the current position</a:t>
            </a:r>
          </a:p>
          <a:p>
            <a:r>
              <a:rPr lang="en-US" dirty="0"/>
              <a:t>Recursive implementations are also possible (the textbook shows an example)</a:t>
            </a:r>
          </a:p>
          <a:p>
            <a:r>
              <a:rPr lang="en-US" dirty="0"/>
              <a:t>The next several slides help to explain how insertion works</a:t>
            </a:r>
          </a:p>
        </p:txBody>
      </p:sp>
    </p:spTree>
    <p:extLst>
      <p:ext uri="{BB962C8B-B14F-4D97-AF65-F5344CB8AC3E}">
        <p14:creationId xmlns:p14="http://schemas.microsoft.com/office/powerpoint/2010/main" val="4170495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a:p>
            <a:pPr marL="0" indent="0">
              <a:buNone/>
            </a:pPr>
            <a:endParaRPr lang="en-US" dirty="0"/>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p:txBody>
      </p:sp>
    </p:spTree>
    <p:extLst>
      <p:ext uri="{BB962C8B-B14F-4D97-AF65-F5344CB8AC3E}">
        <p14:creationId xmlns:p14="http://schemas.microsoft.com/office/powerpoint/2010/main" val="1523360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23</a:t>
            </a:r>
          </a:p>
        </p:txBody>
      </p:sp>
    </p:spTree>
    <p:extLst>
      <p:ext uri="{BB962C8B-B14F-4D97-AF65-F5344CB8AC3E}">
        <p14:creationId xmlns:p14="http://schemas.microsoft.com/office/powerpoint/2010/main" val="4030234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23</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41</a:t>
            </a:r>
          </a:p>
        </p:txBody>
      </p:sp>
    </p:spTree>
    <p:extLst>
      <p:ext uri="{BB962C8B-B14F-4D97-AF65-F5344CB8AC3E}">
        <p14:creationId xmlns:p14="http://schemas.microsoft.com/office/powerpoint/2010/main" val="4069382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41</a:t>
            </a:r>
          </a:p>
        </p:txBody>
      </p:sp>
    </p:spTree>
    <p:extLst>
      <p:ext uri="{BB962C8B-B14F-4D97-AF65-F5344CB8AC3E}">
        <p14:creationId xmlns:p14="http://schemas.microsoft.com/office/powerpoint/2010/main" val="2288324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41       90</a:t>
            </a:r>
          </a:p>
        </p:txBody>
      </p:sp>
    </p:spTree>
    <p:extLst>
      <p:ext uri="{BB962C8B-B14F-4D97-AF65-F5344CB8AC3E}">
        <p14:creationId xmlns:p14="http://schemas.microsoft.com/office/powerpoint/2010/main" val="2415535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41       90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86</a:t>
            </a:r>
          </a:p>
        </p:txBody>
      </p:sp>
    </p:spTree>
    <p:extLst>
      <p:ext uri="{BB962C8B-B14F-4D97-AF65-F5344CB8AC3E}">
        <p14:creationId xmlns:p14="http://schemas.microsoft.com/office/powerpoint/2010/main" val="3637111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a:t>
            </a:r>
          </a:p>
          <a:p>
            <a:pPr marL="0" indent="0">
              <a:spcBef>
                <a:spcPts val="0"/>
              </a:spcBef>
              <a:buNone/>
            </a:pPr>
            <a:r>
              <a:rPr lang="en-US" sz="2400" dirty="0">
                <a:latin typeface="Courier New" panose="02070309020205020404" pitchFamily="49" charset="0"/>
                <a:cs typeface="Courier New" panose="02070309020205020404" pitchFamily="49" charset="0"/>
              </a:rPr>
              <a:t>      7   41       90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86</a:t>
            </a:r>
          </a:p>
        </p:txBody>
      </p:sp>
    </p:spTree>
    <p:extLst>
      <p:ext uri="{BB962C8B-B14F-4D97-AF65-F5344CB8AC3E}">
        <p14:creationId xmlns:p14="http://schemas.microsoft.com/office/powerpoint/2010/main" val="889735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86</a:t>
            </a:r>
          </a:p>
        </p:txBody>
      </p:sp>
    </p:spTree>
    <p:extLst>
      <p:ext uri="{BB962C8B-B14F-4D97-AF65-F5344CB8AC3E}">
        <p14:creationId xmlns:p14="http://schemas.microsoft.com/office/powerpoint/2010/main" val="757044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72 86</a:t>
            </a:r>
          </a:p>
        </p:txBody>
      </p:sp>
    </p:spTree>
    <p:extLst>
      <p:ext uri="{BB962C8B-B14F-4D97-AF65-F5344CB8AC3E}">
        <p14:creationId xmlns:p14="http://schemas.microsoft.com/office/powerpoint/2010/main" val="4151161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endParaRPr lang="en-US" dirty="0"/>
          </a:p>
          <a:p>
            <a:pPr marL="0" indent="0">
              <a:buNone/>
            </a:pPr>
            <a:r>
              <a:rPr lang="en-US" dirty="0"/>
              <a:t>23, 50, 81</a:t>
            </a:r>
          </a:p>
          <a:p>
            <a:pPr marL="0" indent="0">
              <a:buNone/>
            </a:pPr>
            <a:r>
              <a:rPr lang="en-US" dirty="0"/>
              <a:t> ^</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    \   /</a:t>
            </a:r>
          </a:p>
          <a:p>
            <a:pPr marL="0" indent="0">
              <a:spcBef>
                <a:spcPts val="0"/>
              </a:spcBef>
              <a:buNone/>
            </a:pPr>
            <a:r>
              <a:rPr lang="en-US" sz="2400" dirty="0">
                <a:latin typeface="Courier New" panose="02070309020205020404" pitchFamily="49" charset="0"/>
                <a:cs typeface="Courier New" panose="02070309020205020404" pitchFamily="49" charset="0"/>
              </a:rPr>
              <a:t>         23    72 86</a:t>
            </a:r>
          </a:p>
        </p:txBody>
      </p:sp>
    </p:spTree>
    <p:extLst>
      <p:ext uri="{BB962C8B-B14F-4D97-AF65-F5344CB8AC3E}">
        <p14:creationId xmlns:p14="http://schemas.microsoft.com/office/powerpoint/2010/main" val="518574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endParaRPr lang="en-US" dirty="0"/>
          </a:p>
          <a:p>
            <a:pPr marL="0" indent="0">
              <a:buNone/>
            </a:pPr>
            <a:r>
              <a:rPr lang="en-US" dirty="0"/>
              <a:t>23, 50, 81</a:t>
            </a:r>
          </a:p>
          <a:p>
            <a:pPr marL="0" indent="0">
              <a:buNone/>
            </a:pPr>
            <a:r>
              <a:rPr lang="en-US" dirty="0"/>
              <a:t>        ^</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    \   /</a:t>
            </a:r>
          </a:p>
          <a:p>
            <a:pPr marL="0" indent="0">
              <a:spcBef>
                <a:spcPts val="0"/>
              </a:spcBef>
              <a:buNone/>
            </a:pPr>
            <a:r>
              <a:rPr lang="en-US" sz="2400" dirty="0">
                <a:latin typeface="Courier New" panose="02070309020205020404" pitchFamily="49" charset="0"/>
                <a:cs typeface="Courier New" panose="02070309020205020404" pitchFamily="49" charset="0"/>
              </a:rPr>
              <a:t>         23    72 86</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50</a:t>
            </a:r>
          </a:p>
        </p:txBody>
      </p:sp>
    </p:spTree>
    <p:extLst>
      <p:ext uri="{BB962C8B-B14F-4D97-AF65-F5344CB8AC3E}">
        <p14:creationId xmlns:p14="http://schemas.microsoft.com/office/powerpoint/2010/main" val="740968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endParaRPr lang="en-US" dirty="0"/>
          </a:p>
          <a:p>
            <a:pPr marL="0" indent="0">
              <a:buNone/>
            </a:pPr>
            <a:r>
              <a:rPr lang="en-US" dirty="0"/>
              <a:t>23, 50, 81</a:t>
            </a:r>
          </a:p>
          <a:p>
            <a:pPr marL="0" indent="0">
              <a:buNone/>
            </a:pPr>
            <a:r>
              <a:rPr lang="en-US" dirty="0"/>
              <a:t>              ^</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    \   /</a:t>
            </a:r>
          </a:p>
          <a:p>
            <a:pPr marL="0" indent="0">
              <a:spcBef>
                <a:spcPts val="0"/>
              </a:spcBef>
              <a:buNone/>
            </a:pPr>
            <a:r>
              <a:rPr lang="en-US" sz="2400" dirty="0">
                <a:latin typeface="Courier New" panose="02070309020205020404" pitchFamily="49" charset="0"/>
                <a:cs typeface="Courier New" panose="02070309020205020404" pitchFamily="49" charset="0"/>
              </a:rPr>
              <a:t>         23    72 86</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50 81</a:t>
            </a:r>
          </a:p>
        </p:txBody>
      </p:sp>
    </p:spTree>
    <p:extLst>
      <p:ext uri="{BB962C8B-B14F-4D97-AF65-F5344CB8AC3E}">
        <p14:creationId xmlns:p14="http://schemas.microsoft.com/office/powerpoint/2010/main" val="320917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4EA4D8D-1119-4814-B3C4-B3BBAD31C5C0}"/>
              </a:ext>
            </a:extLst>
          </p:cNvPr>
          <p:cNvSpPr>
            <a:spLocks noGrp="1"/>
          </p:cNvSpPr>
          <p:nvPr>
            <p:ph type="title"/>
          </p:nvPr>
        </p:nvSpPr>
        <p:spPr/>
        <p:txBody>
          <a:bodyPr/>
          <a:lstStyle/>
          <a:p>
            <a:r>
              <a:rPr lang="en-US" dirty="0"/>
              <a:t>Binary Search Tree: Other Simple Routines</a:t>
            </a:r>
          </a:p>
        </p:txBody>
      </p:sp>
      <p:sp>
        <p:nvSpPr>
          <p:cNvPr id="8" name="Content Placeholder 7">
            <a:extLst>
              <a:ext uri="{FF2B5EF4-FFF2-40B4-BE49-F238E27FC236}">
                <a16:creationId xmlns:a16="http://schemas.microsoft.com/office/drawing/2014/main" id="{D8F543B6-8691-4AB3-B819-64F1FCA3E54A}"/>
              </a:ext>
            </a:extLst>
          </p:cNvPr>
          <p:cNvSpPr>
            <a:spLocks noGrp="1"/>
          </p:cNvSpPr>
          <p:nvPr>
            <p:ph idx="1"/>
          </p:nvPr>
        </p:nvSpPr>
        <p:spPr/>
        <p:txBody>
          <a:bodyPr>
            <a:normAutofit lnSpcReduction="10000"/>
          </a:bodyPr>
          <a:lstStyle/>
          <a:p>
            <a:r>
              <a:rPr lang="en-US" i="1" dirty="0"/>
              <a:t>FindMin</a:t>
            </a:r>
            <a:r>
              <a:rPr lang="en-US" dirty="0"/>
              <a:t> – Start at the root, and keep moving to the left child until you can’t anymore</a:t>
            </a:r>
          </a:p>
          <a:p>
            <a:r>
              <a:rPr lang="en-US" i="1" dirty="0"/>
              <a:t>FindMax</a:t>
            </a:r>
            <a:r>
              <a:rPr lang="en-US" dirty="0"/>
              <a:t> – Start at the root, and keep moving to the right child until you can’t anymore</a:t>
            </a:r>
          </a:p>
          <a:p>
            <a:r>
              <a:rPr lang="en-US" b="1" dirty="0"/>
              <a:t>Search</a:t>
            </a:r>
            <a:r>
              <a:rPr lang="en-US" dirty="0"/>
              <a:t> (a.k.a. </a:t>
            </a:r>
            <a:r>
              <a:rPr lang="en-US" i="1" dirty="0"/>
              <a:t>contains</a:t>
            </a:r>
            <a:r>
              <a:rPr lang="en-US" dirty="0"/>
              <a:t>) – To search for an item with a particular key:</a:t>
            </a:r>
          </a:p>
          <a:p>
            <a:pPr lvl="1"/>
            <a:r>
              <a:rPr lang="en-US" dirty="0"/>
              <a:t>Start at the root</a:t>
            </a:r>
          </a:p>
          <a:p>
            <a:pPr lvl="1"/>
            <a:r>
              <a:rPr lang="en-US" dirty="0"/>
              <a:t>While the current node’s key does not match the key you are looking for, and the current node is not nullptr:</a:t>
            </a:r>
          </a:p>
          <a:p>
            <a:pPr lvl="2"/>
            <a:r>
              <a:rPr lang="en-US" dirty="0"/>
              <a:t>If the key you are searching for is less than the current node’s key, move left</a:t>
            </a:r>
          </a:p>
          <a:p>
            <a:pPr lvl="2"/>
            <a:r>
              <a:rPr lang="en-US" dirty="0"/>
              <a:t>Otherwise, move right</a:t>
            </a:r>
          </a:p>
          <a:p>
            <a:pPr lvl="1"/>
            <a:r>
              <a:rPr lang="en-US" dirty="0"/>
              <a:t>If the current node is nullptr, the key is not in the tree; otherwise, you found it</a:t>
            </a:r>
          </a:p>
        </p:txBody>
      </p:sp>
    </p:spTree>
    <p:extLst>
      <p:ext uri="{BB962C8B-B14F-4D97-AF65-F5344CB8AC3E}">
        <p14:creationId xmlns:p14="http://schemas.microsoft.com/office/powerpoint/2010/main" val="26831704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E183B-63A8-4833-9C01-E30423247A49}"/>
              </a:ext>
            </a:extLst>
          </p:cNvPr>
          <p:cNvSpPr>
            <a:spLocks noGrp="1"/>
          </p:cNvSpPr>
          <p:nvPr>
            <p:ph type="title"/>
          </p:nvPr>
        </p:nvSpPr>
        <p:spPr/>
        <p:txBody>
          <a:bodyPr/>
          <a:lstStyle/>
          <a:p>
            <a:r>
              <a:rPr lang="en-US" dirty="0"/>
              <a:t>getSuccessor and getPredecessor</a:t>
            </a:r>
          </a:p>
        </p:txBody>
      </p:sp>
      <p:sp>
        <p:nvSpPr>
          <p:cNvPr id="3" name="Content Placeholder 2">
            <a:extLst>
              <a:ext uri="{FF2B5EF4-FFF2-40B4-BE49-F238E27FC236}">
                <a16:creationId xmlns:a16="http://schemas.microsoft.com/office/drawing/2014/main" id="{A1599ECD-1AE9-41A0-9072-79ED64F9E412}"/>
              </a:ext>
            </a:extLst>
          </p:cNvPr>
          <p:cNvSpPr>
            <a:spLocks noGrp="1"/>
          </p:cNvSpPr>
          <p:nvPr>
            <p:ph idx="1"/>
          </p:nvPr>
        </p:nvSpPr>
        <p:spPr/>
        <p:txBody>
          <a:bodyPr>
            <a:normAutofit fontScale="77500" lnSpcReduction="20000"/>
          </a:bodyPr>
          <a:lstStyle/>
          <a:p>
            <a:r>
              <a:rPr lang="en-US" dirty="0"/>
              <a:t>If you sorted all the nodes by key, the successor of a node is the one that would come right after it, and the predecessor is the one that would come right before it</a:t>
            </a:r>
          </a:p>
          <a:p>
            <a:r>
              <a:rPr lang="en-US" dirty="0"/>
              <a:t>To explain </a:t>
            </a:r>
            <a:r>
              <a:rPr lang="en-US" i="1" dirty="0"/>
              <a:t>getSuccessor</a:t>
            </a:r>
            <a:r>
              <a:rPr lang="en-US" dirty="0"/>
              <a:t>, consider that the successor of the current node was either inserted after it or before it</a:t>
            </a:r>
          </a:p>
          <a:p>
            <a:r>
              <a:rPr lang="en-US" dirty="0"/>
              <a:t>If the successor was inserted after the current node, it will be the node with the minimum key in the current node’s right subtree</a:t>
            </a:r>
          </a:p>
          <a:p>
            <a:r>
              <a:rPr lang="en-US" dirty="0"/>
              <a:t>Therefore, if the current node has a right child, apply findMin to the node’s right subtree</a:t>
            </a:r>
          </a:p>
          <a:p>
            <a:r>
              <a:rPr lang="en-US" dirty="0"/>
              <a:t>If the successor was inserted before the current node, then the current node will be the maximum node in the successor’s left subtree</a:t>
            </a:r>
          </a:p>
          <a:p>
            <a:r>
              <a:rPr lang="en-US" dirty="0"/>
              <a:t>Therefore, if the current node has no right subtree, walk up to parents until you take a step from a left-child to a parent</a:t>
            </a:r>
          </a:p>
          <a:p>
            <a:pPr lvl="1"/>
            <a:r>
              <a:rPr lang="en-US" dirty="0"/>
              <a:t>If this happens, you found the successor</a:t>
            </a:r>
          </a:p>
          <a:p>
            <a:pPr lvl="1"/>
            <a:r>
              <a:rPr lang="en-US" dirty="0"/>
              <a:t>If this never happens, there is no successor</a:t>
            </a:r>
          </a:p>
          <a:p>
            <a:r>
              <a:rPr lang="en-US" dirty="0"/>
              <a:t>The </a:t>
            </a:r>
            <a:r>
              <a:rPr lang="en-US" i="1" dirty="0"/>
              <a:t>getPredecessor</a:t>
            </a:r>
            <a:r>
              <a:rPr lang="en-US" dirty="0"/>
              <a:t> routine is analogous</a:t>
            </a:r>
          </a:p>
        </p:txBody>
      </p:sp>
    </p:spTree>
    <p:extLst>
      <p:ext uri="{BB962C8B-B14F-4D97-AF65-F5344CB8AC3E}">
        <p14:creationId xmlns:p14="http://schemas.microsoft.com/office/powerpoint/2010/main" val="1330059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7535-D6D4-4E76-8494-B7A55EEFF63A}"/>
              </a:ext>
            </a:extLst>
          </p:cNvPr>
          <p:cNvSpPr>
            <a:spLocks noGrp="1"/>
          </p:cNvSpPr>
          <p:nvPr>
            <p:ph type="title"/>
          </p:nvPr>
        </p:nvSpPr>
        <p:spPr/>
        <p:txBody>
          <a:bodyPr/>
          <a:lstStyle/>
          <a:p>
            <a:r>
              <a:rPr lang="en-US" dirty="0"/>
              <a:t>Binary Search Tree Deletion</a:t>
            </a:r>
          </a:p>
        </p:txBody>
      </p:sp>
      <p:sp>
        <p:nvSpPr>
          <p:cNvPr id="3" name="Content Placeholder 2">
            <a:extLst>
              <a:ext uri="{FF2B5EF4-FFF2-40B4-BE49-F238E27FC236}">
                <a16:creationId xmlns:a16="http://schemas.microsoft.com/office/drawing/2014/main" id="{C00980BF-8F3D-44E0-95A6-C6254487D810}"/>
              </a:ext>
            </a:extLst>
          </p:cNvPr>
          <p:cNvSpPr>
            <a:spLocks noGrp="1"/>
          </p:cNvSpPr>
          <p:nvPr>
            <p:ph idx="1"/>
          </p:nvPr>
        </p:nvSpPr>
        <p:spPr/>
        <p:txBody>
          <a:bodyPr/>
          <a:lstStyle/>
          <a:p>
            <a:r>
              <a:rPr lang="en-US" b="1" dirty="0"/>
              <a:t>Deletion</a:t>
            </a:r>
            <a:r>
              <a:rPr lang="en-US" dirty="0"/>
              <a:t> from a binary search tree is more complicated than insertion</a:t>
            </a:r>
          </a:p>
          <a:p>
            <a:r>
              <a:rPr lang="en-US" dirty="0"/>
              <a:t>Deleting a leaf is simple (just free the memory and set the appropriate parent’s pointer to null)</a:t>
            </a:r>
          </a:p>
          <a:p>
            <a:r>
              <a:rPr lang="en-US" dirty="0"/>
              <a:t>Deleting a node with one child is also simple (free the memory and set the appropriate parent’s pointer to the deleted node’s child)</a:t>
            </a:r>
          </a:p>
          <a:p>
            <a:r>
              <a:rPr lang="en-US" dirty="0"/>
              <a:t>Deleting an internal node with two children has various solutions:</a:t>
            </a:r>
          </a:p>
          <a:p>
            <a:pPr lvl="1"/>
            <a:r>
              <a:rPr lang="en-US" dirty="0"/>
              <a:t>Solution 1: Replace the node with the minimum node in the deleted node’s right subtree, and then delete the minimum node from the right subtree</a:t>
            </a:r>
          </a:p>
          <a:p>
            <a:pPr lvl="1"/>
            <a:r>
              <a:rPr lang="en-US" dirty="0"/>
              <a:t>Solution 2: Make the parent node point to the node’s left child, and then insert the right child (keep all its children attached) starting at the left child</a:t>
            </a:r>
          </a:p>
        </p:txBody>
      </p:sp>
    </p:spTree>
    <p:extLst>
      <p:ext uri="{BB962C8B-B14F-4D97-AF65-F5344CB8AC3E}">
        <p14:creationId xmlns:p14="http://schemas.microsoft.com/office/powerpoint/2010/main" val="18015597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43642-C91A-4ABB-A402-544B47E750F6}"/>
              </a:ext>
            </a:extLst>
          </p:cNvPr>
          <p:cNvSpPr>
            <a:spLocks noGrp="1"/>
          </p:cNvSpPr>
          <p:nvPr>
            <p:ph type="title"/>
          </p:nvPr>
        </p:nvSpPr>
        <p:spPr/>
        <p:txBody>
          <a:bodyPr/>
          <a:lstStyle/>
          <a:p>
            <a:r>
              <a:rPr lang="en-US" dirty="0"/>
              <a:t>Iterating Through Nodes in Sorted Order</a:t>
            </a:r>
          </a:p>
        </p:txBody>
      </p:sp>
      <p:sp>
        <p:nvSpPr>
          <p:cNvPr id="3" name="Content Placeholder 2">
            <a:extLst>
              <a:ext uri="{FF2B5EF4-FFF2-40B4-BE49-F238E27FC236}">
                <a16:creationId xmlns:a16="http://schemas.microsoft.com/office/drawing/2014/main" id="{45AB83D7-FBDF-4CD4-8B48-ACBEE7BF3F0E}"/>
              </a:ext>
            </a:extLst>
          </p:cNvPr>
          <p:cNvSpPr>
            <a:spLocks noGrp="1"/>
          </p:cNvSpPr>
          <p:nvPr>
            <p:ph idx="1"/>
          </p:nvPr>
        </p:nvSpPr>
        <p:spPr/>
        <p:txBody>
          <a:bodyPr/>
          <a:lstStyle/>
          <a:p>
            <a:r>
              <a:rPr lang="en-US" dirty="0"/>
              <a:t>A significant benefit of binary search trees is that </a:t>
            </a:r>
            <a:r>
              <a:rPr lang="en-US" i="1" dirty="0"/>
              <a:t>you can loop through all nodes in sorted order by key in linear time</a:t>
            </a:r>
          </a:p>
          <a:p>
            <a:r>
              <a:rPr lang="en-US" dirty="0"/>
              <a:t>The way to do this is simply by applying an </a:t>
            </a:r>
            <a:r>
              <a:rPr lang="en-US" b="1" dirty="0"/>
              <a:t>inorder traversal</a:t>
            </a:r>
          </a:p>
          <a:p>
            <a:r>
              <a:rPr lang="en-US" dirty="0"/>
              <a:t>We have already seen pseudo-code for traversals of binary trees</a:t>
            </a:r>
          </a:p>
          <a:p>
            <a:r>
              <a:rPr lang="en-US" dirty="0"/>
              <a:t>One way to implement an average-case O(N log N) sort is by inserting all values into a binary search tree and applying an inorder traversal</a:t>
            </a:r>
          </a:p>
          <a:p>
            <a:pPr lvl="1"/>
            <a:r>
              <a:rPr lang="en-US" dirty="0"/>
              <a:t>Each of the N insertions are average-case logarithmic (but worst case linear)</a:t>
            </a:r>
          </a:p>
          <a:p>
            <a:pPr lvl="1"/>
            <a:r>
              <a:rPr lang="en-US" dirty="0"/>
              <a:t>The inorder traversal is always linear</a:t>
            </a:r>
          </a:p>
          <a:p>
            <a:pPr lvl="1"/>
            <a:r>
              <a:rPr lang="en-US" dirty="0"/>
              <a:t>This is </a:t>
            </a:r>
            <a:r>
              <a:rPr lang="en-US" i="1" dirty="0"/>
              <a:t>not a good sorting strategy</a:t>
            </a:r>
            <a:r>
              <a:rPr lang="en-US" dirty="0"/>
              <a:t> (other strategies we discussed are empirically faster), but it is still interesting to note that it works</a:t>
            </a:r>
          </a:p>
        </p:txBody>
      </p:sp>
    </p:spTree>
    <p:extLst>
      <p:ext uri="{BB962C8B-B14F-4D97-AF65-F5344CB8AC3E}">
        <p14:creationId xmlns:p14="http://schemas.microsoft.com/office/powerpoint/2010/main" val="3856763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BBCF5-4A09-4FC5-AAC3-04813D821905}"/>
              </a:ext>
            </a:extLst>
          </p:cNvPr>
          <p:cNvSpPr>
            <a:spLocks noGrp="1"/>
          </p:cNvSpPr>
          <p:nvPr>
            <p:ph type="title"/>
          </p:nvPr>
        </p:nvSpPr>
        <p:spPr/>
        <p:txBody>
          <a:bodyPr/>
          <a:lstStyle/>
          <a:p>
            <a:r>
              <a:rPr lang="en-US" dirty="0"/>
              <a:t>Proving Average-case Logarithmic Operations</a:t>
            </a:r>
          </a:p>
        </p:txBody>
      </p:sp>
      <p:sp>
        <p:nvSpPr>
          <p:cNvPr id="3" name="Content Placeholder 2">
            <a:extLst>
              <a:ext uri="{FF2B5EF4-FFF2-40B4-BE49-F238E27FC236}">
                <a16:creationId xmlns:a16="http://schemas.microsoft.com/office/drawing/2014/main" id="{6D213614-74F5-4048-BE52-FBA5277DC654}"/>
              </a:ext>
            </a:extLst>
          </p:cNvPr>
          <p:cNvSpPr>
            <a:spLocks noGrp="1"/>
          </p:cNvSpPr>
          <p:nvPr>
            <p:ph idx="1"/>
          </p:nvPr>
        </p:nvSpPr>
        <p:spPr/>
        <p:txBody>
          <a:bodyPr/>
          <a:lstStyle/>
          <a:p>
            <a:r>
              <a:rPr lang="en-US" dirty="0"/>
              <a:t>Let’s assume insertion of items with distinct keys in random order</a:t>
            </a:r>
          </a:p>
          <a:p>
            <a:r>
              <a:rPr lang="en-US" dirty="0"/>
              <a:t>There are various ways to prove average-case logarithmic operations</a:t>
            </a:r>
          </a:p>
          <a:p>
            <a:r>
              <a:rPr lang="en-US" dirty="0"/>
              <a:t>We are going to sketch one out that involves the notion of </a:t>
            </a:r>
            <a:r>
              <a:rPr lang="en-US" i="1" dirty="0"/>
              <a:t>internal path length</a:t>
            </a:r>
            <a:r>
              <a:rPr lang="en-US" dirty="0"/>
              <a:t>, which is the sum of the depths of all the nodes in a tree</a:t>
            </a:r>
          </a:p>
          <a:p>
            <a:r>
              <a:rPr lang="en-US" dirty="0"/>
              <a:t>Some sources define this as the sum of depths of only internal nodes, but those sources define empty nullptr trees to be part of the tree</a:t>
            </a:r>
          </a:p>
        </p:txBody>
      </p:sp>
    </p:spTree>
    <p:extLst>
      <p:ext uri="{BB962C8B-B14F-4D97-AF65-F5344CB8AC3E}">
        <p14:creationId xmlns:p14="http://schemas.microsoft.com/office/powerpoint/2010/main" val="1694716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5BC3B-4323-4E4E-AE45-2ADAB43C42C3}"/>
              </a:ext>
            </a:extLst>
          </p:cNvPr>
          <p:cNvSpPr>
            <a:spLocks noGrp="1"/>
          </p:cNvSpPr>
          <p:nvPr>
            <p:ph type="title"/>
          </p:nvPr>
        </p:nvSpPr>
        <p:spPr/>
        <p:txBody>
          <a:bodyPr/>
          <a:lstStyle/>
          <a:p>
            <a:r>
              <a:rPr lang="en-US" dirty="0"/>
              <a:t>Internal Path Length Recurrence Relation</a:t>
            </a:r>
          </a:p>
        </p:txBody>
      </p:sp>
      <p:sp>
        <p:nvSpPr>
          <p:cNvPr id="3" name="Content Placeholder 2">
            <a:extLst>
              <a:ext uri="{FF2B5EF4-FFF2-40B4-BE49-F238E27FC236}">
                <a16:creationId xmlns:a16="http://schemas.microsoft.com/office/drawing/2014/main" id="{C4D166CD-951B-41E1-872C-944884571F74}"/>
              </a:ext>
            </a:extLst>
          </p:cNvPr>
          <p:cNvSpPr>
            <a:spLocks noGrp="1"/>
          </p:cNvSpPr>
          <p:nvPr>
            <p:ph idx="1"/>
          </p:nvPr>
        </p:nvSpPr>
        <p:spPr/>
        <p:txBody>
          <a:bodyPr>
            <a:normAutofit/>
          </a:bodyPr>
          <a:lstStyle/>
          <a:p>
            <a:r>
              <a:rPr lang="en-US" dirty="0"/>
              <a:t>Let D(N) be the internal path length for some tree T with N nodes</a:t>
            </a:r>
          </a:p>
          <a:p>
            <a:r>
              <a:rPr lang="en-US" dirty="0"/>
              <a:t>We know that D(1) = 0 since a tree with one node only includes a root at depth zero</a:t>
            </a:r>
          </a:p>
          <a:p>
            <a:r>
              <a:rPr lang="en-US" dirty="0"/>
              <a:t>In general, an N-node tree consists of a root at depth 0, an i-node left subtree, and an (N - i - 1)-node right subtree, where 0 ≤ i &lt; N</a:t>
            </a:r>
          </a:p>
          <a:p>
            <a:r>
              <a:rPr lang="en-US" dirty="0"/>
              <a:t>This leads to the recurrence D(N) = D(i) + D(N - i - 1) + N – 1</a:t>
            </a:r>
          </a:p>
          <a:p>
            <a:r>
              <a:rPr lang="en-US" dirty="0"/>
              <a:t>The reason for the N-1 is that depth of each node in the tree (other than the root) is one more than the depth of the node in the subtree</a:t>
            </a:r>
          </a:p>
          <a:p>
            <a:endParaRPr lang="en-US" dirty="0"/>
          </a:p>
        </p:txBody>
      </p:sp>
    </p:spTree>
    <p:extLst>
      <p:ext uri="{BB962C8B-B14F-4D97-AF65-F5344CB8AC3E}">
        <p14:creationId xmlns:p14="http://schemas.microsoft.com/office/powerpoint/2010/main" val="555440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5F2A-1565-4E36-989D-1973574DB081}"/>
              </a:ext>
            </a:extLst>
          </p:cNvPr>
          <p:cNvSpPr>
            <a:spLocks noGrp="1"/>
          </p:cNvSpPr>
          <p:nvPr>
            <p:ph type="title"/>
          </p:nvPr>
        </p:nvSpPr>
        <p:spPr/>
        <p:txBody>
          <a:bodyPr/>
          <a:lstStyle/>
          <a:p>
            <a:r>
              <a:rPr lang="en-US" dirty="0"/>
              <a:t>The (Incomplete) Proof</a:t>
            </a:r>
          </a:p>
        </p:txBody>
      </p:sp>
      <p:sp>
        <p:nvSpPr>
          <p:cNvPr id="3" name="Content Placeholder 2">
            <a:extLst>
              <a:ext uri="{FF2B5EF4-FFF2-40B4-BE49-F238E27FC236}">
                <a16:creationId xmlns:a16="http://schemas.microsoft.com/office/drawing/2014/main" id="{C56104B2-D7CE-436E-AA6E-6CCAC158C962}"/>
              </a:ext>
            </a:extLst>
          </p:cNvPr>
          <p:cNvSpPr>
            <a:spLocks noGrp="1"/>
          </p:cNvSpPr>
          <p:nvPr>
            <p:ph idx="1"/>
          </p:nvPr>
        </p:nvSpPr>
        <p:spPr/>
        <p:txBody>
          <a:bodyPr>
            <a:normAutofit fontScale="92500" lnSpcReduction="10000"/>
          </a:bodyPr>
          <a:lstStyle/>
          <a:p>
            <a:r>
              <a:rPr lang="en-US" dirty="0"/>
              <a:t>For a binary search tree (but not a general binary tree), the size of each subtree depends only on the rank of the first inserted element</a:t>
            </a:r>
          </a:p>
          <a:p>
            <a:r>
              <a:rPr lang="en-US" dirty="0"/>
              <a:t>This means that the average of both D(i) and D(N - i - 1) is (1/N) ∑</a:t>
            </a:r>
            <a:r>
              <a:rPr lang="en-US" baseline="-25000" dirty="0"/>
              <a:t>j=0..N-1</a:t>
            </a:r>
            <a:r>
              <a:rPr lang="en-US" dirty="0"/>
              <a:t> D(j)</a:t>
            </a:r>
          </a:p>
          <a:p>
            <a:r>
              <a:rPr lang="en-US" dirty="0"/>
              <a:t>This then leads to D(N) = (2/N) * ∑</a:t>
            </a:r>
            <a:r>
              <a:rPr lang="en-US" baseline="-25000" dirty="0"/>
              <a:t>j=0..N-1</a:t>
            </a:r>
            <a:r>
              <a:rPr lang="en-US" dirty="0"/>
              <a:t> D(j) + N - 1</a:t>
            </a:r>
          </a:p>
          <a:p>
            <a:r>
              <a:rPr lang="en-US" dirty="0"/>
              <a:t>In chapter 7 of the textbook, a method is covered to solve recurrence relations like these</a:t>
            </a:r>
          </a:p>
          <a:p>
            <a:r>
              <a:rPr lang="en-US" dirty="0"/>
              <a:t>It can be shown that the solution to this recurrence is D(N) = O(N log N)</a:t>
            </a:r>
          </a:p>
          <a:p>
            <a:r>
              <a:rPr lang="en-US" dirty="0"/>
              <a:t> Since this is the sum of depth of all nodes in an N-node tree, the expected depth of any node is O(log N)</a:t>
            </a:r>
          </a:p>
          <a:p>
            <a:r>
              <a:rPr lang="en-US" dirty="0"/>
              <a:t>Other analyses can prove that the average depth of the tree as a whole (if distinct values are inserted in random order) is O(log N)</a:t>
            </a:r>
          </a:p>
          <a:p>
            <a:endParaRPr lang="en-US" dirty="0"/>
          </a:p>
        </p:txBody>
      </p:sp>
    </p:spTree>
    <p:extLst>
      <p:ext uri="{BB962C8B-B14F-4D97-AF65-F5344CB8AC3E}">
        <p14:creationId xmlns:p14="http://schemas.microsoft.com/office/powerpoint/2010/main" val="1831653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0C689-7F44-48A4-9E29-9266870BD9D1}"/>
              </a:ext>
            </a:extLst>
          </p:cNvPr>
          <p:cNvSpPr>
            <a:spLocks noGrp="1"/>
          </p:cNvSpPr>
          <p:nvPr>
            <p:ph type="title"/>
          </p:nvPr>
        </p:nvSpPr>
        <p:spPr/>
        <p:txBody>
          <a:bodyPr/>
          <a:lstStyle/>
          <a:p>
            <a:r>
              <a:rPr lang="en-US" dirty="0"/>
              <a:t>Balanced Binary Search Trees</a:t>
            </a:r>
          </a:p>
        </p:txBody>
      </p:sp>
      <p:sp>
        <p:nvSpPr>
          <p:cNvPr id="3" name="Content Placeholder 2">
            <a:extLst>
              <a:ext uri="{FF2B5EF4-FFF2-40B4-BE49-F238E27FC236}">
                <a16:creationId xmlns:a16="http://schemas.microsoft.com/office/drawing/2014/main" id="{4F269649-4930-45FA-8CBF-9654246856E5}"/>
              </a:ext>
            </a:extLst>
          </p:cNvPr>
          <p:cNvSpPr>
            <a:spLocks noGrp="1"/>
          </p:cNvSpPr>
          <p:nvPr>
            <p:ph idx="1"/>
          </p:nvPr>
        </p:nvSpPr>
        <p:spPr/>
        <p:txBody>
          <a:bodyPr/>
          <a:lstStyle/>
          <a:p>
            <a:r>
              <a:rPr lang="en-US" dirty="0"/>
              <a:t>Ordinary binary search trees have average-case logarithmic operations but worst-case linear operations</a:t>
            </a:r>
          </a:p>
          <a:p>
            <a:r>
              <a:rPr lang="en-US" dirty="0"/>
              <a:t>The worst case occurs when items arrive in sorted or reverse-sorted order (or various other orderings)</a:t>
            </a:r>
          </a:p>
          <a:p>
            <a:r>
              <a:rPr lang="en-US" dirty="0"/>
              <a:t>To ensure that all operations are worst-case logarithmic, we need to ensure that trees remain relatively </a:t>
            </a:r>
            <a:r>
              <a:rPr lang="en-US" i="1" dirty="0"/>
              <a:t>balanced</a:t>
            </a:r>
          </a:p>
          <a:p>
            <a:r>
              <a:rPr lang="en-US" dirty="0"/>
              <a:t>A binary search tree that ensures balance is a </a:t>
            </a:r>
            <a:r>
              <a:rPr lang="en-US" b="1" dirty="0"/>
              <a:t>balanced binary search tree</a:t>
            </a:r>
            <a:endParaRPr lang="en-US" dirty="0"/>
          </a:p>
        </p:txBody>
      </p:sp>
    </p:spTree>
    <p:extLst>
      <p:ext uri="{BB962C8B-B14F-4D97-AF65-F5344CB8AC3E}">
        <p14:creationId xmlns:p14="http://schemas.microsoft.com/office/powerpoint/2010/main" val="441590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B43FA-9C87-47BA-9EF2-3307C93AB85E}"/>
              </a:ext>
            </a:extLst>
          </p:cNvPr>
          <p:cNvSpPr>
            <a:spLocks noGrp="1"/>
          </p:cNvSpPr>
          <p:nvPr>
            <p:ph type="title"/>
          </p:nvPr>
        </p:nvSpPr>
        <p:spPr/>
        <p:txBody>
          <a:bodyPr/>
          <a:lstStyle/>
          <a:p>
            <a:r>
              <a:rPr lang="en-US" dirty="0"/>
              <a:t>AVL Trees</a:t>
            </a:r>
          </a:p>
        </p:txBody>
      </p:sp>
      <p:sp>
        <p:nvSpPr>
          <p:cNvPr id="3" name="Content Placeholder 2">
            <a:extLst>
              <a:ext uri="{FF2B5EF4-FFF2-40B4-BE49-F238E27FC236}">
                <a16:creationId xmlns:a16="http://schemas.microsoft.com/office/drawing/2014/main" id="{5549285A-1258-4AD2-B709-C22B24DBB0FC}"/>
              </a:ext>
            </a:extLst>
          </p:cNvPr>
          <p:cNvSpPr>
            <a:spLocks noGrp="1"/>
          </p:cNvSpPr>
          <p:nvPr>
            <p:ph idx="1"/>
          </p:nvPr>
        </p:nvSpPr>
        <p:spPr/>
        <p:txBody>
          <a:bodyPr/>
          <a:lstStyle/>
          <a:p>
            <a:r>
              <a:rPr lang="en-US" dirty="0"/>
              <a:t>One type of balanced binary search tree is an </a:t>
            </a:r>
            <a:r>
              <a:rPr lang="en-US" b="1" dirty="0"/>
              <a:t>AVL tree</a:t>
            </a:r>
            <a:r>
              <a:rPr lang="en-US" dirty="0"/>
              <a:t> (named after its inventors, Adelson-</a:t>
            </a:r>
            <a:r>
              <a:rPr lang="en-US" dirty="0" err="1"/>
              <a:t>Velskii</a:t>
            </a:r>
            <a:r>
              <a:rPr lang="en-US" dirty="0"/>
              <a:t> and Landis)</a:t>
            </a:r>
          </a:p>
          <a:p>
            <a:r>
              <a:rPr lang="en-US" dirty="0"/>
              <a:t>Like the textbook, </a:t>
            </a:r>
            <a:r>
              <a:rPr lang="en-US" i="1" dirty="0"/>
              <a:t>we will assume that duplicate keys do not occur within an AVL tree</a:t>
            </a:r>
            <a:endParaRPr lang="en-US" dirty="0"/>
          </a:p>
          <a:p>
            <a:r>
              <a:rPr lang="en-US" dirty="0"/>
              <a:t>An AVL tree insists that for </a:t>
            </a:r>
            <a:r>
              <a:rPr lang="en-US" i="1" dirty="0"/>
              <a:t>every node v of an AVL tree T, the heights of the two subtrees of v differ by at most 1</a:t>
            </a:r>
          </a:p>
          <a:p>
            <a:r>
              <a:rPr lang="en-US" dirty="0"/>
              <a:t>We will define the height of an empty tree to be -1</a:t>
            </a:r>
          </a:p>
          <a:p>
            <a:r>
              <a:rPr lang="en-US" dirty="0"/>
              <a:t>The figure on the next slide shown an example of an AVL tree, as well as an example of a tree that is not a valid AVL tree</a:t>
            </a:r>
          </a:p>
        </p:txBody>
      </p:sp>
    </p:spTree>
    <p:extLst>
      <p:ext uri="{BB962C8B-B14F-4D97-AF65-F5344CB8AC3E}">
        <p14:creationId xmlns:p14="http://schemas.microsoft.com/office/powerpoint/2010/main" val="18682005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5CCCA9-6AB6-4B91-AF6D-545E748459FF}"/>
              </a:ext>
            </a:extLst>
          </p:cNvPr>
          <p:cNvPicPr>
            <a:picLocks noChangeAspect="1"/>
          </p:cNvPicPr>
          <p:nvPr/>
        </p:nvPicPr>
        <p:blipFill>
          <a:blip r:embed="rId2"/>
          <a:stretch>
            <a:fillRect/>
          </a:stretch>
        </p:blipFill>
        <p:spPr>
          <a:xfrm>
            <a:off x="1412938" y="2130503"/>
            <a:ext cx="9366123" cy="3578070"/>
          </a:xfrm>
          <a:prstGeom prst="rect">
            <a:avLst/>
          </a:prstGeom>
        </p:spPr>
      </p:pic>
      <p:sp>
        <p:nvSpPr>
          <p:cNvPr id="2" name="Title 1">
            <a:extLst>
              <a:ext uri="{FF2B5EF4-FFF2-40B4-BE49-F238E27FC236}">
                <a16:creationId xmlns:a16="http://schemas.microsoft.com/office/drawing/2014/main" id="{F1036356-3C1C-48F9-AC0C-5BF40674E04F}"/>
              </a:ext>
            </a:extLst>
          </p:cNvPr>
          <p:cNvSpPr>
            <a:spLocks noGrp="1"/>
          </p:cNvSpPr>
          <p:nvPr>
            <p:ph type="title"/>
          </p:nvPr>
        </p:nvSpPr>
        <p:spPr/>
        <p:txBody>
          <a:bodyPr/>
          <a:lstStyle/>
          <a:p>
            <a:r>
              <a:rPr lang="en-US" dirty="0"/>
              <a:t>AVL Tree Example (one valid, one not)</a:t>
            </a:r>
          </a:p>
        </p:txBody>
      </p:sp>
      <p:sp>
        <p:nvSpPr>
          <p:cNvPr id="5" name="TextBox 4">
            <a:extLst>
              <a:ext uri="{FF2B5EF4-FFF2-40B4-BE49-F238E27FC236}">
                <a16:creationId xmlns:a16="http://schemas.microsoft.com/office/drawing/2014/main" id="{5F847C67-BA06-44CE-8449-843D853FD71A}"/>
              </a:ext>
            </a:extLst>
          </p:cNvPr>
          <p:cNvSpPr txBox="1"/>
          <p:nvPr/>
        </p:nvSpPr>
        <p:spPr>
          <a:xfrm>
            <a:off x="7983480" y="1439407"/>
            <a:ext cx="2232212" cy="4708981"/>
          </a:xfrm>
          <a:prstGeom prst="rect">
            <a:avLst/>
          </a:prstGeom>
          <a:noFill/>
        </p:spPr>
        <p:txBody>
          <a:bodyPr wrap="square" rtlCol="0">
            <a:spAutoFit/>
          </a:bodyPr>
          <a:lstStyle/>
          <a:p>
            <a:r>
              <a:rPr lang="en-US" sz="30000" dirty="0">
                <a:solidFill>
                  <a:srgbClr val="FF0000"/>
                </a:solidFill>
              </a:rPr>
              <a:t>X</a:t>
            </a:r>
          </a:p>
        </p:txBody>
      </p:sp>
    </p:spTree>
    <p:extLst>
      <p:ext uri="{BB962C8B-B14F-4D97-AF65-F5344CB8AC3E}">
        <p14:creationId xmlns:p14="http://schemas.microsoft.com/office/powerpoint/2010/main" val="1797831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F602-C757-418C-A8D3-745C87F6B655}"/>
              </a:ext>
            </a:extLst>
          </p:cNvPr>
          <p:cNvSpPr>
            <a:spLocks noGrp="1"/>
          </p:cNvSpPr>
          <p:nvPr>
            <p:ph type="title"/>
          </p:nvPr>
        </p:nvSpPr>
        <p:spPr/>
        <p:txBody>
          <a:bodyPr/>
          <a:lstStyle/>
          <a:p>
            <a:r>
              <a:rPr lang="en-US" dirty="0"/>
              <a:t>AVL Trees: Proving Logarithmic Operations</a:t>
            </a:r>
          </a:p>
        </p:txBody>
      </p:sp>
      <p:sp>
        <p:nvSpPr>
          <p:cNvPr id="3" name="Content Placeholder 2">
            <a:extLst>
              <a:ext uri="{FF2B5EF4-FFF2-40B4-BE49-F238E27FC236}">
                <a16:creationId xmlns:a16="http://schemas.microsoft.com/office/drawing/2014/main" id="{D741561C-C6B5-4D13-B842-8C9C024B5F7E}"/>
              </a:ext>
            </a:extLst>
          </p:cNvPr>
          <p:cNvSpPr>
            <a:spLocks noGrp="1"/>
          </p:cNvSpPr>
          <p:nvPr>
            <p:ph idx="1"/>
          </p:nvPr>
        </p:nvSpPr>
        <p:spPr/>
        <p:txBody>
          <a:bodyPr>
            <a:normAutofit fontScale="77500" lnSpcReduction="20000"/>
          </a:bodyPr>
          <a:lstStyle/>
          <a:p>
            <a:r>
              <a:rPr lang="en-US" dirty="0"/>
              <a:t>For AVL trees to be useful, we must show two things: (1) that operations on an AVL tree are logarithmic, and (2) that we can maintain the new constraint efficiently</a:t>
            </a:r>
          </a:p>
          <a:p>
            <a:r>
              <a:rPr lang="en-US" dirty="0"/>
              <a:t>Let n(h) be the minimum number of nodes required to exist in an AVL tree of height h</a:t>
            </a:r>
          </a:p>
          <a:p>
            <a:r>
              <a:rPr lang="en-US" dirty="0"/>
              <a:t>Clearly, n(0) = 1 and n(1) = 2</a:t>
            </a:r>
          </a:p>
          <a:p>
            <a:r>
              <a:rPr lang="en-US" dirty="0"/>
              <a:t>For h ≥ 2, n(h) = n(h - 1) + n(h - 2) + 1; for example, the fewest nodes in an AVL tree with height 9 consists of one AVL subtree with height 7 and another with height 8</a:t>
            </a:r>
          </a:p>
          <a:p>
            <a:r>
              <a:rPr lang="en-US" dirty="0"/>
              <a:t>This is related closely to the Fibonacci sequence, and it is clearly an exponential function</a:t>
            </a:r>
          </a:p>
          <a:p>
            <a:r>
              <a:rPr lang="en-US" dirty="0"/>
              <a:t>It can be shown that n(h) ≥ 2</a:t>
            </a:r>
            <a:r>
              <a:rPr lang="en-US" baseline="30000" dirty="0"/>
              <a:t>(h/2 - 1)</a:t>
            </a:r>
            <a:r>
              <a:rPr lang="en-US" dirty="0"/>
              <a:t>; taking the log (assuming base 2) of each side leads to: log n(h) ≥ h/2 – 1; therefore: h ≤ 2 log n(h) + 2</a:t>
            </a:r>
          </a:p>
          <a:p>
            <a:r>
              <a:rPr lang="en-US" dirty="0"/>
              <a:t>This implies than an AVL tree storing n keys has height at most 2 log n + 2</a:t>
            </a:r>
          </a:p>
          <a:p>
            <a:r>
              <a:rPr lang="en-US" dirty="0"/>
              <a:t>So now it should be pretty clear that most of the operations applied to an AVL tree (e.g., </a:t>
            </a:r>
            <a:r>
              <a:rPr lang="en-US" i="1" dirty="0"/>
              <a:t>search</a:t>
            </a:r>
            <a:r>
              <a:rPr lang="en-US" dirty="0"/>
              <a:t>,  </a:t>
            </a:r>
            <a:r>
              <a:rPr lang="en-US" i="1" dirty="0"/>
              <a:t>findMin</a:t>
            </a:r>
            <a:r>
              <a:rPr lang="en-US" dirty="0"/>
              <a:t>, </a:t>
            </a:r>
            <a:r>
              <a:rPr lang="en-US" i="1" dirty="0"/>
              <a:t>getSuccessor</a:t>
            </a:r>
            <a:r>
              <a:rPr lang="en-US" dirty="0"/>
              <a:t>, etc.) are logarithmic</a:t>
            </a:r>
          </a:p>
          <a:p>
            <a:endParaRPr lang="en-US" dirty="0"/>
          </a:p>
        </p:txBody>
      </p:sp>
    </p:spTree>
    <p:extLst>
      <p:ext uri="{BB962C8B-B14F-4D97-AF65-F5344CB8AC3E}">
        <p14:creationId xmlns:p14="http://schemas.microsoft.com/office/powerpoint/2010/main" val="28631508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365CB-205D-463E-AFB2-86E999D46A35}"/>
              </a:ext>
            </a:extLst>
          </p:cNvPr>
          <p:cNvSpPr>
            <a:spLocks noGrp="1"/>
          </p:cNvSpPr>
          <p:nvPr>
            <p:ph type="title"/>
          </p:nvPr>
        </p:nvSpPr>
        <p:spPr/>
        <p:txBody>
          <a:bodyPr/>
          <a:lstStyle/>
          <a:p>
            <a:r>
              <a:rPr lang="en-US" dirty="0"/>
              <a:t>AVL Trees: Overview of Insertion</a:t>
            </a:r>
          </a:p>
        </p:txBody>
      </p:sp>
      <p:sp>
        <p:nvSpPr>
          <p:cNvPr id="3" name="Content Placeholder 2">
            <a:extLst>
              <a:ext uri="{FF2B5EF4-FFF2-40B4-BE49-F238E27FC236}">
                <a16:creationId xmlns:a16="http://schemas.microsoft.com/office/drawing/2014/main" id="{002025CA-5C45-4804-AF2C-11CCFC5D146A}"/>
              </a:ext>
            </a:extLst>
          </p:cNvPr>
          <p:cNvSpPr>
            <a:spLocks noGrp="1"/>
          </p:cNvSpPr>
          <p:nvPr>
            <p:ph idx="1"/>
          </p:nvPr>
        </p:nvSpPr>
        <p:spPr/>
        <p:txBody>
          <a:bodyPr>
            <a:normAutofit fontScale="77500" lnSpcReduction="20000"/>
          </a:bodyPr>
          <a:lstStyle/>
          <a:p>
            <a:r>
              <a:rPr lang="en-US" dirty="0"/>
              <a:t>Insertions into AVL trees are more complicated than for regular binary search trees</a:t>
            </a:r>
          </a:p>
          <a:p>
            <a:r>
              <a:rPr lang="en-US" dirty="0"/>
              <a:t>We must guarantee that the fundamental property (requiring that heights of subtrees of each node differ by at most one) is maintained</a:t>
            </a:r>
          </a:p>
          <a:p>
            <a:r>
              <a:rPr lang="en-US" dirty="0"/>
              <a:t>An insertion into an AVL tree starts off with a normal insertion into a binary search tree (which, of course, is logarithmic, since the tree is balanced)</a:t>
            </a:r>
          </a:p>
          <a:p>
            <a:r>
              <a:rPr lang="en-US" dirty="0"/>
              <a:t>This, however, might upset the AVL balance condition of certain nodes (and therefore the tree as a whole)</a:t>
            </a:r>
          </a:p>
          <a:p>
            <a:r>
              <a:rPr lang="en-US" dirty="0"/>
              <a:t>Only nodes on the path from the insertion point to the root might have their balance altered, because only these nodes have their subtrees altered</a:t>
            </a:r>
          </a:p>
          <a:p>
            <a:r>
              <a:rPr lang="en-US" dirty="0"/>
              <a:t>Therefore, walking from the new node up to the root, and checking for violations, can find the deepest violation of the constraint in logarithmic time</a:t>
            </a:r>
          </a:p>
          <a:p>
            <a:r>
              <a:rPr lang="en-US" dirty="0"/>
              <a:t>It turns out that by rebalancing the tree at the deepest such node, we can guarantee that the entire tree satisfies the AVL property</a:t>
            </a:r>
          </a:p>
          <a:p>
            <a:endParaRPr lang="en-US" dirty="0"/>
          </a:p>
        </p:txBody>
      </p:sp>
    </p:spTree>
    <p:extLst>
      <p:ext uri="{BB962C8B-B14F-4D97-AF65-F5344CB8AC3E}">
        <p14:creationId xmlns:p14="http://schemas.microsoft.com/office/powerpoint/2010/main" val="34051015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00233-271A-4B00-9BA1-81FFE3F9C1DB}"/>
              </a:ext>
            </a:extLst>
          </p:cNvPr>
          <p:cNvSpPr>
            <a:spLocks noGrp="1"/>
          </p:cNvSpPr>
          <p:nvPr>
            <p:ph type="title"/>
          </p:nvPr>
        </p:nvSpPr>
        <p:spPr/>
        <p:txBody>
          <a:bodyPr/>
          <a:lstStyle/>
          <a:p>
            <a:r>
              <a:rPr lang="en-US" dirty="0"/>
              <a:t>AVL Tree Insertions: Four Cases</a:t>
            </a:r>
          </a:p>
        </p:txBody>
      </p:sp>
      <p:sp>
        <p:nvSpPr>
          <p:cNvPr id="3" name="Content Placeholder 2">
            <a:extLst>
              <a:ext uri="{FF2B5EF4-FFF2-40B4-BE49-F238E27FC236}">
                <a16:creationId xmlns:a16="http://schemas.microsoft.com/office/drawing/2014/main" id="{9B4D36BD-7061-4C4B-A137-4012FA07AE83}"/>
              </a:ext>
            </a:extLst>
          </p:cNvPr>
          <p:cNvSpPr>
            <a:spLocks noGrp="1"/>
          </p:cNvSpPr>
          <p:nvPr>
            <p:ph idx="1"/>
          </p:nvPr>
        </p:nvSpPr>
        <p:spPr/>
        <p:txBody>
          <a:bodyPr>
            <a:normAutofit fontScale="85000" lnSpcReduction="20000"/>
          </a:bodyPr>
          <a:lstStyle/>
          <a:p>
            <a:r>
              <a:rPr lang="en-US" dirty="0"/>
              <a:t>Let x be the deepest node whose balance needs to be restored</a:t>
            </a:r>
          </a:p>
          <a:p>
            <a:r>
              <a:rPr lang="en-US" dirty="0"/>
              <a:t>There are four possible cases to consider (noting that the parent of the inserted node will never have the constraint violated):</a:t>
            </a:r>
          </a:p>
          <a:p>
            <a:pPr marL="914400" lvl="1" indent="-457200">
              <a:buFont typeface="+mj-lt"/>
              <a:buAutoNum type="arabicPeriod"/>
            </a:pPr>
            <a:r>
              <a:rPr lang="en-US" dirty="0"/>
              <a:t>An insertion into the left subtree of the left child of x caused the imbalance</a:t>
            </a:r>
          </a:p>
          <a:p>
            <a:pPr marL="914400" lvl="1" indent="-457200">
              <a:buFont typeface="+mj-lt"/>
              <a:buAutoNum type="arabicPeriod"/>
            </a:pPr>
            <a:r>
              <a:rPr lang="en-US" dirty="0"/>
              <a:t>An insertion into the right subtree of the left child of x caused the imbalance</a:t>
            </a:r>
          </a:p>
          <a:p>
            <a:pPr marL="914400" lvl="1" indent="-457200">
              <a:buFont typeface="+mj-lt"/>
              <a:buAutoNum type="arabicPeriod"/>
            </a:pPr>
            <a:r>
              <a:rPr lang="en-US" dirty="0"/>
              <a:t>An insertion into the left subtree of the right child of x caused the imbalance</a:t>
            </a:r>
          </a:p>
          <a:p>
            <a:pPr marL="914400" lvl="1" indent="-457200">
              <a:buFont typeface="+mj-lt"/>
              <a:buAutoNum type="arabicPeriod"/>
            </a:pPr>
            <a:r>
              <a:rPr lang="en-US" dirty="0"/>
              <a:t>An insertion into the right subtree of the right child of x caused the imbalance</a:t>
            </a:r>
          </a:p>
          <a:p>
            <a:r>
              <a:rPr lang="en-US" dirty="0"/>
              <a:t>Cases 1 and 4 are symmetrical, as are cases 2 and 3</a:t>
            </a:r>
          </a:p>
          <a:p>
            <a:r>
              <a:rPr lang="en-US" dirty="0"/>
              <a:t>It turns out that cases 1 and 4 can be solved with what is called a </a:t>
            </a:r>
            <a:r>
              <a:rPr lang="en-US" b="1" dirty="0"/>
              <a:t>single rotation</a:t>
            </a:r>
          </a:p>
          <a:p>
            <a:r>
              <a:rPr lang="en-US" dirty="0"/>
              <a:t>Cases 2 and 3 can be solved with what is called a </a:t>
            </a:r>
            <a:r>
              <a:rPr lang="en-US" b="1" dirty="0"/>
              <a:t>double rotation</a:t>
            </a:r>
          </a:p>
          <a:p>
            <a:r>
              <a:rPr lang="en-US" dirty="0"/>
              <a:t>The next several slides help to explain how single and double rotations work</a:t>
            </a:r>
          </a:p>
          <a:p>
            <a:r>
              <a:rPr lang="en-US" dirty="0"/>
              <a:t>The textbook steps through an example where 3, 2, 1, 4, 5, 6, 7, 8, 9, 16, 15, 14, 13, 12, 11, 10 (in that order) are inserted into an initially empty AVL tree</a:t>
            </a:r>
          </a:p>
          <a:p>
            <a:endParaRPr lang="en-US" dirty="0"/>
          </a:p>
        </p:txBody>
      </p:sp>
    </p:spTree>
    <p:extLst>
      <p:ext uri="{BB962C8B-B14F-4D97-AF65-F5344CB8AC3E}">
        <p14:creationId xmlns:p14="http://schemas.microsoft.com/office/powerpoint/2010/main" val="32986905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6B5B8-6D19-4ED7-A5AC-D7002CB8BFC2}"/>
              </a:ext>
            </a:extLst>
          </p:cNvPr>
          <p:cNvSpPr>
            <a:spLocks noGrp="1"/>
          </p:cNvSpPr>
          <p:nvPr>
            <p:ph type="title"/>
          </p:nvPr>
        </p:nvSpPr>
        <p:spPr/>
        <p:txBody>
          <a:bodyPr/>
          <a:lstStyle/>
          <a:p>
            <a:r>
              <a:rPr lang="en-US" dirty="0"/>
              <a:t>Case 1: Single Rotation</a:t>
            </a:r>
          </a:p>
        </p:txBody>
      </p:sp>
      <p:pic>
        <p:nvPicPr>
          <p:cNvPr id="5" name="Picture 4">
            <a:extLst>
              <a:ext uri="{FF2B5EF4-FFF2-40B4-BE49-F238E27FC236}">
                <a16:creationId xmlns:a16="http://schemas.microsoft.com/office/drawing/2014/main" id="{B9D1A777-AF4F-4AED-815D-9C359F3EA50B}"/>
              </a:ext>
            </a:extLst>
          </p:cNvPr>
          <p:cNvPicPr>
            <a:picLocks noChangeAspect="1"/>
          </p:cNvPicPr>
          <p:nvPr/>
        </p:nvPicPr>
        <p:blipFill>
          <a:blip r:embed="rId2"/>
          <a:stretch>
            <a:fillRect/>
          </a:stretch>
        </p:blipFill>
        <p:spPr>
          <a:xfrm>
            <a:off x="765706" y="1933728"/>
            <a:ext cx="10660587" cy="2990543"/>
          </a:xfrm>
          <a:prstGeom prst="rect">
            <a:avLst/>
          </a:prstGeom>
        </p:spPr>
      </p:pic>
    </p:spTree>
    <p:extLst>
      <p:ext uri="{BB962C8B-B14F-4D97-AF65-F5344CB8AC3E}">
        <p14:creationId xmlns:p14="http://schemas.microsoft.com/office/powerpoint/2010/main" val="28433255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E3D16-C646-414A-A2A2-7575C577ED25}"/>
              </a:ext>
            </a:extLst>
          </p:cNvPr>
          <p:cNvSpPr>
            <a:spLocks noGrp="1"/>
          </p:cNvSpPr>
          <p:nvPr>
            <p:ph type="title"/>
          </p:nvPr>
        </p:nvSpPr>
        <p:spPr/>
        <p:txBody>
          <a:bodyPr/>
          <a:lstStyle/>
          <a:p>
            <a:r>
              <a:rPr lang="en-US" dirty="0"/>
              <a:t>Case 1: Single Rotation Example</a:t>
            </a:r>
          </a:p>
        </p:txBody>
      </p:sp>
      <p:pic>
        <p:nvPicPr>
          <p:cNvPr id="5" name="Picture 4">
            <a:extLst>
              <a:ext uri="{FF2B5EF4-FFF2-40B4-BE49-F238E27FC236}">
                <a16:creationId xmlns:a16="http://schemas.microsoft.com/office/drawing/2014/main" id="{54C04921-6A24-445E-951A-200856EEAD57}"/>
              </a:ext>
            </a:extLst>
          </p:cNvPr>
          <p:cNvPicPr>
            <a:picLocks noChangeAspect="1"/>
          </p:cNvPicPr>
          <p:nvPr/>
        </p:nvPicPr>
        <p:blipFill>
          <a:blip r:embed="rId2"/>
          <a:stretch>
            <a:fillRect/>
          </a:stretch>
        </p:blipFill>
        <p:spPr>
          <a:xfrm>
            <a:off x="581867" y="1690688"/>
            <a:ext cx="11028266" cy="4407877"/>
          </a:xfrm>
          <a:prstGeom prst="rect">
            <a:avLst/>
          </a:prstGeom>
        </p:spPr>
      </p:pic>
    </p:spTree>
    <p:extLst>
      <p:ext uri="{BB962C8B-B14F-4D97-AF65-F5344CB8AC3E}">
        <p14:creationId xmlns:p14="http://schemas.microsoft.com/office/powerpoint/2010/main" val="6190179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AB125-0414-437D-8BFB-5A4BAD7104D7}"/>
              </a:ext>
            </a:extLst>
          </p:cNvPr>
          <p:cNvSpPr>
            <a:spLocks noGrp="1"/>
          </p:cNvSpPr>
          <p:nvPr>
            <p:ph type="title"/>
          </p:nvPr>
        </p:nvSpPr>
        <p:spPr/>
        <p:txBody>
          <a:bodyPr/>
          <a:lstStyle/>
          <a:p>
            <a:r>
              <a:rPr lang="en-US" dirty="0"/>
              <a:t>Case 4: Single Rotation</a:t>
            </a:r>
          </a:p>
        </p:txBody>
      </p:sp>
      <p:pic>
        <p:nvPicPr>
          <p:cNvPr id="4" name="Picture 3">
            <a:extLst>
              <a:ext uri="{FF2B5EF4-FFF2-40B4-BE49-F238E27FC236}">
                <a16:creationId xmlns:a16="http://schemas.microsoft.com/office/drawing/2014/main" id="{6C0DB757-686B-4CFD-83EF-5C6FA25BED5E}"/>
              </a:ext>
            </a:extLst>
          </p:cNvPr>
          <p:cNvPicPr>
            <a:picLocks noChangeAspect="1"/>
          </p:cNvPicPr>
          <p:nvPr/>
        </p:nvPicPr>
        <p:blipFill>
          <a:blip r:embed="rId2"/>
          <a:stretch>
            <a:fillRect/>
          </a:stretch>
        </p:blipFill>
        <p:spPr>
          <a:xfrm>
            <a:off x="838200" y="1853197"/>
            <a:ext cx="10515600" cy="3151606"/>
          </a:xfrm>
          <a:prstGeom prst="rect">
            <a:avLst/>
          </a:prstGeom>
        </p:spPr>
      </p:pic>
    </p:spTree>
    <p:extLst>
      <p:ext uri="{BB962C8B-B14F-4D97-AF65-F5344CB8AC3E}">
        <p14:creationId xmlns:p14="http://schemas.microsoft.com/office/powerpoint/2010/main" val="7535293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BB80D-5E93-49B8-BD68-EB4C8C3A7FFA}"/>
              </a:ext>
            </a:extLst>
          </p:cNvPr>
          <p:cNvSpPr>
            <a:spLocks noGrp="1"/>
          </p:cNvSpPr>
          <p:nvPr>
            <p:ph type="title"/>
          </p:nvPr>
        </p:nvSpPr>
        <p:spPr/>
        <p:txBody>
          <a:bodyPr/>
          <a:lstStyle/>
          <a:p>
            <a:r>
              <a:rPr lang="en-US" dirty="0"/>
              <a:t>Case 2: Single Rotation Fails</a:t>
            </a:r>
          </a:p>
        </p:txBody>
      </p:sp>
      <p:pic>
        <p:nvPicPr>
          <p:cNvPr id="4" name="Picture 3">
            <a:extLst>
              <a:ext uri="{FF2B5EF4-FFF2-40B4-BE49-F238E27FC236}">
                <a16:creationId xmlns:a16="http://schemas.microsoft.com/office/drawing/2014/main" id="{CA45AA0A-FFAE-4887-A844-926E593AB8F9}"/>
              </a:ext>
            </a:extLst>
          </p:cNvPr>
          <p:cNvPicPr>
            <a:picLocks noChangeAspect="1"/>
          </p:cNvPicPr>
          <p:nvPr/>
        </p:nvPicPr>
        <p:blipFill>
          <a:blip r:embed="rId2"/>
          <a:stretch>
            <a:fillRect/>
          </a:stretch>
        </p:blipFill>
        <p:spPr>
          <a:xfrm>
            <a:off x="809186" y="1955376"/>
            <a:ext cx="10573627" cy="2947247"/>
          </a:xfrm>
          <a:prstGeom prst="rect">
            <a:avLst/>
          </a:prstGeom>
        </p:spPr>
      </p:pic>
    </p:spTree>
    <p:extLst>
      <p:ext uri="{BB962C8B-B14F-4D97-AF65-F5344CB8AC3E}">
        <p14:creationId xmlns:p14="http://schemas.microsoft.com/office/powerpoint/2010/main" val="36461010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ACB77-F1A3-4BAF-9FD5-FA6BF828211C}"/>
              </a:ext>
            </a:extLst>
          </p:cNvPr>
          <p:cNvSpPr>
            <a:spLocks noGrp="1"/>
          </p:cNvSpPr>
          <p:nvPr>
            <p:ph type="title"/>
          </p:nvPr>
        </p:nvSpPr>
        <p:spPr/>
        <p:txBody>
          <a:bodyPr/>
          <a:lstStyle/>
          <a:p>
            <a:r>
              <a:rPr lang="en-US" dirty="0"/>
              <a:t>Case 2: Left-Right Double Rotation</a:t>
            </a:r>
          </a:p>
        </p:txBody>
      </p:sp>
      <p:pic>
        <p:nvPicPr>
          <p:cNvPr id="5" name="Picture 4">
            <a:extLst>
              <a:ext uri="{FF2B5EF4-FFF2-40B4-BE49-F238E27FC236}">
                <a16:creationId xmlns:a16="http://schemas.microsoft.com/office/drawing/2014/main" id="{075F7385-7F20-435E-944D-D6C6D86778D0}"/>
              </a:ext>
            </a:extLst>
          </p:cNvPr>
          <p:cNvPicPr>
            <a:picLocks noChangeAspect="1"/>
          </p:cNvPicPr>
          <p:nvPr/>
        </p:nvPicPr>
        <p:blipFill>
          <a:blip r:embed="rId2"/>
          <a:stretch>
            <a:fillRect/>
          </a:stretch>
        </p:blipFill>
        <p:spPr>
          <a:xfrm>
            <a:off x="640896" y="2237829"/>
            <a:ext cx="10910208" cy="2382341"/>
          </a:xfrm>
          <a:prstGeom prst="rect">
            <a:avLst/>
          </a:prstGeom>
        </p:spPr>
      </p:pic>
    </p:spTree>
    <p:extLst>
      <p:ext uri="{BB962C8B-B14F-4D97-AF65-F5344CB8AC3E}">
        <p14:creationId xmlns:p14="http://schemas.microsoft.com/office/powerpoint/2010/main" val="30231168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6C106-FFD8-470E-9F70-5DFDBEFD183B}"/>
              </a:ext>
            </a:extLst>
          </p:cNvPr>
          <p:cNvSpPr>
            <a:spLocks noGrp="1"/>
          </p:cNvSpPr>
          <p:nvPr>
            <p:ph type="title"/>
          </p:nvPr>
        </p:nvSpPr>
        <p:spPr/>
        <p:txBody>
          <a:bodyPr/>
          <a:lstStyle/>
          <a:p>
            <a:r>
              <a:rPr lang="en-US" dirty="0"/>
              <a:t>Case 3: Right-Left Double Rotation</a:t>
            </a:r>
          </a:p>
        </p:txBody>
      </p:sp>
      <p:pic>
        <p:nvPicPr>
          <p:cNvPr id="5" name="Picture 4">
            <a:extLst>
              <a:ext uri="{FF2B5EF4-FFF2-40B4-BE49-F238E27FC236}">
                <a16:creationId xmlns:a16="http://schemas.microsoft.com/office/drawing/2014/main" id="{9CB04CC8-6F3B-4A75-961D-47856E46A03D}"/>
              </a:ext>
            </a:extLst>
          </p:cNvPr>
          <p:cNvPicPr>
            <a:picLocks noChangeAspect="1"/>
          </p:cNvPicPr>
          <p:nvPr/>
        </p:nvPicPr>
        <p:blipFill>
          <a:blip r:embed="rId2"/>
          <a:stretch>
            <a:fillRect/>
          </a:stretch>
        </p:blipFill>
        <p:spPr>
          <a:xfrm>
            <a:off x="888023" y="2278229"/>
            <a:ext cx="10415954" cy="2301542"/>
          </a:xfrm>
          <a:prstGeom prst="rect">
            <a:avLst/>
          </a:prstGeom>
        </p:spPr>
      </p:pic>
    </p:spTree>
    <p:extLst>
      <p:ext uri="{BB962C8B-B14F-4D97-AF65-F5344CB8AC3E}">
        <p14:creationId xmlns:p14="http://schemas.microsoft.com/office/powerpoint/2010/main" val="8144334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F3DBE-8C1A-4C28-B96F-0550B1E05754}"/>
              </a:ext>
            </a:extLst>
          </p:cNvPr>
          <p:cNvSpPr>
            <a:spLocks noGrp="1"/>
          </p:cNvSpPr>
          <p:nvPr>
            <p:ph type="title"/>
          </p:nvPr>
        </p:nvSpPr>
        <p:spPr/>
        <p:txBody>
          <a:bodyPr/>
          <a:lstStyle/>
          <a:p>
            <a:r>
              <a:rPr lang="en-US" dirty="0"/>
              <a:t>Deletions from AVL Trees</a:t>
            </a:r>
          </a:p>
        </p:txBody>
      </p:sp>
      <p:sp>
        <p:nvSpPr>
          <p:cNvPr id="3" name="Content Placeholder 2">
            <a:extLst>
              <a:ext uri="{FF2B5EF4-FFF2-40B4-BE49-F238E27FC236}">
                <a16:creationId xmlns:a16="http://schemas.microsoft.com/office/drawing/2014/main" id="{98926B94-4CFF-4694-A66B-696609A562C1}"/>
              </a:ext>
            </a:extLst>
          </p:cNvPr>
          <p:cNvSpPr>
            <a:spLocks noGrp="1"/>
          </p:cNvSpPr>
          <p:nvPr>
            <p:ph idx="1"/>
          </p:nvPr>
        </p:nvSpPr>
        <p:spPr/>
        <p:txBody>
          <a:bodyPr/>
          <a:lstStyle/>
          <a:p>
            <a:r>
              <a:rPr lang="en-US" dirty="0"/>
              <a:t>We will not discuss deletion from AVL trees in detail</a:t>
            </a:r>
          </a:p>
          <a:p>
            <a:r>
              <a:rPr lang="en-US" dirty="0"/>
              <a:t>A few worst-case logarithmic solutions exist</a:t>
            </a:r>
          </a:p>
          <a:p>
            <a:r>
              <a:rPr lang="en-US" dirty="0"/>
              <a:t>Another possibility is to use </a:t>
            </a:r>
            <a:r>
              <a:rPr lang="en-US" i="1" dirty="0"/>
              <a:t>lazy deletion</a:t>
            </a:r>
          </a:p>
        </p:txBody>
      </p:sp>
    </p:spTree>
    <p:extLst>
      <p:ext uri="{BB962C8B-B14F-4D97-AF65-F5344CB8AC3E}">
        <p14:creationId xmlns:p14="http://schemas.microsoft.com/office/powerpoint/2010/main" val="1559828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47A62-E6B1-4406-9F14-8041979FF19E}"/>
              </a:ext>
            </a:extLst>
          </p:cNvPr>
          <p:cNvSpPr>
            <a:spLocks noGrp="1"/>
          </p:cNvSpPr>
          <p:nvPr>
            <p:ph type="title"/>
          </p:nvPr>
        </p:nvSpPr>
        <p:spPr/>
        <p:txBody>
          <a:bodyPr/>
          <a:lstStyle/>
          <a:p>
            <a:r>
              <a:rPr lang="en-US" dirty="0"/>
              <a:t>AVL Tree Implementations</a:t>
            </a:r>
          </a:p>
        </p:txBody>
      </p:sp>
      <p:sp>
        <p:nvSpPr>
          <p:cNvPr id="3" name="Content Placeholder 2">
            <a:extLst>
              <a:ext uri="{FF2B5EF4-FFF2-40B4-BE49-F238E27FC236}">
                <a16:creationId xmlns:a16="http://schemas.microsoft.com/office/drawing/2014/main" id="{621528EC-A5E2-4498-A840-9BB44A261F21}"/>
              </a:ext>
            </a:extLst>
          </p:cNvPr>
          <p:cNvSpPr>
            <a:spLocks noGrp="1"/>
          </p:cNvSpPr>
          <p:nvPr>
            <p:ph idx="1"/>
          </p:nvPr>
        </p:nvSpPr>
        <p:spPr/>
        <p:txBody>
          <a:bodyPr>
            <a:normAutofit/>
          </a:bodyPr>
          <a:lstStyle/>
          <a:p>
            <a:r>
              <a:rPr lang="en-US" dirty="0"/>
              <a:t>Implementations of AVL trees can use either recursive or non-recursive functions</a:t>
            </a:r>
          </a:p>
          <a:p>
            <a:r>
              <a:rPr lang="en-US" dirty="0"/>
              <a:t>The non-recursive versions are harder to get right, but they are faster (empirically, not in terms of big-O)</a:t>
            </a:r>
          </a:p>
          <a:p>
            <a:r>
              <a:rPr lang="en-US" dirty="0"/>
              <a:t>Height will generally be stored within each node</a:t>
            </a:r>
          </a:p>
          <a:p>
            <a:r>
              <a:rPr lang="en-US" dirty="0"/>
              <a:t>The book shows code including a recursive insertion routine and some rotation routines</a:t>
            </a:r>
          </a:p>
          <a:p>
            <a:r>
              <a:rPr lang="en-US" dirty="0"/>
              <a:t>A non-recursive implementation would probably store a pointer to the node’s parent in each node’s data structure</a:t>
            </a:r>
          </a:p>
          <a:p>
            <a:endParaRPr lang="en-US" dirty="0"/>
          </a:p>
        </p:txBody>
      </p:sp>
    </p:spTree>
    <p:extLst>
      <p:ext uri="{BB962C8B-B14F-4D97-AF65-F5344CB8AC3E}">
        <p14:creationId xmlns:p14="http://schemas.microsoft.com/office/powerpoint/2010/main" val="28258462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A41-08D3-426D-84EE-00CC063F9217}"/>
              </a:ext>
            </a:extLst>
          </p:cNvPr>
          <p:cNvSpPr>
            <a:spLocks noGrp="1"/>
          </p:cNvSpPr>
          <p:nvPr>
            <p:ph type="title"/>
          </p:nvPr>
        </p:nvSpPr>
        <p:spPr/>
        <p:txBody>
          <a:bodyPr/>
          <a:lstStyle/>
          <a:p>
            <a:r>
              <a:rPr lang="en-US" dirty="0"/>
              <a:t>Other Types of Balanced Binary Search Trees</a:t>
            </a:r>
          </a:p>
        </p:txBody>
      </p:sp>
      <p:sp>
        <p:nvSpPr>
          <p:cNvPr id="3" name="Content Placeholder 2">
            <a:extLst>
              <a:ext uri="{FF2B5EF4-FFF2-40B4-BE49-F238E27FC236}">
                <a16:creationId xmlns:a16="http://schemas.microsoft.com/office/drawing/2014/main" id="{82760E86-BC83-4EDF-BF3A-8479185FF82B}"/>
              </a:ext>
            </a:extLst>
          </p:cNvPr>
          <p:cNvSpPr>
            <a:spLocks noGrp="1"/>
          </p:cNvSpPr>
          <p:nvPr>
            <p:ph idx="1"/>
          </p:nvPr>
        </p:nvSpPr>
        <p:spPr/>
        <p:txBody>
          <a:bodyPr>
            <a:normAutofit fontScale="92500" lnSpcReduction="20000"/>
          </a:bodyPr>
          <a:lstStyle/>
          <a:p>
            <a:r>
              <a:rPr lang="en-US" dirty="0"/>
              <a:t>Other types of balanced binary search trees include </a:t>
            </a:r>
            <a:r>
              <a:rPr lang="en-US" b="1" dirty="0"/>
              <a:t>splay trees </a:t>
            </a:r>
            <a:r>
              <a:rPr lang="en-US" dirty="0"/>
              <a:t>and </a:t>
            </a:r>
            <a:r>
              <a:rPr lang="en-US" b="1" dirty="0"/>
              <a:t>red-black trees</a:t>
            </a:r>
            <a:r>
              <a:rPr lang="en-US" dirty="0"/>
              <a:t>; we will not cover the details of either</a:t>
            </a:r>
          </a:p>
          <a:p>
            <a:r>
              <a:rPr lang="en-US" dirty="0"/>
              <a:t>A splay tree guarantees that M consecutive basic operations starting from an empty tree take at most O(M log N) total time</a:t>
            </a:r>
          </a:p>
          <a:p>
            <a:r>
              <a:rPr lang="en-US" dirty="0"/>
              <a:t>When a sequence of M operations has a total worst-case running time of O(M * F(N)), we say that the </a:t>
            </a:r>
            <a:r>
              <a:rPr lang="en-US" i="1" dirty="0"/>
              <a:t>amortized running time</a:t>
            </a:r>
            <a:r>
              <a:rPr lang="en-US" dirty="0"/>
              <a:t> is O(F(N))</a:t>
            </a:r>
          </a:p>
          <a:p>
            <a:r>
              <a:rPr lang="en-US" dirty="0"/>
              <a:t>A red-black tree is a binary search tree with the following coloring properties:</a:t>
            </a:r>
          </a:p>
          <a:p>
            <a:pPr lvl="1"/>
            <a:r>
              <a:rPr lang="en-US" dirty="0"/>
              <a:t>Every node is colored either black or red</a:t>
            </a:r>
          </a:p>
          <a:p>
            <a:pPr lvl="1"/>
            <a:r>
              <a:rPr lang="en-US" dirty="0"/>
              <a:t>The root is black</a:t>
            </a:r>
          </a:p>
          <a:p>
            <a:pPr lvl="1"/>
            <a:r>
              <a:rPr lang="en-US" dirty="0"/>
              <a:t>If a node is red, its children must be black</a:t>
            </a:r>
          </a:p>
          <a:p>
            <a:pPr lvl="1"/>
            <a:r>
              <a:rPr lang="en-US" dirty="0"/>
              <a:t>Every path from a node to a nullptr must contain the same number of black nodes</a:t>
            </a:r>
          </a:p>
          <a:p>
            <a:r>
              <a:rPr lang="en-US" dirty="0"/>
              <a:t>Red-black trees are usually faster than AVL trees in practice</a:t>
            </a:r>
          </a:p>
          <a:p>
            <a:endParaRPr lang="en-US" dirty="0"/>
          </a:p>
          <a:p>
            <a:endParaRPr lang="en-US" b="1" dirty="0"/>
          </a:p>
          <a:p>
            <a:endParaRPr lang="en-US" dirty="0"/>
          </a:p>
        </p:txBody>
      </p:sp>
    </p:spTree>
    <p:extLst>
      <p:ext uri="{BB962C8B-B14F-4D97-AF65-F5344CB8AC3E}">
        <p14:creationId xmlns:p14="http://schemas.microsoft.com/office/powerpoint/2010/main" val="2611093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91A79-95DF-4410-BED8-E021B43F9999}"/>
              </a:ext>
            </a:extLst>
          </p:cNvPr>
          <p:cNvSpPr>
            <a:spLocks noGrp="1"/>
          </p:cNvSpPr>
          <p:nvPr>
            <p:ph type="title"/>
          </p:nvPr>
        </p:nvSpPr>
        <p:spPr/>
        <p:txBody>
          <a:bodyPr/>
          <a:lstStyle/>
          <a:p>
            <a:r>
              <a:rPr lang="en-US" dirty="0"/>
              <a:t>B+ Trees</a:t>
            </a:r>
          </a:p>
        </p:txBody>
      </p:sp>
      <p:sp>
        <p:nvSpPr>
          <p:cNvPr id="3" name="Content Placeholder 2">
            <a:extLst>
              <a:ext uri="{FF2B5EF4-FFF2-40B4-BE49-F238E27FC236}">
                <a16:creationId xmlns:a16="http://schemas.microsoft.com/office/drawing/2014/main" id="{7B5AF4A7-F245-4BDE-84AF-7D108206E6FE}"/>
              </a:ext>
            </a:extLst>
          </p:cNvPr>
          <p:cNvSpPr>
            <a:spLocks noGrp="1"/>
          </p:cNvSpPr>
          <p:nvPr>
            <p:ph idx="1"/>
          </p:nvPr>
        </p:nvSpPr>
        <p:spPr/>
        <p:txBody>
          <a:bodyPr>
            <a:normAutofit fontScale="70000" lnSpcReduction="20000"/>
          </a:bodyPr>
          <a:lstStyle/>
          <a:p>
            <a:r>
              <a:rPr lang="en-US" dirty="0"/>
              <a:t>A </a:t>
            </a:r>
            <a:r>
              <a:rPr lang="en-US" b="1" dirty="0"/>
              <a:t>B+ tree </a:t>
            </a:r>
            <a:r>
              <a:rPr lang="en-US" dirty="0"/>
              <a:t>of </a:t>
            </a:r>
            <a:r>
              <a:rPr lang="en-US" b="1" dirty="0"/>
              <a:t>order M</a:t>
            </a:r>
            <a:r>
              <a:rPr lang="en-US" dirty="0"/>
              <a:t> is a tree with the following properties:</a:t>
            </a:r>
          </a:p>
          <a:p>
            <a:pPr lvl="1"/>
            <a:r>
              <a:rPr lang="en-US" dirty="0"/>
              <a:t>The root is either a leaf or has between 2 and M children</a:t>
            </a:r>
          </a:p>
          <a:p>
            <a:pPr lvl="1"/>
            <a:r>
              <a:rPr lang="en-US" dirty="0"/>
              <a:t>All non-leaf nodes (except the root) have between M/2 (rounded up) and M children</a:t>
            </a:r>
          </a:p>
          <a:p>
            <a:pPr lvl="1"/>
            <a:r>
              <a:rPr lang="en-US" dirty="0"/>
              <a:t>All leaves are at the same depth</a:t>
            </a:r>
          </a:p>
          <a:p>
            <a:pPr lvl="1"/>
            <a:r>
              <a:rPr lang="en-US" dirty="0"/>
              <a:t>All data are stored at the leaves; there is a limit (generally M, although this is not necessary) as to how many data items can be stored in each leaf</a:t>
            </a:r>
          </a:p>
          <a:p>
            <a:pPr lvl="1"/>
            <a:r>
              <a:rPr lang="en-US" dirty="0"/>
              <a:t>Each data item has a key</a:t>
            </a:r>
          </a:p>
          <a:p>
            <a:r>
              <a:rPr lang="en-US" dirty="0"/>
              <a:t>Note that the textbook calls this data structure a </a:t>
            </a:r>
            <a:r>
              <a:rPr lang="en-US" i="1" dirty="0"/>
              <a:t>B-tree</a:t>
            </a:r>
            <a:r>
              <a:rPr lang="en-US" dirty="0"/>
              <a:t>, but that is actually a different balanced tree data structure</a:t>
            </a:r>
          </a:p>
          <a:p>
            <a:r>
              <a:rPr lang="en-US" dirty="0"/>
              <a:t>The internal nodes store M pointers p</a:t>
            </a:r>
            <a:r>
              <a:rPr lang="en-US" baseline="-25000" dirty="0"/>
              <a:t>1</a:t>
            </a:r>
            <a:r>
              <a:rPr lang="en-US" dirty="0"/>
              <a:t>, p</a:t>
            </a:r>
            <a:r>
              <a:rPr lang="en-US" baseline="-25000" dirty="0"/>
              <a:t>2</a:t>
            </a:r>
            <a:r>
              <a:rPr lang="en-US" dirty="0"/>
              <a:t>, ..., p</a:t>
            </a:r>
            <a:r>
              <a:rPr lang="en-US" baseline="-25000" dirty="0"/>
              <a:t>M</a:t>
            </a:r>
            <a:r>
              <a:rPr lang="en-US" dirty="0"/>
              <a:t> to children (that might be nullptr) and values k</a:t>
            </a:r>
            <a:r>
              <a:rPr lang="en-US" baseline="-25000" dirty="0"/>
              <a:t>1</a:t>
            </a:r>
            <a:r>
              <a:rPr lang="en-US" dirty="0"/>
              <a:t>, k</a:t>
            </a:r>
            <a:r>
              <a:rPr lang="en-US" baseline="-25000" dirty="0"/>
              <a:t>2</a:t>
            </a:r>
            <a:r>
              <a:rPr lang="en-US" dirty="0"/>
              <a:t>, ..., k</a:t>
            </a:r>
            <a:r>
              <a:rPr lang="en-US" baseline="-25000" dirty="0"/>
              <a:t>M-1 </a:t>
            </a:r>
            <a:r>
              <a:rPr lang="en-US" dirty="0"/>
              <a:t>representing the smallest key found in each subtree T</a:t>
            </a:r>
            <a:r>
              <a:rPr lang="en-US" baseline="-25000" dirty="0"/>
              <a:t>2</a:t>
            </a:r>
            <a:r>
              <a:rPr lang="en-US" dirty="0"/>
              <a:t>, T</a:t>
            </a:r>
            <a:r>
              <a:rPr lang="en-US" baseline="-25000" dirty="0"/>
              <a:t>3</a:t>
            </a:r>
            <a:r>
              <a:rPr lang="en-US" dirty="0"/>
              <a:t>, ..., T</a:t>
            </a:r>
            <a:r>
              <a:rPr lang="en-US" baseline="-25000" dirty="0"/>
              <a:t>M</a:t>
            </a:r>
            <a:endParaRPr lang="en-US" dirty="0"/>
          </a:p>
          <a:p>
            <a:r>
              <a:rPr lang="en-US" dirty="0"/>
              <a:t>The values corresponding to nullptr pointers are undefined; otherwise, for every node, all the keys stored in T</a:t>
            </a:r>
            <a:r>
              <a:rPr lang="en-US" baseline="-25000" dirty="0"/>
              <a:t>i</a:t>
            </a:r>
            <a:r>
              <a:rPr lang="en-US" dirty="0"/>
              <a:t> are less than all the keys in T</a:t>
            </a:r>
            <a:r>
              <a:rPr lang="en-US" baseline="-25000" dirty="0"/>
              <a:t>i+1</a:t>
            </a:r>
            <a:endParaRPr lang="en-US" dirty="0"/>
          </a:p>
          <a:p>
            <a:r>
              <a:rPr lang="en-US" dirty="0"/>
              <a:t>Most implementations link consecutive leaf nodes together, making </a:t>
            </a:r>
            <a:r>
              <a:rPr lang="en-US" i="1" dirty="0"/>
              <a:t>range queries</a:t>
            </a:r>
            <a:r>
              <a:rPr lang="en-US" dirty="0"/>
              <a:t> more efficient</a:t>
            </a:r>
          </a:p>
          <a:p>
            <a:r>
              <a:rPr lang="en-US" dirty="0"/>
              <a:t>The figure on the next slide shown an example of a B+ tree of order 5</a:t>
            </a:r>
          </a:p>
        </p:txBody>
      </p:sp>
    </p:spTree>
    <p:extLst>
      <p:ext uri="{BB962C8B-B14F-4D97-AF65-F5344CB8AC3E}">
        <p14:creationId xmlns:p14="http://schemas.microsoft.com/office/powerpoint/2010/main" val="32971827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D0A3-4945-4A85-B00D-232880508035}"/>
              </a:ext>
            </a:extLst>
          </p:cNvPr>
          <p:cNvSpPr>
            <a:spLocks noGrp="1"/>
          </p:cNvSpPr>
          <p:nvPr>
            <p:ph type="title"/>
          </p:nvPr>
        </p:nvSpPr>
        <p:spPr/>
        <p:txBody>
          <a:bodyPr/>
          <a:lstStyle/>
          <a:p>
            <a:r>
              <a:rPr lang="en-US" dirty="0"/>
              <a:t>B+ Tree of Order 5 Example</a:t>
            </a:r>
          </a:p>
        </p:txBody>
      </p:sp>
      <p:pic>
        <p:nvPicPr>
          <p:cNvPr id="5" name="Picture 4">
            <a:extLst>
              <a:ext uri="{FF2B5EF4-FFF2-40B4-BE49-F238E27FC236}">
                <a16:creationId xmlns:a16="http://schemas.microsoft.com/office/drawing/2014/main" id="{4C9710FA-6A00-46E4-A720-FD9D9D54E9D5}"/>
              </a:ext>
            </a:extLst>
          </p:cNvPr>
          <p:cNvPicPr>
            <a:picLocks noChangeAspect="1"/>
          </p:cNvPicPr>
          <p:nvPr/>
        </p:nvPicPr>
        <p:blipFill>
          <a:blip r:embed="rId2"/>
          <a:stretch>
            <a:fillRect/>
          </a:stretch>
        </p:blipFill>
        <p:spPr>
          <a:xfrm>
            <a:off x="935949" y="1690688"/>
            <a:ext cx="10320102" cy="3540368"/>
          </a:xfrm>
          <a:prstGeom prst="rect">
            <a:avLst/>
          </a:prstGeom>
        </p:spPr>
      </p:pic>
    </p:spTree>
    <p:extLst>
      <p:ext uri="{BB962C8B-B14F-4D97-AF65-F5344CB8AC3E}">
        <p14:creationId xmlns:p14="http://schemas.microsoft.com/office/powerpoint/2010/main" val="27043680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CD46-8A1C-4E10-A5E7-09BE24761AB6}"/>
              </a:ext>
            </a:extLst>
          </p:cNvPr>
          <p:cNvSpPr>
            <a:spLocks noGrp="1"/>
          </p:cNvSpPr>
          <p:nvPr>
            <p:ph type="title"/>
          </p:nvPr>
        </p:nvSpPr>
        <p:spPr/>
        <p:txBody>
          <a:bodyPr/>
          <a:lstStyle/>
          <a:p>
            <a:r>
              <a:rPr lang="en-US" dirty="0"/>
              <a:t>Insertion into B+ Trees</a:t>
            </a:r>
          </a:p>
        </p:txBody>
      </p:sp>
      <p:sp>
        <p:nvSpPr>
          <p:cNvPr id="3" name="Content Placeholder 2">
            <a:extLst>
              <a:ext uri="{FF2B5EF4-FFF2-40B4-BE49-F238E27FC236}">
                <a16:creationId xmlns:a16="http://schemas.microsoft.com/office/drawing/2014/main" id="{83406DF0-93A8-4405-9267-2047972644C8}"/>
              </a:ext>
            </a:extLst>
          </p:cNvPr>
          <p:cNvSpPr>
            <a:spLocks noGrp="1"/>
          </p:cNvSpPr>
          <p:nvPr>
            <p:ph idx="1"/>
          </p:nvPr>
        </p:nvSpPr>
        <p:spPr/>
        <p:txBody>
          <a:bodyPr>
            <a:normAutofit fontScale="92500" lnSpcReduction="10000"/>
          </a:bodyPr>
          <a:lstStyle/>
          <a:p>
            <a:r>
              <a:rPr lang="en-US" dirty="0"/>
              <a:t>The first thing insertion does is it uses the information in internal nodes (starting at the root) to find the appropriate leaf node</a:t>
            </a:r>
          </a:p>
          <a:p>
            <a:r>
              <a:rPr lang="en-US" dirty="0"/>
              <a:t>When possible, newly inserted data gets added to the appropriate leaf node</a:t>
            </a:r>
          </a:p>
          <a:p>
            <a:r>
              <a:rPr lang="en-US" dirty="0"/>
              <a:t>When newly inserted data cannot fit into a leaf node, the leaf node splits</a:t>
            </a:r>
          </a:p>
          <a:p>
            <a:r>
              <a:rPr lang="en-US" dirty="0"/>
              <a:t>Sometimes a split leaf nodes requires its parent to split</a:t>
            </a:r>
          </a:p>
          <a:p>
            <a:r>
              <a:rPr lang="en-US" dirty="0"/>
              <a:t>This can continue upwards, possibly splitting the root; this is the only way that a B+ tree gains height</a:t>
            </a:r>
          </a:p>
          <a:p>
            <a:r>
              <a:rPr lang="en-US" dirty="0"/>
              <a:t>The next three slides show examples of insertions into a B+ tree</a:t>
            </a:r>
          </a:p>
          <a:p>
            <a:r>
              <a:rPr lang="en-US" dirty="0"/>
              <a:t>The textbook also discusses methods of deletion from B+ trees, but we will not discuss this</a:t>
            </a:r>
          </a:p>
          <a:p>
            <a:endParaRPr lang="en-US" dirty="0"/>
          </a:p>
        </p:txBody>
      </p:sp>
    </p:spTree>
    <p:extLst>
      <p:ext uri="{BB962C8B-B14F-4D97-AF65-F5344CB8AC3E}">
        <p14:creationId xmlns:p14="http://schemas.microsoft.com/office/powerpoint/2010/main" val="4277299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E4DE0-DE59-401D-9022-49E02B7C640B}"/>
              </a:ext>
            </a:extLst>
          </p:cNvPr>
          <p:cNvSpPr>
            <a:spLocks noGrp="1"/>
          </p:cNvSpPr>
          <p:nvPr>
            <p:ph type="title"/>
          </p:nvPr>
        </p:nvSpPr>
        <p:spPr/>
        <p:txBody>
          <a:bodyPr/>
          <a:lstStyle/>
          <a:p>
            <a:r>
              <a:rPr lang="en-US" dirty="0"/>
              <a:t>B+ Tree of Order 5 Example (insert 57)</a:t>
            </a:r>
          </a:p>
        </p:txBody>
      </p:sp>
      <p:pic>
        <p:nvPicPr>
          <p:cNvPr id="4" name="Picture 3">
            <a:extLst>
              <a:ext uri="{FF2B5EF4-FFF2-40B4-BE49-F238E27FC236}">
                <a16:creationId xmlns:a16="http://schemas.microsoft.com/office/drawing/2014/main" id="{72A7A1BF-693A-4012-ADA7-B92D029EF4F1}"/>
              </a:ext>
            </a:extLst>
          </p:cNvPr>
          <p:cNvPicPr>
            <a:picLocks noChangeAspect="1"/>
          </p:cNvPicPr>
          <p:nvPr/>
        </p:nvPicPr>
        <p:blipFill>
          <a:blip r:embed="rId2"/>
          <a:stretch>
            <a:fillRect/>
          </a:stretch>
        </p:blipFill>
        <p:spPr>
          <a:xfrm>
            <a:off x="932409" y="1690688"/>
            <a:ext cx="10327182" cy="3638148"/>
          </a:xfrm>
          <a:prstGeom prst="rect">
            <a:avLst/>
          </a:prstGeom>
        </p:spPr>
      </p:pic>
    </p:spTree>
    <p:extLst>
      <p:ext uri="{BB962C8B-B14F-4D97-AF65-F5344CB8AC3E}">
        <p14:creationId xmlns:p14="http://schemas.microsoft.com/office/powerpoint/2010/main" val="8643623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38881-A8F2-4E31-98A6-F588770A880D}"/>
              </a:ext>
            </a:extLst>
          </p:cNvPr>
          <p:cNvSpPr>
            <a:spLocks noGrp="1"/>
          </p:cNvSpPr>
          <p:nvPr>
            <p:ph type="title"/>
          </p:nvPr>
        </p:nvSpPr>
        <p:spPr/>
        <p:txBody>
          <a:bodyPr/>
          <a:lstStyle/>
          <a:p>
            <a:r>
              <a:rPr lang="en-US" dirty="0"/>
              <a:t>B+ Tree of Order 5 Example (insert 55)</a:t>
            </a:r>
          </a:p>
        </p:txBody>
      </p:sp>
      <p:pic>
        <p:nvPicPr>
          <p:cNvPr id="5" name="Picture 4">
            <a:extLst>
              <a:ext uri="{FF2B5EF4-FFF2-40B4-BE49-F238E27FC236}">
                <a16:creationId xmlns:a16="http://schemas.microsoft.com/office/drawing/2014/main" id="{CBA1E8C9-6B33-49D2-AAA4-C78AA30F5E12}"/>
              </a:ext>
            </a:extLst>
          </p:cNvPr>
          <p:cNvPicPr>
            <a:picLocks noChangeAspect="1"/>
          </p:cNvPicPr>
          <p:nvPr/>
        </p:nvPicPr>
        <p:blipFill>
          <a:blip r:embed="rId2"/>
          <a:stretch>
            <a:fillRect/>
          </a:stretch>
        </p:blipFill>
        <p:spPr>
          <a:xfrm>
            <a:off x="895995" y="1690688"/>
            <a:ext cx="10400010" cy="3490912"/>
          </a:xfrm>
          <a:prstGeom prst="rect">
            <a:avLst/>
          </a:prstGeom>
        </p:spPr>
      </p:pic>
    </p:spTree>
    <p:extLst>
      <p:ext uri="{BB962C8B-B14F-4D97-AF65-F5344CB8AC3E}">
        <p14:creationId xmlns:p14="http://schemas.microsoft.com/office/powerpoint/2010/main" val="11620516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1524-B90C-4C84-8AB0-1EE947A5FC74}"/>
              </a:ext>
            </a:extLst>
          </p:cNvPr>
          <p:cNvSpPr>
            <a:spLocks noGrp="1"/>
          </p:cNvSpPr>
          <p:nvPr>
            <p:ph type="title"/>
          </p:nvPr>
        </p:nvSpPr>
        <p:spPr/>
        <p:txBody>
          <a:bodyPr/>
          <a:lstStyle/>
          <a:p>
            <a:r>
              <a:rPr lang="en-US" dirty="0"/>
              <a:t>B+ Tree of Order 5 Example (insert 40)</a:t>
            </a:r>
          </a:p>
        </p:txBody>
      </p:sp>
      <p:pic>
        <p:nvPicPr>
          <p:cNvPr id="5" name="Picture 4">
            <a:extLst>
              <a:ext uri="{FF2B5EF4-FFF2-40B4-BE49-F238E27FC236}">
                <a16:creationId xmlns:a16="http://schemas.microsoft.com/office/drawing/2014/main" id="{9D4AEDF9-36EA-4C9C-9A5A-6882DA1F9C74}"/>
              </a:ext>
            </a:extLst>
          </p:cNvPr>
          <p:cNvPicPr>
            <a:picLocks noChangeAspect="1"/>
          </p:cNvPicPr>
          <p:nvPr/>
        </p:nvPicPr>
        <p:blipFill>
          <a:blip r:embed="rId2"/>
          <a:stretch>
            <a:fillRect/>
          </a:stretch>
        </p:blipFill>
        <p:spPr>
          <a:xfrm>
            <a:off x="684704" y="1690688"/>
            <a:ext cx="10822591" cy="3021989"/>
          </a:xfrm>
          <a:prstGeom prst="rect">
            <a:avLst/>
          </a:prstGeom>
        </p:spPr>
      </p:pic>
    </p:spTree>
    <p:extLst>
      <p:ext uri="{BB962C8B-B14F-4D97-AF65-F5344CB8AC3E}">
        <p14:creationId xmlns:p14="http://schemas.microsoft.com/office/powerpoint/2010/main" val="38701913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E31DF-DB3B-41F7-AFFD-2F0F56728563}"/>
              </a:ext>
            </a:extLst>
          </p:cNvPr>
          <p:cNvSpPr>
            <a:spLocks noGrp="1"/>
          </p:cNvSpPr>
          <p:nvPr>
            <p:ph type="title"/>
          </p:nvPr>
        </p:nvSpPr>
        <p:spPr/>
        <p:txBody>
          <a:bodyPr/>
          <a:lstStyle/>
          <a:p>
            <a:r>
              <a:rPr lang="en-US" dirty="0"/>
              <a:t>B+ Trees in Practice</a:t>
            </a:r>
          </a:p>
        </p:txBody>
      </p:sp>
      <p:sp>
        <p:nvSpPr>
          <p:cNvPr id="3" name="Content Placeholder 2">
            <a:extLst>
              <a:ext uri="{FF2B5EF4-FFF2-40B4-BE49-F238E27FC236}">
                <a16:creationId xmlns:a16="http://schemas.microsoft.com/office/drawing/2014/main" id="{74F651C0-4811-4611-BA3D-51C82E316880}"/>
              </a:ext>
            </a:extLst>
          </p:cNvPr>
          <p:cNvSpPr>
            <a:spLocks noGrp="1"/>
          </p:cNvSpPr>
          <p:nvPr>
            <p:ph idx="1"/>
          </p:nvPr>
        </p:nvSpPr>
        <p:spPr/>
        <p:txBody>
          <a:bodyPr>
            <a:normAutofit fontScale="70000" lnSpcReduction="20000"/>
          </a:bodyPr>
          <a:lstStyle/>
          <a:p>
            <a:r>
              <a:rPr lang="en-US" dirty="0"/>
              <a:t>B+ trees are important data structures for </a:t>
            </a:r>
            <a:r>
              <a:rPr lang="en-US" i="1" dirty="0"/>
              <a:t>database management systems </a:t>
            </a:r>
            <a:r>
              <a:rPr lang="en-US" dirty="0"/>
              <a:t>(DBMSs)</a:t>
            </a:r>
            <a:endParaRPr lang="en-US" i="1" dirty="0"/>
          </a:p>
          <a:p>
            <a:r>
              <a:rPr lang="en-US" dirty="0"/>
              <a:t>Along with B-trees and hash tables, B+ trees are one of the common data structures for storing </a:t>
            </a:r>
            <a:r>
              <a:rPr lang="en-US" i="1" dirty="0"/>
              <a:t>indexes</a:t>
            </a:r>
            <a:r>
              <a:rPr lang="en-US" dirty="0"/>
              <a:t> in a DBMS</a:t>
            </a:r>
          </a:p>
          <a:p>
            <a:r>
              <a:rPr lang="en-US" dirty="0"/>
              <a:t>DBMSs are likely to be store data, including indexes, in external memory (e.g., disks or tapes) as opposed to main memory</a:t>
            </a:r>
          </a:p>
          <a:p>
            <a:r>
              <a:rPr lang="en-US" dirty="0"/>
              <a:t>The order of the B+ tree, M, is chosen so that each internal node can fit into one page of external memory</a:t>
            </a:r>
          </a:p>
          <a:p>
            <a:r>
              <a:rPr lang="en-US" dirty="0"/>
              <a:t>These days M is often 100 or more</a:t>
            </a:r>
          </a:p>
          <a:p>
            <a:r>
              <a:rPr lang="en-US" dirty="0"/>
              <a:t>Accessing a disk is typically several orders of magnitude slower than any main memory operation</a:t>
            </a:r>
          </a:p>
          <a:p>
            <a:r>
              <a:rPr lang="en-US" dirty="0"/>
              <a:t>This is a real-world case in which big-O is not the most important concern</a:t>
            </a:r>
          </a:p>
          <a:p>
            <a:r>
              <a:rPr lang="en-US" dirty="0"/>
              <a:t>The O(log</a:t>
            </a:r>
            <a:r>
              <a:rPr lang="en-US" baseline="-25000" dirty="0"/>
              <a:t>M</a:t>
            </a:r>
            <a:r>
              <a:rPr lang="en-US" dirty="0"/>
              <a:t>N) disk accesses to retrieve pages is more efficient than what a binary search tree would require</a:t>
            </a:r>
          </a:p>
          <a:p>
            <a:r>
              <a:rPr lang="en-US" dirty="0"/>
              <a:t>The O(M) computing time required at each node to determine the branch direction, and the O(M) computing time required for updates at a node, is not significant</a:t>
            </a:r>
          </a:p>
        </p:txBody>
      </p:sp>
    </p:spTree>
    <p:extLst>
      <p:ext uri="{BB962C8B-B14F-4D97-AF65-F5344CB8AC3E}">
        <p14:creationId xmlns:p14="http://schemas.microsoft.com/office/powerpoint/2010/main" val="16652521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F055E-D8E7-4D91-9FDB-B496000A81CF}"/>
              </a:ext>
            </a:extLst>
          </p:cNvPr>
          <p:cNvSpPr>
            <a:spLocks noGrp="1"/>
          </p:cNvSpPr>
          <p:nvPr>
            <p:ph type="title"/>
          </p:nvPr>
        </p:nvSpPr>
        <p:spPr/>
        <p:txBody>
          <a:bodyPr/>
          <a:lstStyle/>
          <a:p>
            <a:r>
              <a:rPr lang="en-US" dirty="0"/>
              <a:t>Provided C++ Classes</a:t>
            </a:r>
          </a:p>
        </p:txBody>
      </p:sp>
      <p:sp>
        <p:nvSpPr>
          <p:cNvPr id="3" name="Content Placeholder 2">
            <a:extLst>
              <a:ext uri="{FF2B5EF4-FFF2-40B4-BE49-F238E27FC236}">
                <a16:creationId xmlns:a16="http://schemas.microsoft.com/office/drawing/2014/main" id="{41F441CF-41D2-4102-8127-606B86BA2C2A}"/>
              </a:ext>
            </a:extLst>
          </p:cNvPr>
          <p:cNvSpPr>
            <a:spLocks noGrp="1"/>
          </p:cNvSpPr>
          <p:nvPr>
            <p:ph idx="1"/>
          </p:nvPr>
        </p:nvSpPr>
        <p:spPr/>
        <p:txBody>
          <a:bodyPr>
            <a:normAutofit fontScale="70000" lnSpcReduction="20000"/>
          </a:bodyPr>
          <a:lstStyle/>
          <a:p>
            <a:r>
              <a:rPr lang="en-US" dirty="0"/>
              <a:t>At the end of Chapter 4, the book describes two provided C++ classes, "set" and "map", which implement the </a:t>
            </a:r>
            <a:r>
              <a:rPr lang="en-US" b="1" dirty="0"/>
              <a:t>set</a:t>
            </a:r>
            <a:r>
              <a:rPr lang="en-US" dirty="0"/>
              <a:t> and </a:t>
            </a:r>
            <a:r>
              <a:rPr lang="en-US" b="1" dirty="0"/>
              <a:t>map</a:t>
            </a:r>
            <a:r>
              <a:rPr lang="en-US" dirty="0"/>
              <a:t> abstract data types (sort of, in the case of "set")</a:t>
            </a:r>
          </a:p>
          <a:p>
            <a:r>
              <a:rPr lang="en-US" dirty="0"/>
              <a:t>Actually, a C++ "set" is an ordered container that does not allow duplicates, whereas a C++ "unordered_set" (added to C++11) is an unordered container that does not allow duplicates</a:t>
            </a:r>
          </a:p>
          <a:p>
            <a:r>
              <a:rPr lang="en-US" dirty="0"/>
              <a:t>Implementations of set and map must support the ability to efficiently insert, remove, and search for items based on their keys; the C++ classes also provides iterators</a:t>
            </a:r>
          </a:p>
          <a:p>
            <a:r>
              <a:rPr lang="en-US" dirty="0"/>
              <a:t>We have already seen the C++ "map" class, which allows the mapping of an item of one type (the key) to an item of another type (the value)</a:t>
            </a:r>
          </a:p>
          <a:p>
            <a:r>
              <a:rPr lang="en-US" dirty="0"/>
              <a:t>In any single map, the keys must all be distinct, but values can repeat</a:t>
            </a:r>
          </a:p>
          <a:p>
            <a:r>
              <a:rPr lang="en-US" dirty="0"/>
              <a:t>The C++ "set" and "map" classes are typically implemented with balanced binary search trees; they provide logarithmic insertion, deletion, and search capabilities</a:t>
            </a:r>
          </a:p>
          <a:p>
            <a:r>
              <a:rPr lang="en-US" dirty="0"/>
              <a:t>In other languages, similar functionality to the map class is provided using </a:t>
            </a:r>
            <a:r>
              <a:rPr lang="en-US" i="1" dirty="0"/>
              <a:t>hash table</a:t>
            </a:r>
            <a:r>
              <a:rPr lang="en-US" dirty="0"/>
              <a:t> implementations; the C++ "unordered_set" (added to C++11) uses a hash table implementation</a:t>
            </a:r>
          </a:p>
        </p:txBody>
      </p:sp>
    </p:spTree>
    <p:extLst>
      <p:ext uri="{BB962C8B-B14F-4D97-AF65-F5344CB8AC3E}">
        <p14:creationId xmlns:p14="http://schemas.microsoft.com/office/powerpoint/2010/main" val="318964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1398</TotalTime>
  <Words>5808</Words>
  <Application>Microsoft Office PowerPoint</Application>
  <PresentationFormat>Widescreen</PresentationFormat>
  <Paragraphs>461</Paragraphs>
  <Slides>64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Arial</vt:lpstr>
      <vt:lpstr>Calibri</vt:lpstr>
      <vt:lpstr>Calibri Light</vt:lpstr>
      <vt:lpstr>Courier New</vt:lpstr>
      <vt:lpstr>Office Theme</vt:lpstr>
      <vt:lpstr>ECE264: Data Structures and Algorithms I (DSA 1)</vt:lpstr>
      <vt:lpstr>Trees</vt:lpstr>
      <vt:lpstr>General Tree with Subtrees</vt:lpstr>
      <vt:lpstr>General Tree with Nodes</vt:lpstr>
      <vt:lpstr>Paths in Trees</vt:lpstr>
      <vt:lpstr>Implementing General Trees</vt:lpstr>
      <vt:lpstr>General Tree with Fixed-sized Nodes</vt:lpstr>
      <vt:lpstr>Ordering Children</vt:lpstr>
      <vt:lpstr>Tree Traversal Strategies</vt:lpstr>
      <vt:lpstr>Preorder Traversal Pseudo-code</vt:lpstr>
      <vt:lpstr>Traversal Strategies: Example</vt:lpstr>
      <vt:lpstr>Euler Tour Traversal</vt:lpstr>
      <vt:lpstr>Applications of Tree Traversals</vt:lpstr>
      <vt:lpstr>Binary Trees</vt:lpstr>
      <vt:lpstr>Implementing Binary Trees</vt:lpstr>
      <vt:lpstr>Binary Tree Preorder Traversal Pseudo-code</vt:lpstr>
      <vt:lpstr>Expression Trees</vt:lpstr>
      <vt:lpstr>Expression Tree: Example</vt:lpstr>
      <vt:lpstr>Binary Search Tree</vt:lpstr>
      <vt:lpstr>Binary Search Tree Implementation</vt:lpstr>
      <vt:lpstr>Binary Search Tree Operations</vt:lpstr>
      <vt:lpstr>Binary Search Tree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Other Simple Routines</vt:lpstr>
      <vt:lpstr>getSuccessor and getPredecessor</vt:lpstr>
      <vt:lpstr>Binary Search Tree Deletion</vt:lpstr>
      <vt:lpstr>Iterating Through Nodes in Sorted Order</vt:lpstr>
      <vt:lpstr>Proving Average-case Logarithmic Operations</vt:lpstr>
      <vt:lpstr>Internal Path Length Recurrence Relation</vt:lpstr>
      <vt:lpstr>The (Incomplete) Proof</vt:lpstr>
      <vt:lpstr>Balanced Binary Search Trees</vt:lpstr>
      <vt:lpstr>AVL Trees</vt:lpstr>
      <vt:lpstr>AVL Tree Example (one valid, one not)</vt:lpstr>
      <vt:lpstr>AVL Trees: Proving Logarithmic Operations</vt:lpstr>
      <vt:lpstr>AVL Trees: Overview of Insertion</vt:lpstr>
      <vt:lpstr>AVL Tree Insertions: Four Cases</vt:lpstr>
      <vt:lpstr>Case 1: Single Rotation</vt:lpstr>
      <vt:lpstr>Case 1: Single Rotation Example</vt:lpstr>
      <vt:lpstr>Case 4: Single Rotation</vt:lpstr>
      <vt:lpstr>Case 2: Single Rotation Fails</vt:lpstr>
      <vt:lpstr>Case 2: Left-Right Double Rotation</vt:lpstr>
      <vt:lpstr>Case 3: Right-Left Double Rotation</vt:lpstr>
      <vt:lpstr>Deletions from AVL Trees</vt:lpstr>
      <vt:lpstr>AVL Tree Implementations</vt:lpstr>
      <vt:lpstr>Other Types of Balanced Binary Search Trees</vt:lpstr>
      <vt:lpstr>B+ Trees</vt:lpstr>
      <vt:lpstr>B+ Tree of Order 5 Example</vt:lpstr>
      <vt:lpstr>Insertion into B+ Trees</vt:lpstr>
      <vt:lpstr>B+ Tree of Order 5 Example (insert 57)</vt:lpstr>
      <vt:lpstr>B+ Tree of Order 5 Example (insert 55)</vt:lpstr>
      <vt:lpstr>B+ Tree of Order 5 Example (insert 40)</vt:lpstr>
      <vt:lpstr>B+ Trees in Practice</vt:lpstr>
      <vt:lpstr>Provided C++ Classes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Trees</dc:title>
  <dc:creator>Carl Sable</dc:creator>
  <cp:lastModifiedBy>Carl Sable</cp:lastModifiedBy>
  <cp:revision>74</cp:revision>
  <dcterms:created xsi:type="dcterms:W3CDTF">2020-04-27T14:01:32Z</dcterms:created>
  <dcterms:modified xsi:type="dcterms:W3CDTF">2022-11-22T19:16:30Z</dcterms:modified>
</cp:coreProperties>
</file>