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1" r:id="rId4"/>
    <p:sldId id="282" r:id="rId5"/>
    <p:sldId id="283" r:id="rId6"/>
    <p:sldId id="284" r:id="rId7"/>
    <p:sldId id="285" r:id="rId8"/>
    <p:sldId id="286" r:id="rId9"/>
    <p:sldId id="287" r:id="rId10"/>
    <p:sldId id="288" r:id="rId11"/>
    <p:sldId id="289" r:id="rId12"/>
    <p:sldId id="257" r:id="rId13"/>
    <p:sldId id="258" r:id="rId14"/>
    <p:sldId id="259" r:id="rId15"/>
    <p:sldId id="260" r:id="rId16"/>
    <p:sldId id="261" r:id="rId17"/>
    <p:sldId id="262" r:id="rId18"/>
    <p:sldId id="263" r:id="rId19"/>
    <p:sldId id="264"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265" r:id="rId95"/>
    <p:sldId id="266" r:id="rId96"/>
    <p:sldId id="267" r:id="rId97"/>
    <p:sldId id="268" r:id="rId98"/>
    <p:sldId id="269" r:id="rId99"/>
    <p:sldId id="270" r:id="rId100"/>
    <p:sldId id="272" r:id="rId101"/>
    <p:sldId id="271" r:id="rId102"/>
    <p:sldId id="273" r:id="rId103"/>
    <p:sldId id="274" r:id="rId104"/>
    <p:sldId id="278" r:id="rId105"/>
    <p:sldId id="275" r:id="rId106"/>
    <p:sldId id="276" r:id="rId107"/>
    <p:sldId id="277"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96" autoAdjust="0"/>
  </p:normalViewPr>
  <p:slideViewPr>
    <p:cSldViewPr snapToGrid="0">
      <p:cViewPr varScale="1">
        <p:scale>
          <a:sx n="60" d="100"/>
          <a:sy n="60" d="100"/>
        </p:scale>
        <p:origin x="884"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3/7/2023</a:t>
            </a:fld>
            <a:endParaRPr lang="en-US" dirty="0"/>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3/7/2023</a:t>
            </a:fld>
            <a:endParaRPr lang="en-US" dirty="0"/>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dirty="0"/>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Lists, Stacks, and Queues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30C4-91EB-4165-9BA6-B26D0A087984}"/>
              </a:ext>
            </a:extLst>
          </p:cNvPr>
          <p:cNvSpPr>
            <a:spLocks noGrp="1"/>
          </p:cNvSpPr>
          <p:nvPr>
            <p:ph type="title"/>
          </p:nvPr>
        </p:nvSpPr>
        <p:spPr/>
        <p:txBody>
          <a:bodyPr/>
          <a:lstStyle/>
          <a:p>
            <a:r>
              <a:rPr lang="en-US" dirty="0"/>
              <a:t>Lists, Stacks, and Queues are Important</a:t>
            </a:r>
          </a:p>
        </p:txBody>
      </p:sp>
      <p:sp>
        <p:nvSpPr>
          <p:cNvPr id="3" name="Content Placeholder 2">
            <a:extLst>
              <a:ext uri="{FF2B5EF4-FFF2-40B4-BE49-F238E27FC236}">
                <a16:creationId xmlns:a16="http://schemas.microsoft.com/office/drawing/2014/main" id="{26676C7A-6ADF-4EBF-82EE-8882A009416D}"/>
              </a:ext>
            </a:extLst>
          </p:cNvPr>
          <p:cNvSpPr>
            <a:spLocks noGrp="1"/>
          </p:cNvSpPr>
          <p:nvPr>
            <p:ph idx="1"/>
          </p:nvPr>
        </p:nvSpPr>
        <p:spPr/>
        <p:txBody>
          <a:bodyPr>
            <a:normAutofit fontScale="92500"/>
          </a:bodyPr>
          <a:lstStyle/>
          <a:p>
            <a:r>
              <a:rPr lang="en-US" b="1" dirty="0"/>
              <a:t>Lists</a:t>
            </a:r>
            <a:r>
              <a:rPr lang="en-US" dirty="0"/>
              <a:t>, </a:t>
            </a:r>
            <a:r>
              <a:rPr lang="en-US" b="1" dirty="0"/>
              <a:t>Stacks</a:t>
            </a:r>
            <a:r>
              <a:rPr lang="en-US" dirty="0"/>
              <a:t>, and </a:t>
            </a:r>
            <a:r>
              <a:rPr lang="en-US" b="1" dirty="0"/>
              <a:t>Queues</a:t>
            </a:r>
            <a:r>
              <a:rPr lang="en-US" dirty="0"/>
              <a:t> are simple but extremely important </a:t>
            </a:r>
            <a:r>
              <a:rPr lang="en-US" i="1" dirty="0"/>
              <a:t>data types</a:t>
            </a:r>
            <a:r>
              <a:rPr lang="en-US" dirty="0"/>
              <a:t> (we will expand on the meaning of this term shortly)</a:t>
            </a:r>
            <a:endParaRPr lang="en-US" i="1" dirty="0"/>
          </a:p>
          <a:p>
            <a:r>
              <a:rPr lang="en-US" dirty="0"/>
              <a:t>A particular stack called the </a:t>
            </a:r>
            <a:r>
              <a:rPr lang="en-US" b="1" dirty="0"/>
              <a:t>call stack </a:t>
            </a:r>
            <a:r>
              <a:rPr lang="en-US" dirty="0"/>
              <a:t>(a.k.a. </a:t>
            </a:r>
            <a:r>
              <a:rPr lang="en-US" b="1" dirty="0"/>
              <a:t>the stack</a:t>
            </a:r>
            <a:r>
              <a:rPr lang="en-US" dirty="0"/>
              <a:t>) is implicitly used every time a function or member function (a.k.a. method) is called</a:t>
            </a:r>
          </a:p>
          <a:p>
            <a:r>
              <a:rPr lang="en-US" dirty="0"/>
              <a:t>This occurs in just about every program you will ever implement</a:t>
            </a:r>
          </a:p>
          <a:p>
            <a:r>
              <a:rPr lang="en-US" dirty="0"/>
              <a:t>We will talk more about the call stack later in the topic</a:t>
            </a:r>
          </a:p>
          <a:p>
            <a:r>
              <a:rPr lang="en-US" dirty="0"/>
              <a:t>More generally, many important algorithms rely on lists, stacks, and/or queues</a:t>
            </a:r>
          </a:p>
          <a:p>
            <a:r>
              <a:rPr lang="en-US" dirty="0"/>
              <a:t>It is also the case that more advanced data structures rely on lists, stacks, and/or queues for specific operations</a:t>
            </a:r>
          </a:p>
        </p:txBody>
      </p:sp>
    </p:spTree>
    <p:extLst>
      <p:ext uri="{BB962C8B-B14F-4D97-AF65-F5344CB8AC3E}">
        <p14:creationId xmlns:p14="http://schemas.microsoft.com/office/powerpoint/2010/main" val="41334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0044-128A-485F-93AC-B5E979E2237E}"/>
              </a:ext>
            </a:extLst>
          </p:cNvPr>
          <p:cNvSpPr>
            <a:spLocks noGrp="1"/>
          </p:cNvSpPr>
          <p:nvPr>
            <p:ph type="title"/>
          </p:nvPr>
        </p:nvSpPr>
        <p:spPr/>
        <p:txBody>
          <a:bodyPr/>
          <a:lstStyle/>
          <a:p>
            <a:r>
              <a:rPr lang="en-US" dirty="0"/>
              <a:t>Abstract Data Type</a:t>
            </a:r>
          </a:p>
        </p:txBody>
      </p:sp>
      <p:sp>
        <p:nvSpPr>
          <p:cNvPr id="3" name="Content Placeholder 2">
            <a:extLst>
              <a:ext uri="{FF2B5EF4-FFF2-40B4-BE49-F238E27FC236}">
                <a16:creationId xmlns:a16="http://schemas.microsoft.com/office/drawing/2014/main" id="{3DB93C5A-41E9-41D6-8D3E-5F2D9C80ABF6}"/>
              </a:ext>
            </a:extLst>
          </p:cNvPr>
          <p:cNvSpPr>
            <a:spLocks noGrp="1"/>
          </p:cNvSpPr>
          <p:nvPr>
            <p:ph idx="1"/>
          </p:nvPr>
        </p:nvSpPr>
        <p:spPr/>
        <p:txBody>
          <a:bodyPr>
            <a:normAutofit fontScale="70000" lnSpcReduction="20000"/>
          </a:bodyPr>
          <a:lstStyle/>
          <a:p>
            <a:r>
              <a:rPr lang="en-US" dirty="0"/>
              <a:t>The book describes an </a:t>
            </a:r>
            <a:r>
              <a:rPr lang="en-US" b="1" dirty="0"/>
              <a:t>abstract data type </a:t>
            </a:r>
            <a:r>
              <a:rPr lang="en-US" dirty="0"/>
              <a:t>(ADT) as "a set of objects together with a set of operations", and says they are "mathematical abstractions"</a:t>
            </a:r>
          </a:p>
          <a:p>
            <a:r>
              <a:rPr lang="en-US" dirty="0"/>
              <a:t>The ADT specifies the </a:t>
            </a:r>
            <a:r>
              <a:rPr lang="en-US" i="1" dirty="0"/>
              <a:t>interface</a:t>
            </a:r>
            <a:r>
              <a:rPr lang="en-US" dirty="0"/>
              <a:t> of a data type that must be implemented, but not how it should be implemented</a:t>
            </a:r>
          </a:p>
          <a:p>
            <a:r>
              <a:rPr lang="en-US" dirty="0"/>
              <a:t>To implement an ADT using language-specific code, you use </a:t>
            </a:r>
            <a:r>
              <a:rPr lang="en-US" b="1" dirty="0"/>
              <a:t>data structures</a:t>
            </a:r>
            <a:endParaRPr lang="en-US" dirty="0"/>
          </a:p>
          <a:p>
            <a:r>
              <a:rPr lang="en-US" dirty="0"/>
              <a:t>If an ADT is implemented well, it can be used for many different purposes by many different programmers writing different programs</a:t>
            </a:r>
          </a:p>
          <a:p>
            <a:r>
              <a:rPr lang="en-US" dirty="0"/>
              <a:t>This is especially true in a language like C++, which allows </a:t>
            </a:r>
            <a:r>
              <a:rPr lang="en-US" i="1" dirty="0"/>
              <a:t>object-oriented programming </a:t>
            </a:r>
            <a:r>
              <a:rPr lang="en-US" dirty="0"/>
              <a:t>(involving </a:t>
            </a:r>
            <a:r>
              <a:rPr lang="en-US" i="1" dirty="0"/>
              <a:t>classes</a:t>
            </a:r>
            <a:r>
              <a:rPr lang="en-US" dirty="0"/>
              <a:t>) and </a:t>
            </a:r>
            <a:r>
              <a:rPr lang="en-US" i="1" dirty="0"/>
              <a:t>generic programming </a:t>
            </a:r>
            <a:r>
              <a:rPr lang="en-US" dirty="0"/>
              <a:t>(involving </a:t>
            </a:r>
            <a:r>
              <a:rPr lang="en-US" i="1" dirty="0"/>
              <a:t>templates</a:t>
            </a:r>
            <a:r>
              <a:rPr lang="en-US" dirty="0"/>
              <a:t>)</a:t>
            </a:r>
          </a:p>
          <a:p>
            <a:r>
              <a:rPr lang="en-US" dirty="0"/>
              <a:t>If information hiding is used appropriately, it should also be possible to modify the implementation without breaking code that uses it</a:t>
            </a:r>
          </a:p>
          <a:p>
            <a:r>
              <a:rPr lang="en-US" dirty="0"/>
              <a:t>We will often talk about data types as ADTs first, and then talk about one or more ways to implement them with data structures</a:t>
            </a:r>
          </a:p>
          <a:p>
            <a:r>
              <a:rPr lang="en-US" dirty="0"/>
              <a:t>Most modern computer languages provide implementations of some basic data types and also rules that allow a programmer to create user-defined data types</a:t>
            </a:r>
          </a:p>
        </p:txBody>
      </p:sp>
    </p:spTree>
    <p:extLst>
      <p:ext uri="{BB962C8B-B14F-4D97-AF65-F5344CB8AC3E}">
        <p14:creationId xmlns:p14="http://schemas.microsoft.com/office/powerpoint/2010/main" val="94335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FDCF-2B1C-4527-A97B-B863BE34C902}"/>
              </a:ext>
            </a:extLst>
          </p:cNvPr>
          <p:cNvSpPr>
            <a:spLocks noGrp="1"/>
          </p:cNvSpPr>
          <p:nvPr>
            <p:ph type="title"/>
          </p:nvPr>
        </p:nvSpPr>
        <p:spPr/>
        <p:txBody>
          <a:bodyPr/>
          <a:lstStyle/>
          <a:p>
            <a:r>
              <a:rPr lang="en-US" dirty="0"/>
              <a:t>The List ADT</a:t>
            </a:r>
          </a:p>
        </p:txBody>
      </p:sp>
      <p:sp>
        <p:nvSpPr>
          <p:cNvPr id="3" name="Content Placeholder 2">
            <a:extLst>
              <a:ext uri="{FF2B5EF4-FFF2-40B4-BE49-F238E27FC236}">
                <a16:creationId xmlns:a16="http://schemas.microsoft.com/office/drawing/2014/main" id="{73FE9644-4751-4407-9869-23B084CFD79E}"/>
              </a:ext>
            </a:extLst>
          </p:cNvPr>
          <p:cNvSpPr>
            <a:spLocks noGrp="1"/>
          </p:cNvSpPr>
          <p:nvPr>
            <p:ph idx="1"/>
          </p:nvPr>
        </p:nvSpPr>
        <p:spPr/>
        <p:txBody>
          <a:bodyPr>
            <a:normAutofit fontScale="77500" lnSpcReduction="20000"/>
          </a:bodyPr>
          <a:lstStyle/>
          <a:p>
            <a:r>
              <a:rPr lang="en-US" dirty="0"/>
              <a:t>The </a:t>
            </a:r>
            <a:r>
              <a:rPr lang="en-US" b="1" dirty="0"/>
              <a:t>list ADT </a:t>
            </a:r>
            <a:r>
              <a:rPr lang="en-US" dirty="0"/>
              <a:t>is used to represent </a:t>
            </a:r>
            <a:r>
              <a:rPr lang="en-US" i="1" dirty="0"/>
              <a:t>a sequence of zero or more elements of a specified type</a:t>
            </a:r>
          </a:p>
          <a:p>
            <a:r>
              <a:rPr lang="en-US" dirty="0"/>
              <a:t>Often, we will represent a list as a sequence of elements separated by commas; using the textbook's convention, we label the elements: A</a:t>
            </a:r>
            <a:r>
              <a:rPr lang="en-US" baseline="-25000" dirty="0"/>
              <a:t>0</a:t>
            </a:r>
            <a:r>
              <a:rPr lang="en-US" dirty="0"/>
              <a:t>, A</a:t>
            </a:r>
            <a:r>
              <a:rPr lang="en-US" baseline="-25000" dirty="0"/>
              <a:t>1</a:t>
            </a:r>
            <a:r>
              <a:rPr lang="en-US" dirty="0"/>
              <a:t>, ..., A</a:t>
            </a:r>
            <a:r>
              <a:rPr lang="en-US" baseline="-25000" dirty="0"/>
              <a:t>N-1</a:t>
            </a:r>
          </a:p>
          <a:p>
            <a:r>
              <a:rPr lang="en-US" dirty="0"/>
              <a:t>The </a:t>
            </a:r>
            <a:r>
              <a:rPr lang="en-US" i="1" dirty="0"/>
              <a:t>size</a:t>
            </a:r>
            <a:r>
              <a:rPr lang="en-US" dirty="0"/>
              <a:t> of the list is N; if N is zero, we say we are dealing with an </a:t>
            </a:r>
            <a:r>
              <a:rPr lang="en-US" i="1" dirty="0"/>
              <a:t>empty list</a:t>
            </a:r>
          </a:p>
          <a:p>
            <a:r>
              <a:rPr lang="en-US" dirty="0"/>
              <a:t>Otherwise, A</a:t>
            </a:r>
            <a:r>
              <a:rPr lang="en-US" baseline="-25000" dirty="0"/>
              <a:t>0</a:t>
            </a:r>
            <a:r>
              <a:rPr lang="en-US" dirty="0"/>
              <a:t> is the first element of the list and A</a:t>
            </a:r>
            <a:r>
              <a:rPr lang="en-US" baseline="-25000" dirty="0"/>
              <a:t>N-1</a:t>
            </a:r>
            <a:r>
              <a:rPr lang="en-US" dirty="0"/>
              <a:t> is the last element of the list</a:t>
            </a:r>
          </a:p>
          <a:p>
            <a:r>
              <a:rPr lang="en-US" dirty="0"/>
              <a:t>We will say that each element A</a:t>
            </a:r>
            <a:r>
              <a:rPr lang="en-US" baseline="-25000" dirty="0"/>
              <a:t>i</a:t>
            </a:r>
            <a:r>
              <a:rPr lang="en-US" dirty="0"/>
              <a:t> is at </a:t>
            </a:r>
            <a:r>
              <a:rPr lang="en-US" i="1" dirty="0"/>
              <a:t>position</a:t>
            </a:r>
            <a:r>
              <a:rPr lang="en-US" dirty="0"/>
              <a:t> i in the list</a:t>
            </a:r>
          </a:p>
          <a:p>
            <a:r>
              <a:rPr lang="en-US" dirty="0"/>
              <a:t>We will say that A</a:t>
            </a:r>
            <a:r>
              <a:rPr lang="en-US" baseline="-25000" dirty="0"/>
              <a:t>i</a:t>
            </a:r>
            <a:r>
              <a:rPr lang="en-US" dirty="0"/>
              <a:t> precedes A</a:t>
            </a:r>
            <a:r>
              <a:rPr lang="en-US" baseline="-25000" dirty="0"/>
              <a:t>i+1</a:t>
            </a:r>
            <a:r>
              <a:rPr lang="en-US" dirty="0"/>
              <a:t> (if both elements exist), and that A</a:t>
            </a:r>
            <a:r>
              <a:rPr lang="en-US" baseline="-25000" dirty="0"/>
              <a:t>i+1</a:t>
            </a:r>
            <a:r>
              <a:rPr lang="en-US" dirty="0"/>
              <a:t> follows, or succeeds, A</a:t>
            </a:r>
            <a:r>
              <a:rPr lang="en-US" baseline="-25000" dirty="0"/>
              <a:t>i</a:t>
            </a:r>
          </a:p>
          <a:p>
            <a:r>
              <a:rPr lang="en-US" dirty="0"/>
              <a:t>The </a:t>
            </a:r>
            <a:r>
              <a:rPr lang="en-US" i="1" dirty="0"/>
              <a:t>predecessor</a:t>
            </a:r>
            <a:r>
              <a:rPr lang="en-US" dirty="0"/>
              <a:t> of A</a:t>
            </a:r>
            <a:r>
              <a:rPr lang="en-US" baseline="-25000" dirty="0"/>
              <a:t>0</a:t>
            </a:r>
            <a:r>
              <a:rPr lang="en-US" dirty="0"/>
              <a:t> and the </a:t>
            </a:r>
            <a:r>
              <a:rPr lang="en-US" i="1" dirty="0"/>
              <a:t>successor</a:t>
            </a:r>
            <a:r>
              <a:rPr lang="en-US" dirty="0"/>
              <a:t> of A</a:t>
            </a:r>
            <a:r>
              <a:rPr lang="en-US" baseline="-25000" dirty="0"/>
              <a:t>N-1</a:t>
            </a:r>
            <a:r>
              <a:rPr lang="en-US" dirty="0"/>
              <a:t> are typically not defined</a:t>
            </a:r>
          </a:p>
          <a:p>
            <a:r>
              <a:rPr lang="en-US" dirty="0"/>
              <a:t>In some texts, you sometimes see something like END(L) which represents an abstract successor to the last element of a list L</a:t>
            </a:r>
          </a:p>
          <a:p>
            <a:r>
              <a:rPr lang="en-US" dirty="0"/>
              <a:t>The provided C++ list classes implements a similar concept (as we have seen when we briefly covered iterators)</a:t>
            </a:r>
          </a:p>
        </p:txBody>
      </p:sp>
    </p:spTree>
    <p:extLst>
      <p:ext uri="{BB962C8B-B14F-4D97-AF65-F5344CB8AC3E}">
        <p14:creationId xmlns:p14="http://schemas.microsoft.com/office/powerpoint/2010/main" val="307834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550-D16E-4A72-BDBA-1158AC21410F}"/>
              </a:ext>
            </a:extLst>
          </p:cNvPr>
          <p:cNvSpPr>
            <a:spLocks noGrp="1"/>
          </p:cNvSpPr>
          <p:nvPr>
            <p:ph type="title"/>
          </p:nvPr>
        </p:nvSpPr>
        <p:spPr/>
        <p:txBody>
          <a:bodyPr/>
          <a:lstStyle/>
          <a:p>
            <a:r>
              <a:rPr lang="en-US" dirty="0"/>
              <a:t>List ADT Operations</a:t>
            </a:r>
          </a:p>
        </p:txBody>
      </p:sp>
      <p:sp>
        <p:nvSpPr>
          <p:cNvPr id="3" name="Content Placeholder 2">
            <a:extLst>
              <a:ext uri="{FF2B5EF4-FFF2-40B4-BE49-F238E27FC236}">
                <a16:creationId xmlns:a16="http://schemas.microsoft.com/office/drawing/2014/main" id="{5FF1EE22-6AE8-4CA6-AE11-AD5522367180}"/>
              </a:ext>
            </a:extLst>
          </p:cNvPr>
          <p:cNvSpPr>
            <a:spLocks noGrp="1"/>
          </p:cNvSpPr>
          <p:nvPr>
            <p:ph idx="1"/>
          </p:nvPr>
        </p:nvSpPr>
        <p:spPr/>
        <p:txBody>
          <a:bodyPr>
            <a:normAutofit fontScale="77500" lnSpcReduction="20000"/>
          </a:bodyPr>
          <a:lstStyle/>
          <a:p>
            <a:r>
              <a:rPr lang="en-US" i="1" dirty="0"/>
              <a:t>Operations</a:t>
            </a:r>
            <a:r>
              <a:rPr lang="en-US" dirty="0"/>
              <a:t> that might be part of a list ADT include:</a:t>
            </a:r>
          </a:p>
          <a:p>
            <a:pPr lvl="1"/>
            <a:r>
              <a:rPr lang="en-US" dirty="0"/>
              <a:t>insert – insert a new element into the list</a:t>
            </a:r>
          </a:p>
          <a:p>
            <a:pPr lvl="1"/>
            <a:r>
              <a:rPr lang="en-US" dirty="0"/>
              <a:t>delete – remove an element from the list</a:t>
            </a:r>
          </a:p>
          <a:p>
            <a:pPr lvl="1"/>
            <a:r>
              <a:rPr lang="en-US" dirty="0"/>
              <a:t>findKth – provide access to the k</a:t>
            </a:r>
            <a:r>
              <a:rPr lang="en-US" baseline="30000" dirty="0"/>
              <a:t>th</a:t>
            </a:r>
            <a:r>
              <a:rPr lang="en-US" dirty="0"/>
              <a:t> element in the list</a:t>
            </a:r>
          </a:p>
          <a:p>
            <a:pPr lvl="1"/>
            <a:r>
              <a:rPr lang="en-US" dirty="0"/>
              <a:t>find – find an element with a specified value</a:t>
            </a:r>
          </a:p>
          <a:p>
            <a:pPr lvl="1"/>
            <a:r>
              <a:rPr lang="en-US" dirty="0"/>
              <a:t>next – move to the next element</a:t>
            </a:r>
          </a:p>
          <a:p>
            <a:pPr lvl="1"/>
            <a:r>
              <a:rPr lang="en-US" dirty="0"/>
              <a:t>previous – move to the previous element</a:t>
            </a:r>
          </a:p>
          <a:p>
            <a:pPr lvl="1"/>
            <a:r>
              <a:rPr lang="en-US" dirty="0"/>
              <a:t>printList – display the elements of the list</a:t>
            </a:r>
          </a:p>
          <a:p>
            <a:r>
              <a:rPr lang="en-US" dirty="0"/>
              <a:t>We will assume insert and delete are provided access to the item before the one to be inserted or deleted</a:t>
            </a:r>
          </a:p>
          <a:p>
            <a:r>
              <a:rPr lang="en-US" dirty="0"/>
              <a:t>The implementer (programmer) must decide what to do when special cases occur, e.g., if you call findKth with a k that is larger than the size of the list</a:t>
            </a:r>
          </a:p>
          <a:p>
            <a:r>
              <a:rPr lang="en-US" dirty="0"/>
              <a:t>Note that we have not specified the type of each element</a:t>
            </a:r>
          </a:p>
          <a:p>
            <a:r>
              <a:rPr lang="en-US" dirty="0"/>
              <a:t>For now, we’ll assume for simplicity that we are dealing with lists of integers, but the concepts we discuss apply to general lists</a:t>
            </a:r>
          </a:p>
          <a:p>
            <a:endParaRPr lang="en-US" dirty="0"/>
          </a:p>
        </p:txBody>
      </p:sp>
    </p:spTree>
    <p:extLst>
      <p:ext uri="{BB962C8B-B14F-4D97-AF65-F5344CB8AC3E}">
        <p14:creationId xmlns:p14="http://schemas.microsoft.com/office/powerpoint/2010/main" val="182505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985C-0486-4906-A7AA-0D0B9D6A107A}"/>
              </a:ext>
            </a:extLst>
          </p:cNvPr>
          <p:cNvSpPr>
            <a:spLocks noGrp="1"/>
          </p:cNvSpPr>
          <p:nvPr>
            <p:ph type="title"/>
          </p:nvPr>
        </p:nvSpPr>
        <p:spPr/>
        <p:txBody>
          <a:bodyPr/>
          <a:lstStyle/>
          <a:p>
            <a:r>
              <a:rPr lang="en-US" dirty="0"/>
              <a:t>Array-based Lists</a:t>
            </a:r>
          </a:p>
        </p:txBody>
      </p:sp>
      <p:sp>
        <p:nvSpPr>
          <p:cNvPr id="3" name="Content Placeholder 2">
            <a:extLst>
              <a:ext uri="{FF2B5EF4-FFF2-40B4-BE49-F238E27FC236}">
                <a16:creationId xmlns:a16="http://schemas.microsoft.com/office/drawing/2014/main" id="{811C2176-0E0F-4258-900A-74D8744A6929}"/>
              </a:ext>
            </a:extLst>
          </p:cNvPr>
          <p:cNvSpPr>
            <a:spLocks noGrp="1"/>
          </p:cNvSpPr>
          <p:nvPr>
            <p:ph idx="1"/>
          </p:nvPr>
        </p:nvSpPr>
        <p:spPr/>
        <p:txBody>
          <a:bodyPr>
            <a:normAutofit fontScale="77500" lnSpcReduction="20000"/>
          </a:bodyPr>
          <a:lstStyle/>
          <a:p>
            <a:r>
              <a:rPr lang="en-US" dirty="0"/>
              <a:t>According to the textbook, the list ADT along with all its functions/operations mentioned so far "can be implemented just by using an array"</a:t>
            </a:r>
          </a:p>
          <a:p>
            <a:r>
              <a:rPr lang="en-US" dirty="0"/>
              <a:t>This is not exactly true; we need an </a:t>
            </a:r>
            <a:r>
              <a:rPr lang="en-US" b="1" dirty="0"/>
              <a:t>array</a:t>
            </a:r>
            <a:r>
              <a:rPr lang="en-US" dirty="0"/>
              <a:t> plus at least one additional component, e.g., a variable storing the current </a:t>
            </a:r>
            <a:r>
              <a:rPr lang="en-US" i="1" dirty="0"/>
              <a:t>size</a:t>
            </a:r>
            <a:r>
              <a:rPr lang="en-US" dirty="0"/>
              <a:t> of the list (which is different than its current </a:t>
            </a:r>
            <a:r>
              <a:rPr lang="en-US" i="1" dirty="0"/>
              <a:t>capacity</a:t>
            </a:r>
            <a:r>
              <a:rPr lang="en-US" dirty="0"/>
              <a:t>)</a:t>
            </a:r>
          </a:p>
          <a:p>
            <a:r>
              <a:rPr lang="en-US" dirty="0"/>
              <a:t>When implementing an array-based list using object-oriented programming, the array and the size would likely be combined into a single </a:t>
            </a:r>
            <a:r>
              <a:rPr lang="en-US" i="1" dirty="0"/>
              <a:t>object</a:t>
            </a:r>
          </a:p>
          <a:p>
            <a:r>
              <a:rPr lang="en-US" dirty="0"/>
              <a:t>Historically, array-based implementations of lists were fixed-sized, so they required an estimate of the maximum size of the list ahead of time</a:t>
            </a:r>
          </a:p>
          <a:p>
            <a:r>
              <a:rPr lang="en-US" dirty="0"/>
              <a:t>With the provided "vector" class in C++ (Java also has a similar class), this estimate is no longer necessary; the capacity of the array-based list can grow when necessary</a:t>
            </a:r>
          </a:p>
          <a:p>
            <a:r>
              <a:rPr lang="en-US" dirty="0"/>
              <a:t>Note that resizing a vector (or other dynamically allocated array) is a relatively expensive operation, and the programmer should make sure that this does not happen often</a:t>
            </a:r>
          </a:p>
          <a:p>
            <a:r>
              <a:rPr lang="en-US" dirty="0"/>
              <a:t>For example, it may be a good idea to double the capacity whenever growth is necessary</a:t>
            </a:r>
          </a:p>
        </p:txBody>
      </p:sp>
    </p:spTree>
    <p:extLst>
      <p:ext uri="{BB962C8B-B14F-4D97-AF65-F5344CB8AC3E}">
        <p14:creationId xmlns:p14="http://schemas.microsoft.com/office/powerpoint/2010/main" val="305341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4A9D-7555-477C-99C8-BE1DCE810C64}"/>
              </a:ext>
            </a:extLst>
          </p:cNvPr>
          <p:cNvSpPr>
            <a:spLocks noGrp="1"/>
          </p:cNvSpPr>
          <p:nvPr>
            <p:ph type="title"/>
          </p:nvPr>
        </p:nvSpPr>
        <p:spPr/>
        <p:txBody>
          <a:bodyPr/>
          <a:lstStyle/>
          <a:p>
            <a:r>
              <a:rPr lang="en-US" dirty="0"/>
              <a:t>Properties of Array-based Lists</a:t>
            </a:r>
          </a:p>
        </p:txBody>
      </p:sp>
      <p:sp>
        <p:nvSpPr>
          <p:cNvPr id="3" name="Content Placeholder 2">
            <a:extLst>
              <a:ext uri="{FF2B5EF4-FFF2-40B4-BE49-F238E27FC236}">
                <a16:creationId xmlns:a16="http://schemas.microsoft.com/office/drawing/2014/main" id="{90776EF8-342C-4C8E-8B2B-8DAA4956CD1F}"/>
              </a:ext>
            </a:extLst>
          </p:cNvPr>
          <p:cNvSpPr>
            <a:spLocks noGrp="1"/>
          </p:cNvSpPr>
          <p:nvPr>
            <p:ph idx="1"/>
          </p:nvPr>
        </p:nvSpPr>
        <p:spPr/>
        <p:txBody>
          <a:bodyPr>
            <a:normAutofit fontScale="85000" lnSpcReduction="20000"/>
          </a:bodyPr>
          <a:lstStyle/>
          <a:p>
            <a:r>
              <a:rPr lang="en-US" dirty="0"/>
              <a:t>An array-based implementation of a list allows printList and find to be carried out in linear time, and this is as good as can be expected</a:t>
            </a:r>
          </a:p>
          <a:p>
            <a:r>
              <a:rPr lang="en-US" i="1" dirty="0"/>
              <a:t>The findKth operation takes constant time</a:t>
            </a:r>
            <a:r>
              <a:rPr lang="en-US" dirty="0"/>
              <a:t>, which is very good</a:t>
            </a:r>
          </a:p>
          <a:p>
            <a:r>
              <a:rPr lang="en-US" dirty="0"/>
              <a:t>Unfortunately, </a:t>
            </a:r>
            <a:r>
              <a:rPr lang="en-US" i="1" dirty="0"/>
              <a:t>the insert and delete operations are expensive (linear)</a:t>
            </a:r>
          </a:p>
          <a:p>
            <a:r>
              <a:rPr lang="en-US" dirty="0"/>
              <a:t>For example, inserting a new first element or deleting the first element requires shifting every other element</a:t>
            </a:r>
          </a:p>
          <a:p>
            <a:r>
              <a:rPr lang="en-US" dirty="0"/>
              <a:t>The worst case for these operations is O(N)</a:t>
            </a:r>
          </a:p>
          <a:p>
            <a:r>
              <a:rPr lang="en-US" dirty="0"/>
              <a:t>On average, half of the list needs to be moved for either operation, so linear time is still required</a:t>
            </a:r>
          </a:p>
          <a:p>
            <a:r>
              <a:rPr lang="en-US" dirty="0"/>
              <a:t>Building a list by executing N successive inserts (not at the end) can require quadratic time</a:t>
            </a:r>
          </a:p>
          <a:p>
            <a:r>
              <a:rPr lang="en-US" dirty="0"/>
              <a:t>I add: Despite this, be aware that according to Stroustrup (the creator of C++), vectors are usually the appropriate data structure to implement a list</a:t>
            </a:r>
          </a:p>
        </p:txBody>
      </p:sp>
    </p:spTree>
    <p:extLst>
      <p:ext uri="{BB962C8B-B14F-4D97-AF65-F5344CB8AC3E}">
        <p14:creationId xmlns:p14="http://schemas.microsoft.com/office/powerpoint/2010/main" val="203637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A97D-71DF-4EBF-A141-F61F4EB625D5}"/>
              </a:ext>
            </a:extLst>
          </p:cNvPr>
          <p:cNvSpPr>
            <a:spLocks noGrp="1"/>
          </p:cNvSpPr>
          <p:nvPr>
            <p:ph type="title"/>
          </p:nvPr>
        </p:nvSpPr>
        <p:spPr/>
        <p:txBody>
          <a:bodyPr/>
          <a:lstStyle/>
          <a:p>
            <a:r>
              <a:rPr lang="en-US" dirty="0"/>
              <a:t>Linked Lists</a:t>
            </a:r>
          </a:p>
        </p:txBody>
      </p:sp>
      <p:sp>
        <p:nvSpPr>
          <p:cNvPr id="3" name="Content Placeholder 2">
            <a:extLst>
              <a:ext uri="{FF2B5EF4-FFF2-40B4-BE49-F238E27FC236}">
                <a16:creationId xmlns:a16="http://schemas.microsoft.com/office/drawing/2014/main" id="{396D5450-37D3-4C32-9772-3B8B9193E526}"/>
              </a:ext>
            </a:extLst>
          </p:cNvPr>
          <p:cNvSpPr>
            <a:spLocks noGrp="1"/>
          </p:cNvSpPr>
          <p:nvPr>
            <p:ph idx="1"/>
          </p:nvPr>
        </p:nvSpPr>
        <p:spPr/>
        <p:txBody>
          <a:bodyPr>
            <a:normAutofit fontScale="77500" lnSpcReduction="20000"/>
          </a:bodyPr>
          <a:lstStyle/>
          <a:p>
            <a:r>
              <a:rPr lang="en-US" dirty="0"/>
              <a:t>In order to avoid linear costs for insertion and deletion, we need to avoid storing the elements of the list contiguously in memory</a:t>
            </a:r>
          </a:p>
          <a:p>
            <a:r>
              <a:rPr lang="en-US" dirty="0"/>
              <a:t>This brings us to </a:t>
            </a:r>
            <a:r>
              <a:rPr lang="en-US" b="1" dirty="0"/>
              <a:t>linked lists</a:t>
            </a:r>
            <a:r>
              <a:rPr lang="en-US" dirty="0"/>
              <a:t>; a linked list consists of </a:t>
            </a:r>
            <a:r>
              <a:rPr lang="en-US" i="1" dirty="0"/>
              <a:t>a sequence of nodes</a:t>
            </a:r>
            <a:r>
              <a:rPr lang="en-US" dirty="0"/>
              <a:t> (a.k.a. </a:t>
            </a:r>
            <a:r>
              <a:rPr lang="en-US" i="1" dirty="0"/>
              <a:t>cells</a:t>
            </a:r>
            <a:r>
              <a:rPr lang="en-US" dirty="0"/>
              <a:t>)</a:t>
            </a:r>
            <a:endParaRPr lang="en-US" i="1" dirty="0"/>
          </a:p>
          <a:p>
            <a:r>
              <a:rPr lang="en-US" dirty="0"/>
              <a:t>Each </a:t>
            </a:r>
            <a:r>
              <a:rPr lang="en-US" b="1" dirty="0"/>
              <a:t>node</a:t>
            </a:r>
            <a:r>
              <a:rPr lang="en-US" dirty="0"/>
              <a:t> contains one element and a </a:t>
            </a:r>
            <a:r>
              <a:rPr lang="en-US" b="1" dirty="0"/>
              <a:t>link</a:t>
            </a:r>
            <a:r>
              <a:rPr lang="en-US" dirty="0"/>
              <a:t> (often implemented as a pointer) to a node containing its successor; this link field is often called "next"</a:t>
            </a:r>
          </a:p>
          <a:p>
            <a:r>
              <a:rPr lang="en-US" dirty="0"/>
              <a:t>According to the textbook, "the last cell's next link points to nullptr"; I would say that the last cell's next link, or next pointer, is null or is nullptr (or is set to the value of nullptr)</a:t>
            </a:r>
          </a:p>
          <a:p>
            <a:r>
              <a:rPr lang="en-US" dirty="0"/>
              <a:t>Remember that a pointer is just a variable whose value is a memory address</a:t>
            </a:r>
          </a:p>
          <a:p>
            <a:r>
              <a:rPr lang="en-US" dirty="0"/>
              <a:t>Typically, drawings of linked lists represent each node as a rectangle and represent the links as arrows that point from one node to another</a:t>
            </a:r>
          </a:p>
          <a:p>
            <a:r>
              <a:rPr lang="en-US" dirty="0"/>
              <a:t>Really, the next links are just pointers that store the memory addresses of the start of the next node</a:t>
            </a:r>
          </a:p>
          <a:p>
            <a:r>
              <a:rPr lang="en-US" dirty="0"/>
              <a:t>The textbook uses a ground symbol for the nullptr pointer at the end of the linked list, but that is unusual; I just write "null" (or something similar) for the final link</a:t>
            </a:r>
          </a:p>
        </p:txBody>
      </p:sp>
    </p:spTree>
    <p:extLst>
      <p:ext uri="{BB962C8B-B14F-4D97-AF65-F5344CB8AC3E}">
        <p14:creationId xmlns:p14="http://schemas.microsoft.com/office/powerpoint/2010/main" val="161872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615A-5AC4-4A65-AB94-AC63614827B9}"/>
              </a:ext>
            </a:extLst>
          </p:cNvPr>
          <p:cNvSpPr>
            <a:spLocks noGrp="1"/>
          </p:cNvSpPr>
          <p:nvPr>
            <p:ph type="title"/>
          </p:nvPr>
        </p:nvSpPr>
        <p:spPr/>
        <p:txBody>
          <a:bodyPr/>
          <a:lstStyle/>
          <a:p>
            <a:r>
              <a:rPr lang="en-US" dirty="0"/>
              <a:t>Properties of Linked Lists</a:t>
            </a:r>
          </a:p>
        </p:txBody>
      </p:sp>
      <p:sp>
        <p:nvSpPr>
          <p:cNvPr id="3" name="Content Placeholder 2">
            <a:extLst>
              <a:ext uri="{FF2B5EF4-FFF2-40B4-BE49-F238E27FC236}">
                <a16:creationId xmlns:a16="http://schemas.microsoft.com/office/drawing/2014/main" id="{77D67C68-1522-4C27-94DD-D2DC0A21477C}"/>
              </a:ext>
            </a:extLst>
          </p:cNvPr>
          <p:cNvSpPr>
            <a:spLocks noGrp="1"/>
          </p:cNvSpPr>
          <p:nvPr>
            <p:ph idx="1"/>
          </p:nvPr>
        </p:nvSpPr>
        <p:spPr/>
        <p:txBody>
          <a:bodyPr>
            <a:normAutofit fontScale="62500" lnSpcReduction="20000"/>
          </a:bodyPr>
          <a:lstStyle/>
          <a:p>
            <a:r>
              <a:rPr lang="en-US" dirty="0"/>
              <a:t>When a linked list is used to implement a list ADT, insertions and deletions, the way we are defining them, can be constant time routines</a:t>
            </a:r>
          </a:p>
          <a:p>
            <a:r>
              <a:rPr lang="en-US" dirty="0"/>
              <a:t>This is more efficient than an array-based list, which requires linear insertions and deletions</a:t>
            </a:r>
          </a:p>
          <a:p>
            <a:r>
              <a:rPr lang="en-US" dirty="0"/>
              <a:t>Recall that we are assuming the insert or deletion operation starts with access to the item before the one to be inserted or deleted</a:t>
            </a:r>
          </a:p>
          <a:p>
            <a:r>
              <a:rPr lang="en-US" dirty="0"/>
              <a:t>Inserting a new value requires the program to dynamically allocate a new node and to manipulate a couple of pointers</a:t>
            </a:r>
          </a:p>
          <a:p>
            <a:r>
              <a:rPr lang="en-US" dirty="0"/>
              <a:t>Deleted a value requires the program to free the memory associated with the value’s node and to manipulate one pointer</a:t>
            </a:r>
          </a:p>
          <a:p>
            <a:r>
              <a:rPr lang="en-US" dirty="0"/>
              <a:t>Unfortunately, the findKth routine is now a linear routine; findKth(i) now takes O(i) time</a:t>
            </a:r>
          </a:p>
          <a:p>
            <a:r>
              <a:rPr lang="en-US" dirty="0"/>
              <a:t>A program that would rely on a series of calls to this routine with increasing values of i could take quadratic time, although it is possible to traverse all nodes in linear time</a:t>
            </a:r>
          </a:p>
          <a:p>
            <a:r>
              <a:rPr lang="en-US" dirty="0"/>
              <a:t>Note that all nodes in a linked list are dynamically allocated</a:t>
            </a:r>
          </a:p>
          <a:p>
            <a:r>
              <a:rPr lang="en-US" dirty="0"/>
              <a:t>Although dynamically allocated memory is a constant time operation, it is a relatively slow constant time operation</a:t>
            </a:r>
          </a:p>
          <a:p>
            <a:r>
              <a:rPr lang="en-US" dirty="0"/>
              <a:t>We will learn more about what happens when memory is dynamically allocated later in this topic</a:t>
            </a:r>
          </a:p>
        </p:txBody>
      </p:sp>
    </p:spTree>
    <p:extLst>
      <p:ext uri="{BB962C8B-B14F-4D97-AF65-F5344CB8AC3E}">
        <p14:creationId xmlns:p14="http://schemas.microsoft.com/office/powerpoint/2010/main" val="220107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6C60-2BDD-48FD-8BDE-6EA151943672}"/>
              </a:ext>
            </a:extLst>
          </p:cNvPr>
          <p:cNvSpPr>
            <a:spLocks noGrp="1"/>
          </p:cNvSpPr>
          <p:nvPr>
            <p:ph type="title"/>
          </p:nvPr>
        </p:nvSpPr>
        <p:spPr/>
        <p:txBody>
          <a:bodyPr/>
          <a:lstStyle/>
          <a:p>
            <a:r>
              <a:rPr lang="en-US" dirty="0"/>
              <a:t>Variations of Linked Lists</a:t>
            </a:r>
          </a:p>
        </p:txBody>
      </p:sp>
      <p:sp>
        <p:nvSpPr>
          <p:cNvPr id="3" name="Content Placeholder 2">
            <a:extLst>
              <a:ext uri="{FF2B5EF4-FFF2-40B4-BE49-F238E27FC236}">
                <a16:creationId xmlns:a16="http://schemas.microsoft.com/office/drawing/2014/main" id="{94D8291A-04BC-4FD8-992C-35C8069CD8B6}"/>
              </a:ext>
            </a:extLst>
          </p:cNvPr>
          <p:cNvSpPr>
            <a:spLocks noGrp="1"/>
          </p:cNvSpPr>
          <p:nvPr>
            <p:ph idx="1"/>
          </p:nvPr>
        </p:nvSpPr>
        <p:spPr/>
        <p:txBody>
          <a:bodyPr>
            <a:normAutofit fontScale="85000" lnSpcReduction="20000"/>
          </a:bodyPr>
          <a:lstStyle/>
          <a:p>
            <a:r>
              <a:rPr lang="en-US" dirty="0"/>
              <a:t>A linked list as we have described it so far, where each node contains only one pointer, is sometimes referred to as a </a:t>
            </a:r>
            <a:r>
              <a:rPr lang="en-US" b="1" dirty="0"/>
              <a:t>singly linked list</a:t>
            </a:r>
          </a:p>
          <a:p>
            <a:r>
              <a:rPr lang="en-US" dirty="0"/>
              <a:t>One possible extension is a </a:t>
            </a:r>
            <a:r>
              <a:rPr lang="en-US" b="1" dirty="0"/>
              <a:t>doubly linked list</a:t>
            </a:r>
          </a:p>
          <a:p>
            <a:r>
              <a:rPr lang="en-US" dirty="0"/>
              <a:t>Every node contains two pointers; one points to the next node, and one points to the previous node</a:t>
            </a:r>
          </a:p>
          <a:p>
            <a:r>
              <a:rPr lang="en-US" dirty="0"/>
              <a:t>The final node’s next pointer is null (as with a singly linked list), and the first node’s previous pointer (sometimes called "prev") is null</a:t>
            </a:r>
          </a:p>
          <a:p>
            <a:r>
              <a:rPr lang="en-US" dirty="0"/>
              <a:t>With a singly linked list, you need the pointer to the previous node to perform insertion or deletion</a:t>
            </a:r>
          </a:p>
          <a:p>
            <a:r>
              <a:rPr lang="en-US" dirty="0"/>
              <a:t>With a doubly linked list, you can insert a node to the left or right, and you can delete the node to which the provided pointer points</a:t>
            </a:r>
          </a:p>
          <a:p>
            <a:r>
              <a:rPr lang="en-US" dirty="0"/>
              <a:t>Other variations of linked lists include a </a:t>
            </a:r>
            <a:r>
              <a:rPr lang="en-US" i="1" dirty="0"/>
              <a:t>circular linked list </a:t>
            </a:r>
            <a:r>
              <a:rPr lang="en-US" dirty="0"/>
              <a:t>(the last node’s next pointer points to the first node) and a </a:t>
            </a:r>
            <a:r>
              <a:rPr lang="en-US" i="1" dirty="0"/>
              <a:t>circular doubly linked list</a:t>
            </a:r>
          </a:p>
          <a:p>
            <a:endParaRPr lang="en-US" dirty="0"/>
          </a:p>
        </p:txBody>
      </p:sp>
    </p:spTree>
    <p:extLst>
      <p:ext uri="{BB962C8B-B14F-4D97-AF65-F5344CB8AC3E}">
        <p14:creationId xmlns:p14="http://schemas.microsoft.com/office/powerpoint/2010/main" val="343464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2ECC-4322-425F-8A5A-65BD21C89055}"/>
              </a:ext>
            </a:extLst>
          </p:cNvPr>
          <p:cNvSpPr>
            <a:spLocks noGrp="1"/>
          </p:cNvSpPr>
          <p:nvPr>
            <p:ph type="title"/>
          </p:nvPr>
        </p:nvSpPr>
        <p:spPr/>
        <p:txBody>
          <a:bodyPr/>
          <a:lstStyle/>
          <a:p>
            <a:r>
              <a:rPr lang="en-US" dirty="0"/>
              <a:t>The Textbook’s List Class and Vector Classes</a:t>
            </a:r>
          </a:p>
        </p:txBody>
      </p:sp>
      <p:sp>
        <p:nvSpPr>
          <p:cNvPr id="3" name="Content Placeholder 2">
            <a:extLst>
              <a:ext uri="{FF2B5EF4-FFF2-40B4-BE49-F238E27FC236}">
                <a16:creationId xmlns:a16="http://schemas.microsoft.com/office/drawing/2014/main" id="{2865AA91-8A58-404B-9DDF-5AA2C3355813}"/>
              </a:ext>
            </a:extLst>
          </p:cNvPr>
          <p:cNvSpPr>
            <a:spLocks noGrp="1"/>
          </p:cNvSpPr>
          <p:nvPr>
            <p:ph idx="1"/>
          </p:nvPr>
        </p:nvSpPr>
        <p:spPr/>
        <p:txBody>
          <a:bodyPr>
            <a:normAutofit fontScale="62500" lnSpcReduction="20000"/>
          </a:bodyPr>
          <a:lstStyle/>
          <a:p>
            <a:r>
              <a:rPr lang="en-US" dirty="0"/>
              <a:t>Our textbook shows an implementation of a "List" class, which mimics the provided "list" class in C++ and implements a doubly linked list (not circular)</a:t>
            </a:r>
          </a:p>
          <a:p>
            <a:r>
              <a:rPr lang="en-US" dirty="0"/>
              <a:t>The book's implementation includes a </a:t>
            </a:r>
            <a:r>
              <a:rPr lang="en-US" i="1" dirty="0"/>
              <a:t>header node </a:t>
            </a:r>
            <a:r>
              <a:rPr lang="en-US" dirty="0"/>
              <a:t>and a </a:t>
            </a:r>
            <a:r>
              <a:rPr lang="en-US" i="1" dirty="0"/>
              <a:t>tail node</a:t>
            </a:r>
            <a:r>
              <a:rPr lang="en-US" dirty="0"/>
              <a:t>, also known as </a:t>
            </a:r>
            <a:r>
              <a:rPr lang="en-US" i="1" dirty="0"/>
              <a:t>sentinel nodes </a:t>
            </a:r>
            <a:r>
              <a:rPr lang="en-US" dirty="0"/>
              <a:t>or </a:t>
            </a:r>
            <a:r>
              <a:rPr lang="en-US" i="1" dirty="0"/>
              <a:t>dummy nodes</a:t>
            </a:r>
            <a:r>
              <a:rPr lang="en-US" dirty="0"/>
              <a:t>, which represent markers and do not contain real data</a:t>
            </a:r>
          </a:p>
          <a:p>
            <a:r>
              <a:rPr lang="en-US" dirty="0"/>
              <a:t>The inclusion of these two extra nodes simplifies the implementation of several member functions, especially those involving iterators</a:t>
            </a:r>
          </a:p>
          <a:p>
            <a:r>
              <a:rPr lang="en-US" dirty="0"/>
              <a:t>Three private fields of the book's "List" class store an integer to keep track of the current size of the list and two pointers that point to the head and tail of the list</a:t>
            </a:r>
          </a:p>
          <a:p>
            <a:r>
              <a:rPr lang="en-US" dirty="0"/>
              <a:t>The book also shows code for a "Vector" class that mimics the provided "vector" class</a:t>
            </a:r>
          </a:p>
          <a:p>
            <a:r>
              <a:rPr lang="en-US" dirty="0"/>
              <a:t>The private fields of the book's "Vector" class include two integers to store the array list's current size and capacity, and a pointer to the dynamically allocated array of objects</a:t>
            </a:r>
          </a:p>
          <a:p>
            <a:r>
              <a:rPr lang="en-US" dirty="0"/>
              <a:t>Both the "Vector" class and the "List" class are implemented using templates for generic programming</a:t>
            </a:r>
          </a:p>
          <a:p>
            <a:r>
              <a:rPr lang="en-US" dirty="0"/>
              <a:t>I strongly recommend that students carefully examine our textbook's implementations of their "List" and "Vector" classes</a:t>
            </a:r>
          </a:p>
          <a:p>
            <a:r>
              <a:rPr lang="en-US" dirty="0"/>
              <a:t>There are several additional C++ concepts that you need to be aware of to fully understand these, including nested classes (both public and private), implementations of iterators, destructors, etc.</a:t>
            </a:r>
          </a:p>
        </p:txBody>
      </p:sp>
    </p:spTree>
    <p:extLst>
      <p:ext uri="{BB962C8B-B14F-4D97-AF65-F5344CB8AC3E}">
        <p14:creationId xmlns:p14="http://schemas.microsoft.com/office/powerpoint/2010/main" val="2456444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AE71-7244-4AEA-8FC2-B876ED8D7B10}"/>
              </a:ext>
            </a:extLst>
          </p:cNvPr>
          <p:cNvSpPr>
            <a:spLocks noGrp="1"/>
          </p:cNvSpPr>
          <p:nvPr>
            <p:ph type="title"/>
          </p:nvPr>
        </p:nvSpPr>
        <p:spPr/>
        <p:txBody>
          <a:bodyPr/>
          <a:lstStyle/>
          <a:p>
            <a:r>
              <a:rPr lang="en-US" dirty="0"/>
              <a:t>Stacks and Queues</a:t>
            </a:r>
          </a:p>
        </p:txBody>
      </p:sp>
      <p:sp>
        <p:nvSpPr>
          <p:cNvPr id="3" name="Content Placeholder 2">
            <a:extLst>
              <a:ext uri="{FF2B5EF4-FFF2-40B4-BE49-F238E27FC236}">
                <a16:creationId xmlns:a16="http://schemas.microsoft.com/office/drawing/2014/main" id="{E327373E-BE94-492A-9768-2D7144462452}"/>
              </a:ext>
            </a:extLst>
          </p:cNvPr>
          <p:cNvSpPr>
            <a:spLocks noGrp="1"/>
          </p:cNvSpPr>
          <p:nvPr>
            <p:ph idx="1"/>
          </p:nvPr>
        </p:nvSpPr>
        <p:spPr/>
        <p:txBody>
          <a:bodyPr>
            <a:normAutofit fontScale="85000" lnSpcReduction="20000"/>
          </a:bodyPr>
          <a:lstStyle/>
          <a:p>
            <a:r>
              <a:rPr lang="en-US" dirty="0"/>
              <a:t>Both </a:t>
            </a:r>
            <a:r>
              <a:rPr lang="en-US" b="1" dirty="0"/>
              <a:t>stacks</a:t>
            </a:r>
            <a:r>
              <a:rPr lang="en-US" dirty="0"/>
              <a:t> and </a:t>
            </a:r>
            <a:r>
              <a:rPr lang="en-US" b="1" dirty="0"/>
              <a:t>queues</a:t>
            </a:r>
            <a:r>
              <a:rPr lang="en-US" dirty="0"/>
              <a:t> can be thought of as types of lists</a:t>
            </a:r>
          </a:p>
          <a:p>
            <a:r>
              <a:rPr lang="en-US" dirty="0"/>
              <a:t>For stacks, we can insert to, or delete from, one end of the list (called the </a:t>
            </a:r>
            <a:r>
              <a:rPr lang="en-US" b="1" dirty="0"/>
              <a:t>top</a:t>
            </a:r>
            <a:r>
              <a:rPr lang="en-US" dirty="0"/>
              <a:t>)</a:t>
            </a:r>
          </a:p>
          <a:p>
            <a:r>
              <a:rPr lang="en-US" dirty="0"/>
              <a:t>For queues, we insert to one end (the </a:t>
            </a:r>
            <a:r>
              <a:rPr lang="en-US" b="1" dirty="0"/>
              <a:t>rear</a:t>
            </a:r>
            <a:r>
              <a:rPr lang="en-US" dirty="0"/>
              <a:t>) and delete from the other end (the </a:t>
            </a:r>
            <a:r>
              <a:rPr lang="en-US" b="1" dirty="0"/>
              <a:t>front</a:t>
            </a:r>
            <a:r>
              <a:rPr lang="en-US" dirty="0"/>
              <a:t>)</a:t>
            </a:r>
          </a:p>
          <a:p>
            <a:r>
              <a:rPr lang="en-US" dirty="0"/>
              <a:t>For stacks, the insertion operation is typically called </a:t>
            </a:r>
            <a:r>
              <a:rPr lang="en-US" b="1" dirty="0"/>
              <a:t>push</a:t>
            </a:r>
            <a:r>
              <a:rPr lang="en-US" dirty="0"/>
              <a:t> and the deletion operation is typically called </a:t>
            </a:r>
            <a:r>
              <a:rPr lang="en-US" b="1" dirty="0"/>
              <a:t>pop</a:t>
            </a:r>
          </a:p>
          <a:p>
            <a:r>
              <a:rPr lang="en-US" dirty="0"/>
              <a:t>For queues, the insertion operation is typically called </a:t>
            </a:r>
            <a:r>
              <a:rPr lang="en-US" b="1" dirty="0"/>
              <a:t>enqueue</a:t>
            </a:r>
            <a:r>
              <a:rPr lang="en-US" dirty="0"/>
              <a:t> and the deletion operation is typically called </a:t>
            </a:r>
            <a:r>
              <a:rPr lang="en-US" b="1" dirty="0"/>
              <a:t>dequeue</a:t>
            </a:r>
          </a:p>
          <a:p>
            <a:r>
              <a:rPr lang="en-US" dirty="0"/>
              <a:t>When I first learned about queues, however, I learned that inserts and deletions were called </a:t>
            </a:r>
            <a:r>
              <a:rPr lang="en-US" i="1" dirty="0"/>
              <a:t>push</a:t>
            </a:r>
            <a:r>
              <a:rPr lang="en-US" dirty="0"/>
              <a:t> and </a:t>
            </a:r>
            <a:r>
              <a:rPr lang="en-US" i="1" dirty="0"/>
              <a:t>pop</a:t>
            </a:r>
            <a:r>
              <a:rPr lang="en-US" dirty="0"/>
              <a:t> (the same as for a stack)</a:t>
            </a:r>
          </a:p>
          <a:p>
            <a:r>
              <a:rPr lang="en-US" dirty="0"/>
              <a:t>I like to think of a stack as a closed bucket and a queue as an open pipe (I'll explain this in class)</a:t>
            </a:r>
          </a:p>
        </p:txBody>
      </p:sp>
    </p:spTree>
    <p:extLst>
      <p:ext uri="{BB962C8B-B14F-4D97-AF65-F5344CB8AC3E}">
        <p14:creationId xmlns:p14="http://schemas.microsoft.com/office/powerpoint/2010/main" val="4285726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CCD-2C64-4D42-B36A-FEED607BAC13}"/>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6C7F6297-FC95-427E-AA41-44FA3CE0B49F}"/>
              </a:ext>
            </a:extLst>
          </p:cNvPr>
          <p:cNvSpPr>
            <a:spLocks noGrp="1"/>
          </p:cNvSpPr>
          <p:nvPr>
            <p:ph idx="1"/>
          </p:nvPr>
        </p:nvSpPr>
        <p:spPr/>
        <p:txBody>
          <a:bodyPr/>
          <a:lstStyle/>
          <a:p>
            <a:r>
              <a:rPr lang="en-US" b="1" dirty="0"/>
              <a:t>Stacks</a:t>
            </a:r>
            <a:r>
              <a:rPr lang="en-US" dirty="0"/>
              <a:t> are sometimes called </a:t>
            </a:r>
            <a:r>
              <a:rPr lang="en-US" i="1" dirty="0"/>
              <a:t>last-in, first out </a:t>
            </a:r>
            <a:r>
              <a:rPr lang="en-US" dirty="0"/>
              <a:t>(</a:t>
            </a:r>
            <a:r>
              <a:rPr lang="en-US" b="1" dirty="0"/>
              <a:t>LIFO</a:t>
            </a:r>
            <a:r>
              <a:rPr lang="en-US" dirty="0"/>
              <a:t>) lists</a:t>
            </a:r>
          </a:p>
          <a:p>
            <a:r>
              <a:rPr lang="en-US" dirty="0"/>
              <a:t>In addition to </a:t>
            </a:r>
            <a:r>
              <a:rPr lang="en-US" b="1" dirty="0"/>
              <a:t>push</a:t>
            </a:r>
            <a:r>
              <a:rPr lang="en-US" dirty="0"/>
              <a:t> and </a:t>
            </a:r>
            <a:r>
              <a:rPr lang="en-US" b="1" dirty="0"/>
              <a:t>pop</a:t>
            </a:r>
            <a:r>
              <a:rPr lang="en-US" dirty="0"/>
              <a:t>, other operations might include </a:t>
            </a:r>
            <a:r>
              <a:rPr lang="en-US" i="1" dirty="0"/>
              <a:t>top</a:t>
            </a:r>
            <a:r>
              <a:rPr lang="en-US" dirty="0"/>
              <a:t>, </a:t>
            </a:r>
            <a:r>
              <a:rPr lang="en-US" i="1" dirty="0"/>
              <a:t>isEmpty</a:t>
            </a:r>
            <a:r>
              <a:rPr lang="en-US" dirty="0"/>
              <a:t>, </a:t>
            </a:r>
            <a:r>
              <a:rPr lang="en-US" i="1" dirty="0"/>
              <a:t>makeEmpty</a:t>
            </a:r>
            <a:r>
              <a:rPr lang="en-US" dirty="0"/>
              <a:t>, </a:t>
            </a:r>
            <a:r>
              <a:rPr lang="en-US" i="1" dirty="0"/>
              <a:t>size</a:t>
            </a:r>
            <a:r>
              <a:rPr lang="en-US" dirty="0"/>
              <a:t>, etc</a:t>
            </a:r>
            <a:r>
              <a:rPr lang="en-US" i="1" dirty="0"/>
              <a:t>.</a:t>
            </a:r>
          </a:p>
          <a:p>
            <a:r>
              <a:rPr lang="en-US" dirty="0"/>
              <a:t>The top operation returns the top element but does not remove it</a:t>
            </a:r>
          </a:p>
          <a:p>
            <a:r>
              <a:rPr lang="en-US" dirty="0"/>
              <a:t>Note: Our textbook defines the pop operation to remove the top element but not to return it; this is </a:t>
            </a:r>
            <a:r>
              <a:rPr lang="en-US" i="1" dirty="0"/>
              <a:t>not standard</a:t>
            </a:r>
          </a:p>
          <a:p>
            <a:r>
              <a:rPr lang="en-US" dirty="0"/>
              <a:t>Our convention (and the common convention): Pop both removes, and returns, the top element</a:t>
            </a:r>
          </a:p>
        </p:txBody>
      </p:sp>
    </p:spTree>
    <p:extLst>
      <p:ext uri="{BB962C8B-B14F-4D97-AF65-F5344CB8AC3E}">
        <p14:creationId xmlns:p14="http://schemas.microsoft.com/office/powerpoint/2010/main" val="91884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6600E-AF06-4AF2-8E0D-5638587B46C0}"/>
              </a:ext>
            </a:extLst>
          </p:cNvPr>
          <p:cNvSpPr>
            <a:spLocks noGrp="1"/>
          </p:cNvSpPr>
          <p:nvPr>
            <p:ph type="title"/>
          </p:nvPr>
        </p:nvSpPr>
        <p:spPr/>
        <p:txBody>
          <a:bodyPr/>
          <a:lstStyle/>
          <a:p>
            <a:r>
              <a:rPr lang="en-US" dirty="0"/>
              <a:t>Array-based stacks</a:t>
            </a:r>
          </a:p>
        </p:txBody>
      </p:sp>
      <p:sp>
        <p:nvSpPr>
          <p:cNvPr id="3" name="Content Placeholder 2">
            <a:extLst>
              <a:ext uri="{FF2B5EF4-FFF2-40B4-BE49-F238E27FC236}">
                <a16:creationId xmlns:a16="http://schemas.microsoft.com/office/drawing/2014/main" id="{06D66047-8FA0-4E5F-B735-6F52CEE4E2AA}"/>
              </a:ext>
            </a:extLst>
          </p:cNvPr>
          <p:cNvSpPr>
            <a:spLocks noGrp="1"/>
          </p:cNvSpPr>
          <p:nvPr>
            <p:ph idx="1"/>
          </p:nvPr>
        </p:nvSpPr>
        <p:spPr/>
        <p:txBody>
          <a:bodyPr>
            <a:normAutofit lnSpcReduction="10000"/>
          </a:bodyPr>
          <a:lstStyle/>
          <a:p>
            <a:r>
              <a:rPr lang="en-US" i="1" dirty="0"/>
              <a:t>Array-based stacks </a:t>
            </a:r>
            <a:r>
              <a:rPr lang="en-US" dirty="0"/>
              <a:t>(including vector-based stacks) are very fast in practice</a:t>
            </a:r>
          </a:p>
          <a:p>
            <a:r>
              <a:rPr lang="en-US" dirty="0"/>
              <a:t>A standard array does not allow resizing</a:t>
            </a:r>
          </a:p>
          <a:p>
            <a:r>
              <a:rPr lang="en-US" dirty="0"/>
              <a:t>A vector-based stack allows the stack to be resized when full; this requires a linear push when that happens, but it should be rare</a:t>
            </a:r>
          </a:p>
          <a:p>
            <a:r>
              <a:rPr lang="en-US" dirty="0"/>
              <a:t>Example of a line of code: </a:t>
            </a:r>
            <a:r>
              <a:rPr lang="en-US" dirty="0">
                <a:latin typeface="Courier New" panose="02070309020205020404" pitchFamily="49" charset="0"/>
                <a:cs typeface="Courier New" panose="02070309020205020404" pitchFamily="49" charset="0"/>
              </a:rPr>
              <a:t>theArray[++topOfStack] = x;</a:t>
            </a:r>
          </a:p>
          <a:p>
            <a:r>
              <a:rPr lang="en-US" dirty="0"/>
              <a:t>With an object-oriented implementation, "theArray" and "topOfStack" would be private data members</a:t>
            </a:r>
          </a:p>
          <a:p>
            <a:r>
              <a:rPr lang="en-US" dirty="0"/>
              <a:t>The "topOfStack" data member would be -1 for an empty stack, and would otherwise represent the position of the top element</a:t>
            </a:r>
          </a:p>
        </p:txBody>
      </p:sp>
    </p:spTree>
    <p:extLst>
      <p:ext uri="{BB962C8B-B14F-4D97-AF65-F5344CB8AC3E}">
        <p14:creationId xmlns:p14="http://schemas.microsoft.com/office/powerpoint/2010/main" val="171249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0648-71FC-400E-ABE2-1E7B9289274F}"/>
              </a:ext>
            </a:extLst>
          </p:cNvPr>
          <p:cNvSpPr>
            <a:spLocks noGrp="1"/>
          </p:cNvSpPr>
          <p:nvPr>
            <p:ph type="title"/>
          </p:nvPr>
        </p:nvSpPr>
        <p:spPr/>
        <p:txBody>
          <a:bodyPr/>
          <a:lstStyle/>
          <a:p>
            <a:r>
              <a:rPr lang="en-US" dirty="0"/>
              <a:t>Options for Error Handling</a:t>
            </a:r>
          </a:p>
        </p:txBody>
      </p:sp>
      <p:sp>
        <p:nvSpPr>
          <p:cNvPr id="3" name="Content Placeholder 2">
            <a:extLst>
              <a:ext uri="{FF2B5EF4-FFF2-40B4-BE49-F238E27FC236}">
                <a16:creationId xmlns:a16="http://schemas.microsoft.com/office/drawing/2014/main" id="{C5D779E6-8378-47EE-A89A-2D3124D576F6}"/>
              </a:ext>
            </a:extLst>
          </p:cNvPr>
          <p:cNvSpPr>
            <a:spLocks noGrp="1"/>
          </p:cNvSpPr>
          <p:nvPr>
            <p:ph idx="1"/>
          </p:nvPr>
        </p:nvSpPr>
        <p:spPr/>
        <p:txBody>
          <a:bodyPr/>
          <a:lstStyle/>
          <a:p>
            <a:r>
              <a:rPr lang="en-US" dirty="0"/>
              <a:t>Returning error values (this can be tricky if you are implementing the class in a general way, especially if you are supporting multiple types)</a:t>
            </a:r>
          </a:p>
          <a:p>
            <a:r>
              <a:rPr lang="en-US" dirty="0"/>
              <a:t>Displaying error messages (typically, general classes should not do this)</a:t>
            </a:r>
          </a:p>
          <a:p>
            <a:r>
              <a:rPr lang="en-US" dirty="0"/>
              <a:t>Exiting the program (seems a bit harsh)</a:t>
            </a:r>
          </a:p>
          <a:p>
            <a:r>
              <a:rPr lang="en-US" dirty="0"/>
              <a:t>Throwing exceptions (the most flexible option)</a:t>
            </a:r>
          </a:p>
        </p:txBody>
      </p:sp>
    </p:spTree>
    <p:extLst>
      <p:ext uri="{BB962C8B-B14F-4D97-AF65-F5344CB8AC3E}">
        <p14:creationId xmlns:p14="http://schemas.microsoft.com/office/powerpoint/2010/main" val="1009417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A8DF-E01C-42D9-AA05-A05D99CC42C1}"/>
              </a:ext>
            </a:extLst>
          </p:cNvPr>
          <p:cNvSpPr>
            <a:spLocks noGrp="1"/>
          </p:cNvSpPr>
          <p:nvPr>
            <p:ph type="title"/>
          </p:nvPr>
        </p:nvSpPr>
        <p:spPr/>
        <p:txBody>
          <a:bodyPr/>
          <a:lstStyle/>
          <a:p>
            <a:r>
              <a:rPr lang="en-US" dirty="0"/>
              <a:t>Linked-list based stacks</a:t>
            </a:r>
          </a:p>
        </p:txBody>
      </p:sp>
      <p:sp>
        <p:nvSpPr>
          <p:cNvPr id="3" name="Content Placeholder 2">
            <a:extLst>
              <a:ext uri="{FF2B5EF4-FFF2-40B4-BE49-F238E27FC236}">
                <a16:creationId xmlns:a16="http://schemas.microsoft.com/office/drawing/2014/main" id="{E3B428D4-7A29-4D2E-82F1-3BE25BEAC168}"/>
              </a:ext>
            </a:extLst>
          </p:cNvPr>
          <p:cNvSpPr>
            <a:spLocks noGrp="1"/>
          </p:cNvSpPr>
          <p:nvPr>
            <p:ph idx="1"/>
          </p:nvPr>
        </p:nvSpPr>
        <p:spPr/>
        <p:txBody>
          <a:bodyPr/>
          <a:lstStyle/>
          <a:p>
            <a:r>
              <a:rPr lang="en-US" i="1" dirty="0"/>
              <a:t>Linked-list based stacks </a:t>
            </a:r>
            <a:r>
              <a:rPr lang="en-US" dirty="0"/>
              <a:t>are slower on average than array-based stacks</a:t>
            </a:r>
          </a:p>
          <a:p>
            <a:r>
              <a:rPr lang="en-US" dirty="0"/>
              <a:t>Pushes require dynamic memory allocation (e.g., using "new")</a:t>
            </a:r>
          </a:p>
          <a:p>
            <a:r>
              <a:rPr lang="en-US" dirty="0"/>
              <a:t>Pops require freeing of memory (e.g., using "delete")</a:t>
            </a:r>
          </a:p>
          <a:p>
            <a:r>
              <a:rPr lang="en-US" dirty="0"/>
              <a:t>However, all pushes and pops will be constant-time operations</a:t>
            </a:r>
          </a:p>
          <a:p>
            <a:endParaRPr lang="en-US" dirty="0"/>
          </a:p>
        </p:txBody>
      </p:sp>
    </p:spTree>
    <p:extLst>
      <p:ext uri="{BB962C8B-B14F-4D97-AF65-F5344CB8AC3E}">
        <p14:creationId xmlns:p14="http://schemas.microsoft.com/office/powerpoint/2010/main" val="4023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78D2-F4D3-447B-8F92-E8C922D67789}"/>
              </a:ext>
            </a:extLst>
          </p:cNvPr>
          <p:cNvSpPr>
            <a:spLocks noGrp="1"/>
          </p:cNvSpPr>
          <p:nvPr>
            <p:ph type="title"/>
          </p:nvPr>
        </p:nvSpPr>
        <p:spPr/>
        <p:txBody>
          <a:bodyPr/>
          <a:lstStyle/>
          <a:p>
            <a:r>
              <a:rPr lang="en-US" dirty="0"/>
              <a:t>Checking if Left/Right Symbols are Balanced</a:t>
            </a:r>
          </a:p>
        </p:txBody>
      </p:sp>
      <p:sp>
        <p:nvSpPr>
          <p:cNvPr id="3" name="Content Placeholder 2">
            <a:extLst>
              <a:ext uri="{FF2B5EF4-FFF2-40B4-BE49-F238E27FC236}">
                <a16:creationId xmlns:a16="http://schemas.microsoft.com/office/drawing/2014/main" id="{D6101A37-6AC3-43C0-9C1F-591E527D7515}"/>
              </a:ext>
            </a:extLst>
          </p:cNvPr>
          <p:cNvSpPr>
            <a:spLocks noGrp="1"/>
          </p:cNvSpPr>
          <p:nvPr>
            <p:ph idx="1"/>
          </p:nvPr>
        </p:nvSpPr>
        <p:spPr/>
        <p:txBody>
          <a:bodyPr>
            <a:normAutofit fontScale="92500" lnSpcReduction="10000"/>
          </a:bodyPr>
          <a:lstStyle/>
          <a:p>
            <a:r>
              <a:rPr lang="en-US" dirty="0"/>
              <a:t>One application of a stack is to check if left and right symbols are </a:t>
            </a:r>
            <a:r>
              <a:rPr lang="en-US" i="1" dirty="0"/>
              <a:t>balanced</a:t>
            </a:r>
          </a:p>
          <a:p>
            <a:r>
              <a:rPr lang="en-US" dirty="0"/>
              <a:t>For example, consider sequences containing parenthesis, brackets, and curly braces</a:t>
            </a:r>
          </a:p>
          <a:p>
            <a:r>
              <a:rPr lang="en-US" dirty="0"/>
              <a:t>An example of a valid sequence is: </a:t>
            </a:r>
            <a:r>
              <a:rPr lang="en-US" dirty="0">
                <a:latin typeface="Courier New" panose="02070309020205020404" pitchFamily="49" charset="0"/>
                <a:cs typeface="Courier New" panose="02070309020205020404" pitchFamily="49" charset="0"/>
              </a:rPr>
              <a:t>({[]()}[])</a:t>
            </a:r>
          </a:p>
          <a:p>
            <a:r>
              <a:rPr lang="en-US" dirty="0"/>
              <a:t>An example of a non-valid sequence is: </a:t>
            </a:r>
            <a:r>
              <a:rPr lang="en-US" dirty="0">
                <a:latin typeface="Courier New" panose="02070309020205020404" pitchFamily="49" charset="0"/>
                <a:cs typeface="Courier New" panose="02070309020205020404" pitchFamily="49" charset="0"/>
              </a:rPr>
              <a:t>[(])</a:t>
            </a:r>
          </a:p>
          <a:p>
            <a:r>
              <a:rPr lang="en-US" dirty="0"/>
              <a:t>Counter-example: In HTML, this is valid:</a:t>
            </a:r>
          </a:p>
          <a:p>
            <a:pPr marL="457200" lvl="1" indent="0">
              <a:buNone/>
            </a:pPr>
            <a:r>
              <a:rPr lang="en-US" dirty="0">
                <a:latin typeface="Courier New" panose="02070309020205020404" pitchFamily="49" charset="0"/>
                <a:cs typeface="Courier New" panose="02070309020205020404" pitchFamily="49" charset="0"/>
              </a:rPr>
              <a:t>&lt;b&gt; Hello &lt;i&gt; World &lt;/b&gt; Goodbye &lt;/i&gt;</a:t>
            </a:r>
          </a:p>
          <a:p>
            <a:r>
              <a:rPr lang="en-US" dirty="0"/>
              <a:t>The pseudo-code that we will examine is </a:t>
            </a:r>
            <a:r>
              <a:rPr lang="el-GR" dirty="0"/>
              <a:t>θ</a:t>
            </a:r>
            <a:r>
              <a:rPr lang="en-US" dirty="0"/>
              <a:t>(N), where N is the number of characters in the input sequence</a:t>
            </a:r>
          </a:p>
          <a:p>
            <a:r>
              <a:rPr lang="en-US" dirty="0"/>
              <a:t>There is one linear loop and everything else is constant</a:t>
            </a:r>
          </a:p>
        </p:txBody>
      </p:sp>
    </p:spTree>
    <p:extLst>
      <p:ext uri="{BB962C8B-B14F-4D97-AF65-F5344CB8AC3E}">
        <p14:creationId xmlns:p14="http://schemas.microsoft.com/office/powerpoint/2010/main" val="375376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5066-ACFE-4328-9945-70B6C76AA88B}"/>
              </a:ext>
            </a:extLst>
          </p:cNvPr>
          <p:cNvSpPr>
            <a:spLocks noGrp="1"/>
          </p:cNvSpPr>
          <p:nvPr>
            <p:ph type="title"/>
          </p:nvPr>
        </p:nvSpPr>
        <p:spPr/>
        <p:txBody>
          <a:bodyPr/>
          <a:lstStyle/>
          <a:p>
            <a:r>
              <a:rPr lang="en-US" dirty="0"/>
              <a:t>Checking Balanced Expressions Pseudo-code</a:t>
            </a:r>
          </a:p>
        </p:txBody>
      </p:sp>
      <p:sp>
        <p:nvSpPr>
          <p:cNvPr id="3" name="Content Placeholder 2">
            <a:extLst>
              <a:ext uri="{FF2B5EF4-FFF2-40B4-BE49-F238E27FC236}">
                <a16:creationId xmlns:a16="http://schemas.microsoft.com/office/drawing/2014/main" id="{77270BF3-E195-44FB-8C09-C2FD0811EE48}"/>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CheckExpression (String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s </a:t>
            </a:r>
            <a:r>
              <a:rPr lang="en-US" sz="3200" noProof="1">
                <a:latin typeface="Courier New" panose="02070309020205020404" pitchFamily="49" charset="0"/>
                <a:cs typeface="Courier New" panose="02070309020205020404" pitchFamily="49" charset="0"/>
                <a:sym typeface="Wingdings" panose="05000000000000000000" pitchFamily="2" charset="2"/>
              </a:rPr>
              <a:t></a:t>
            </a:r>
            <a:r>
              <a:rPr lang="en-US" sz="32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for each character, c, in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c is not a left or right marker, ignore it</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left marker, push c onto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right marker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pop top symbol, x, from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x is not a left marker matching c,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left and right markers are balanced</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error</a:t>
            </a:r>
          </a:p>
          <a:p>
            <a:endParaRPr lang="en-US" dirty="0"/>
          </a:p>
        </p:txBody>
      </p:sp>
    </p:spTree>
    <p:extLst>
      <p:ext uri="{BB962C8B-B14F-4D97-AF65-F5344CB8AC3E}">
        <p14:creationId xmlns:p14="http://schemas.microsoft.com/office/powerpoint/2010/main" val="559086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3FFE-D794-48DB-8301-AC7FD0429B37}"/>
              </a:ext>
            </a:extLst>
          </p:cNvPr>
          <p:cNvSpPr>
            <a:spLocks noGrp="1"/>
          </p:cNvSpPr>
          <p:nvPr>
            <p:ph type="title"/>
          </p:nvPr>
        </p:nvSpPr>
        <p:spPr/>
        <p:txBody>
          <a:bodyPr/>
          <a:lstStyle/>
          <a:p>
            <a:r>
              <a:rPr lang="en-US" dirty="0"/>
              <a:t>Dealing with Postfix Notation</a:t>
            </a:r>
          </a:p>
        </p:txBody>
      </p:sp>
      <p:sp>
        <p:nvSpPr>
          <p:cNvPr id="3" name="Content Placeholder 2">
            <a:extLst>
              <a:ext uri="{FF2B5EF4-FFF2-40B4-BE49-F238E27FC236}">
                <a16:creationId xmlns:a16="http://schemas.microsoft.com/office/drawing/2014/main" id="{339FDEB1-A6BE-415F-BE4F-CDFC37AE63A3}"/>
              </a:ext>
            </a:extLst>
          </p:cNvPr>
          <p:cNvSpPr>
            <a:spLocks noGrp="1"/>
          </p:cNvSpPr>
          <p:nvPr>
            <p:ph idx="1"/>
          </p:nvPr>
        </p:nvSpPr>
        <p:spPr/>
        <p:txBody>
          <a:bodyPr>
            <a:normAutofit fontScale="77500" lnSpcReduction="20000"/>
          </a:bodyPr>
          <a:lstStyle/>
          <a:p>
            <a:r>
              <a:rPr lang="en-US" dirty="0"/>
              <a:t>Three notations for representing mathematical expressions include:</a:t>
            </a:r>
          </a:p>
          <a:p>
            <a:pPr lvl="1"/>
            <a:r>
              <a:rPr lang="en-US" b="1" dirty="0"/>
              <a:t>Infix</a:t>
            </a:r>
            <a:r>
              <a:rPr lang="en-US" dirty="0"/>
              <a:t> notation places binary operators in between their operands (this is the notation we typically use for mathematical expressions)</a:t>
            </a:r>
          </a:p>
          <a:p>
            <a:pPr lvl="1"/>
            <a:r>
              <a:rPr lang="en-US" b="1" dirty="0"/>
              <a:t>Prefix</a:t>
            </a:r>
            <a:r>
              <a:rPr lang="en-US" dirty="0"/>
              <a:t> notation, a.k.a. </a:t>
            </a:r>
            <a:r>
              <a:rPr lang="en-US" i="1" dirty="0"/>
              <a:t>Polish notation</a:t>
            </a:r>
            <a:r>
              <a:rPr lang="en-US" dirty="0"/>
              <a:t>, places binary operators before their operands</a:t>
            </a:r>
          </a:p>
          <a:p>
            <a:pPr lvl="1"/>
            <a:r>
              <a:rPr lang="en-US" b="1" dirty="0"/>
              <a:t>Postfix</a:t>
            </a:r>
            <a:r>
              <a:rPr lang="en-US" dirty="0"/>
              <a:t> notation, a.k.a. </a:t>
            </a:r>
            <a:r>
              <a:rPr lang="en-US" i="1" dirty="0"/>
              <a:t>reverse Polish notation</a:t>
            </a:r>
            <a:r>
              <a:rPr lang="en-US" dirty="0"/>
              <a:t>, places binary operators after their operands</a:t>
            </a:r>
          </a:p>
          <a:p>
            <a:r>
              <a:rPr lang="en-US" dirty="0"/>
              <a:t>Example</a:t>
            </a:r>
          </a:p>
          <a:p>
            <a:pPr lvl="1"/>
            <a:r>
              <a:rPr lang="en-US" dirty="0"/>
              <a:t>Infix expression: </a:t>
            </a:r>
            <a:r>
              <a:rPr lang="pt-BR" dirty="0">
                <a:latin typeface="Courier New" panose="02070309020205020404" pitchFamily="49" charset="0"/>
                <a:cs typeface="Courier New" panose="02070309020205020404" pitchFamily="49" charset="0"/>
              </a:rPr>
              <a:t>a + b * c + (d * e + f) * g</a:t>
            </a:r>
          </a:p>
          <a:p>
            <a:pPr lvl="1"/>
            <a:r>
              <a:rPr lang="en-US" dirty="0">
                <a:cs typeface="Courier New" panose="02070309020205020404" pitchFamily="49" charset="0"/>
              </a:rPr>
              <a:t>Equivalent postfix expression: </a:t>
            </a:r>
            <a:r>
              <a:rPr lang="pt-BR" dirty="0">
                <a:latin typeface="Courier New" panose="02070309020205020404" pitchFamily="49" charset="0"/>
                <a:cs typeface="Courier New" panose="02070309020205020404" pitchFamily="49" charset="0"/>
              </a:rPr>
              <a:t>a b c * + d e * f + g * +</a:t>
            </a:r>
            <a:endParaRPr lang="en-US" dirty="0">
              <a:cs typeface="Courier New" panose="02070309020205020404" pitchFamily="49" charset="0"/>
            </a:endParaRPr>
          </a:p>
          <a:p>
            <a:r>
              <a:rPr lang="en-US" dirty="0"/>
              <a:t>One advantage of prefix and postfix notations over infix notation is that they don’t require parentheses</a:t>
            </a:r>
          </a:p>
          <a:p>
            <a:r>
              <a:rPr lang="en-US" dirty="0"/>
              <a:t>There is a simple linear algorithms involving stacks to evaluate postfix expressions; we will cover this shortly</a:t>
            </a:r>
          </a:p>
          <a:p>
            <a:r>
              <a:rPr lang="en-US" dirty="0"/>
              <a:t>There is also a simple linear algorithm to convert an infix expression to postfix; we won't cover this, but putting the two together, we can evaluate infix expressions in linear time</a:t>
            </a:r>
          </a:p>
        </p:txBody>
      </p:sp>
    </p:spTree>
    <p:extLst>
      <p:ext uri="{BB962C8B-B14F-4D97-AF65-F5344CB8AC3E}">
        <p14:creationId xmlns:p14="http://schemas.microsoft.com/office/powerpoint/2010/main" val="304988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F06C-598C-491D-BBE9-CF0E1F3CDF3D}"/>
              </a:ext>
            </a:extLst>
          </p:cNvPr>
          <p:cNvSpPr>
            <a:spLocks noGrp="1"/>
          </p:cNvSpPr>
          <p:nvPr>
            <p:ph type="title"/>
          </p:nvPr>
        </p:nvSpPr>
        <p:spPr/>
        <p:txBody>
          <a:bodyPr/>
          <a:lstStyle/>
          <a:p>
            <a:r>
              <a:rPr lang="en-US" dirty="0"/>
              <a:t>Evaluating Postfix Expressions Pseudo-code</a:t>
            </a:r>
          </a:p>
        </p:txBody>
      </p:sp>
      <p:sp>
        <p:nvSpPr>
          <p:cNvPr id="3" name="Content Placeholder 2">
            <a:extLst>
              <a:ext uri="{FF2B5EF4-FFF2-40B4-BE49-F238E27FC236}">
                <a16:creationId xmlns:a16="http://schemas.microsoft.com/office/drawing/2014/main" id="{0DFC18F8-432C-472A-B195-D5D06125C45A}"/>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p>
        </p:txBody>
      </p:sp>
    </p:spTree>
    <p:extLst>
      <p:ext uri="{BB962C8B-B14F-4D97-AF65-F5344CB8AC3E}">
        <p14:creationId xmlns:p14="http://schemas.microsoft.com/office/powerpoint/2010/main" val="3545227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latin typeface="Courier New" panose="02070309020205020404" pitchFamily="49" charset="0"/>
            </a:endParaRP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spTree>
    <p:extLst>
      <p:ext uri="{BB962C8B-B14F-4D97-AF65-F5344CB8AC3E}">
        <p14:creationId xmlns:p14="http://schemas.microsoft.com/office/powerpoint/2010/main" val="48668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7" name="Straight Connector 6">
            <a:extLst>
              <a:ext uri="{FF2B5EF4-FFF2-40B4-BE49-F238E27FC236}">
                <a16:creationId xmlns:a16="http://schemas.microsoft.com/office/drawing/2014/main" id="{A784840A-1F63-42E8-BE19-8758A4DC55FF}"/>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2329344-F938-4B8F-A76D-7E6AADD663F2}"/>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FCE8B7-848E-4ACE-95BF-6D602C5D9A45}"/>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4677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8996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=&gt;</a:t>
            </a: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806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6469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422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359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247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0894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974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3146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758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5565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9635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7632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4716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3592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47623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8193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702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5669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398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9693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6861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4086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4151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0865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0191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9104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6706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665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671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4128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2834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7216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2669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6833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5002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24183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4938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1414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8083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3626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a:t>
            </a: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4515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0028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826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19283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9354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8393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2326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9043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0310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73064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4482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9370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5056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97667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55760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0419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7194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83768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6346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9242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4599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097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4740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2203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17067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00118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24014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=&gt;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31164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(completed)</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=&gt;  pop and return value on s (this is the result)</a:t>
            </a:r>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7920F54A-56FB-4024-B18E-408EB8B0BDC6}"/>
              </a:ext>
            </a:extLst>
          </p:cNvPr>
          <p:cNvSpPr txBox="1"/>
          <p:nvPr/>
        </p:nvSpPr>
        <p:spPr>
          <a:xfrm>
            <a:off x="5867400" y="5588000"/>
            <a:ext cx="5676900" cy="369332"/>
          </a:xfrm>
          <a:prstGeom prst="rect">
            <a:avLst/>
          </a:prstGeom>
          <a:noFill/>
        </p:spPr>
        <p:txBody>
          <a:bodyPr wrap="square" rtlCol="0">
            <a:spAutoFit/>
          </a:bodyPr>
          <a:lstStyle/>
          <a:p>
            <a:r>
              <a:rPr lang="en-US" dirty="0">
                <a:solidFill>
                  <a:srgbClr val="FF0000"/>
                </a:solidFill>
              </a:rPr>
              <a:t>RETURN VALUE:</a:t>
            </a:r>
            <a:r>
              <a:rPr lang="en-US" dirty="0"/>
              <a:t> </a:t>
            </a:r>
            <a:r>
              <a:rPr lang="en-US" sz="1800" dirty="0">
                <a:solidFill>
                  <a:srgbClr val="FF0000"/>
                </a:solidFill>
              </a:rPr>
              <a:t>a + b*c + (d*e + f)*g</a:t>
            </a:r>
            <a:endParaRPr lang="en-US" dirty="0">
              <a:solidFill>
                <a:srgbClr val="FF0000"/>
              </a:solidFill>
            </a:endParaRPr>
          </a:p>
        </p:txBody>
      </p:sp>
    </p:spTree>
    <p:extLst>
      <p:ext uri="{BB962C8B-B14F-4D97-AF65-F5344CB8AC3E}">
        <p14:creationId xmlns:p14="http://schemas.microsoft.com/office/powerpoint/2010/main" val="10302202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E521AD-179F-4149-A21E-840381D355D2}"/>
              </a:ext>
            </a:extLst>
          </p:cNvPr>
          <p:cNvSpPr>
            <a:spLocks noGrp="1"/>
          </p:cNvSpPr>
          <p:nvPr>
            <p:ph type="title"/>
          </p:nvPr>
        </p:nvSpPr>
        <p:spPr/>
        <p:txBody>
          <a:bodyPr/>
          <a:lstStyle/>
          <a:p>
            <a:r>
              <a:rPr lang="en-US" dirty="0"/>
              <a:t>Analyzing the Postfix Evaluating Routine</a:t>
            </a:r>
          </a:p>
        </p:txBody>
      </p:sp>
      <p:sp>
        <p:nvSpPr>
          <p:cNvPr id="6" name="Content Placeholder 5">
            <a:extLst>
              <a:ext uri="{FF2B5EF4-FFF2-40B4-BE49-F238E27FC236}">
                <a16:creationId xmlns:a16="http://schemas.microsoft.com/office/drawing/2014/main" id="{FF50E9F6-E48E-4A42-8DAF-A2A008202390}"/>
              </a:ext>
            </a:extLst>
          </p:cNvPr>
          <p:cNvSpPr>
            <a:spLocks noGrp="1"/>
          </p:cNvSpPr>
          <p:nvPr>
            <p:ph idx="1"/>
          </p:nvPr>
        </p:nvSpPr>
        <p:spPr/>
        <p:txBody>
          <a:bodyPr/>
          <a:lstStyle/>
          <a:p>
            <a:r>
              <a:rPr lang="en-US" dirty="0"/>
              <a:t>There is a linear loop through all the symbols in the given expression</a:t>
            </a:r>
          </a:p>
          <a:p>
            <a:r>
              <a:rPr lang="en-US" dirty="0"/>
              <a:t>Everything else in the routine is a constant time operation</a:t>
            </a:r>
          </a:p>
          <a:p>
            <a:r>
              <a:rPr lang="en-US" dirty="0"/>
              <a:t>Therefore, the algorithm is clearly O(N), where N is the number of symbols in the expression</a:t>
            </a:r>
          </a:p>
          <a:p>
            <a:r>
              <a:rPr lang="en-US" dirty="0"/>
              <a:t>Although we won’t cover it, as mentioned, there is also a linear algorithm involving a stack to convert an infix expression to postfix</a:t>
            </a:r>
          </a:p>
          <a:p>
            <a:r>
              <a:rPr lang="en-US" dirty="0"/>
              <a:t>Putting both algorithms together, we could create a linear algorithm to evaluate infix expressions</a:t>
            </a:r>
          </a:p>
        </p:txBody>
      </p:sp>
    </p:spTree>
    <p:extLst>
      <p:ext uri="{BB962C8B-B14F-4D97-AF65-F5344CB8AC3E}">
        <p14:creationId xmlns:p14="http://schemas.microsoft.com/office/powerpoint/2010/main" val="3041266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6C68-88A6-4C57-81D6-5801F6DF5EB8}"/>
              </a:ext>
            </a:extLst>
          </p:cNvPr>
          <p:cNvSpPr>
            <a:spLocks noGrp="1"/>
          </p:cNvSpPr>
          <p:nvPr>
            <p:ph type="title"/>
          </p:nvPr>
        </p:nvSpPr>
        <p:spPr/>
        <p:txBody>
          <a:bodyPr/>
          <a:lstStyle/>
          <a:p>
            <a:r>
              <a:rPr lang="en-US" dirty="0"/>
              <a:t>The Call Stack</a:t>
            </a:r>
          </a:p>
        </p:txBody>
      </p:sp>
      <p:sp>
        <p:nvSpPr>
          <p:cNvPr id="3" name="Content Placeholder 2">
            <a:extLst>
              <a:ext uri="{FF2B5EF4-FFF2-40B4-BE49-F238E27FC236}">
                <a16:creationId xmlns:a16="http://schemas.microsoft.com/office/drawing/2014/main" id="{C0E797A1-BED9-48B1-B636-6D2516EAE0BB}"/>
              </a:ext>
            </a:extLst>
          </p:cNvPr>
          <p:cNvSpPr>
            <a:spLocks noGrp="1"/>
          </p:cNvSpPr>
          <p:nvPr>
            <p:ph idx="1"/>
          </p:nvPr>
        </p:nvSpPr>
        <p:spPr/>
        <p:txBody>
          <a:bodyPr/>
          <a:lstStyle/>
          <a:p>
            <a:r>
              <a:rPr lang="en-US" dirty="0"/>
              <a:t>We’ll talk about the </a:t>
            </a:r>
            <a:r>
              <a:rPr lang="en-US" b="1" dirty="0"/>
              <a:t>call stack </a:t>
            </a:r>
            <a:r>
              <a:rPr lang="en-US" dirty="0"/>
              <a:t>(a.k.a. the </a:t>
            </a:r>
            <a:r>
              <a:rPr lang="en-US" b="1" dirty="0"/>
              <a:t>run-time stack</a:t>
            </a:r>
            <a:r>
              <a:rPr lang="en-US" dirty="0"/>
              <a:t>, or just </a:t>
            </a:r>
            <a:r>
              <a:rPr lang="en-US" b="1" dirty="0"/>
              <a:t>the stack</a:t>
            </a:r>
            <a:r>
              <a:rPr lang="en-US" dirty="0"/>
              <a:t>) later!</a:t>
            </a:r>
          </a:p>
        </p:txBody>
      </p:sp>
    </p:spTree>
    <p:extLst>
      <p:ext uri="{BB962C8B-B14F-4D97-AF65-F5344CB8AC3E}">
        <p14:creationId xmlns:p14="http://schemas.microsoft.com/office/powerpoint/2010/main" val="1900430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08A3-4FBE-41FC-9377-10E272FAE7F2}"/>
              </a:ext>
            </a:extLst>
          </p:cNvPr>
          <p:cNvSpPr>
            <a:spLocks noGrp="1"/>
          </p:cNvSpPr>
          <p:nvPr>
            <p:ph type="title"/>
          </p:nvPr>
        </p:nvSpPr>
        <p:spPr/>
        <p:txBody>
          <a:bodyPr/>
          <a:lstStyle/>
          <a:p>
            <a:r>
              <a:rPr lang="en-US" dirty="0"/>
              <a:t>Queues</a:t>
            </a:r>
          </a:p>
        </p:txBody>
      </p:sp>
      <p:sp>
        <p:nvSpPr>
          <p:cNvPr id="3" name="Content Placeholder 2">
            <a:extLst>
              <a:ext uri="{FF2B5EF4-FFF2-40B4-BE49-F238E27FC236}">
                <a16:creationId xmlns:a16="http://schemas.microsoft.com/office/drawing/2014/main" id="{CCED7421-EBDF-4F0F-8B33-514193D7CDA5}"/>
              </a:ext>
            </a:extLst>
          </p:cNvPr>
          <p:cNvSpPr>
            <a:spLocks noGrp="1"/>
          </p:cNvSpPr>
          <p:nvPr>
            <p:ph idx="1"/>
          </p:nvPr>
        </p:nvSpPr>
        <p:spPr/>
        <p:txBody>
          <a:bodyPr>
            <a:normAutofit/>
          </a:bodyPr>
          <a:lstStyle/>
          <a:p>
            <a:r>
              <a:rPr lang="en-US" sz="2400" b="1" dirty="0"/>
              <a:t>Queues</a:t>
            </a:r>
            <a:r>
              <a:rPr lang="en-US" sz="2400" dirty="0"/>
              <a:t> are sometimes called </a:t>
            </a:r>
            <a:r>
              <a:rPr lang="en-US" sz="2400" i="1" dirty="0"/>
              <a:t>first-in, first-out </a:t>
            </a:r>
            <a:r>
              <a:rPr lang="en-US" sz="2400" dirty="0"/>
              <a:t>(</a:t>
            </a:r>
            <a:r>
              <a:rPr lang="en-US" sz="2400" b="1" dirty="0"/>
              <a:t>FIFO</a:t>
            </a:r>
            <a:r>
              <a:rPr lang="en-US" sz="2400" dirty="0"/>
              <a:t>) lists</a:t>
            </a:r>
          </a:p>
          <a:p>
            <a:r>
              <a:rPr lang="en-US" sz="2400" dirty="0"/>
              <a:t>Most modern sources use the terms </a:t>
            </a:r>
            <a:r>
              <a:rPr lang="en-US" sz="2400" b="1" dirty="0"/>
              <a:t>enqueue</a:t>
            </a:r>
            <a:r>
              <a:rPr lang="en-US" sz="2400" dirty="0"/>
              <a:t> and </a:t>
            </a:r>
            <a:r>
              <a:rPr lang="en-US" sz="2400" b="1" dirty="0"/>
              <a:t>dequeue</a:t>
            </a:r>
            <a:r>
              <a:rPr lang="en-US" sz="2400" dirty="0"/>
              <a:t> for insertions (onto the </a:t>
            </a:r>
            <a:r>
              <a:rPr lang="en-US" sz="2400" i="1" dirty="0"/>
              <a:t>back</a:t>
            </a:r>
            <a:r>
              <a:rPr lang="en-US" sz="2400" dirty="0"/>
              <a:t>, or </a:t>
            </a:r>
            <a:r>
              <a:rPr lang="en-US" sz="2400" i="1" dirty="0"/>
              <a:t>rear</a:t>
            </a:r>
            <a:r>
              <a:rPr lang="en-US" sz="2400" dirty="0"/>
              <a:t>) and deletions (from the </a:t>
            </a:r>
            <a:r>
              <a:rPr lang="en-US" sz="2400" i="1" dirty="0"/>
              <a:t>front</a:t>
            </a:r>
            <a:r>
              <a:rPr lang="en-US" sz="2400" dirty="0"/>
              <a:t>)</a:t>
            </a:r>
          </a:p>
          <a:p>
            <a:pPr lvl="1"/>
            <a:r>
              <a:rPr lang="en-US" sz="2000" dirty="0"/>
              <a:t>Some sources use </a:t>
            </a:r>
            <a:r>
              <a:rPr lang="en-US" sz="2000" i="1" dirty="0"/>
              <a:t>put</a:t>
            </a:r>
            <a:r>
              <a:rPr lang="en-US" sz="2000" dirty="0"/>
              <a:t> and </a:t>
            </a:r>
            <a:r>
              <a:rPr lang="en-US" sz="2000" i="1" dirty="0"/>
              <a:t>get</a:t>
            </a:r>
            <a:endParaRPr lang="en-US" sz="2000" dirty="0"/>
          </a:p>
          <a:p>
            <a:pPr lvl="1"/>
            <a:r>
              <a:rPr lang="en-US" sz="2000" dirty="0"/>
              <a:t>I often use </a:t>
            </a:r>
            <a:r>
              <a:rPr lang="en-US" sz="2000" b="1" dirty="0"/>
              <a:t>push</a:t>
            </a:r>
            <a:r>
              <a:rPr lang="en-US" sz="2000" dirty="0"/>
              <a:t> and </a:t>
            </a:r>
            <a:r>
              <a:rPr lang="en-US" sz="2000" b="1" dirty="0"/>
              <a:t>pop</a:t>
            </a:r>
            <a:r>
              <a:rPr lang="en-US" sz="2000" dirty="0"/>
              <a:t> (because that’s how I learned it)</a:t>
            </a:r>
          </a:p>
          <a:p>
            <a:r>
              <a:rPr lang="en-US" sz="2400" dirty="0"/>
              <a:t>As with stacks, we can implement a queue with an array-based (or vector-based) list or with a linked list</a:t>
            </a:r>
          </a:p>
          <a:p>
            <a:r>
              <a:rPr lang="en-US" sz="2400" dirty="0"/>
              <a:t>Array-based queues rely on </a:t>
            </a:r>
            <a:r>
              <a:rPr lang="en-US" sz="2400" i="1" dirty="0"/>
              <a:t>circular arrays</a:t>
            </a:r>
            <a:r>
              <a:rPr lang="en-US" sz="2400" dirty="0"/>
              <a:t>; for example:</a:t>
            </a:r>
          </a:p>
          <a:p>
            <a:endParaRPr lang="en-US" dirty="0"/>
          </a:p>
        </p:txBody>
      </p:sp>
      <p:pic>
        <p:nvPicPr>
          <p:cNvPr id="8" name="Picture 7">
            <a:extLst>
              <a:ext uri="{FF2B5EF4-FFF2-40B4-BE49-F238E27FC236}">
                <a16:creationId xmlns:a16="http://schemas.microsoft.com/office/drawing/2014/main" id="{DBBD07BA-32BB-4116-95A1-1A94FD6A03AD}"/>
              </a:ext>
            </a:extLst>
          </p:cNvPr>
          <p:cNvPicPr>
            <a:picLocks noChangeAspect="1"/>
          </p:cNvPicPr>
          <p:nvPr/>
        </p:nvPicPr>
        <p:blipFill>
          <a:blip r:embed="rId2"/>
          <a:stretch>
            <a:fillRect/>
          </a:stretch>
        </p:blipFill>
        <p:spPr>
          <a:xfrm>
            <a:off x="3703016" y="5013234"/>
            <a:ext cx="4785967" cy="1163729"/>
          </a:xfrm>
          <a:prstGeom prst="rect">
            <a:avLst/>
          </a:prstGeom>
        </p:spPr>
      </p:pic>
    </p:spTree>
    <p:extLst>
      <p:ext uri="{BB962C8B-B14F-4D97-AF65-F5344CB8AC3E}">
        <p14:creationId xmlns:p14="http://schemas.microsoft.com/office/powerpoint/2010/main" val="37360040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F6A1-3F17-4F47-BC18-2D4ECC3DA4A4}"/>
              </a:ext>
            </a:extLst>
          </p:cNvPr>
          <p:cNvSpPr>
            <a:spLocks noGrp="1"/>
          </p:cNvSpPr>
          <p:nvPr>
            <p:ph type="title"/>
          </p:nvPr>
        </p:nvSpPr>
        <p:spPr/>
        <p:txBody>
          <a:bodyPr/>
          <a:lstStyle/>
          <a:p>
            <a:r>
              <a:rPr lang="en-US" dirty="0"/>
              <a:t>Applications of Queues</a:t>
            </a:r>
          </a:p>
        </p:txBody>
      </p:sp>
      <p:sp>
        <p:nvSpPr>
          <p:cNvPr id="3" name="Content Placeholder 2">
            <a:extLst>
              <a:ext uri="{FF2B5EF4-FFF2-40B4-BE49-F238E27FC236}">
                <a16:creationId xmlns:a16="http://schemas.microsoft.com/office/drawing/2014/main" id="{C8AE42AF-F9A1-4242-91F6-087461BCD220}"/>
              </a:ext>
            </a:extLst>
          </p:cNvPr>
          <p:cNvSpPr>
            <a:spLocks noGrp="1"/>
          </p:cNvSpPr>
          <p:nvPr>
            <p:ph idx="1"/>
          </p:nvPr>
        </p:nvSpPr>
        <p:spPr/>
        <p:txBody>
          <a:bodyPr/>
          <a:lstStyle/>
          <a:p>
            <a:r>
              <a:rPr lang="en-US" dirty="0"/>
              <a:t>Handling requests (e.g., a printer queue)</a:t>
            </a:r>
          </a:p>
          <a:p>
            <a:r>
              <a:rPr lang="en-US" dirty="0"/>
              <a:t>Handling phone calls</a:t>
            </a:r>
          </a:p>
          <a:p>
            <a:r>
              <a:rPr lang="en-US" dirty="0"/>
              <a:t>A branch of mathematics known as </a:t>
            </a:r>
            <a:r>
              <a:rPr lang="en-US" i="1" dirty="0"/>
              <a:t>queueing theory</a:t>
            </a:r>
            <a:r>
              <a:rPr lang="en-US" dirty="0"/>
              <a:t> deals with probabilistic approximations of various statistics concerning queues</a:t>
            </a:r>
          </a:p>
          <a:p>
            <a:r>
              <a:rPr lang="en-US" dirty="0"/>
              <a:t>Stacks, queues, and other forms of generalized lists are also used for:</a:t>
            </a:r>
          </a:p>
          <a:p>
            <a:pPr lvl="1"/>
            <a:r>
              <a:rPr lang="en-US" dirty="0"/>
              <a:t>A variety of complex search strategies</a:t>
            </a:r>
          </a:p>
          <a:p>
            <a:pPr lvl="1"/>
            <a:r>
              <a:rPr lang="en-US" dirty="0"/>
              <a:t>A variety of AI algorithms</a:t>
            </a:r>
          </a:p>
          <a:p>
            <a:pPr lvl="1"/>
            <a:r>
              <a:rPr lang="en-US" dirty="0"/>
              <a:t>A variety of graph-related algorithms</a:t>
            </a:r>
          </a:p>
          <a:p>
            <a:pPr lvl="1"/>
            <a:r>
              <a:rPr lang="en-US" dirty="0"/>
              <a:t>Components of more advanced data structures</a:t>
            </a:r>
          </a:p>
        </p:txBody>
      </p:sp>
    </p:spTree>
    <p:extLst>
      <p:ext uri="{BB962C8B-B14F-4D97-AF65-F5344CB8AC3E}">
        <p14:creationId xmlns:p14="http://schemas.microsoft.com/office/powerpoint/2010/main" val="3977505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7B09-674D-4411-83A3-F9D786E487E6}"/>
              </a:ext>
            </a:extLst>
          </p:cNvPr>
          <p:cNvSpPr>
            <a:spLocks noGrp="1"/>
          </p:cNvSpPr>
          <p:nvPr>
            <p:ph type="title"/>
          </p:nvPr>
        </p:nvSpPr>
        <p:spPr/>
        <p:txBody>
          <a:bodyPr/>
          <a:lstStyle/>
          <a:p>
            <a:r>
              <a:rPr lang="en-US" dirty="0"/>
              <a:t>How a Program Uses Memory</a:t>
            </a:r>
          </a:p>
        </p:txBody>
      </p:sp>
      <p:sp>
        <p:nvSpPr>
          <p:cNvPr id="3" name="Content Placeholder 2">
            <a:extLst>
              <a:ext uri="{FF2B5EF4-FFF2-40B4-BE49-F238E27FC236}">
                <a16:creationId xmlns:a16="http://schemas.microsoft.com/office/drawing/2014/main" id="{968C191A-0A2C-4DDD-9D60-F5E7B00F4615}"/>
              </a:ext>
            </a:extLst>
          </p:cNvPr>
          <p:cNvSpPr>
            <a:spLocks noGrp="1"/>
          </p:cNvSpPr>
          <p:nvPr>
            <p:ph idx="1"/>
          </p:nvPr>
        </p:nvSpPr>
        <p:spPr/>
        <p:txBody>
          <a:bodyPr/>
          <a:lstStyle/>
          <a:p>
            <a:r>
              <a:rPr lang="en-US" dirty="0"/>
              <a:t>When running a computer program, </a:t>
            </a:r>
            <a:r>
              <a:rPr lang="en-US" b="1" dirty="0"/>
              <a:t>RAM</a:t>
            </a:r>
            <a:r>
              <a:rPr lang="en-US" dirty="0"/>
              <a:t> is divided into three segments:</a:t>
            </a:r>
          </a:p>
          <a:p>
            <a:pPr lvl="1"/>
            <a:r>
              <a:rPr lang="en-US" b="1" dirty="0"/>
              <a:t>Static memory </a:t>
            </a:r>
            <a:r>
              <a:rPr lang="en-US" dirty="0"/>
              <a:t>(stores the program’s machine code, global variables, and static data members)</a:t>
            </a:r>
          </a:p>
          <a:p>
            <a:pPr lvl="1"/>
            <a:r>
              <a:rPr lang="en-US" b="1" dirty="0"/>
              <a:t>The stack</a:t>
            </a:r>
            <a:r>
              <a:rPr lang="en-US" dirty="0"/>
              <a:t>, a.k.a. the</a:t>
            </a:r>
            <a:r>
              <a:rPr lang="en-US" i="1" dirty="0"/>
              <a:t> run-time stack </a:t>
            </a:r>
            <a:r>
              <a:rPr lang="en-US" dirty="0"/>
              <a:t>or the </a:t>
            </a:r>
            <a:r>
              <a:rPr lang="en-US" i="1" dirty="0"/>
              <a:t>call stack </a:t>
            </a:r>
            <a:r>
              <a:rPr lang="en-US" dirty="0"/>
              <a:t>(stores </a:t>
            </a:r>
            <a:r>
              <a:rPr lang="en-US" i="1" dirty="0"/>
              <a:t>activation records</a:t>
            </a:r>
            <a:r>
              <a:rPr lang="en-US" dirty="0"/>
              <a:t>, a.k.a. </a:t>
            </a:r>
            <a:r>
              <a:rPr lang="en-US" i="1" dirty="0"/>
              <a:t>stack frames</a:t>
            </a:r>
            <a:r>
              <a:rPr lang="en-US" dirty="0"/>
              <a:t>)</a:t>
            </a:r>
          </a:p>
          <a:p>
            <a:pPr lvl="1"/>
            <a:r>
              <a:rPr lang="en-US" b="1" dirty="0"/>
              <a:t>The heap</a:t>
            </a:r>
            <a:r>
              <a:rPr lang="en-US" dirty="0"/>
              <a:t>, a.k.a. </a:t>
            </a:r>
            <a:r>
              <a:rPr lang="en-US" i="1" dirty="0"/>
              <a:t>dynamic memory </a:t>
            </a:r>
            <a:r>
              <a:rPr lang="en-US" dirty="0"/>
              <a:t>(stores all dynamically allocated memory)</a:t>
            </a:r>
          </a:p>
          <a:p>
            <a:r>
              <a:rPr lang="en-US" dirty="0"/>
              <a:t>Other types of memory used by programs include </a:t>
            </a:r>
            <a:r>
              <a:rPr lang="en-US" i="1" dirty="0"/>
              <a:t>registers</a:t>
            </a:r>
            <a:r>
              <a:rPr lang="en-US" dirty="0"/>
              <a:t>, the </a:t>
            </a:r>
            <a:r>
              <a:rPr lang="en-US" i="1" dirty="0"/>
              <a:t>cache</a:t>
            </a:r>
            <a:r>
              <a:rPr lang="en-US" dirty="0"/>
              <a:t>, and sometimes </a:t>
            </a:r>
            <a:r>
              <a:rPr lang="en-US" i="1" dirty="0"/>
              <a:t>virtual memory</a:t>
            </a:r>
          </a:p>
          <a:p>
            <a:pPr lvl="1"/>
            <a:endParaRPr lang="en-US" dirty="0"/>
          </a:p>
        </p:txBody>
      </p:sp>
    </p:spTree>
    <p:extLst>
      <p:ext uri="{BB962C8B-B14F-4D97-AF65-F5344CB8AC3E}">
        <p14:creationId xmlns:p14="http://schemas.microsoft.com/office/powerpoint/2010/main" val="40627098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BEB5-F72E-41E6-B8E3-A076FB5FF66B}"/>
              </a:ext>
            </a:extLst>
          </p:cNvPr>
          <p:cNvSpPr>
            <a:spLocks noGrp="1"/>
          </p:cNvSpPr>
          <p:nvPr>
            <p:ph type="title"/>
          </p:nvPr>
        </p:nvSpPr>
        <p:spPr/>
        <p:txBody>
          <a:bodyPr/>
          <a:lstStyle/>
          <a:p>
            <a:r>
              <a:rPr lang="en-US" dirty="0"/>
              <a:t>Memory Components used by Programs</a:t>
            </a:r>
          </a:p>
        </p:txBody>
      </p:sp>
      <p:pic>
        <p:nvPicPr>
          <p:cNvPr id="9" name="Content Placeholder 8" descr="A close up of text on a white background&#10;&#10;Description automatically generated">
            <a:extLst>
              <a:ext uri="{FF2B5EF4-FFF2-40B4-BE49-F238E27FC236}">
                <a16:creationId xmlns:a16="http://schemas.microsoft.com/office/drawing/2014/main" id="{C3E8530D-9BA3-434F-AE6C-E7DB96324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728" y="1628123"/>
            <a:ext cx="8924544" cy="4864752"/>
          </a:xfrm>
        </p:spPr>
      </p:pic>
    </p:spTree>
    <p:extLst>
      <p:ext uri="{BB962C8B-B14F-4D97-AF65-F5344CB8AC3E}">
        <p14:creationId xmlns:p14="http://schemas.microsoft.com/office/powerpoint/2010/main" val="20736158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9A0B-BF3A-47CD-9B86-23D23CEC132C}"/>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8E0DEFDA-C0F9-46A2-A2A8-AEE24C817118}"/>
              </a:ext>
            </a:extLst>
          </p:cNvPr>
          <p:cNvSpPr>
            <a:spLocks noGrp="1"/>
          </p:cNvSpPr>
          <p:nvPr>
            <p:ph idx="1"/>
          </p:nvPr>
        </p:nvSpPr>
        <p:spPr/>
        <p:txBody>
          <a:bodyPr>
            <a:normAutofit fontScale="85000" lnSpcReduction="20000"/>
          </a:bodyPr>
          <a:lstStyle/>
          <a:p>
            <a:r>
              <a:rPr lang="en-US" b="1" dirty="0"/>
              <a:t>The stack </a:t>
            </a:r>
            <a:r>
              <a:rPr lang="en-US" dirty="0"/>
              <a:t>(a.k.a. the </a:t>
            </a:r>
            <a:r>
              <a:rPr lang="en-US" i="1" dirty="0"/>
              <a:t>call stack </a:t>
            </a:r>
            <a:r>
              <a:rPr lang="en-US" dirty="0"/>
              <a:t>or the </a:t>
            </a:r>
            <a:r>
              <a:rPr lang="en-US" i="1" dirty="0"/>
              <a:t>run-time stack</a:t>
            </a:r>
            <a:r>
              <a:rPr lang="en-US" dirty="0"/>
              <a:t>) is, literally, a stack of </a:t>
            </a:r>
            <a:r>
              <a:rPr lang="en-US" b="1" dirty="0"/>
              <a:t>activation records</a:t>
            </a:r>
            <a:r>
              <a:rPr lang="en-US" dirty="0"/>
              <a:t>, a.k.a. </a:t>
            </a:r>
            <a:r>
              <a:rPr lang="en-US" i="1" dirty="0"/>
              <a:t>stack frames</a:t>
            </a:r>
            <a:endParaRPr lang="en-US" dirty="0"/>
          </a:p>
          <a:p>
            <a:r>
              <a:rPr lang="en-US" dirty="0"/>
              <a:t>The stack contains an activation record for all functions (including member functions) that have been called but have not yet returned</a:t>
            </a:r>
          </a:p>
          <a:p>
            <a:r>
              <a:rPr lang="en-US" dirty="0"/>
              <a:t>Each activation record corresponds to one such function or member function, and includes memory to store:</a:t>
            </a:r>
          </a:p>
          <a:p>
            <a:pPr lvl="1"/>
            <a:r>
              <a:rPr lang="en-US" b="1" dirty="0"/>
              <a:t>Parameters</a:t>
            </a:r>
            <a:r>
              <a:rPr lang="en-US" dirty="0"/>
              <a:t> (originally filled in with </a:t>
            </a:r>
            <a:r>
              <a:rPr lang="en-US" i="1" dirty="0"/>
              <a:t>arguments</a:t>
            </a:r>
            <a:r>
              <a:rPr lang="en-US" dirty="0"/>
              <a:t> passed to the parameters)</a:t>
            </a:r>
          </a:p>
          <a:p>
            <a:pPr lvl="1"/>
            <a:r>
              <a:rPr lang="en-US" b="1" dirty="0"/>
              <a:t>Machine status info </a:t>
            </a:r>
            <a:r>
              <a:rPr lang="en-US" dirty="0"/>
              <a:t>(any information that needs to be backed up when the function is called and restored when the function returns)</a:t>
            </a:r>
          </a:p>
          <a:p>
            <a:pPr lvl="1"/>
            <a:r>
              <a:rPr lang="en-US" b="1" dirty="0"/>
              <a:t>Local variables </a:t>
            </a:r>
            <a:r>
              <a:rPr lang="en-US" dirty="0"/>
              <a:t>and </a:t>
            </a:r>
            <a:r>
              <a:rPr lang="en-US" b="1" dirty="0"/>
              <a:t>temporary variables</a:t>
            </a:r>
            <a:r>
              <a:rPr lang="en-US" dirty="0"/>
              <a:t> (a.k.a. </a:t>
            </a:r>
            <a:r>
              <a:rPr lang="en-US" i="1" dirty="0"/>
              <a:t>temp variables</a:t>
            </a:r>
            <a:r>
              <a:rPr lang="en-US" dirty="0"/>
              <a:t>)</a:t>
            </a:r>
          </a:p>
          <a:p>
            <a:r>
              <a:rPr lang="en-US" dirty="0"/>
              <a:t>If there is a </a:t>
            </a:r>
            <a:r>
              <a:rPr lang="en-US" i="1" dirty="0"/>
              <a:t>return value</a:t>
            </a:r>
            <a:r>
              <a:rPr lang="en-US" dirty="0"/>
              <a:t>, this is also stored in the activation record</a:t>
            </a:r>
          </a:p>
          <a:p>
            <a:r>
              <a:rPr lang="en-US" i="1" dirty="0"/>
              <a:t>Not all sources will depict activation records the same way </a:t>
            </a:r>
            <a:r>
              <a:rPr lang="en-US" dirty="0"/>
              <a:t>(i.e., the parts may be labeled differently or drawn in different orders)</a:t>
            </a:r>
          </a:p>
        </p:txBody>
      </p:sp>
    </p:spTree>
    <p:extLst>
      <p:ext uri="{BB962C8B-B14F-4D97-AF65-F5344CB8AC3E}">
        <p14:creationId xmlns:p14="http://schemas.microsoft.com/office/powerpoint/2010/main" val="25368476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07EC-EE3E-4B3F-A2FA-EA9E748CB2C2}"/>
              </a:ext>
            </a:extLst>
          </p:cNvPr>
          <p:cNvSpPr>
            <a:spLocks noGrp="1"/>
          </p:cNvSpPr>
          <p:nvPr>
            <p:ph type="title"/>
          </p:nvPr>
        </p:nvSpPr>
        <p:spPr/>
        <p:txBody>
          <a:bodyPr/>
          <a:lstStyle/>
          <a:p>
            <a:r>
              <a:rPr lang="en-US" dirty="0"/>
              <a:t>Activation Records (one possibility)</a:t>
            </a:r>
          </a:p>
        </p:txBody>
      </p:sp>
      <p:pic>
        <p:nvPicPr>
          <p:cNvPr id="5" name="Content Placeholder 4" descr="A close up of text on a white background&#10;&#10;Description automatically generated">
            <a:extLst>
              <a:ext uri="{FF2B5EF4-FFF2-40B4-BE49-F238E27FC236}">
                <a16:creationId xmlns:a16="http://schemas.microsoft.com/office/drawing/2014/main" id="{3B08076D-C55C-42BC-8A4E-5CAADABEA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4954" y="2158778"/>
            <a:ext cx="3022092" cy="3685032"/>
          </a:xfrm>
        </p:spPr>
      </p:pic>
    </p:spTree>
    <p:extLst>
      <p:ext uri="{BB962C8B-B14F-4D97-AF65-F5344CB8AC3E}">
        <p14:creationId xmlns:p14="http://schemas.microsoft.com/office/powerpoint/2010/main" val="1705120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35CC-2117-4691-8253-9C136003E23A}"/>
              </a:ext>
            </a:extLst>
          </p:cNvPr>
          <p:cNvSpPr>
            <a:spLocks noGrp="1"/>
          </p:cNvSpPr>
          <p:nvPr>
            <p:ph type="title"/>
          </p:nvPr>
        </p:nvSpPr>
        <p:spPr/>
        <p:txBody>
          <a:bodyPr/>
          <a:lstStyle/>
          <a:p>
            <a:r>
              <a:rPr lang="en-US" dirty="0"/>
              <a:t>Function Calls and Returns</a:t>
            </a:r>
          </a:p>
        </p:txBody>
      </p:sp>
      <p:sp>
        <p:nvSpPr>
          <p:cNvPr id="3" name="Content Placeholder 2">
            <a:extLst>
              <a:ext uri="{FF2B5EF4-FFF2-40B4-BE49-F238E27FC236}">
                <a16:creationId xmlns:a16="http://schemas.microsoft.com/office/drawing/2014/main" id="{2A37140C-EFEF-4D9E-8AF0-D13E768C8883}"/>
              </a:ext>
            </a:extLst>
          </p:cNvPr>
          <p:cNvSpPr>
            <a:spLocks noGrp="1"/>
          </p:cNvSpPr>
          <p:nvPr>
            <p:ph idx="1"/>
          </p:nvPr>
        </p:nvSpPr>
        <p:spPr/>
        <p:txBody>
          <a:bodyPr>
            <a:normAutofit fontScale="92500" lnSpcReduction="20000"/>
          </a:bodyPr>
          <a:lstStyle/>
          <a:p>
            <a:r>
              <a:rPr lang="en-US" dirty="0"/>
              <a:t>Whenever a function (or member function) is called:</a:t>
            </a:r>
          </a:p>
          <a:p>
            <a:pPr lvl="1"/>
            <a:r>
              <a:rPr lang="en-US" i="1" dirty="0"/>
              <a:t>Arguments</a:t>
            </a:r>
            <a:r>
              <a:rPr lang="en-US" dirty="0"/>
              <a:t> (sometimes called actual arguments or actual parameters) are copied to </a:t>
            </a:r>
            <a:r>
              <a:rPr lang="en-US" i="1" dirty="0"/>
              <a:t>parameters</a:t>
            </a:r>
            <a:r>
              <a:rPr lang="en-US" dirty="0"/>
              <a:t> (sometimes formal arguments or formal parameters)</a:t>
            </a:r>
          </a:p>
          <a:p>
            <a:pPr lvl="1"/>
            <a:r>
              <a:rPr lang="en-US" dirty="0"/>
              <a:t>Certain registers (e.g., the </a:t>
            </a:r>
            <a:r>
              <a:rPr lang="en-US" i="1" dirty="0"/>
              <a:t>program counter</a:t>
            </a:r>
            <a:r>
              <a:rPr lang="en-US" dirty="0"/>
              <a:t> and registers containing pointers to each section of the current activation record) are backed up</a:t>
            </a:r>
          </a:p>
          <a:p>
            <a:pPr lvl="1"/>
            <a:r>
              <a:rPr lang="en-US" dirty="0"/>
              <a:t>Many compilers back up all registers to keep things simple</a:t>
            </a:r>
          </a:p>
          <a:p>
            <a:pPr lvl="1"/>
            <a:r>
              <a:rPr lang="en-US" dirty="0"/>
              <a:t>Space is set aside for all local variables and temp variables</a:t>
            </a:r>
          </a:p>
          <a:p>
            <a:r>
              <a:rPr lang="en-US" dirty="0"/>
              <a:t>Whenever a function (or member function) returns:</a:t>
            </a:r>
          </a:p>
          <a:p>
            <a:pPr lvl="1"/>
            <a:r>
              <a:rPr lang="en-US" dirty="0"/>
              <a:t>If the function returns a value, the value is placed at the appropriate location in the activation record</a:t>
            </a:r>
          </a:p>
          <a:p>
            <a:pPr lvl="1"/>
            <a:r>
              <a:rPr lang="en-US" dirty="0"/>
              <a:t>Machine status info is restored, which includes restoring the program counter, pointers to the various sections of the previous activation record, etc.</a:t>
            </a:r>
          </a:p>
          <a:p>
            <a:r>
              <a:rPr lang="en-US" dirty="0"/>
              <a:t>When a program is compiled, the compiler places all necessary machine code instructions for function calls and returns in the executable</a:t>
            </a:r>
          </a:p>
        </p:txBody>
      </p:sp>
    </p:spTree>
    <p:extLst>
      <p:ext uri="{BB962C8B-B14F-4D97-AF65-F5344CB8AC3E}">
        <p14:creationId xmlns:p14="http://schemas.microsoft.com/office/powerpoint/2010/main" val="29057469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BC3-B99F-4D3D-A1AF-FA3AA1C3D57A}"/>
              </a:ext>
            </a:extLst>
          </p:cNvPr>
          <p:cNvSpPr>
            <a:spLocks noGrp="1"/>
          </p:cNvSpPr>
          <p:nvPr>
            <p:ph type="title"/>
          </p:nvPr>
        </p:nvSpPr>
        <p:spPr/>
        <p:txBody>
          <a:bodyPr/>
          <a:lstStyle/>
          <a:p>
            <a:r>
              <a:rPr lang="en-US" dirty="0"/>
              <a:t>More on Activation Records</a:t>
            </a:r>
          </a:p>
        </p:txBody>
      </p:sp>
      <p:sp>
        <p:nvSpPr>
          <p:cNvPr id="3" name="Content Placeholder 2">
            <a:extLst>
              <a:ext uri="{FF2B5EF4-FFF2-40B4-BE49-F238E27FC236}">
                <a16:creationId xmlns:a16="http://schemas.microsoft.com/office/drawing/2014/main" id="{9AC2C0F2-5049-4787-89D2-4DF0340B31CD}"/>
              </a:ext>
            </a:extLst>
          </p:cNvPr>
          <p:cNvSpPr>
            <a:spLocks noGrp="1"/>
          </p:cNvSpPr>
          <p:nvPr>
            <p:ph idx="1"/>
          </p:nvPr>
        </p:nvSpPr>
        <p:spPr/>
        <p:txBody>
          <a:bodyPr>
            <a:normAutofit fontScale="92500" lnSpcReduction="10000"/>
          </a:bodyPr>
          <a:lstStyle/>
          <a:p>
            <a:r>
              <a:rPr lang="en-US" dirty="0"/>
              <a:t>Special registers typically contain pointers to the start of each section of the activation record</a:t>
            </a:r>
          </a:p>
          <a:p>
            <a:pPr lvl="1"/>
            <a:r>
              <a:rPr lang="en-US" dirty="0"/>
              <a:t>These are updated when a function is called and a new activation record is created (i.e., is pushed onto the stack)</a:t>
            </a:r>
          </a:p>
          <a:p>
            <a:pPr lvl="1"/>
            <a:r>
              <a:rPr lang="en-US" dirty="0"/>
              <a:t>The old values of these registers are backed up in the section of the new activation record that stores machine status info (possibly along with all other registers)</a:t>
            </a:r>
          </a:p>
          <a:p>
            <a:pPr lvl="1"/>
            <a:r>
              <a:rPr lang="en-US" dirty="0"/>
              <a:t>The old values are restored when the function returns (i.e., a pop from the stack), so they automatically point to the appropriate sections of the caller’s activation record</a:t>
            </a:r>
          </a:p>
          <a:p>
            <a:pPr lvl="1"/>
            <a:r>
              <a:rPr lang="en-US" dirty="0"/>
              <a:t>In the machine code, parameters, local variables, and temp variables are just offsets from these pointers</a:t>
            </a:r>
          </a:p>
          <a:p>
            <a:pPr lvl="1"/>
            <a:r>
              <a:rPr lang="en-US" dirty="0"/>
              <a:t>Therefore, it doesn’t matter where in the stack an activation record resides</a:t>
            </a:r>
          </a:p>
          <a:p>
            <a:r>
              <a:rPr lang="en-US" dirty="0"/>
              <a:t>Temp variables are needed because the assembly code and machine code contain more variables than the source code</a:t>
            </a:r>
          </a:p>
        </p:txBody>
      </p:sp>
    </p:spTree>
    <p:extLst>
      <p:ext uri="{BB962C8B-B14F-4D97-AF65-F5344CB8AC3E}">
        <p14:creationId xmlns:p14="http://schemas.microsoft.com/office/powerpoint/2010/main" val="2637206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ECFB-0951-4A20-9D8D-04CD986F11CE}"/>
              </a:ext>
            </a:extLst>
          </p:cNvPr>
          <p:cNvSpPr>
            <a:spLocks noGrp="1"/>
          </p:cNvSpPr>
          <p:nvPr>
            <p:ph type="title"/>
          </p:nvPr>
        </p:nvSpPr>
        <p:spPr/>
        <p:txBody>
          <a:bodyPr/>
          <a:lstStyle/>
          <a:p>
            <a:r>
              <a:rPr lang="en-US" dirty="0"/>
              <a:t>Temp variables</a:t>
            </a:r>
          </a:p>
        </p:txBody>
      </p:sp>
      <p:sp>
        <p:nvSpPr>
          <p:cNvPr id="3" name="Content Placeholder 2">
            <a:extLst>
              <a:ext uri="{FF2B5EF4-FFF2-40B4-BE49-F238E27FC236}">
                <a16:creationId xmlns:a16="http://schemas.microsoft.com/office/drawing/2014/main" id="{CDE21229-F094-48AB-92BC-E4E0A764CDD9}"/>
              </a:ext>
            </a:extLst>
          </p:cNvPr>
          <p:cNvSpPr>
            <a:spLocks noGrp="1"/>
          </p:cNvSpPr>
          <p:nvPr>
            <p:ph idx="1"/>
          </p:nvPr>
        </p:nvSpPr>
        <p:spPr/>
        <p:txBody>
          <a:bodyPr/>
          <a:lstStyle/>
          <a:p>
            <a:r>
              <a:rPr lang="en-US" dirty="0"/>
              <a:t>Consider a C or C++ statement such as:</a:t>
            </a:r>
          </a:p>
          <a:p>
            <a:pPr marL="0" indent="0">
              <a:buNone/>
            </a:pPr>
            <a:r>
              <a:rPr lang="en-US" dirty="0">
                <a:latin typeface="Courier New" panose="02070309020205020404" pitchFamily="49" charset="0"/>
                <a:cs typeface="Courier New" panose="02070309020205020404" pitchFamily="49" charset="0"/>
              </a:rPr>
              <a:t>	x = a * b + c * d;</a:t>
            </a:r>
          </a:p>
          <a:p>
            <a:r>
              <a:rPr lang="en-US" dirty="0"/>
              <a:t>Clearly, this can not be implemented by a single assembly code or machine code statement</a:t>
            </a:r>
          </a:p>
          <a:p>
            <a:r>
              <a:rPr lang="en-US" dirty="0"/>
              <a:t>Pseudo-assembly code may look more like this (introducing two additional temp variables):</a:t>
            </a:r>
          </a:p>
          <a:p>
            <a:pPr marL="0" indent="0">
              <a:buNone/>
            </a:pPr>
            <a:r>
              <a:rPr lang="en-US" dirty="0">
                <a:latin typeface="Courier New" panose="02070309020205020404" pitchFamily="49" charset="0"/>
                <a:cs typeface="Courier New" panose="02070309020205020404" pitchFamily="49" charset="0"/>
              </a:rPr>
              <a:t>	t1 := a*b</a:t>
            </a:r>
          </a:p>
          <a:p>
            <a:pPr marL="0" indent="0">
              <a:buNone/>
            </a:pPr>
            <a:r>
              <a:rPr lang="en-US" dirty="0">
                <a:latin typeface="Courier New" panose="02070309020205020404" pitchFamily="49" charset="0"/>
                <a:cs typeface="Courier New" panose="02070309020205020404" pitchFamily="49" charset="0"/>
              </a:rPr>
              <a:t>	t2 := c*d</a:t>
            </a:r>
          </a:p>
          <a:p>
            <a:pPr marL="0" indent="0">
              <a:buNone/>
            </a:pPr>
            <a:r>
              <a:rPr lang="en-US" dirty="0">
                <a:latin typeface="Courier New" panose="02070309020205020404" pitchFamily="49" charset="0"/>
                <a:cs typeface="Courier New" panose="02070309020205020404" pitchFamily="49" charset="0"/>
              </a:rPr>
              <a:t>	x := t1+t2</a:t>
            </a:r>
          </a:p>
        </p:txBody>
      </p:sp>
    </p:spTree>
    <p:extLst>
      <p:ext uri="{BB962C8B-B14F-4D97-AF65-F5344CB8AC3E}">
        <p14:creationId xmlns:p14="http://schemas.microsoft.com/office/powerpoint/2010/main" val="3943754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E21A-64ED-4DDB-8BDE-DA2B300B9A85}"/>
              </a:ext>
            </a:extLst>
          </p:cNvPr>
          <p:cNvSpPr>
            <a:spLocks noGrp="1"/>
          </p:cNvSpPr>
          <p:nvPr>
            <p:ph type="title"/>
          </p:nvPr>
        </p:nvSpPr>
        <p:spPr/>
        <p:txBody>
          <a:bodyPr/>
          <a:lstStyle/>
          <a:p>
            <a:r>
              <a:rPr lang="en-US" dirty="0"/>
              <a:t>The Stack: Example</a:t>
            </a:r>
          </a:p>
        </p:txBody>
      </p:sp>
      <p:pic>
        <p:nvPicPr>
          <p:cNvPr id="7" name="Picture 6" descr="A close up of text on a white background&#10;&#10;Description automatically generated">
            <a:extLst>
              <a:ext uri="{FF2B5EF4-FFF2-40B4-BE49-F238E27FC236}">
                <a16:creationId xmlns:a16="http://schemas.microsoft.com/office/drawing/2014/main" id="{BEC18246-6EAC-49EA-A73D-7A48158E1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406" y="1372812"/>
            <a:ext cx="7079187" cy="5120063"/>
          </a:xfrm>
          <a:prstGeom prst="rect">
            <a:avLst/>
          </a:prstGeom>
        </p:spPr>
      </p:pic>
    </p:spTree>
    <p:extLst>
      <p:ext uri="{BB962C8B-B14F-4D97-AF65-F5344CB8AC3E}">
        <p14:creationId xmlns:p14="http://schemas.microsoft.com/office/powerpoint/2010/main" val="17126906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05C8-F15F-4EE4-B9B4-18489B159DCD}"/>
              </a:ext>
            </a:extLst>
          </p:cNvPr>
          <p:cNvSpPr>
            <a:spLocks noGrp="1"/>
          </p:cNvSpPr>
          <p:nvPr>
            <p:ph type="title"/>
          </p:nvPr>
        </p:nvSpPr>
        <p:spPr/>
        <p:txBody>
          <a:bodyPr/>
          <a:lstStyle/>
          <a:p>
            <a:r>
              <a:rPr lang="en-US" dirty="0"/>
              <a:t>Benefits of the Call Stack</a:t>
            </a:r>
          </a:p>
        </p:txBody>
      </p:sp>
      <p:sp>
        <p:nvSpPr>
          <p:cNvPr id="3" name="Content Placeholder 2">
            <a:extLst>
              <a:ext uri="{FF2B5EF4-FFF2-40B4-BE49-F238E27FC236}">
                <a16:creationId xmlns:a16="http://schemas.microsoft.com/office/drawing/2014/main" id="{CC6E5823-0DFF-439D-8A3E-437DC2268783}"/>
              </a:ext>
            </a:extLst>
          </p:cNvPr>
          <p:cNvSpPr>
            <a:spLocks noGrp="1"/>
          </p:cNvSpPr>
          <p:nvPr>
            <p:ph idx="1"/>
          </p:nvPr>
        </p:nvSpPr>
        <p:spPr/>
        <p:txBody>
          <a:bodyPr/>
          <a:lstStyle/>
          <a:p>
            <a:r>
              <a:rPr lang="en-US" dirty="0"/>
              <a:t>It is used for </a:t>
            </a:r>
            <a:r>
              <a:rPr lang="en-US" i="1" dirty="0"/>
              <a:t>exception handling</a:t>
            </a:r>
          </a:p>
          <a:p>
            <a:r>
              <a:rPr lang="en-US" i="1" dirty="0"/>
              <a:t>Debuggers</a:t>
            </a:r>
            <a:r>
              <a:rPr lang="en-US" dirty="0"/>
              <a:t> make use of it</a:t>
            </a:r>
          </a:p>
          <a:p>
            <a:r>
              <a:rPr lang="en-US" dirty="0"/>
              <a:t>This uses </a:t>
            </a:r>
            <a:r>
              <a:rPr lang="en-US" i="1" dirty="0"/>
              <a:t>less memory </a:t>
            </a:r>
            <a:r>
              <a:rPr lang="en-US" dirty="0"/>
              <a:t>compared to older programming languages that create an activation record for every function in the source code</a:t>
            </a:r>
          </a:p>
          <a:p>
            <a:r>
              <a:rPr lang="en-US" i="1" dirty="0"/>
              <a:t>Recursion just works!</a:t>
            </a:r>
          </a:p>
        </p:txBody>
      </p:sp>
    </p:spTree>
    <p:extLst>
      <p:ext uri="{BB962C8B-B14F-4D97-AF65-F5344CB8AC3E}">
        <p14:creationId xmlns:p14="http://schemas.microsoft.com/office/powerpoint/2010/main" val="4196699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1B19-C438-4F10-9C2A-3404FE4C1C0A}"/>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2B3A7B05-8556-4C5C-822F-2F60F21BDC69}"/>
              </a:ext>
            </a:extLst>
          </p:cNvPr>
          <p:cNvSpPr>
            <a:spLocks noGrp="1"/>
          </p:cNvSpPr>
          <p:nvPr>
            <p:ph idx="1"/>
          </p:nvPr>
        </p:nvSpPr>
        <p:spPr/>
        <p:txBody>
          <a:bodyPr>
            <a:normAutofit fontScale="85000" lnSpcReduction="20000"/>
          </a:bodyPr>
          <a:lstStyle/>
          <a:p>
            <a:r>
              <a:rPr lang="en-US" dirty="0"/>
              <a:t>This is a bit off topic, but it is a good idea to avoid unnecessary </a:t>
            </a:r>
            <a:r>
              <a:rPr lang="en-US" i="1" dirty="0"/>
              <a:t>tail recursion</a:t>
            </a:r>
          </a:p>
          <a:p>
            <a:r>
              <a:rPr lang="en-US" dirty="0"/>
              <a:t>Tail recursion occurs when the last thing that a function (or member function) does is call itself</a:t>
            </a:r>
          </a:p>
          <a:p>
            <a:r>
              <a:rPr lang="en-US" dirty="0"/>
              <a:t>This can always be replaced by code that updates the function’s parameters and then jumps to the start of the function’s code</a:t>
            </a:r>
          </a:p>
          <a:p>
            <a:r>
              <a:rPr lang="en-US" dirty="0"/>
              <a:t>Some compilers might do this automatically</a:t>
            </a:r>
          </a:p>
          <a:p>
            <a:r>
              <a:rPr lang="en-US" dirty="0"/>
              <a:t>A recursive function that goes too deep can overflow the stack, and this is sometimes the case with tail recursion</a:t>
            </a:r>
          </a:p>
          <a:p>
            <a:r>
              <a:rPr lang="en-US" dirty="0"/>
              <a:t>Example: To display all the nodes in a singly linked list, it is better to use a loop than to display the current node and make a recursive call</a:t>
            </a:r>
          </a:p>
          <a:p>
            <a:r>
              <a:rPr lang="en-US" dirty="0"/>
              <a:t>We’ll see additional examples of removing tail recursion in our next topic</a:t>
            </a:r>
          </a:p>
          <a:p>
            <a:r>
              <a:rPr lang="en-US" dirty="0"/>
              <a:t>Note that all recursion can potentially be removed from a program by keeping track of your own stack, but this can get complicated</a:t>
            </a:r>
          </a:p>
        </p:txBody>
      </p:sp>
    </p:spTree>
    <p:extLst>
      <p:ext uri="{BB962C8B-B14F-4D97-AF65-F5344CB8AC3E}">
        <p14:creationId xmlns:p14="http://schemas.microsoft.com/office/powerpoint/2010/main" val="29121902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0FCB-C16D-401D-9FED-72FABF86979D}"/>
              </a:ext>
            </a:extLst>
          </p:cNvPr>
          <p:cNvSpPr>
            <a:spLocks noGrp="1"/>
          </p:cNvSpPr>
          <p:nvPr>
            <p:ph type="title"/>
          </p:nvPr>
        </p:nvSpPr>
        <p:spPr/>
        <p:txBody>
          <a:bodyPr/>
          <a:lstStyle/>
          <a:p>
            <a:r>
              <a:rPr lang="en-US" dirty="0"/>
              <a:t>Tail Recursion Example</a:t>
            </a:r>
          </a:p>
        </p:txBody>
      </p:sp>
      <p:sp>
        <p:nvSpPr>
          <p:cNvPr id="3" name="Content Placeholder 2">
            <a:extLst>
              <a:ext uri="{FF2B5EF4-FFF2-40B4-BE49-F238E27FC236}">
                <a16:creationId xmlns:a16="http://schemas.microsoft.com/office/drawing/2014/main" id="{86DC7070-201B-4039-A316-CB2D752265B3}"/>
              </a:ext>
            </a:extLst>
          </p:cNvPr>
          <p:cNvSpPr>
            <a:spLocks noGrp="1"/>
          </p:cNvSpPr>
          <p:nvPr>
            <p:ph idx="1"/>
          </p:nvPr>
        </p:nvSpPr>
        <p:spPr/>
        <p:txBody>
          <a:bodyPr>
            <a:normAutofit lnSpcReduction="10000"/>
          </a:bodyPr>
          <a:lstStyle/>
          <a:p>
            <a:r>
              <a:rPr lang="en-US" dirty="0"/>
              <a:t>This is bad pseudo-code for displaying the nodes of a singly linked list:</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if L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DisplayNodes(L.next())</a:t>
            </a:r>
          </a:p>
          <a:p>
            <a:r>
              <a:rPr lang="en-US" dirty="0">
                <a:cs typeface="Courier New" panose="02070309020205020404" pitchFamily="49" charset="0"/>
              </a:rPr>
              <a:t>Here is better pseudo-code:</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while L is not empty</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L </a:t>
            </a:r>
            <a:r>
              <a:rPr lang="en-US" noProof="1">
                <a:latin typeface="Courier New" panose="02070309020205020404" pitchFamily="49" charset="0"/>
                <a:cs typeface="Courier New" panose="02070309020205020404" pitchFamily="49" charset="0"/>
                <a:sym typeface="Wingdings" panose="05000000000000000000" pitchFamily="2" charset="2"/>
              </a:rPr>
              <a:t> L.next()</a:t>
            </a:r>
            <a:endParaRPr lang="en-US" noProof="1">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89343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1230</TotalTime>
  <Words>13962</Words>
  <Application>Microsoft Office PowerPoint</Application>
  <PresentationFormat>Widescreen</PresentationFormat>
  <Paragraphs>2270</Paragraphs>
  <Slides>107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107</vt:i4>
      </vt:variant>
    </vt:vector>
  </HeadingPairs>
  <TitlesOfParts>
    <vt:vector size="112" baseType="lpstr">
      <vt:lpstr>Arial</vt:lpstr>
      <vt:lpstr>Calibri</vt:lpstr>
      <vt:lpstr>Calibri Light</vt:lpstr>
      <vt:lpstr>Courier New</vt:lpstr>
      <vt:lpstr>Office Theme</vt:lpstr>
      <vt:lpstr>ECE264: Data Structures and Algorithms I (DSA 1)</vt:lpstr>
      <vt:lpstr>Lists, Stacks, and Queues are Important</vt:lpstr>
      <vt:lpstr>Abstract Data Type</vt:lpstr>
      <vt:lpstr>The List ADT</vt:lpstr>
      <vt:lpstr>List ADT Operations</vt:lpstr>
      <vt:lpstr>Array-based Lists</vt:lpstr>
      <vt:lpstr>Properties of Array-based Lists</vt:lpstr>
      <vt:lpstr>Linked Lists</vt:lpstr>
      <vt:lpstr>Properties of Linked Lists</vt:lpstr>
      <vt:lpstr>Variations of Linked Lists</vt:lpstr>
      <vt:lpstr>The Textbook’s List Class and Vector Classes</vt:lpstr>
      <vt:lpstr>Stacks and Queues</vt:lpstr>
      <vt:lpstr>Stacks</vt:lpstr>
      <vt:lpstr>Array-based stacks</vt:lpstr>
      <vt:lpstr>Options for Error Handling</vt:lpstr>
      <vt:lpstr>Linked-list based stacks</vt:lpstr>
      <vt:lpstr>Checking if Left/Right Symbols are Balanced</vt:lpstr>
      <vt:lpstr>Checking Balanced Expressions Pseudo-code</vt:lpstr>
      <vt:lpstr>Dealing with Postfix Notation</vt:lpstr>
      <vt:lpstr>Evaluating Postfix Expressions Pseudo-code</vt:lpstr>
      <vt:lpstr>Evaluating Postfix Example</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(completed)</vt:lpstr>
      <vt:lpstr>Analyzing the Postfix Evaluating Routine</vt:lpstr>
      <vt:lpstr>The Call Stack</vt:lpstr>
      <vt:lpstr>Queues</vt:lpstr>
      <vt:lpstr>Applications of Queues</vt:lpstr>
      <vt:lpstr>How a Program Uses Memory</vt:lpstr>
      <vt:lpstr>Memory Components used by Programs</vt:lpstr>
      <vt:lpstr>The Stack</vt:lpstr>
      <vt:lpstr>Activation Records (one possibility)</vt:lpstr>
      <vt:lpstr>Function Calls and Returns</vt:lpstr>
      <vt:lpstr>More on Activation Records</vt:lpstr>
      <vt:lpstr>Temp variables</vt:lpstr>
      <vt:lpstr>The Stack: Example</vt:lpstr>
      <vt:lpstr>Benefits of the Call Stack</vt:lpstr>
      <vt:lpstr>Tail Recursion</vt:lpstr>
      <vt:lpstr>Tail Recursion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91</cp:revision>
  <dcterms:created xsi:type="dcterms:W3CDTF">2020-04-01T00:40:16Z</dcterms:created>
  <dcterms:modified xsi:type="dcterms:W3CDTF">2023-03-07T20:30:07Z</dcterms:modified>
</cp:coreProperties>
</file>