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1" autoAdjust="0"/>
    <p:restoredTop sz="94660"/>
  </p:normalViewPr>
  <p:slideViewPr>
    <p:cSldViewPr snapToGrid="0">
      <p:cViewPr varScale="1">
        <p:scale>
          <a:sx n="82" d="100"/>
          <a:sy n="82" d="100"/>
        </p:scale>
        <p:origin x="2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A7AD-C966-4737-B5E2-CD2BC28D7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94F96-D76B-47D5-B171-A9CBF0CA8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70D06-D36E-4C90-9619-A4119377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0794-369B-4944-AC14-ADDEE9DB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FDA7-D19D-4AF9-B6CB-8C975B42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5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6779-D84F-4E20-B6A7-909F997F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9DD37-E16E-49DC-85D5-F749955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1D261-F81F-4068-A6F4-17B2E6F6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5A75-F662-4C2A-89EA-B096DCAA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3C48A-5FC4-4F9C-BDAD-CB7F552D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E5A1-ED4C-4C1F-886F-BDC7044E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EDBC8-494D-43F7-AC81-C79F19321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D056-A9F7-4B4A-864A-AB3A8AF6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A368F-ED97-4FA9-96E2-C62AD248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509D2-34AC-4DFB-BDF5-08AA9BBF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E42B-26A9-43A2-8F4A-C18AA8E1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383FC-C3C6-4799-B3D5-1D1FE31B3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64CAD-41B2-46E2-84B7-7354DEA91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A4F3-089E-48EE-95CB-22B1383E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0E41D-871D-450A-8177-AA771B80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9D503-85A0-44F2-A3E3-CF253152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4004-0166-4FC1-983F-B9694539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636D-D422-485B-9C5E-3ADEE71D4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19619-2490-450F-80FE-D98CFC95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8EA1C-AA55-4B93-A3E4-8108C65FD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A0FA3-3C07-4D92-80A4-C7344013F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EFA0E-76BD-4788-8081-D64C82AC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8EB2B3-D1F9-4B4F-A98D-F2A8DFD1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C05D1-CFE6-43D5-A517-262A43D0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2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50FF-5FE9-4861-B741-A7992DD2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14F55-B147-454E-94DB-9C0A7FDF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296F5-5D5A-4BC3-A9AE-8D8FDFA7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81D48-955B-4E8B-9BD7-8C63CCF8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D3866-9801-4D91-8AD2-2D635618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75148-A35F-4B68-95C2-FBB61B4E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F3C4C-F23A-4C6F-B455-259566B2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7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1529-2DA9-4C3D-894C-AAA8E286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34A8-1F8E-47DE-805E-ADA5E251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2A49A-EA63-4482-B951-D49A21456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DC5F0-B75F-4FE7-8E65-6DAD3853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3F1D1-57AD-463F-A3BE-F0B4F7F3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03164-4F2B-4A3D-BE8A-3DD48A9F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4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D407-2EFC-44C3-BF04-8FBD8AA2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C0A4E-0774-4374-B75C-D19B25A26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DDBD9-FFC8-4427-932F-662D2DF98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9E730-9672-4551-982B-549CF6109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4BC66-1DEA-427B-BDF6-2301EC68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FBBE4-8266-4A85-9BBA-177F3BF9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E75D-C541-4FC1-A147-DA8B23D9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04A63-2120-4AA2-AD46-EBECC0C5B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866D5-494C-49D1-B534-B43E159F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B652-D034-4DDE-882E-5576641A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60BD6-38B2-49A3-9239-A4314A85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0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58BAF-E498-4D4A-87CD-94F867D30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7013C-D623-461D-A271-B5EF51DD6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56FEB-2C82-406E-84C4-ED73E1CE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B32DB-E662-489B-8568-DEF75072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CC5F0-EF9C-4715-81E5-7DB2B4B6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2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95682-D3E9-4A4B-9451-4A41911A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DF248-4874-4257-9CD5-C8F08499D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FB3E1-B46C-4A60-87DF-77344EF13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DB72E-5D0B-47C0-A880-7145661183D2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2CC6-ABFE-4833-9189-7080D6A56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8D817-5FB8-49F3-93C4-4D1C42306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000" dirty="0"/>
              <a:t>Tokenization, Words,</a:t>
            </a:r>
          </a:p>
          <a:p>
            <a:r>
              <a:rPr lang="en-US" sz="6000" dirty="0"/>
              <a:t>and Morphology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811B-D14F-4AC8-AA77-D82C5A42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A0A89-C15A-4751-A48E-663EFA3C4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topic is largely based on Chapter 2 of the textbook, titled "Regular Expressions, Text Normalization, Edit Distance"</a:t>
            </a:r>
          </a:p>
          <a:p>
            <a:r>
              <a:rPr lang="en-US" dirty="0"/>
              <a:t>However, I am leaving out some content and adding additional content</a:t>
            </a:r>
          </a:p>
          <a:p>
            <a:r>
              <a:rPr lang="en-US" dirty="0"/>
              <a:t>Toward the end of the textbook, I will also discuss some material from two other books (both were referenced in our intro topic)</a:t>
            </a:r>
          </a:p>
          <a:p>
            <a:r>
              <a:rPr lang="en-US" b="1" dirty="0"/>
              <a:t>Tokenization</a:t>
            </a:r>
            <a:r>
              <a:rPr lang="en-US" dirty="0"/>
              <a:t> generally involves splitting </a:t>
            </a:r>
            <a:r>
              <a:rPr lang="en-US" i="1" dirty="0"/>
              <a:t>natural language </a:t>
            </a:r>
            <a:r>
              <a:rPr lang="en-US" dirty="0"/>
              <a:t>text into </a:t>
            </a:r>
            <a:r>
              <a:rPr lang="en-US" b="1" dirty="0"/>
              <a:t>tokens</a:t>
            </a:r>
            <a:r>
              <a:rPr lang="en-US" dirty="0"/>
              <a:t> or </a:t>
            </a:r>
            <a:r>
              <a:rPr lang="en-US" i="1" dirty="0"/>
              <a:t>wordforms</a:t>
            </a:r>
          </a:p>
          <a:p>
            <a:r>
              <a:rPr lang="en-US" dirty="0"/>
              <a:t>What should ultimately be treated as a </a:t>
            </a:r>
            <a:r>
              <a:rPr lang="en-US" b="1" dirty="0"/>
              <a:t>word</a:t>
            </a:r>
            <a:r>
              <a:rPr lang="en-US" dirty="0"/>
              <a:t> is not trivial</a:t>
            </a:r>
          </a:p>
          <a:p>
            <a:r>
              <a:rPr lang="en-US" dirty="0"/>
              <a:t>For some applications, words are kept in their original wordforms</a:t>
            </a:r>
          </a:p>
          <a:p>
            <a:r>
              <a:rPr lang="en-US" dirty="0"/>
              <a:t>Other applications may perform </a:t>
            </a:r>
            <a:r>
              <a:rPr lang="en-US" b="1" dirty="0"/>
              <a:t>lemmatization</a:t>
            </a:r>
            <a:r>
              <a:rPr lang="en-US" dirty="0"/>
              <a:t> or </a:t>
            </a:r>
            <a:r>
              <a:rPr lang="en-US" b="1" dirty="0"/>
              <a:t>stemming</a:t>
            </a:r>
            <a:r>
              <a:rPr lang="en-US" dirty="0"/>
              <a:t> (the latter is simpler)</a:t>
            </a:r>
          </a:p>
        </p:txBody>
      </p:sp>
    </p:spTree>
    <p:extLst>
      <p:ext uri="{BB962C8B-B14F-4D97-AF65-F5344CB8AC3E}">
        <p14:creationId xmlns:p14="http://schemas.microsoft.com/office/powerpoint/2010/main" val="121137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68BB4-5A2F-420E-A1FC-6A844031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7697-E5DD-4D88-A2E5-F5F1D0280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lemma</a:t>
            </a:r>
            <a:r>
              <a:rPr lang="en-US" dirty="0"/>
              <a:t> is the base form of a word (sometimes called the canonical form or dictionary form)</a:t>
            </a:r>
          </a:p>
          <a:p>
            <a:r>
              <a:rPr lang="en-US" dirty="0"/>
              <a:t>Often, multiple wordforms (e.g., "sing", "sang", "sung", "singing") share the same lemma</a:t>
            </a:r>
          </a:p>
          <a:p>
            <a:r>
              <a:rPr lang="en-US" dirty="0"/>
              <a:t>The set of words that share the same lemma must all have the same major </a:t>
            </a:r>
            <a:r>
              <a:rPr lang="en-US" b="1" dirty="0"/>
              <a:t>part of speech </a:t>
            </a:r>
            <a:r>
              <a:rPr lang="en-US" dirty="0"/>
              <a:t>(</a:t>
            </a:r>
            <a:r>
              <a:rPr lang="en-US" b="1" dirty="0"/>
              <a:t>POS</a:t>
            </a:r>
            <a:r>
              <a:rPr lang="en-US" dirty="0"/>
              <a:t>)</a:t>
            </a:r>
          </a:p>
          <a:p>
            <a:r>
              <a:rPr lang="en-US" dirty="0"/>
              <a:t>We'll discuss POS in more detail in a later topic, but the notion also comes up several times in this topic</a:t>
            </a:r>
          </a:p>
          <a:p>
            <a:r>
              <a:rPr lang="en-US" dirty="0"/>
              <a:t>Algorithms to perform </a:t>
            </a:r>
            <a:r>
              <a:rPr lang="en-US" b="1" dirty="0"/>
              <a:t>lemmatization</a:t>
            </a:r>
            <a:r>
              <a:rPr lang="en-US" dirty="0"/>
              <a:t> can involve </a:t>
            </a:r>
            <a:r>
              <a:rPr lang="en-US" i="1" dirty="0"/>
              <a:t>morphological analysis </a:t>
            </a:r>
            <a:r>
              <a:rPr lang="en-US" dirty="0"/>
              <a:t>of wordforms (we'll learn more about this later in the topic)</a:t>
            </a:r>
          </a:p>
          <a:p>
            <a:r>
              <a:rPr lang="en-US" dirty="0"/>
              <a:t>However, it is probably more common to use a resource; e.g., a very popular resource for conventional NLP was </a:t>
            </a:r>
            <a:r>
              <a:rPr lang="en-US" b="1" dirty="0"/>
              <a:t>WordNet</a:t>
            </a:r>
          </a:p>
          <a:p>
            <a:r>
              <a:rPr lang="en-US" dirty="0"/>
              <a:t>WordNet had various other important uses as well in conventional NLP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6852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125B-779F-4D04-B9EC-C362B516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4B94-7A80-4BAF-81C9-3C98E4430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Stemming</a:t>
            </a:r>
            <a:r>
              <a:rPr lang="en-US" dirty="0"/>
              <a:t> is simpler than lemmatization</a:t>
            </a:r>
          </a:p>
          <a:p>
            <a:r>
              <a:rPr lang="en-US" dirty="0"/>
              <a:t>Stemming involves the use of a sequence of rules to convert a wordform to a simpler form</a:t>
            </a:r>
          </a:p>
          <a:p>
            <a:r>
              <a:rPr lang="en-US" dirty="0"/>
              <a:t>For example, the </a:t>
            </a:r>
            <a:r>
              <a:rPr lang="en-US" i="1" dirty="0"/>
              <a:t>Porter stemmer </a:t>
            </a:r>
            <a:r>
              <a:rPr lang="en-US" dirty="0"/>
              <a:t>has been very popular in conventional NLP; sample rules are: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theory, words that share the same lemma should map to the same stem; in practice, it sometimes works but sometimes does not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33944-CFAC-44C4-B02A-563855F91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208" y="4081452"/>
            <a:ext cx="5537584" cy="10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3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E215-D48A-4B3E-B7D9-C137671B4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0959E-4C0B-4405-B15A-35D828154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Note that what counts as a wordform in the first place varies between apps</a:t>
            </a:r>
          </a:p>
          <a:p>
            <a:pPr lvl="1"/>
            <a:r>
              <a:rPr lang="en-US" dirty="0"/>
              <a:t>Some applications may just use whitespace to separate wordforms</a:t>
            </a:r>
          </a:p>
          <a:p>
            <a:pPr lvl="1"/>
            <a:r>
              <a:rPr lang="en-US" dirty="0"/>
              <a:t>Some may strip punctuation</a:t>
            </a:r>
          </a:p>
          <a:p>
            <a:pPr lvl="1"/>
            <a:r>
              <a:rPr lang="en-US" dirty="0"/>
              <a:t>Some may count certain punctuation (e.g., periods, questions marks, etc.) as separate tokens</a:t>
            </a:r>
          </a:p>
          <a:p>
            <a:pPr lvl="1"/>
            <a:r>
              <a:rPr lang="en-US" dirty="0"/>
              <a:t>Some applications may do more complicated splitting; e.g., some split a possessive -s ('s) into a separate token</a:t>
            </a:r>
          </a:p>
          <a:p>
            <a:pPr lvl="1"/>
            <a:r>
              <a:rPr lang="en-US" dirty="0"/>
              <a:t>Some applications may convert all letters to lower case to achieve case insensitivity</a:t>
            </a:r>
          </a:p>
          <a:p>
            <a:r>
              <a:rPr lang="en-US" dirty="0"/>
              <a:t>In some languages, words are not separated by spaces</a:t>
            </a:r>
          </a:p>
          <a:p>
            <a:pPr lvl="1"/>
            <a:r>
              <a:rPr lang="en-US" dirty="0"/>
              <a:t>For example, in Chinese, words are composed of Hanzi characters</a:t>
            </a:r>
          </a:p>
          <a:p>
            <a:pPr lvl="1"/>
            <a:r>
              <a:rPr lang="en-US" dirty="0"/>
              <a:t>Each generally represents a single morpheme and is pronounced as a single syllable</a:t>
            </a:r>
          </a:p>
        </p:txBody>
      </p:sp>
    </p:spTree>
    <p:extLst>
      <p:ext uri="{BB962C8B-B14F-4D97-AF65-F5344CB8AC3E}">
        <p14:creationId xmlns:p14="http://schemas.microsoft.com/office/powerpoint/2010/main" val="394627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FB20A-6CC8-46F8-9B5F-B86B3B7E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1128-B94C-479F-AA1D-D46D8BBC4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Another component of many NLP applications is </a:t>
            </a:r>
            <a:r>
              <a:rPr lang="en-US" b="1" dirty="0"/>
              <a:t>sentence segmentation </a:t>
            </a:r>
            <a:r>
              <a:rPr lang="en-US" dirty="0"/>
              <a:t>(also not trivial)</a:t>
            </a:r>
          </a:p>
          <a:p>
            <a:r>
              <a:rPr lang="en-US" dirty="0"/>
              <a:t>It may seem intuitive to split a document into sentences first, and then to tokenize sentences</a:t>
            </a:r>
          </a:p>
          <a:p>
            <a:r>
              <a:rPr lang="en-US" dirty="0"/>
              <a:t>More often, the opposite occurs, since the result of tokenization aids sentence segmentation</a:t>
            </a:r>
          </a:p>
          <a:p>
            <a:r>
              <a:rPr lang="en-US" dirty="0"/>
              <a:t>One complication is that periods are also used for acronyms (e.g., "U.S.A.", "m.p.h."), abbreviations (e.g., "Mr.", "Corp."), and decimal points (e.g., "$50.25")</a:t>
            </a:r>
          </a:p>
          <a:p>
            <a:r>
              <a:rPr lang="en-US" dirty="0"/>
              <a:t>Note that acronyms and some abbreviations ending in periods can end sentences at times</a:t>
            </a:r>
          </a:p>
          <a:p>
            <a:r>
              <a:rPr lang="en-US" dirty="0"/>
              <a:t>The process of tokenization, optionally followed by lemmatization or stemming and/or sentence segmentation, is often referred to as </a:t>
            </a:r>
            <a:r>
              <a:rPr lang="en-US" b="1" dirty="0"/>
              <a:t>text normalization</a:t>
            </a:r>
          </a:p>
        </p:txBody>
      </p:sp>
    </p:spTree>
    <p:extLst>
      <p:ext uri="{BB962C8B-B14F-4D97-AF65-F5344CB8AC3E}">
        <p14:creationId xmlns:p14="http://schemas.microsoft.com/office/powerpoint/2010/main" val="4272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5A2A-3FF3-45CC-934C-5B6BE6BC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Chomsky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936FC-02E7-4584-BFC3-C3B32D48F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Chomsky hierarchy </a:t>
            </a:r>
            <a:r>
              <a:rPr lang="en-US" dirty="0"/>
              <a:t>defines four types of </a:t>
            </a:r>
            <a:r>
              <a:rPr lang="en-US" b="1" dirty="0"/>
              <a:t>formal grammars </a:t>
            </a:r>
            <a:r>
              <a:rPr lang="en-US" dirty="0"/>
              <a:t>that are useful for various tasks</a:t>
            </a:r>
          </a:p>
          <a:p>
            <a:r>
              <a:rPr lang="en-US" dirty="0"/>
              <a:t>These are </a:t>
            </a:r>
            <a:r>
              <a:rPr lang="en-US" i="1" dirty="0"/>
              <a:t>unrestricted grammars </a:t>
            </a:r>
            <a:r>
              <a:rPr lang="en-US" dirty="0"/>
              <a:t>(type 0), </a:t>
            </a:r>
            <a:r>
              <a:rPr lang="en-US" i="1" dirty="0"/>
              <a:t>context-sensitive grammars </a:t>
            </a:r>
            <a:r>
              <a:rPr lang="en-US" dirty="0"/>
              <a:t>(type 1), </a:t>
            </a:r>
            <a:r>
              <a:rPr lang="en-US" b="1" dirty="0"/>
              <a:t>context-free grammars</a:t>
            </a:r>
            <a:r>
              <a:rPr lang="en-US" dirty="0"/>
              <a:t> (type 2), and </a:t>
            </a:r>
            <a:r>
              <a:rPr lang="en-US" b="1" dirty="0"/>
              <a:t>regular grammars </a:t>
            </a:r>
            <a:r>
              <a:rPr lang="en-US" dirty="0"/>
              <a:t>(type 3)</a:t>
            </a:r>
          </a:p>
          <a:p>
            <a:r>
              <a:rPr lang="en-US" dirty="0"/>
              <a:t>These are numbered from the most powerful / least restrictive (type 0) to the least powerful / most restrictive (type 3)</a:t>
            </a:r>
          </a:p>
          <a:p>
            <a:r>
              <a:rPr lang="en-US" dirty="0"/>
              <a:t>It is often useful (simpler and more efficient) to use the most restrictive type of grammar that suits your purpose</a:t>
            </a:r>
          </a:p>
          <a:p>
            <a:r>
              <a:rPr lang="en-US" dirty="0"/>
              <a:t>Regular grammars are generally powerful enough for tokenization</a:t>
            </a:r>
          </a:p>
          <a:p>
            <a:r>
              <a:rPr lang="en-US" dirty="0"/>
              <a:t>There are various equivalent ways to define a specific instance of each type of grammar that is part of the Chomsky hierarchy</a:t>
            </a:r>
          </a:p>
          <a:p>
            <a:r>
              <a:rPr lang="en-US" dirty="0"/>
              <a:t>For example, when we talk about context-free grammars during Part II of the course (on conventional computational linguistics), we will define them using </a:t>
            </a:r>
            <a:r>
              <a:rPr lang="en-US" i="1" dirty="0"/>
              <a:t>productions</a:t>
            </a:r>
            <a:r>
              <a:rPr lang="en-US" dirty="0"/>
              <a:t>, a.k.a. </a:t>
            </a:r>
            <a:r>
              <a:rPr lang="en-US" i="1" dirty="0"/>
              <a:t>rewrite rules</a:t>
            </a:r>
          </a:p>
          <a:p>
            <a:r>
              <a:rPr lang="en-US" dirty="0"/>
              <a:t>Regular grammars can also be defined using rewrite rules; or they can be defined using </a:t>
            </a:r>
            <a:r>
              <a:rPr lang="en-US" i="1" dirty="0"/>
              <a:t>finite state automata</a:t>
            </a:r>
            <a:r>
              <a:rPr lang="en-US" dirty="0"/>
              <a:t>; however, in this course, we will define them with </a:t>
            </a:r>
            <a:r>
              <a:rPr lang="en-US" b="1" dirty="0"/>
              <a:t>regular expressions</a:t>
            </a:r>
          </a:p>
        </p:txBody>
      </p:sp>
    </p:spTree>
    <p:extLst>
      <p:ext uri="{BB962C8B-B14F-4D97-AF65-F5344CB8AC3E}">
        <p14:creationId xmlns:p14="http://schemas.microsoft.com/office/powerpoint/2010/main" val="586443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EA41-3152-464B-A21C-D4A0291F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6A7CB-8D54-457A-81CC-D6D75A8EA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regular expression</a:t>
            </a:r>
            <a:r>
              <a:rPr lang="en-US" dirty="0"/>
              <a:t> (RE) is a grammatical formalism useful for defining regular grammars</a:t>
            </a:r>
          </a:p>
          <a:p>
            <a:r>
              <a:rPr lang="en-US" dirty="0"/>
              <a:t>Each regular expression is a formula in a special language that specifies simple classes of </a:t>
            </a:r>
            <a:r>
              <a:rPr lang="en-US" i="1" dirty="0"/>
              <a:t>strings</a:t>
            </a:r>
            <a:r>
              <a:rPr lang="en-US" dirty="0"/>
              <a:t> (a string is just a sequence of symbols)</a:t>
            </a:r>
          </a:p>
          <a:p>
            <a:r>
              <a:rPr lang="en-US" dirty="0"/>
              <a:t>Regular expressions are case sensitive</a:t>
            </a:r>
          </a:p>
          <a:p>
            <a:r>
              <a:rPr lang="en-US" i="1" dirty="0"/>
              <a:t>RE search </a:t>
            </a:r>
            <a:r>
              <a:rPr lang="en-US" dirty="0"/>
              <a:t>requires a pattern that we want to search for and a corpus of texts to search through</a:t>
            </a:r>
          </a:p>
          <a:p>
            <a:r>
              <a:rPr lang="en-US" dirty="0"/>
              <a:t>Our textbook uses </a:t>
            </a:r>
            <a:r>
              <a:rPr lang="en-US" i="1" dirty="0"/>
              <a:t>Perl syntax</a:t>
            </a:r>
            <a:r>
              <a:rPr lang="en-US" dirty="0"/>
              <a:t> (Perl used to be a very popular programming language in the field of NLP), so we will too for our examples</a:t>
            </a:r>
          </a:p>
          <a:p>
            <a:r>
              <a:rPr lang="en-US" dirty="0"/>
              <a:t>Although the syntax might be a bit different, if you understand how to use regular expressions, you won't have a problem using them in Python or some other language</a:t>
            </a:r>
          </a:p>
          <a:p>
            <a:r>
              <a:rPr lang="en-US" dirty="0"/>
              <a:t>Following the book, we will typically assume that an RE search returns the first line of the document containing the pattern</a:t>
            </a:r>
          </a:p>
          <a:p>
            <a:r>
              <a:rPr lang="en-US" dirty="0"/>
              <a:t>We can contrast this to the Unix "grep" command, which returns all matching lines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1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91C6-09B8-480A-9150-472FE487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Regular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A575-79BC-4F5E-8907-AFEB93083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simplest type of regular expression is just a sequence of one or more characters</a:t>
            </a:r>
          </a:p>
          <a:p>
            <a:r>
              <a:rPr lang="en-US" dirty="0"/>
              <a:t>For example, to search for "woodchuck", you would just use the following: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/woodchuck/</a:t>
            </a:r>
          </a:p>
          <a:p>
            <a:r>
              <a:rPr lang="en-US" dirty="0"/>
              <a:t>Brackets can be used to distinguish a </a:t>
            </a:r>
            <a:r>
              <a:rPr lang="en-US" i="1" dirty="0"/>
              <a:t>disjunction</a:t>
            </a:r>
            <a:r>
              <a:rPr lang="en-US" dirty="0"/>
              <a:t> of characters to match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/[wW]oodchuck/</a:t>
            </a:r>
            <a:r>
              <a:rPr lang="en-US" dirty="0"/>
              <a:t> would search for the word starting with a lowercase or capital 'w'</a:t>
            </a:r>
          </a:p>
          <a:p>
            <a:r>
              <a:rPr lang="en-US" dirty="0"/>
              <a:t>A dash can help to specify a range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/[A-Za-z]/</a:t>
            </a:r>
            <a:r>
              <a:rPr lang="en-US" dirty="0"/>
              <a:t> searches for any uppercase or lowercase letter</a:t>
            </a:r>
          </a:p>
          <a:p>
            <a:r>
              <a:rPr lang="en-US" dirty="0"/>
              <a:t>If the first character within square brackets is the caret ('^'), this means that we are specifying what the characters cannot be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/[^A-Z]/</a:t>
            </a:r>
            <a:r>
              <a:rPr lang="en-US" dirty="0"/>
              <a:t> matches any character except a capital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23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A7AE0-0F35-47AF-A479-120E9618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5DF34-3B98-4212-A24B-5733F6AF2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question mark</a:t>
            </a:r>
            <a:r>
              <a:rPr lang="en-US" dirty="0"/>
              <a:t> ('?') can be used to match the preceding character or RE, or nothing (i.e., zero or one instance of the preceding character or RE)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/woodchucks?/</a:t>
            </a:r>
            <a:r>
              <a:rPr lang="en-US" dirty="0"/>
              <a:t> matches the singular or plural of the word "woodchuck"</a:t>
            </a:r>
          </a:p>
          <a:p>
            <a:r>
              <a:rPr lang="en-US" dirty="0"/>
              <a:t>The </a:t>
            </a:r>
            <a:r>
              <a:rPr lang="en-US" b="1" dirty="0"/>
              <a:t>Kleene star</a:t>
            </a:r>
            <a:r>
              <a:rPr lang="en-US" dirty="0"/>
              <a:t> ('*') indicates zero or more occurrences of the previous character or RE</a:t>
            </a:r>
          </a:p>
          <a:p>
            <a:r>
              <a:rPr lang="en-US" dirty="0"/>
              <a:t>The </a:t>
            </a:r>
            <a:r>
              <a:rPr lang="en-US" b="1" dirty="0"/>
              <a:t>Kleene +</a:t>
            </a:r>
            <a:r>
              <a:rPr lang="en-US" dirty="0"/>
              <a:t> ('+') means one or more of the previous character or RE</a:t>
            </a:r>
          </a:p>
          <a:p>
            <a:r>
              <a:rPr lang="en-US" dirty="0"/>
              <a:t>As an example of why these are useful, let's say you want to represent all strings representing sheep sounds</a:t>
            </a:r>
          </a:p>
          <a:p>
            <a:r>
              <a:rPr lang="en-US" dirty="0"/>
              <a:t>In other words, we want to represent the </a:t>
            </a:r>
            <a:r>
              <a:rPr lang="en-US" b="1" dirty="0"/>
              <a:t>language</a:t>
            </a:r>
            <a:r>
              <a:rPr lang="en-US" dirty="0"/>
              <a:t> consisting of the strings "baa!", "baaa!", "baaaa!", "baaaaa!", etc.</a:t>
            </a:r>
          </a:p>
          <a:p>
            <a:r>
              <a:rPr lang="en-US" dirty="0"/>
              <a:t>Two regular expressions defining this language are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/baaa*!/</a:t>
            </a:r>
            <a:r>
              <a:rPr lang="en-US" dirty="0"/>
              <a:t> and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/baa+!/</a:t>
            </a:r>
          </a:p>
          <a:p>
            <a:r>
              <a:rPr lang="en-US" dirty="0"/>
              <a:t>This language is an example of a </a:t>
            </a:r>
            <a:r>
              <a:rPr lang="en-US" b="1" dirty="0"/>
              <a:t>formal language</a:t>
            </a:r>
            <a:r>
              <a:rPr lang="en-US" dirty="0"/>
              <a:t>, which is </a:t>
            </a:r>
            <a:r>
              <a:rPr lang="en-US" i="1" dirty="0"/>
              <a:t>a set of strings</a:t>
            </a:r>
            <a:r>
              <a:rPr lang="en-US" dirty="0"/>
              <a:t> adhering to specific rules</a:t>
            </a:r>
          </a:p>
          <a:p>
            <a:r>
              <a:rPr lang="en-US" dirty="0"/>
              <a:t>One very important special character is the period ('.'); this is a </a:t>
            </a:r>
            <a:r>
              <a:rPr lang="en-US" i="1" dirty="0"/>
              <a:t>wildcard</a:t>
            </a:r>
            <a:r>
              <a:rPr lang="en-US" dirty="0"/>
              <a:t> expression that matches any single character (except an end-of-line character)</a:t>
            </a:r>
          </a:p>
          <a:p>
            <a:r>
              <a:rPr lang="en-US" dirty="0"/>
              <a:t>For example, to find a line in which the word "aardvark" appears twice, you can use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/aardvark.*aardvark/</a:t>
            </a:r>
          </a:p>
          <a:p>
            <a:r>
              <a:rPr lang="en-US" dirty="0"/>
              <a:t>To match an actual period, you can use "\." within an RE</a:t>
            </a:r>
          </a:p>
        </p:txBody>
      </p:sp>
    </p:spTree>
    <p:extLst>
      <p:ext uri="{BB962C8B-B14F-4D97-AF65-F5344CB8AC3E}">
        <p14:creationId xmlns:p14="http://schemas.microsoft.com/office/powerpoint/2010/main" val="44490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89E9-E9C5-475E-8CFD-0FEB70DD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Anchors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236D2-F5A3-4CF4-9A66-9950A005E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Anchors</a:t>
            </a:r>
            <a:r>
              <a:rPr lang="en-US" dirty="0"/>
              <a:t> are special characters that match particular places in a string</a:t>
            </a:r>
          </a:p>
          <a:p>
            <a:r>
              <a:rPr lang="en-US" dirty="0"/>
              <a:t>For example, the caret ('^') and dollar sign ('$') can be used to match the start of a line or end of a line, respectively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/^The/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dirty="0"/>
              <a:t>matches the word "The" at the start of a line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 $/</a:t>
            </a:r>
            <a:r>
              <a:rPr lang="en-US" dirty="0"/>
              <a:t> matches a line ending with a space (the textbook uses a character, '˽', to represent spaces)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/^The dog\.$/</a:t>
            </a:r>
            <a:r>
              <a:rPr lang="en-US" dirty="0"/>
              <a:t> matches a line that contains only the phrase "The dog."</a:t>
            </a:r>
          </a:p>
          <a:p>
            <a:r>
              <a:rPr lang="en-US" dirty="0"/>
              <a:t>Recall that the caret also has other meanings</a:t>
            </a:r>
          </a:p>
          <a:p>
            <a:r>
              <a:rPr lang="en-US" dirty="0"/>
              <a:t>Two other anchors: \b matches a word boundary, and \B matches any non-boundary position</a:t>
            </a:r>
          </a:p>
          <a:p>
            <a:r>
              <a:rPr lang="en-US" dirty="0"/>
              <a:t>A "word" in this context is a sequence of letters, digits, and/or underscores</a:t>
            </a:r>
          </a:p>
        </p:txBody>
      </p:sp>
    </p:spTree>
    <p:extLst>
      <p:ext uri="{BB962C8B-B14F-4D97-AF65-F5344CB8AC3E}">
        <p14:creationId xmlns:p14="http://schemas.microsoft.com/office/powerpoint/2010/main" val="411073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C095-B59C-4851-8796-3D27BDBF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Disjunction, Parentheses, and Precedence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A6D8-4719-40C6-9618-C5FE09CC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('|') character is called the </a:t>
            </a:r>
            <a:r>
              <a:rPr lang="en-US" i="1" dirty="0"/>
              <a:t>disjunction operator</a:t>
            </a:r>
            <a:r>
              <a:rPr lang="en-US" dirty="0"/>
              <a:t>, a.k.a. the </a:t>
            </a:r>
            <a:r>
              <a:rPr lang="en-US" i="1" dirty="0"/>
              <a:t>pipe symbol</a:t>
            </a:r>
          </a:p>
          <a:p>
            <a:r>
              <a:rPr lang="en-US" dirty="0"/>
              <a:t>For example, the pattern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/cat|dog/</a:t>
            </a:r>
            <a:r>
              <a:rPr lang="en-US" dirty="0"/>
              <a:t> matches either the string "cat" or the string "dog"</a:t>
            </a:r>
          </a:p>
          <a:p>
            <a:r>
              <a:rPr lang="en-US" dirty="0"/>
              <a:t>You can use parentheses to help specify </a:t>
            </a:r>
            <a:r>
              <a:rPr lang="en-US" b="1" dirty="0"/>
              <a:t>precedence</a:t>
            </a:r>
          </a:p>
          <a:p>
            <a:r>
              <a:rPr lang="en-US" dirty="0"/>
              <a:t>For example, to search for the singular or plural of the word "guppy", you can use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/gupp(y|ies)/</a:t>
            </a:r>
          </a:p>
          <a:p>
            <a:r>
              <a:rPr lang="en-US" dirty="0"/>
              <a:t>Unlike the | operator, the * and + operators apply by default to a single character</a:t>
            </a:r>
          </a:p>
          <a:p>
            <a:r>
              <a:rPr lang="en-US" dirty="0"/>
              <a:t>By putting the expression before these operators in parentheses, you make the operator apply to the whole 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37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FDA-947D-4EDE-BAAF-71721966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Precedence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A3FC1-2ED4-4641-89AB-B541B41B1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operator precedence hierarchy for regular expressions, according to our textbook, is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Parenthesis: ( 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Counters: * + ? { } (the curly braces can be used to specify ranges, more on this soon)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Sequences and anchors (e.g., the, ^my, end$,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Disjunction: |</a:t>
            </a:r>
          </a:p>
          <a:p>
            <a:r>
              <a:rPr lang="en-US" dirty="0"/>
              <a:t>The list of classes, with the specified order above, is pretty typical</a:t>
            </a:r>
          </a:p>
          <a:p>
            <a:r>
              <a:rPr lang="en-US" dirty="0"/>
              <a:t>Some sources list brackets as having even higher precedence than parentheses, and a backslash to indicate special characters above that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667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8D7C-5C18-4B9F-8378-307F86BC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955AE-08C2-482C-A9F7-D20997B3E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textbook steps through an example of searching for the word "the" in a text without any false positives or false negatives</a:t>
            </a:r>
          </a:p>
          <a:p>
            <a:r>
              <a:rPr lang="en-US" dirty="0"/>
              <a:t>They speculate that we want any non-letter to count as a word separator</a:t>
            </a:r>
          </a:p>
          <a:p>
            <a:r>
              <a:rPr lang="en-US" dirty="0"/>
              <a:t>That is, to the immediate left of the 't' or to the immediate right of the 'e', any non-letter may be present</a:t>
            </a:r>
          </a:p>
          <a:p>
            <a:r>
              <a:rPr lang="en-US" dirty="0"/>
              <a:t>We also need to consider that "the" may occur at the start or end of the line</a:t>
            </a:r>
          </a:p>
          <a:p>
            <a:r>
              <a:rPr lang="en-US" dirty="0"/>
              <a:t>Finally, they allow the 't' to be capital or lowercase, but the 'h' and 'e' must be lowercase</a:t>
            </a:r>
          </a:p>
          <a:p>
            <a:r>
              <a:rPr lang="en-US" dirty="0"/>
              <a:t>They end up with the following expression: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/(^|[^a-zA-Z])[tT]he([^a-zA-Z]|$)/</a:t>
            </a:r>
            <a:endParaRPr lang="en-US" noProof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80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6A2D-B44E-451D-9FC1-817F5B6A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 Constructs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E594A-68C8-4A38-9595-5A18716D9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Aliases for common sets include:</a:t>
            </a:r>
          </a:p>
          <a:p>
            <a:pPr lvl="1"/>
            <a:r>
              <a:rPr lang="en-US" dirty="0"/>
              <a:t>\d (any digit)</a:t>
            </a:r>
          </a:p>
          <a:p>
            <a:pPr lvl="1"/>
            <a:r>
              <a:rPr lang="en-US" dirty="0"/>
              <a:t>\D (a non-digit)</a:t>
            </a:r>
          </a:p>
          <a:p>
            <a:pPr lvl="1"/>
            <a:r>
              <a:rPr lang="en-US" dirty="0"/>
              <a:t>\w (any alphanumeric or underscore)</a:t>
            </a:r>
          </a:p>
          <a:p>
            <a:pPr lvl="1"/>
            <a:r>
              <a:rPr lang="en-US" dirty="0"/>
              <a:t>\W (non-alphanumeric)</a:t>
            </a:r>
          </a:p>
          <a:p>
            <a:pPr lvl="1"/>
            <a:r>
              <a:rPr lang="en-US" dirty="0"/>
              <a:t>\s (any whitespace, e.g., space or tab)</a:t>
            </a:r>
          </a:p>
          <a:p>
            <a:pPr lvl="1"/>
            <a:r>
              <a:rPr lang="en-US" dirty="0"/>
              <a:t>\S (non-whitespace)</a:t>
            </a:r>
          </a:p>
          <a:p>
            <a:r>
              <a:rPr lang="en-US" dirty="0"/>
              <a:t>The characters \t and \n represent tab and newline</a:t>
            </a:r>
          </a:p>
          <a:p>
            <a:r>
              <a:rPr lang="en-US" dirty="0"/>
              <a:t>Other special characters can be specified themselves by preceding them with a backslash (e.g., /\./, /\*/, /\\/, etc.)</a:t>
            </a:r>
          </a:p>
          <a:p>
            <a:r>
              <a:rPr lang="en-US" dirty="0"/>
              <a:t>Curly braces specify ranges of repetition:</a:t>
            </a:r>
          </a:p>
          <a:p>
            <a:pPr lvl="1"/>
            <a:r>
              <a:rPr lang="en-US" dirty="0"/>
              <a:t>{n} means exactly n occurrences of the previous character or expression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n,m</a:t>
            </a:r>
            <a:r>
              <a:rPr lang="en-US" dirty="0"/>
              <a:t>} means from n to m occurrences</a:t>
            </a:r>
          </a:p>
          <a:p>
            <a:pPr lvl="1"/>
            <a:r>
              <a:rPr lang="en-US" dirty="0"/>
              <a:t>{n,} means at least n occurrences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3A321-858A-4548-97A0-110D2EE65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Substitutions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B01EE-B95F-4C23-84D5-F1E533097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important use of regular expressions is </a:t>
            </a:r>
            <a:r>
              <a:rPr lang="en-US" b="1" dirty="0"/>
              <a:t>substitutions</a:t>
            </a:r>
          </a:p>
          <a:p>
            <a:r>
              <a:rPr lang="en-US" dirty="0"/>
              <a:t>We indicate a desired substation by placing an 's' before the first '/'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s/colour/color/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dirty="0"/>
              <a:t>would replace the British spelling with the American spelling</a:t>
            </a:r>
          </a:p>
          <a:p>
            <a:r>
              <a:rPr lang="en-US" dirty="0"/>
              <a:t>Parentheses can be used to </a:t>
            </a:r>
            <a:r>
              <a:rPr lang="en-US" i="1" dirty="0"/>
              <a:t>capture</a:t>
            </a:r>
            <a:r>
              <a:rPr lang="en-US" dirty="0"/>
              <a:t> a part of the searched for expression</a:t>
            </a:r>
          </a:p>
          <a:p>
            <a:r>
              <a:rPr lang="en-US" dirty="0"/>
              <a:t>Each captured match is stored in a </a:t>
            </a:r>
            <a:r>
              <a:rPr lang="en-US" b="1" dirty="0"/>
              <a:t>register</a:t>
            </a:r>
          </a:p>
          <a:p>
            <a:r>
              <a:rPr lang="en-US" dirty="0"/>
              <a:t>Text matching sub-expressions within parentheses are numbed from left to right</a:t>
            </a:r>
          </a:p>
          <a:p>
            <a:r>
              <a:rPr lang="en-US" dirty="0"/>
              <a:t>For example, to match expressions such as "the faster they ran, the faster we ran" (but the adjective and verb can vary), you can use: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/the (.*)er they (.*), the \1er we \2/</a:t>
            </a:r>
          </a:p>
          <a:p>
            <a:r>
              <a:rPr lang="en-US" dirty="0"/>
              <a:t>As an example of substitution, suppose we want to surround all integers with angled brackets (e.g., change "the 35 boxes" to "the &lt;35&gt; boxes"), you could use: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s/([0-9]+)/&lt;\1&gt;/</a:t>
            </a:r>
          </a:p>
          <a:p>
            <a:r>
              <a:rPr lang="en-US" dirty="0">
                <a:cs typeface="Courier New" panose="02070309020205020404" pitchFamily="49" charset="0"/>
              </a:rPr>
              <a:t>The syntax for referring to captured text outside of the RE differs across programming languages</a:t>
            </a:r>
          </a:p>
          <a:p>
            <a:r>
              <a:rPr lang="en-US" dirty="0">
                <a:cs typeface="Courier New" panose="02070309020205020404" pitchFamily="49" charset="0"/>
              </a:rPr>
              <a:t>Note that with registers, REs are more powerful than formalisms for expressing regular grammars</a:t>
            </a:r>
          </a:p>
        </p:txBody>
      </p:sp>
    </p:spTree>
    <p:extLst>
      <p:ext uri="{BB962C8B-B14F-4D97-AF65-F5344CB8AC3E}">
        <p14:creationId xmlns:p14="http://schemas.microsoft.com/office/powerpoint/2010/main" val="244789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32F40-1B0C-4551-A5FA-B83B8476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46A41-D0B0-4C35-A8B1-81C380FE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Book: "</a:t>
            </a:r>
            <a:r>
              <a:rPr lang="en-US" b="1" dirty="0"/>
              <a:t>Morphology</a:t>
            </a:r>
            <a:r>
              <a:rPr lang="en-US" dirty="0"/>
              <a:t> is the study of the way words are built up from smaller meaning-bearing units called </a:t>
            </a:r>
            <a:r>
              <a:rPr lang="en-US" b="1" dirty="0"/>
              <a:t>morphemes</a:t>
            </a:r>
            <a:r>
              <a:rPr lang="en-US" dirty="0"/>
              <a:t>."</a:t>
            </a:r>
          </a:p>
          <a:p>
            <a:r>
              <a:rPr lang="en-US" dirty="0"/>
              <a:t>The current edition of the textbook very briefly discusses </a:t>
            </a:r>
            <a:r>
              <a:rPr lang="en-US" b="1" dirty="0"/>
              <a:t>morphological parsing</a:t>
            </a:r>
            <a:r>
              <a:rPr lang="en-US" dirty="0"/>
              <a:t>, which is necessary for "sophisticated methods for lemmatization"</a:t>
            </a:r>
          </a:p>
          <a:p>
            <a:r>
              <a:rPr lang="en-US" dirty="0"/>
              <a:t>Recall that in practice, a wordform can instead be looked up in an appropriate resource to retrieve the lemma</a:t>
            </a:r>
          </a:p>
          <a:p>
            <a:r>
              <a:rPr lang="en-US" dirty="0"/>
              <a:t>WordNet is an example of such a resource that was very popular in conventional NLP</a:t>
            </a:r>
          </a:p>
          <a:p>
            <a:r>
              <a:rPr lang="en-US" dirty="0"/>
              <a:t>To keep such resources current (e.g., by adding new words) involves a lot of manual effort</a:t>
            </a:r>
          </a:p>
          <a:p>
            <a:r>
              <a:rPr lang="en-US" dirty="0"/>
              <a:t>Also recall that we can avoid lemmatization all together by applying stemming, which is much simpler (but doesn't always work as well)</a:t>
            </a:r>
          </a:p>
          <a:p>
            <a:r>
              <a:rPr lang="en-US" dirty="0"/>
              <a:t>The current edition of the textbook dropped most of its discussion of morphology</a:t>
            </a:r>
          </a:p>
          <a:p>
            <a:r>
              <a:rPr lang="en-US" dirty="0"/>
              <a:t>We will discuss it in more detail than the book (but significantly less than I used to); some of this content comes from the previous edition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518086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A22CF-849C-45E5-B8BD-187882AA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Morphology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54E49-9D2D-45C4-AC5C-627AC2ECB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/>
              <a:t>Orthographic rules </a:t>
            </a:r>
            <a:r>
              <a:rPr lang="en-US" dirty="0"/>
              <a:t>are general rules that deal with spelling and tell us how to transform words; some examples are:</a:t>
            </a:r>
          </a:p>
          <a:p>
            <a:pPr lvl="1"/>
            <a:r>
              <a:rPr lang="en-US" dirty="0"/>
              <a:t>To pluralize a noun ending in "y", change the "y" to an "i" and add "es" (e.g., "bunnies")</a:t>
            </a:r>
          </a:p>
          <a:p>
            <a:pPr lvl="1"/>
            <a:r>
              <a:rPr lang="en-US" dirty="0"/>
              <a:t>A single consonant letter is often doubled before adding "-ing" or "-ed" suffixes (e.g., "begging", "begged")</a:t>
            </a:r>
          </a:p>
          <a:p>
            <a:pPr lvl="1"/>
            <a:r>
              <a:rPr lang="en-US" dirty="0"/>
              <a:t>A "c" is often changed to "ck" when adding "-ing" and "-ed" (e.g., "picnicking", "picnicked")</a:t>
            </a:r>
          </a:p>
          <a:p>
            <a:r>
              <a:rPr lang="en-US" i="1" dirty="0"/>
              <a:t>Morphological rules </a:t>
            </a:r>
            <a:r>
              <a:rPr lang="en-US" dirty="0"/>
              <a:t>deal with exceptions; e.g., "fish" is its own plural, "goose" becomes "geese"</a:t>
            </a:r>
          </a:p>
          <a:p>
            <a:r>
              <a:rPr lang="en-US" b="1" dirty="0"/>
              <a:t>Morphological parsing </a:t>
            </a:r>
            <a:r>
              <a:rPr lang="en-US" dirty="0"/>
              <a:t>uses both types of rules in order to break down a word into its component morphemes</a:t>
            </a:r>
          </a:p>
          <a:p>
            <a:r>
              <a:rPr lang="en-US" dirty="0"/>
              <a:t>A </a:t>
            </a:r>
            <a:r>
              <a:rPr lang="en-US" b="1" dirty="0"/>
              <a:t>morpheme</a:t>
            </a:r>
            <a:r>
              <a:rPr lang="en-US" dirty="0"/>
              <a:t> is the smallest part of the word that has a semantic meaning</a:t>
            </a:r>
          </a:p>
          <a:p>
            <a:r>
              <a:rPr lang="en-US" dirty="0"/>
              <a:t>For example, given the wordform, "going", the parsed form can be represented as: "VERB-go + GERUND-</a:t>
            </a:r>
            <a:r>
              <a:rPr lang="en-US" noProof="1"/>
              <a:t>ing</a:t>
            </a:r>
            <a:r>
              <a:rPr lang="en-US" dirty="0"/>
              <a:t>"</a:t>
            </a:r>
          </a:p>
          <a:p>
            <a:r>
              <a:rPr lang="en-US" dirty="0"/>
              <a:t>Conventionally, morphological parsing sometimes played an important role for POS tagging</a:t>
            </a:r>
          </a:p>
          <a:p>
            <a:r>
              <a:rPr lang="en-US" dirty="0"/>
              <a:t>For morphologically complex languages (we'll discuss an example later), it can also play an important role for web search</a:t>
            </a:r>
          </a:p>
        </p:txBody>
      </p:sp>
    </p:spTree>
    <p:extLst>
      <p:ext uri="{BB962C8B-B14F-4D97-AF65-F5344CB8AC3E}">
        <p14:creationId xmlns:p14="http://schemas.microsoft.com/office/powerpoint/2010/main" val="3212347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9056-206E-40BD-9C16-4E526AD6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Stems and Affixes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60D1-6A28-48D2-BC8C-15456E037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board classes of morphemes are </a:t>
            </a:r>
            <a:r>
              <a:rPr lang="en-US" b="1" dirty="0"/>
              <a:t>stems</a:t>
            </a:r>
            <a:r>
              <a:rPr lang="en-US" dirty="0"/>
              <a:t> and </a:t>
            </a:r>
            <a:r>
              <a:rPr lang="en-US" b="1" dirty="0"/>
              <a:t>affixes</a:t>
            </a:r>
          </a:p>
          <a:p>
            <a:r>
              <a:rPr lang="en-US" dirty="0"/>
              <a:t>The stem is the main (i.e., the central, most important, or most significant) morpheme of the word</a:t>
            </a:r>
          </a:p>
          <a:p>
            <a:r>
              <a:rPr lang="en-US" dirty="0"/>
              <a:t>Affixes add additional meanings of various kinds</a:t>
            </a:r>
          </a:p>
          <a:p>
            <a:r>
              <a:rPr lang="en-US" dirty="0"/>
              <a:t>Affixes can be further divided into </a:t>
            </a:r>
            <a:r>
              <a:rPr lang="en-US" i="1" dirty="0"/>
              <a:t>prefixes</a:t>
            </a:r>
            <a:r>
              <a:rPr lang="en-US" dirty="0"/>
              <a:t>, </a:t>
            </a:r>
            <a:r>
              <a:rPr lang="en-US" i="1" dirty="0"/>
              <a:t>suffixes</a:t>
            </a:r>
            <a:r>
              <a:rPr lang="en-US" dirty="0"/>
              <a:t>, </a:t>
            </a:r>
            <a:r>
              <a:rPr lang="en-US" i="1" dirty="0"/>
              <a:t>infixes</a:t>
            </a:r>
            <a:r>
              <a:rPr lang="en-US" dirty="0"/>
              <a:t>, and </a:t>
            </a:r>
            <a:r>
              <a:rPr lang="en-US" i="1" dirty="0"/>
              <a:t>circumfixes</a:t>
            </a:r>
          </a:p>
          <a:p>
            <a:r>
              <a:rPr lang="en-US" dirty="0"/>
              <a:t>English debatably does not have circumfixes and proper English probably does not have any infixes</a:t>
            </a:r>
          </a:p>
          <a:p>
            <a:r>
              <a:rPr lang="en-US" dirty="0"/>
              <a:t>A word can have more than one affix; for example, the word "unbelievably" has a stem ("believe"), a prefix ("un-"), and two suffixes ("-able" and "-</a:t>
            </a:r>
            <a:r>
              <a:rPr lang="en-US" dirty="0" err="1"/>
              <a:t>ly</a:t>
            </a:r>
            <a:r>
              <a:rPr lang="en-US" dirty="0"/>
              <a:t>")</a:t>
            </a:r>
          </a:p>
          <a:p>
            <a:r>
              <a:rPr lang="en-US" dirty="0"/>
              <a:t>English rarely stacks more than four or fix affixes to a word, but languages like Turkish have words with nine or ten</a:t>
            </a:r>
          </a:p>
          <a:p>
            <a:r>
              <a:rPr lang="en-US" dirty="0"/>
              <a:t>We will discuss an example of a morphologically complex language later</a:t>
            </a:r>
          </a:p>
        </p:txBody>
      </p:sp>
    </p:spTree>
    <p:extLst>
      <p:ext uri="{BB962C8B-B14F-4D97-AF65-F5344CB8AC3E}">
        <p14:creationId xmlns:p14="http://schemas.microsoft.com/office/powerpoint/2010/main" val="58842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9150-6F1A-4564-A268-E19AEDD7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Morphemes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E729F-4822-4F71-B8CE-AA618FDE4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Four methods of combining morphemes to create words include </a:t>
            </a:r>
            <a:r>
              <a:rPr lang="en-US" i="1" dirty="0"/>
              <a:t>inflection</a:t>
            </a:r>
            <a:r>
              <a:rPr lang="en-US" dirty="0"/>
              <a:t>, </a:t>
            </a:r>
            <a:r>
              <a:rPr lang="en-US" i="1" dirty="0"/>
              <a:t>derivation</a:t>
            </a:r>
            <a:r>
              <a:rPr lang="en-US" dirty="0"/>
              <a:t>, </a:t>
            </a:r>
            <a:r>
              <a:rPr lang="en-US" i="1" dirty="0"/>
              <a:t>compounding</a:t>
            </a:r>
            <a:r>
              <a:rPr lang="en-US" dirty="0"/>
              <a:t>, and </a:t>
            </a:r>
            <a:r>
              <a:rPr lang="en-US" i="1" dirty="0"/>
              <a:t>cliticization</a:t>
            </a:r>
          </a:p>
          <a:p>
            <a:r>
              <a:rPr lang="en-US" b="1" dirty="0"/>
              <a:t>Inflection</a:t>
            </a:r>
            <a:r>
              <a:rPr lang="en-US" dirty="0"/>
              <a:t> is the combination of a word stem with a grammatical morpheme, usually resulting in a word of the same basic POS as the stem, usually filling some syntactic function like agreement</a:t>
            </a:r>
          </a:p>
          <a:p>
            <a:r>
              <a:rPr lang="en-US" dirty="0"/>
              <a:t>As mentioned earlier, we will discuss POS in more detail in a later topic</a:t>
            </a:r>
          </a:p>
          <a:p>
            <a:r>
              <a:rPr lang="en-US" dirty="0"/>
              <a:t>Examples of inflection include pluralizing a noun or changing the tense of a verb</a:t>
            </a:r>
          </a:p>
          <a:p>
            <a:r>
              <a:rPr lang="en-US" b="1" dirty="0"/>
              <a:t>Derivation</a:t>
            </a:r>
            <a:r>
              <a:rPr lang="en-US" dirty="0"/>
              <a:t> is the combination of a word stem with a morpheme, usually resulting in word of a different class, often with a meaning that is harder to predict</a:t>
            </a:r>
          </a:p>
          <a:p>
            <a:r>
              <a:rPr lang="en-US" dirty="0"/>
              <a:t>Examples from the textbook (previous edition) include "appointee" from "appoint and "clueless" from "clue"; an example from Wikipedia is "happiness" from "happy"</a:t>
            </a:r>
          </a:p>
          <a:p>
            <a:r>
              <a:rPr lang="en-US" b="1" dirty="0"/>
              <a:t>Compounding</a:t>
            </a:r>
            <a:r>
              <a:rPr lang="en-US" dirty="0"/>
              <a:t> is the combination of multiple word stems together; for example, "doghouse"</a:t>
            </a:r>
          </a:p>
          <a:p>
            <a:r>
              <a:rPr lang="en-US" b="1" dirty="0"/>
              <a:t>Cliticization</a:t>
            </a:r>
            <a:r>
              <a:rPr lang="en-US" dirty="0"/>
              <a:t> is the combination of a word stem with a </a:t>
            </a:r>
            <a:r>
              <a:rPr lang="en-US" i="1" dirty="0"/>
              <a:t>clitic</a:t>
            </a:r>
          </a:p>
          <a:p>
            <a:r>
              <a:rPr lang="en-US" dirty="0"/>
              <a:t>A clitic is a morpheme that acts syntactically like a word but is reduced in form and attached to another word</a:t>
            </a:r>
          </a:p>
          <a:p>
            <a:r>
              <a:rPr lang="en-US" dirty="0"/>
              <a:t>An example is the English morpheme "'ve" in words such as "I've" (substituting for "have") or the French definite article "l'" in words such as "l'opera" (substituting for "le")</a:t>
            </a:r>
          </a:p>
        </p:txBody>
      </p:sp>
    </p:spTree>
    <p:extLst>
      <p:ext uri="{BB962C8B-B14F-4D97-AF65-F5344CB8AC3E}">
        <p14:creationId xmlns:p14="http://schemas.microsoft.com/office/powerpoint/2010/main" val="2554680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DA675-D92A-4CBA-A322-4D35474AC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Inflection of English Nouns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5E20C-53CF-4434-AA69-AC13E0B34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English nouns have only two kinds of inflections: an affix that makes the word plural and an affix that marks possessive</a:t>
            </a:r>
          </a:p>
          <a:p>
            <a:r>
              <a:rPr lang="en-US" dirty="0"/>
              <a:t>Most nouns are pluralized by adding "s"</a:t>
            </a:r>
          </a:p>
          <a:p>
            <a:r>
              <a:rPr lang="en-US" dirty="0"/>
              <a:t>The suffix "es" is added to most nouns ending in "s", "z", "sh", "ch", and "x"</a:t>
            </a:r>
          </a:p>
          <a:p>
            <a:r>
              <a:rPr lang="en-US" dirty="0"/>
              <a:t>Nouns ending in "y" preceded by a consonant change the "y" to "i" and add "es"</a:t>
            </a:r>
          </a:p>
          <a:p>
            <a:r>
              <a:rPr lang="en-US" dirty="0"/>
              <a:t>The possessive suffix usually just entails adding "'s" for regular singular nouns or plural nouns not ending in "s" (e.g., "children's")</a:t>
            </a:r>
          </a:p>
          <a:p>
            <a:r>
              <a:rPr lang="en-US" dirty="0"/>
              <a:t>Usually, you just add a lone apostrophe for plural nouns ending in "s" (e.g., "llamas'") or names ending in "s" or "z" (e.g., "Euripides' comedies")</a:t>
            </a:r>
          </a:p>
        </p:txBody>
      </p:sp>
    </p:spTree>
    <p:extLst>
      <p:ext uri="{BB962C8B-B14F-4D97-AF65-F5344CB8AC3E}">
        <p14:creationId xmlns:p14="http://schemas.microsoft.com/office/powerpoint/2010/main" val="2983778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7BFF-D589-47FB-967B-90B60394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Inflection of English Regular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805E1-FFD6-4DD7-AD71-A79666B3C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English has three kinds of verbs</a:t>
            </a:r>
          </a:p>
          <a:p>
            <a:pPr lvl="1"/>
            <a:r>
              <a:rPr lang="en-US" dirty="0"/>
              <a:t>Main verbs (e.g., "eat", "sleep", "impeach")</a:t>
            </a:r>
          </a:p>
          <a:p>
            <a:pPr lvl="1"/>
            <a:r>
              <a:rPr lang="en-US" dirty="0"/>
              <a:t>Modal verbs ("can", "will", "should")</a:t>
            </a:r>
          </a:p>
          <a:p>
            <a:pPr lvl="1"/>
            <a:r>
              <a:rPr lang="en-US" dirty="0"/>
              <a:t>Primary verbs (e.g., "be", "have", "do")</a:t>
            </a:r>
          </a:p>
          <a:p>
            <a:r>
              <a:rPr lang="en-US" dirty="0"/>
              <a:t>Regular verbs in English have four inflected forms; examples are:</a:t>
            </a:r>
          </a:p>
        </p:txBody>
      </p:sp>
      <p:pic>
        <p:nvPicPr>
          <p:cNvPr id="4" name="Picture 3" descr="un 3">
            <a:extLst>
              <a:ext uri="{FF2B5EF4-FFF2-40B4-BE49-F238E27FC236}">
                <a16:creationId xmlns:a16="http://schemas.microsoft.com/office/drawing/2014/main" id="{09C9AA53-5DCD-4D82-80A5-3354B5BF29D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42" y="4132613"/>
            <a:ext cx="5104915" cy="1935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838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7BFF-D589-47FB-967B-90B60394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Inflection of English Irregular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805E1-FFD6-4DD7-AD71-A79666B3C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Irregular verbs typically have up to five different forms but can have as many as eight (e.g., the verb "be") or as few as three (e.g., "cut")</a:t>
            </a:r>
          </a:p>
          <a:p>
            <a:r>
              <a:rPr lang="en-US" dirty="0"/>
              <a:t>The forms of "be" are: "be", "am", "is", "are", "was", "were", "been", "being"</a:t>
            </a:r>
          </a:p>
          <a:p>
            <a:r>
              <a:rPr lang="en-US" dirty="0"/>
              <a:t>Other examples of irregular verbs are shown here:</a:t>
            </a:r>
          </a:p>
        </p:txBody>
      </p:sp>
      <p:pic>
        <p:nvPicPr>
          <p:cNvPr id="5" name="Picture 4" descr="un 3">
            <a:extLst>
              <a:ext uri="{FF2B5EF4-FFF2-40B4-BE49-F238E27FC236}">
                <a16:creationId xmlns:a16="http://schemas.microsoft.com/office/drawing/2014/main" id="{C24C531C-69BA-42A6-B286-39010F0EFDE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409" y="4192415"/>
            <a:ext cx="4753182" cy="2300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765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85635-5CDD-4259-A65A-FEC2AA8C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Formalisms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0079-A978-4B04-A062-6078E0543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used to spend time in class covering deterministic and non-deterministic finite-state automata (FSAs)</a:t>
            </a:r>
          </a:p>
          <a:p>
            <a:r>
              <a:rPr lang="en-US" dirty="0"/>
              <a:t>Both are equivalent to regular expressions (without registers) in power</a:t>
            </a:r>
          </a:p>
          <a:p>
            <a:r>
              <a:rPr lang="en-US" dirty="0"/>
              <a:t>I also used to cover finite-state transducers (FSTs); an FST is a finite automaton that maps between two sets of strings</a:t>
            </a:r>
          </a:p>
          <a:p>
            <a:r>
              <a:rPr lang="en-US" dirty="0"/>
              <a:t>FSAs and FSTs are useful for implementing algorithms related to regular expressions, tokenization, and morphological parsing</a:t>
            </a:r>
          </a:p>
          <a:p>
            <a:r>
              <a:rPr lang="en-US" dirty="0"/>
              <a:t>These topics have been dropped from the current edition of the textbook, and I also dropped them</a:t>
            </a:r>
          </a:p>
        </p:txBody>
      </p:sp>
    </p:spTree>
    <p:extLst>
      <p:ext uri="{BB962C8B-B14F-4D97-AF65-F5344CB8AC3E}">
        <p14:creationId xmlns:p14="http://schemas.microsoft.com/office/powerpoint/2010/main" val="888002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F2F8-08DA-4322-AECD-12796343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Language Instinct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F933-F405-44F3-8A11-56B253E65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am basing the next portion of this topic on material from chapter 5 of "The Language Instinct", by Steven Pinker</a:t>
            </a:r>
          </a:p>
          <a:p>
            <a:r>
              <a:rPr lang="en-US" dirty="0"/>
              <a:t>The book, in general, discusses Pinker's theories related to how humans process language</a:t>
            </a:r>
          </a:p>
          <a:p>
            <a:r>
              <a:rPr lang="en-US" dirty="0"/>
              <a:t>The title of Chapter 5 is, "Words, Words, Words"</a:t>
            </a:r>
          </a:p>
          <a:p>
            <a:r>
              <a:rPr lang="en-US" dirty="0"/>
              <a:t>Pinker states that humans remember stems and rules related to inflection and derivation; they also remember irregular words</a:t>
            </a:r>
          </a:p>
          <a:p>
            <a:r>
              <a:rPr lang="en-US" dirty="0"/>
              <a:t>The fact that rules of inflection are remembered separately has been demonstrated in psychological studies with children</a:t>
            </a:r>
          </a:p>
          <a:p>
            <a:r>
              <a:rPr lang="en-US" dirty="0"/>
              <a:t>Pinker describes one such experiment known as "the wug test"</a:t>
            </a:r>
          </a:p>
        </p:txBody>
      </p:sp>
    </p:spTree>
    <p:extLst>
      <p:ext uri="{BB962C8B-B14F-4D97-AF65-F5344CB8AC3E}">
        <p14:creationId xmlns:p14="http://schemas.microsoft.com/office/powerpoint/2010/main" val="3118933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5801-2E13-4619-B5B0-B99545E1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Pinker on Derivation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476DB-E832-4369-B06C-F6ECDFFFA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Pinker talks about derivation, he says the original word is called a </a:t>
            </a:r>
            <a:r>
              <a:rPr lang="en-US" b="1" dirty="0"/>
              <a:t>root</a:t>
            </a:r>
          </a:p>
          <a:p>
            <a:r>
              <a:rPr lang="en-US" dirty="0"/>
              <a:t>The new stem formed can often accept additional inflectional affixes</a:t>
            </a:r>
          </a:p>
          <a:p>
            <a:r>
              <a:rPr lang="en-US" dirty="0"/>
              <a:t>For example, the stem "electricity" is based on the root "electric" (but note that the pronunciation of the "c" has changed)</a:t>
            </a:r>
          </a:p>
          <a:p>
            <a:r>
              <a:rPr lang="en-US" dirty="0"/>
              <a:t>However, there are no general rules for creating new stems from roots</a:t>
            </a:r>
          </a:p>
          <a:p>
            <a:r>
              <a:rPr lang="en-US" dirty="0"/>
              <a:t>This relates to meanings, pronunciations, and which roots can be converted to which stems</a:t>
            </a:r>
          </a:p>
          <a:p>
            <a:r>
              <a:rPr lang="en-US" dirty="0"/>
              <a:t>Example: "complexity" is the state of being complex, but "electricity" is not the state of being electric (you wouldn't say that the electricity of a can opener makes it convenient)</a:t>
            </a:r>
          </a:p>
          <a:p>
            <a:r>
              <a:rPr lang="en-US" dirty="0"/>
              <a:t>Pinker also points out that there are no such words as "</a:t>
            </a:r>
            <a:r>
              <a:rPr lang="en-US" dirty="0" err="1"/>
              <a:t>academicity</a:t>
            </a:r>
            <a:r>
              <a:rPr lang="en-US" dirty="0"/>
              <a:t>", "</a:t>
            </a:r>
            <a:r>
              <a:rPr lang="en-US" dirty="0" err="1"/>
              <a:t>acrobaticity</a:t>
            </a:r>
            <a:r>
              <a:rPr lang="en-US" dirty="0"/>
              <a:t>", or "alcoholicity" </a:t>
            </a:r>
          </a:p>
          <a:p>
            <a:r>
              <a:rPr lang="en-US" dirty="0"/>
              <a:t>Actually, Pinker's third example is valid according to MS Word/PowerPoint and dictionary.com, with the apparent meaning, "alcoholic quality or strength"</a:t>
            </a:r>
          </a:p>
        </p:txBody>
      </p:sp>
    </p:spTree>
    <p:extLst>
      <p:ext uri="{BB962C8B-B14F-4D97-AF65-F5344CB8AC3E}">
        <p14:creationId xmlns:p14="http://schemas.microsoft.com/office/powerpoint/2010/main" val="3351589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CBD5-784A-42A8-B8FA-2E637678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9DF55-4132-4E3E-818D-C000406CD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Pinker proposes that stems (including those produced through derivation) generally must be memorized separately; they are part of our mental lexicon</a:t>
            </a:r>
          </a:p>
          <a:p>
            <a:r>
              <a:rPr lang="en-US" dirty="0"/>
              <a:t>As mentioned earlier, Pinker claims that in addition to stems, irregular forms of words also have to be memorized</a:t>
            </a:r>
          </a:p>
          <a:p>
            <a:r>
              <a:rPr lang="en-US" dirty="0"/>
              <a:t>Pinker claims that humans also memorize names, some foreign words, acronyms, etc.</a:t>
            </a:r>
          </a:p>
          <a:p>
            <a:r>
              <a:rPr lang="en-US" dirty="0"/>
              <a:t>Pinker refers to each unit of the memorized list as a </a:t>
            </a:r>
            <a:r>
              <a:rPr lang="en-US" b="1" dirty="0"/>
              <a:t>listeme</a:t>
            </a:r>
          </a:p>
          <a:p>
            <a:r>
              <a:rPr lang="en-US" dirty="0"/>
              <a:t>He cites one study that estimated the average high school graduate knows about 45,000 listemes</a:t>
            </a:r>
          </a:p>
          <a:p>
            <a:r>
              <a:rPr lang="en-US" dirty="0"/>
              <a:t>First, the researchers took an unabridged dictionary, and removed all inflections and some derivations if the meanings could be deduced from the parts</a:t>
            </a:r>
          </a:p>
          <a:p>
            <a:r>
              <a:rPr lang="en-US" dirty="0"/>
              <a:t>Then, they quizzed volunteers on random samples from the remaining list, and based on the percentage of words known, they came up with their estimate</a:t>
            </a:r>
          </a:p>
          <a:p>
            <a:r>
              <a:rPr lang="en-US" dirty="0"/>
              <a:t>Pinker considers this an underestimate of the true number of memorized listemes, because it does not include proper names, numbers, foreign words, acronyms, etc.</a:t>
            </a:r>
          </a:p>
          <a:p>
            <a:r>
              <a:rPr lang="en-US" dirty="0"/>
              <a:t>Pinker ultimately increases his estimate to 60,000 listemes; of course, from these listemes, many other inflected (and in some cases, derived) words can be created</a:t>
            </a:r>
          </a:p>
        </p:txBody>
      </p:sp>
    </p:spTree>
    <p:extLst>
      <p:ext uri="{BB962C8B-B14F-4D97-AF65-F5344CB8AC3E}">
        <p14:creationId xmlns:p14="http://schemas.microsoft.com/office/powerpoint/2010/main" val="2433240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617B-4373-4A38-95C6-D4902B82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That's Amazing!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2BA6A-F877-435D-A89A-B2FFBEC3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Assuming that humans start to learn words at age 1, Pinker points out that young humans learn new words at the approximate rate of one every 90 waking minutes!</a:t>
            </a:r>
          </a:p>
          <a:p>
            <a:r>
              <a:rPr lang="en-US" dirty="0"/>
              <a:t>To indicate how amazing this is, Pinker discusses a thought experiment from the logician and philosopher Quine</a:t>
            </a:r>
          </a:p>
          <a:p>
            <a:r>
              <a:rPr lang="en-US" dirty="0"/>
              <a:t>He asks us to imagine a linguist studying the language a newly discovered tribe; a rabbit scurries by, and a native shouts, "Gavagai!"</a:t>
            </a:r>
          </a:p>
          <a:p>
            <a:r>
              <a:rPr lang="en-US" dirty="0"/>
              <a:t>The linguist will probably conclude that "gavagai" means "rabbit", but why?</a:t>
            </a:r>
          </a:p>
          <a:p>
            <a:r>
              <a:rPr lang="en-US" dirty="0"/>
              <a:t>Pinker lists several logically plausible possibilities of what "gavagai" could mean (e.g., a rabbit's foot, a furry thing, an animal, a thing that scurries, scurrying in general, "anything that is either a rabbit or a Buick", etc.)</a:t>
            </a:r>
          </a:p>
          <a:p>
            <a:r>
              <a:rPr lang="en-US" dirty="0"/>
              <a:t>Pinker argues that children learning words make sub-conscious assumptions about the type of things that words are likely to refer to, staying away from the very specific and the very general</a:t>
            </a:r>
          </a:p>
          <a:p>
            <a:r>
              <a:rPr lang="en-US" dirty="0"/>
              <a:t>Ultimately, though, we do learn general words such as "animal" (as well as specific words, when appropriate)</a:t>
            </a:r>
          </a:p>
          <a:p>
            <a:r>
              <a:rPr lang="en-US" dirty="0"/>
              <a:t>Pinker discusses experiments that show that children subconsciously assume that new words do not share meanings with common words that they already know as a partial explanation for this</a:t>
            </a:r>
          </a:p>
        </p:txBody>
      </p:sp>
    </p:spTree>
    <p:extLst>
      <p:ext uri="{BB962C8B-B14F-4D97-AF65-F5344CB8AC3E}">
        <p14:creationId xmlns:p14="http://schemas.microsoft.com/office/powerpoint/2010/main" val="2635673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E583-9726-4BAB-931E-47A8BD3A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Suffixes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EF16D-03F8-4F62-8A8E-12BE0767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Pinker also points out that there are rules that govern the order that suffixes must follow when multiple suffixes are added to a single stem</a:t>
            </a:r>
          </a:p>
          <a:p>
            <a:r>
              <a:rPr lang="en-US" dirty="0"/>
              <a:t>Consider, for example, the stems "Darwinian" and "Darwinism", both based on the same root (in this case, a name), "Darwin"</a:t>
            </a:r>
          </a:p>
          <a:p>
            <a:pPr lvl="1"/>
            <a:r>
              <a:rPr lang="en-US" dirty="0"/>
              <a:t>The word "Darwinian" might be defined as "pertaining to Darwin or his theories" or "relating to Darwin or his theories"</a:t>
            </a:r>
          </a:p>
          <a:p>
            <a:pPr lvl="1"/>
            <a:r>
              <a:rPr lang="en-US" dirty="0"/>
              <a:t>The word "Darwinism" might be defined as "something related to Darwin or his theories" (you may find more specific definitions of this word, these days)</a:t>
            </a:r>
          </a:p>
          <a:p>
            <a:r>
              <a:rPr lang="en-US" dirty="0"/>
              <a:t>From the stem "Darwinian", we can derive "Darwinianism" (it sounds good), and then using inflection, even "Darwinianisms"</a:t>
            </a:r>
          </a:p>
          <a:p>
            <a:r>
              <a:rPr lang="en-US" dirty="0"/>
              <a:t>However, from "Darwinism", we cannot derive the word "Darwinismian" (such a word might mean "pertaining to Darwinism", but it sounds bad)</a:t>
            </a:r>
          </a:p>
        </p:txBody>
      </p:sp>
    </p:spTree>
    <p:extLst>
      <p:ext uri="{BB962C8B-B14F-4D97-AF65-F5344CB8AC3E}">
        <p14:creationId xmlns:p14="http://schemas.microsoft.com/office/powerpoint/2010/main" val="1981719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690D-3078-4524-BA09-6B49C17C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Polysynthetic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5123C-B925-47B8-9A6C-B4286E386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 am basing the rest of this topic on material from chapter 4 of "The Atoms of Language", by Mark C. Baker</a:t>
            </a:r>
          </a:p>
          <a:p>
            <a:r>
              <a:rPr lang="en-US" dirty="0"/>
              <a:t>Chapter 4 is titled "Baking a Polysynthetic Language"</a:t>
            </a:r>
          </a:p>
          <a:p>
            <a:r>
              <a:rPr lang="en-US" dirty="0"/>
              <a:t>The chapter's title stems from an analogy; adding yeast to a recipe makes bread seem completely different from a cracker</a:t>
            </a:r>
          </a:p>
          <a:p>
            <a:r>
              <a:rPr lang="en-US" i="1" dirty="0"/>
              <a:t>Polysynthetic languages </a:t>
            </a:r>
            <a:r>
              <a:rPr lang="en-US" dirty="0"/>
              <a:t>use very long and complex words; the example discussed in the chapter is the language Mohawk</a:t>
            </a:r>
          </a:p>
          <a:p>
            <a:r>
              <a:rPr lang="en-US" dirty="0"/>
              <a:t>An example of a long word in the language is: "Washakotya'tawitsherahetkvhta'se'"</a:t>
            </a:r>
          </a:p>
          <a:p>
            <a:r>
              <a:rPr lang="en-US" dirty="0"/>
              <a:t>This would roughly translate to the English sentence: "He made the thing that one puts on one's body [e.g., a dress] ugly for her."</a:t>
            </a:r>
          </a:p>
          <a:p>
            <a:r>
              <a:rPr lang="en-US" dirty="0"/>
              <a:t>A single word is used in Mohawk for any garment that covers the torso</a:t>
            </a:r>
          </a:p>
          <a:p>
            <a:r>
              <a:rPr lang="en-US" dirty="0"/>
              <a:t>The apostrophes in the Mohawk represent a so-called glottal stop, a sound not found in English</a:t>
            </a:r>
          </a:p>
        </p:txBody>
      </p:sp>
    </p:spTree>
    <p:extLst>
      <p:ext uri="{BB962C8B-B14F-4D97-AF65-F5344CB8AC3E}">
        <p14:creationId xmlns:p14="http://schemas.microsoft.com/office/powerpoint/2010/main" val="1264054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8D29-D4AB-43FE-B9DB-0F3B7561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Mohawk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45DE5-C40A-4054-83BF-2F2FD6079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the chapter, we first learn what, at first, seem to be multiple, distinct differences between Mohawk and English; for example:</a:t>
            </a:r>
          </a:p>
          <a:p>
            <a:pPr lvl="1"/>
            <a:r>
              <a:rPr lang="en-US" dirty="0"/>
              <a:t>In Mohawk, full subjects and objects can be left out of sentences (whereas in English, the subject must be expressed, and objects must be expressed if the main verb requires them)</a:t>
            </a:r>
          </a:p>
          <a:p>
            <a:pPr lvl="1"/>
            <a:r>
              <a:rPr lang="en-US" dirty="0"/>
              <a:t>If full subjects and objects are expressed in Mohawk (which is optional), they can be placed either before or after the verb (i.e., at the start or end of the sentence)</a:t>
            </a:r>
          </a:p>
          <a:p>
            <a:r>
              <a:rPr lang="en-US" dirty="0"/>
              <a:t>We soon learn that all verbs in Mohawk must include a reference to the subject of the verb as an attached morpheme</a:t>
            </a:r>
          </a:p>
          <a:p>
            <a:r>
              <a:rPr lang="en-US" dirty="0"/>
              <a:t>The verb must also include references to the object and the indirect object, if they exist</a:t>
            </a:r>
          </a:p>
          <a:p>
            <a:r>
              <a:rPr lang="en-US" dirty="0"/>
              <a:t>The reference to the object or indirect object can be either an attached pronoun or a full noun-phrase; the reference to the subject is always a pronoun</a:t>
            </a:r>
          </a:p>
          <a:p>
            <a:r>
              <a:rPr lang="en-US" dirty="0"/>
              <a:t>Baker points out that objects must be attached to the verb before subjects are attached</a:t>
            </a:r>
          </a:p>
          <a:p>
            <a:r>
              <a:rPr lang="en-US" dirty="0"/>
              <a:t>Baker claims that all languages follow "the verb-object constraint", which requires that verbs must combine with objects before subjects (either at a single-word or phrase level)</a:t>
            </a:r>
          </a:p>
        </p:txBody>
      </p:sp>
    </p:spTree>
    <p:extLst>
      <p:ext uri="{BB962C8B-B14F-4D97-AF65-F5344CB8AC3E}">
        <p14:creationId xmlns:p14="http://schemas.microsoft.com/office/powerpoint/2010/main" val="381628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673CB-F3C5-48B5-9CED-EA5A72ED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Noun incorporation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2595B-C2BC-4747-A839-76720922B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ability to combine nouns with verbs in Mohawk is called </a:t>
            </a:r>
            <a:r>
              <a:rPr lang="en-US" i="1" dirty="0"/>
              <a:t>noun incorporation</a:t>
            </a:r>
          </a:p>
          <a:p>
            <a:r>
              <a:rPr lang="en-US" dirty="0"/>
              <a:t>Although English does not have this, it does allow compound words (e.g., "doghouse" or "dishwasher")</a:t>
            </a:r>
          </a:p>
          <a:p>
            <a:r>
              <a:rPr lang="en-US" dirty="0"/>
              <a:t>Related to the fact that full subjects cannot combine with verbs in Mohawk, Baker points out that English has a similar phenomenon</a:t>
            </a:r>
          </a:p>
          <a:p>
            <a:r>
              <a:rPr lang="en-US" dirty="0"/>
              <a:t>When a noun representing an object combines with a noun that has been formed from a verb, it is clear that the first noun is an object, not a subject; for example:</a:t>
            </a:r>
          </a:p>
          <a:p>
            <a:pPr lvl="1"/>
            <a:r>
              <a:rPr lang="en-US" dirty="0"/>
              <a:t>When someone hears "turkey-strangler" or "dinosaur-eater", they will think of someone who strangles turkeys or eats dinosaurs (not turkeys that strangle or dinosaurs that eat)</a:t>
            </a:r>
          </a:p>
          <a:p>
            <a:pPr lvl="1"/>
            <a:r>
              <a:rPr lang="en-US" dirty="0"/>
              <a:t>The term "bread-cutting" sounds fine, but the term "knife-cutting" sounds odd</a:t>
            </a:r>
          </a:p>
          <a:p>
            <a:pPr lvl="1"/>
            <a:r>
              <a:rPr lang="en-US" dirty="0"/>
              <a:t>I tried to think of an exception to this, and the best I came up with was "vacuum cleaner"; still, this is arguably two words, or it could just be an odd exception to the general rule</a:t>
            </a:r>
          </a:p>
        </p:txBody>
      </p:sp>
    </p:spTree>
    <p:extLst>
      <p:ext uri="{BB962C8B-B14F-4D97-AF65-F5344CB8AC3E}">
        <p14:creationId xmlns:p14="http://schemas.microsoft.com/office/powerpoint/2010/main" val="3824735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67E2-8B51-455A-92B4-3C124CCF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00655-3FE6-4C4B-B470-4D7CBF35D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Recall that the verb is Mohawk must include a reference to the subject, and it must be a pronoun</a:t>
            </a:r>
          </a:p>
          <a:p>
            <a:r>
              <a:rPr lang="en-US" dirty="0"/>
              <a:t>Also recall that the full subject in Mohawk (if expressed separately from the verb) can come before or after the verb</a:t>
            </a:r>
          </a:p>
          <a:p>
            <a:r>
              <a:rPr lang="en-US" dirty="0"/>
              <a:t>Baker claims that the reason that fully expressed subjects and objects can come before or after the verb in Mohawk is analogous to </a:t>
            </a:r>
            <a:r>
              <a:rPr lang="en-US" i="1" dirty="0"/>
              <a:t>dislocation</a:t>
            </a:r>
            <a:r>
              <a:rPr lang="en-US" dirty="0"/>
              <a:t> in English</a:t>
            </a:r>
          </a:p>
          <a:p>
            <a:r>
              <a:rPr lang="en-US" dirty="0"/>
              <a:t>In English, if a pronoun representing a subject or object has already been expressed, the full noun phrase can be repeated for emphasis</a:t>
            </a:r>
          </a:p>
          <a:p>
            <a:r>
              <a:rPr lang="en-US" dirty="0"/>
              <a:t>This repetition can occur either at the start or end of the sentence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"Sak, he really liked that dress."</a:t>
            </a:r>
          </a:p>
          <a:p>
            <a:pPr lvl="1"/>
            <a:r>
              <a:rPr lang="en-US" dirty="0"/>
              <a:t>"He really liked that dress, Sak."</a:t>
            </a:r>
          </a:p>
        </p:txBody>
      </p:sp>
    </p:spTree>
    <p:extLst>
      <p:ext uri="{BB962C8B-B14F-4D97-AF65-F5344CB8AC3E}">
        <p14:creationId xmlns:p14="http://schemas.microsoft.com/office/powerpoint/2010/main" val="4226226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186C-1847-4991-B090-F330B411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Baker's Notion of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DE328-6220-48B5-9668-1F60710BD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Ultimately, Baker concludes that the all the differences between Mohawk and English discussed in the chapter are the result of a single </a:t>
            </a:r>
            <a:r>
              <a:rPr lang="en-US" b="1" dirty="0"/>
              <a:t>parameter</a:t>
            </a:r>
            <a:r>
              <a:rPr lang="en-US" dirty="0"/>
              <a:t> that he calls "the polysynthesis parameter"</a:t>
            </a:r>
          </a:p>
          <a:p>
            <a:r>
              <a:rPr lang="en-US" dirty="0"/>
              <a:t>Baker's definition of this parameter: "Verbs must include some expression of each of the main participants in the event described by the verb (the subject, object, and indirect object)."</a:t>
            </a:r>
          </a:p>
          <a:p>
            <a:r>
              <a:rPr lang="en-US" dirty="0"/>
              <a:t>At the end of the chapter, Baker points out that there are other polysynthetic languages spoken around the world</a:t>
            </a:r>
          </a:p>
          <a:p>
            <a:r>
              <a:rPr lang="en-US" dirty="0"/>
              <a:t>None are spoken among huge populations, and the reason for that is not clear (Baker believes the opposite could have been true)</a:t>
            </a:r>
          </a:p>
          <a:p>
            <a:r>
              <a:rPr lang="en-US" dirty="0"/>
              <a:t>Comparing the peoples that do speak polysynthetic languages, there are no clear historical, cultural, or climate-based features that they share in common</a:t>
            </a:r>
          </a:p>
          <a:p>
            <a:r>
              <a:rPr lang="en-US" dirty="0"/>
              <a:t>In general, throughout the book, Baker shows that a language's grammar often does not share much in common with grammars of historically or culturally related languages (the opposite is true of vocabulary)</a:t>
            </a:r>
          </a:p>
          <a:p>
            <a:r>
              <a:rPr lang="en-US" dirty="0"/>
              <a:t>Also, sometimes completely unrelated languages (in terms of culture and history) share very similar grammars</a:t>
            </a:r>
          </a:p>
          <a:p>
            <a:r>
              <a:rPr lang="en-US" dirty="0"/>
              <a:t>We'll discuss Baker's theories about languages and parameters in more detail during the second part of the course; his theories are controversial, but I find them interesting</a:t>
            </a:r>
          </a:p>
        </p:txBody>
      </p:sp>
    </p:spTree>
    <p:extLst>
      <p:ext uri="{BB962C8B-B14F-4D97-AF65-F5344CB8AC3E}">
        <p14:creationId xmlns:p14="http://schemas.microsoft.com/office/powerpoint/2010/main" val="1450213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4911</TotalTime>
  <Words>5080</Words>
  <Application>Microsoft Office PowerPoint</Application>
  <PresentationFormat>Widescreen</PresentationFormat>
  <Paragraphs>290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Courier New</vt:lpstr>
      <vt:lpstr>Office Theme</vt:lpstr>
      <vt:lpstr>ECE467: Natural Language Processing</vt:lpstr>
      <vt:lpstr>Tokenization</vt:lpstr>
      <vt:lpstr>Lemmatization</vt:lpstr>
      <vt:lpstr>Stemming</vt:lpstr>
      <vt:lpstr>Wordforms</vt:lpstr>
      <vt:lpstr>Sentence Segmentation</vt:lpstr>
      <vt:lpstr>The Chomsky Hierarchy</vt:lpstr>
      <vt:lpstr>Regular Expressions</vt:lpstr>
      <vt:lpstr>Simple Regular Expressions</vt:lpstr>
      <vt:lpstr>Special Characters</vt:lpstr>
      <vt:lpstr>Anchors</vt:lpstr>
      <vt:lpstr>Disjunction, Parentheses, and Precedence</vt:lpstr>
      <vt:lpstr>Precedence Hierarchy</vt:lpstr>
      <vt:lpstr>RE Example</vt:lpstr>
      <vt:lpstr>Other RE Constructs</vt:lpstr>
      <vt:lpstr>Substitutions and Registers</vt:lpstr>
      <vt:lpstr>Morphology</vt:lpstr>
      <vt:lpstr>Rules of Morphology</vt:lpstr>
      <vt:lpstr>Stems and Affixes</vt:lpstr>
      <vt:lpstr>Combining Morphemes</vt:lpstr>
      <vt:lpstr>Inflection of English Nouns</vt:lpstr>
      <vt:lpstr>Inflection of English Regular Verbs</vt:lpstr>
      <vt:lpstr>Inflection of English Irregular Verbs</vt:lpstr>
      <vt:lpstr>Other Formalisms</vt:lpstr>
      <vt:lpstr>The Language Instinct</vt:lpstr>
      <vt:lpstr>Pinker on Derivation</vt:lpstr>
      <vt:lpstr>Listemes</vt:lpstr>
      <vt:lpstr>That's Amazing!</vt:lpstr>
      <vt:lpstr>Ordering Suffixes</vt:lpstr>
      <vt:lpstr>Polysynthetic Languages</vt:lpstr>
      <vt:lpstr>More about Mohawk</vt:lpstr>
      <vt:lpstr>Noun incorporation</vt:lpstr>
      <vt:lpstr>Dislocation</vt:lpstr>
      <vt:lpstr>Baker's Notion of Parameters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46</cp:revision>
  <dcterms:created xsi:type="dcterms:W3CDTF">2021-01-22T15:49:47Z</dcterms:created>
  <dcterms:modified xsi:type="dcterms:W3CDTF">2022-01-19T16:35:37Z</dcterms:modified>
</cp:coreProperties>
</file>