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5" r:id="rId2"/>
    <p:sldId id="257" r:id="rId3"/>
    <p:sldId id="258" r:id="rId4"/>
    <p:sldId id="286" r:id="rId5"/>
    <p:sldId id="287" r:id="rId6"/>
    <p:sldId id="259" r:id="rId7"/>
    <p:sldId id="260" r:id="rId8"/>
    <p:sldId id="261" r:id="rId9"/>
    <p:sldId id="289" r:id="rId10"/>
    <p:sldId id="263" r:id="rId11"/>
    <p:sldId id="264" r:id="rId12"/>
    <p:sldId id="265" r:id="rId13"/>
    <p:sldId id="262"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8" r:id="rId32"/>
    <p:sldId id="284" r:id="rId33"/>
    <p:sldId id="29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39E13-F7B2-4387-8940-F7C6E2F5F3D9}" type="datetimeFigureOut">
              <a:rPr lang="en-US" smtClean="0"/>
              <a:t>3/9/2022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B9D4-BE13-4B78-93D6-55711B32764D}" type="slidenum">
              <a:rPr lang="en-US" smtClean="0"/>
              <a:t>‹#›</a:t>
            </a:fld>
            <a:endParaRPr lang="en-US"/>
          </a:p>
        </p:txBody>
      </p:sp>
    </p:spTree>
    <p:extLst>
      <p:ext uri="{BB962C8B-B14F-4D97-AF65-F5344CB8AC3E}">
        <p14:creationId xmlns:p14="http://schemas.microsoft.com/office/powerpoint/2010/main" val="25656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EB9D4-BE13-4B78-93D6-55711B32764D}" type="slidenum">
              <a:rPr lang="en-US" smtClean="0"/>
              <a:t>23</a:t>
            </a:fld>
            <a:endParaRPr lang="en-US"/>
          </a:p>
        </p:txBody>
      </p:sp>
    </p:spTree>
    <p:extLst>
      <p:ext uri="{BB962C8B-B14F-4D97-AF65-F5344CB8AC3E}">
        <p14:creationId xmlns:p14="http://schemas.microsoft.com/office/powerpoint/2010/main" val="980466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B582-AA5B-4E84-B176-3BC28A4C2A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497271-E6D7-4D1F-94F4-2FAC321722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E8B69F-DDC9-4F37-8786-3B5FDBD4FF56}"/>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5" name="Footer Placeholder 4">
            <a:extLst>
              <a:ext uri="{FF2B5EF4-FFF2-40B4-BE49-F238E27FC236}">
                <a16:creationId xmlns:a16="http://schemas.microsoft.com/office/drawing/2014/main" id="{145C0E4B-196B-4162-96F7-360F24EAC1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0A02B8-1926-4107-86A1-507BEF0481D5}"/>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63187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F958-9DB4-4038-AE95-25974B0626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B43BA3-0A26-406B-B455-4D216A07E3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516D0-6339-440E-A5B7-EBACF6D70973}"/>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5" name="Footer Placeholder 4">
            <a:extLst>
              <a:ext uri="{FF2B5EF4-FFF2-40B4-BE49-F238E27FC236}">
                <a16:creationId xmlns:a16="http://schemas.microsoft.com/office/drawing/2014/main" id="{901E2335-D9BE-4764-8A14-B5F978A95B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502DE9-1B44-451F-8445-A6215450DE1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22050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A6BC-1832-42E0-B435-2E4ACC1BA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8536CB-82BE-468D-A998-5A20A0FE9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140D22-647E-4654-B176-17E13066CE74}"/>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5" name="Footer Placeholder 4">
            <a:extLst>
              <a:ext uri="{FF2B5EF4-FFF2-40B4-BE49-F238E27FC236}">
                <a16:creationId xmlns:a16="http://schemas.microsoft.com/office/drawing/2014/main" id="{06804B88-9093-4746-9997-1FD698B9CC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B3B12A-5A6B-4CBD-8AEE-41884F1497D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56016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368B-100C-4449-BD5B-90599FF07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63868-BFDD-47FB-85D5-972784EC30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420BA-778B-4A1E-AAAD-75BF1A569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06C3B-0331-4397-AF24-00DC40ACA454}"/>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6" name="Footer Placeholder 5">
            <a:extLst>
              <a:ext uri="{FF2B5EF4-FFF2-40B4-BE49-F238E27FC236}">
                <a16:creationId xmlns:a16="http://schemas.microsoft.com/office/drawing/2014/main" id="{BB3FD188-3A50-42E3-AD78-1C3FF57C02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6C3751-2C70-4FD2-BDD7-3EF5F772DE6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33152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A0E8-0BA5-4A7C-98FA-4ADC2FE4F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1EE6C3-95D5-4F56-B756-12DA3C27A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F3EBF6-C9C7-4779-A5EB-FB588681F6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875289-5922-4F5D-AC93-44299C560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87D49-E424-4509-903E-1C10DCC78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6D4B0B-E54D-490C-B2FD-444540676088}"/>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8" name="Footer Placeholder 7">
            <a:extLst>
              <a:ext uri="{FF2B5EF4-FFF2-40B4-BE49-F238E27FC236}">
                <a16:creationId xmlns:a16="http://schemas.microsoft.com/office/drawing/2014/main" id="{D7A0C584-2C58-4556-9A2A-3E44178C27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28D372B-8CBD-4074-A921-51BE16EB32C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4345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1410-9561-4CBE-A720-885CD1A6A7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35768-31E1-4189-B007-2B0CD5DC4119}"/>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4" name="Footer Placeholder 3">
            <a:extLst>
              <a:ext uri="{FF2B5EF4-FFF2-40B4-BE49-F238E27FC236}">
                <a16:creationId xmlns:a16="http://schemas.microsoft.com/office/drawing/2014/main" id="{AFF369E9-5BC0-4C8D-A917-5D2E6FDE5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0CF0FD-1BCA-45DC-9D3B-C97666625E3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5595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63474-5344-49EF-AC00-E8A25BF54AE9}"/>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3" name="Footer Placeholder 2">
            <a:extLst>
              <a:ext uri="{FF2B5EF4-FFF2-40B4-BE49-F238E27FC236}">
                <a16:creationId xmlns:a16="http://schemas.microsoft.com/office/drawing/2014/main" id="{EDB984DC-91E6-4F38-AC28-039AD440C94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9C6F1E8-16A7-48E7-B20B-8DCE50DF048B}"/>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488248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93AD-4752-4742-8294-DBE76652C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A18F6-8880-466F-9D30-690C01AF1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12B8E5-B681-4856-A2B5-7A2CB046F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7CC6E5-03CA-4FEB-9639-A1A890CDAA19}"/>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6" name="Footer Placeholder 5">
            <a:extLst>
              <a:ext uri="{FF2B5EF4-FFF2-40B4-BE49-F238E27FC236}">
                <a16:creationId xmlns:a16="http://schemas.microsoft.com/office/drawing/2014/main" id="{ECC80D28-9B23-43ED-8A62-19FAFF882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31E636-1829-431F-A70F-68FD6A5D59A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7403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ACA2-BF82-4BC4-909D-1760D58FD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CE61A7-906C-41B3-B8FE-B7760A506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0A8453-8C8A-49AB-9AF5-F40923117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EE1E1-C325-4A54-992E-407F4411DC5A}"/>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6" name="Footer Placeholder 5">
            <a:extLst>
              <a:ext uri="{FF2B5EF4-FFF2-40B4-BE49-F238E27FC236}">
                <a16:creationId xmlns:a16="http://schemas.microsoft.com/office/drawing/2014/main" id="{AEABB6C6-229C-4300-AF96-664FB7C608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D4038A-82DF-445B-896A-7A4D16979E71}"/>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802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38CF-333C-41C1-B1EF-B885E9679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8F16FE-43E7-4C03-8BD1-0EEA2A3A2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591A6-F5E5-4849-8FD9-725B61781BB1}"/>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5" name="Footer Placeholder 4">
            <a:extLst>
              <a:ext uri="{FF2B5EF4-FFF2-40B4-BE49-F238E27FC236}">
                <a16:creationId xmlns:a16="http://schemas.microsoft.com/office/drawing/2014/main" id="{B99E047C-852E-4901-9AD6-EA53996CCD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8CEED3-5BF2-43F6-BA44-3BAB5EF56B19}"/>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37447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7DAAEB-7857-491A-AEAA-1BDCDE596C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F44291-C70D-4E28-836A-23AC572044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607DE-AF47-446D-9650-ACA9A7082FAC}"/>
              </a:ext>
            </a:extLst>
          </p:cNvPr>
          <p:cNvSpPr>
            <a:spLocks noGrp="1"/>
          </p:cNvSpPr>
          <p:nvPr>
            <p:ph type="dt" sz="half" idx="10"/>
          </p:nvPr>
        </p:nvSpPr>
        <p:spPr/>
        <p:txBody>
          <a:bodyPr/>
          <a:lstStyle/>
          <a:p>
            <a:fld id="{E73D620B-6086-4220-8379-679C0E3CF9BE}" type="datetimeFigureOut">
              <a:rPr lang="en-US" smtClean="0"/>
              <a:t>3/9/2022</a:t>
            </a:fld>
            <a:endParaRPr lang="en-US" dirty="0"/>
          </a:p>
        </p:txBody>
      </p:sp>
      <p:sp>
        <p:nvSpPr>
          <p:cNvPr id="5" name="Footer Placeholder 4">
            <a:extLst>
              <a:ext uri="{FF2B5EF4-FFF2-40B4-BE49-F238E27FC236}">
                <a16:creationId xmlns:a16="http://schemas.microsoft.com/office/drawing/2014/main" id="{C5543B1B-0ECB-47B2-BC40-6F550E82BC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84688B-E8C1-4DD3-8520-F83ACB246D82}"/>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3934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09C09-5220-4583-98AB-3A507ABA96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14EB3-078D-4024-A451-FECD4248A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64AA8-070C-492F-A302-8350E19298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D620B-6086-4220-8379-679C0E3CF9BE}" type="datetimeFigureOut">
              <a:rPr lang="en-US" smtClean="0"/>
              <a:t>3/9/2022</a:t>
            </a:fld>
            <a:endParaRPr lang="en-US" dirty="0"/>
          </a:p>
        </p:txBody>
      </p:sp>
      <p:sp>
        <p:nvSpPr>
          <p:cNvPr id="5" name="Footer Placeholder 4">
            <a:extLst>
              <a:ext uri="{FF2B5EF4-FFF2-40B4-BE49-F238E27FC236}">
                <a16:creationId xmlns:a16="http://schemas.microsoft.com/office/drawing/2014/main" id="{336C8375-C973-4E17-8645-BF91FF9E20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6AB00C-12C7-43BA-9D2B-BF755A0797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84EE-A92D-47C8-ACEB-4B2FDD2A0628}" type="slidenum">
              <a:rPr lang="en-US" smtClean="0"/>
              <a:t>‹#›</a:t>
            </a:fld>
            <a:endParaRPr lang="en-US" dirty="0"/>
          </a:p>
        </p:txBody>
      </p:sp>
    </p:spTree>
    <p:extLst>
      <p:ext uri="{BB962C8B-B14F-4D97-AF65-F5344CB8AC3E}">
        <p14:creationId xmlns:p14="http://schemas.microsoft.com/office/powerpoint/2010/main" val="1185306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524000" y="3638614"/>
            <a:ext cx="9144000" cy="1655762"/>
          </a:xfrm>
        </p:spPr>
        <p:txBody>
          <a:bodyPr>
            <a:normAutofit/>
          </a:bodyPr>
          <a:lstStyle/>
          <a:p>
            <a:r>
              <a:rPr lang="en-US" sz="6000" dirty="0"/>
              <a:t>Semantics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8281-186A-4051-A16F-C161B3725105}"/>
              </a:ext>
            </a:extLst>
          </p:cNvPr>
          <p:cNvSpPr>
            <a:spLocks noGrp="1"/>
          </p:cNvSpPr>
          <p:nvPr>
            <p:ph type="title"/>
          </p:nvPr>
        </p:nvSpPr>
        <p:spPr/>
        <p:txBody>
          <a:bodyPr/>
          <a:lstStyle/>
          <a:p>
            <a:r>
              <a:rPr lang="en-US" dirty="0"/>
              <a:t>Definition of Semantics</a:t>
            </a:r>
          </a:p>
        </p:txBody>
      </p:sp>
      <p:sp>
        <p:nvSpPr>
          <p:cNvPr id="3" name="Content Placeholder 2">
            <a:extLst>
              <a:ext uri="{FF2B5EF4-FFF2-40B4-BE49-F238E27FC236}">
                <a16:creationId xmlns:a16="http://schemas.microsoft.com/office/drawing/2014/main" id="{FDB9EE94-073D-440A-A0F7-8226C9021183}"/>
              </a:ext>
            </a:extLst>
          </p:cNvPr>
          <p:cNvSpPr>
            <a:spLocks noGrp="1"/>
          </p:cNvSpPr>
          <p:nvPr>
            <p:ph idx="1"/>
          </p:nvPr>
        </p:nvSpPr>
        <p:spPr/>
        <p:txBody>
          <a:bodyPr/>
          <a:lstStyle/>
          <a:p>
            <a:r>
              <a:rPr lang="en-US" dirty="0"/>
              <a:t>This topic is largely based on Chapter 15 from the current edition of the textbook, titled "Logical Representations of Sentence Meaning"</a:t>
            </a:r>
          </a:p>
          <a:p>
            <a:r>
              <a:rPr lang="en-US" dirty="0"/>
              <a:t>Two definitions of </a:t>
            </a:r>
            <a:r>
              <a:rPr lang="en-US" b="1" dirty="0"/>
              <a:t>semantics</a:t>
            </a:r>
            <a:r>
              <a:rPr lang="en-US" dirty="0"/>
              <a:t> (from dictionary.reference.com):</a:t>
            </a:r>
          </a:p>
          <a:p>
            <a:pPr lvl="1"/>
            <a:r>
              <a:rPr lang="en-US" dirty="0"/>
              <a:t>"the study of meaning"</a:t>
            </a:r>
          </a:p>
          <a:p>
            <a:pPr lvl="1"/>
            <a:r>
              <a:rPr lang="en-US" dirty="0"/>
              <a:t>"the meaning, or an interpretation of the meaning, of a word, sign, sentence, etc."</a:t>
            </a:r>
          </a:p>
          <a:p>
            <a:r>
              <a:rPr lang="en-US" dirty="0"/>
              <a:t>When the meaning of a sentence is captured using formal structures, the result is called a </a:t>
            </a:r>
            <a:r>
              <a:rPr lang="en-US" b="1" dirty="0"/>
              <a:t>meaning representation</a:t>
            </a:r>
            <a:endParaRPr lang="en-US" dirty="0"/>
          </a:p>
        </p:txBody>
      </p:sp>
    </p:spTree>
    <p:extLst>
      <p:ext uri="{BB962C8B-B14F-4D97-AF65-F5344CB8AC3E}">
        <p14:creationId xmlns:p14="http://schemas.microsoft.com/office/powerpoint/2010/main" val="250633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880F-EC3B-4DBE-8403-D9FEA59EF084}"/>
              </a:ext>
            </a:extLst>
          </p:cNvPr>
          <p:cNvSpPr>
            <a:spLocks noGrp="1"/>
          </p:cNvSpPr>
          <p:nvPr>
            <p:ph type="title"/>
          </p:nvPr>
        </p:nvSpPr>
        <p:spPr/>
        <p:txBody>
          <a:bodyPr/>
          <a:lstStyle/>
          <a:p>
            <a:r>
              <a:rPr lang="en-US" dirty="0"/>
              <a:t>Other Topics Related to Semantics (slide 1)</a:t>
            </a:r>
          </a:p>
        </p:txBody>
      </p:sp>
      <p:sp>
        <p:nvSpPr>
          <p:cNvPr id="3" name="Content Placeholder 2">
            <a:extLst>
              <a:ext uri="{FF2B5EF4-FFF2-40B4-BE49-F238E27FC236}">
                <a16:creationId xmlns:a16="http://schemas.microsoft.com/office/drawing/2014/main" id="{6531A297-A547-4A05-9A92-67C4B502D440}"/>
              </a:ext>
            </a:extLst>
          </p:cNvPr>
          <p:cNvSpPr>
            <a:spLocks noGrp="1"/>
          </p:cNvSpPr>
          <p:nvPr>
            <p:ph idx="1"/>
          </p:nvPr>
        </p:nvSpPr>
        <p:spPr/>
        <p:txBody>
          <a:bodyPr>
            <a:normAutofit fontScale="62500" lnSpcReduction="20000"/>
          </a:bodyPr>
          <a:lstStyle/>
          <a:p>
            <a:r>
              <a:rPr lang="en-US" i="1" dirty="0"/>
              <a:t>Sematic analysis</a:t>
            </a:r>
            <a:r>
              <a:rPr lang="en-US" dirty="0"/>
              <a:t> (a.k.a. </a:t>
            </a:r>
            <a:r>
              <a:rPr lang="en-US" i="1" dirty="0"/>
              <a:t>semantic parsing</a:t>
            </a:r>
            <a:r>
              <a:rPr lang="en-US" dirty="0"/>
              <a:t>)</a:t>
            </a:r>
          </a:p>
          <a:p>
            <a:pPr lvl="1"/>
            <a:r>
              <a:rPr lang="en-US" dirty="0"/>
              <a:t>This relates to the process of analyzing a sentence (or other unit of text) and assigning its meaning representation</a:t>
            </a:r>
          </a:p>
          <a:p>
            <a:pPr lvl="1"/>
            <a:r>
              <a:rPr lang="en-US" dirty="0"/>
              <a:t>Chapter 16 of the current draft of the new edition of the textbook is titled "Computational Semantics and Semantic Parsing", but the chapter has not been filled in yet</a:t>
            </a:r>
          </a:p>
          <a:p>
            <a:pPr lvl="1"/>
            <a:r>
              <a:rPr lang="en-US" dirty="0"/>
              <a:t>We will not cover this topic</a:t>
            </a:r>
          </a:p>
          <a:p>
            <a:r>
              <a:rPr lang="en-US" i="1" dirty="0"/>
              <a:t>Lexical semantics</a:t>
            </a:r>
          </a:p>
          <a:p>
            <a:pPr lvl="1"/>
            <a:r>
              <a:rPr lang="en-US" dirty="0"/>
              <a:t>This relates to the meanings of individual words</a:t>
            </a:r>
          </a:p>
          <a:p>
            <a:pPr lvl="1"/>
            <a:r>
              <a:rPr lang="en-US" dirty="0"/>
              <a:t>The book has a section on this, Section 6.1 titled "Lexical Semantics"</a:t>
            </a:r>
          </a:p>
          <a:p>
            <a:pPr lvl="1"/>
            <a:r>
              <a:rPr lang="en-US" dirty="0"/>
              <a:t>Chapter 6 in general is titled "Vector Semantics and Embeddings" (we will cover word embeddings as part of the third unit of the course)</a:t>
            </a:r>
          </a:p>
          <a:p>
            <a:pPr lvl="1"/>
            <a:r>
              <a:rPr lang="en-US" dirty="0"/>
              <a:t>Chapter 18, titled "Word Senses and WordNet", is also relevant</a:t>
            </a:r>
          </a:p>
          <a:p>
            <a:pPr lvl="1"/>
            <a:r>
              <a:rPr lang="en-US" i="1" dirty="0"/>
              <a:t>WordNet</a:t>
            </a:r>
            <a:r>
              <a:rPr lang="en-US" dirty="0"/>
              <a:t> was a very important resource for conventional computational linguistics; it stores all </a:t>
            </a:r>
            <a:r>
              <a:rPr lang="en-US" b="1" dirty="0"/>
              <a:t>senses</a:t>
            </a:r>
            <a:r>
              <a:rPr lang="en-US" dirty="0"/>
              <a:t> of nouns and verbs, as well as relationships between senses of words</a:t>
            </a:r>
          </a:p>
          <a:p>
            <a:pPr lvl="1"/>
            <a:r>
              <a:rPr lang="en-US" dirty="0"/>
              <a:t>I used to cover lexical semantics as a separate topic, but I no longer cover it in the course</a:t>
            </a:r>
          </a:p>
          <a:p>
            <a:r>
              <a:rPr lang="en-US" i="1" dirty="0"/>
              <a:t>Word sense disambiguation</a:t>
            </a:r>
            <a:r>
              <a:rPr lang="en-US" dirty="0"/>
              <a:t> (WSD)</a:t>
            </a:r>
          </a:p>
          <a:p>
            <a:pPr lvl="1"/>
            <a:r>
              <a:rPr lang="en-US" dirty="0"/>
              <a:t>This relates to computational approaches for determining the correct meaning of a word that can have multiple senses</a:t>
            </a:r>
          </a:p>
          <a:p>
            <a:pPr lvl="1"/>
            <a:r>
              <a:rPr lang="en-US" dirty="0"/>
              <a:t>The book covers WSD in section 18.4, titled "Word Sense Disambiguation"</a:t>
            </a:r>
          </a:p>
          <a:p>
            <a:pPr lvl="1"/>
            <a:r>
              <a:rPr lang="en-US" dirty="0"/>
              <a:t>We will not cover this topic</a:t>
            </a:r>
          </a:p>
          <a:p>
            <a:endParaRPr lang="en-US" dirty="0"/>
          </a:p>
        </p:txBody>
      </p:sp>
    </p:spTree>
    <p:extLst>
      <p:ext uri="{BB962C8B-B14F-4D97-AF65-F5344CB8AC3E}">
        <p14:creationId xmlns:p14="http://schemas.microsoft.com/office/powerpoint/2010/main" val="2846525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880F-EC3B-4DBE-8403-D9FEA59EF084}"/>
              </a:ext>
            </a:extLst>
          </p:cNvPr>
          <p:cNvSpPr>
            <a:spLocks noGrp="1"/>
          </p:cNvSpPr>
          <p:nvPr>
            <p:ph type="title"/>
          </p:nvPr>
        </p:nvSpPr>
        <p:spPr/>
        <p:txBody>
          <a:bodyPr/>
          <a:lstStyle/>
          <a:p>
            <a:r>
              <a:rPr lang="en-US" dirty="0"/>
              <a:t>Other Topics Related to Semantics (slide 2)</a:t>
            </a:r>
          </a:p>
        </p:txBody>
      </p:sp>
      <p:sp>
        <p:nvSpPr>
          <p:cNvPr id="3" name="Content Placeholder 2">
            <a:extLst>
              <a:ext uri="{FF2B5EF4-FFF2-40B4-BE49-F238E27FC236}">
                <a16:creationId xmlns:a16="http://schemas.microsoft.com/office/drawing/2014/main" id="{6531A297-A547-4A05-9A92-67C4B502D440}"/>
              </a:ext>
            </a:extLst>
          </p:cNvPr>
          <p:cNvSpPr>
            <a:spLocks noGrp="1"/>
          </p:cNvSpPr>
          <p:nvPr>
            <p:ph idx="1"/>
          </p:nvPr>
        </p:nvSpPr>
        <p:spPr/>
        <p:txBody>
          <a:bodyPr>
            <a:normAutofit fontScale="70000" lnSpcReduction="20000"/>
          </a:bodyPr>
          <a:lstStyle/>
          <a:p>
            <a:r>
              <a:rPr lang="en-US" i="1" dirty="0"/>
              <a:t>Semantic roles</a:t>
            </a:r>
          </a:p>
          <a:p>
            <a:pPr lvl="1"/>
            <a:r>
              <a:rPr lang="en-US" dirty="0"/>
              <a:t>This relates to the </a:t>
            </a:r>
            <a:r>
              <a:rPr lang="en-US" i="1" dirty="0"/>
              <a:t>thematic roles</a:t>
            </a:r>
            <a:r>
              <a:rPr lang="en-US" dirty="0"/>
              <a:t> that words play in a sentence</a:t>
            </a:r>
          </a:p>
          <a:p>
            <a:pPr lvl="1"/>
            <a:r>
              <a:rPr lang="en-US" dirty="0"/>
              <a:t>Examples of thematic roles include agent, which is the volitional causer of an event; experiencer, the experiencer of an event; force, a non-volitional causer of an event; etc.</a:t>
            </a:r>
          </a:p>
          <a:p>
            <a:pPr lvl="1"/>
            <a:r>
              <a:rPr lang="en-US" dirty="0"/>
              <a:t>These are different than syntactic roles (e.g., consider sentences written in the active voice vs. passive voice)</a:t>
            </a:r>
          </a:p>
          <a:p>
            <a:pPr lvl="1"/>
            <a:r>
              <a:rPr lang="en-US" dirty="0"/>
              <a:t>The book covers this in Chapter 19, titled "Semantic role labeling"</a:t>
            </a:r>
          </a:p>
          <a:p>
            <a:pPr lvl="1"/>
            <a:r>
              <a:rPr lang="en-US" dirty="0"/>
              <a:t>I used to cover this as part of lexical semantics, but we will no longer cover it</a:t>
            </a:r>
          </a:p>
          <a:p>
            <a:r>
              <a:rPr lang="en-US" i="1" dirty="0"/>
              <a:t>Coreference resolution</a:t>
            </a:r>
          </a:p>
          <a:p>
            <a:pPr lvl="1"/>
            <a:r>
              <a:rPr lang="en-US" dirty="0"/>
              <a:t>This refers to the automatic determination of which words or phrases in a sentence refer to the same entities</a:t>
            </a:r>
          </a:p>
          <a:p>
            <a:pPr lvl="1"/>
            <a:r>
              <a:rPr lang="en-US" dirty="0"/>
              <a:t>The book covers this in Chapter 21, titled "Coreference Resolution"</a:t>
            </a:r>
          </a:p>
          <a:p>
            <a:pPr lvl="1"/>
            <a:r>
              <a:rPr lang="en-US" dirty="0"/>
              <a:t>We won't cover this in detail, but we will briefly discuss it at the end of our current topic</a:t>
            </a:r>
          </a:p>
          <a:p>
            <a:r>
              <a:rPr lang="en-US" i="1" dirty="0"/>
              <a:t>Discourse</a:t>
            </a:r>
          </a:p>
          <a:p>
            <a:pPr lvl="1"/>
            <a:r>
              <a:rPr lang="en-US" dirty="0"/>
              <a:t>This relates to the labeling and determination of </a:t>
            </a:r>
            <a:r>
              <a:rPr lang="en-US" i="1" dirty="0"/>
              <a:t>coherence relations</a:t>
            </a:r>
            <a:r>
              <a:rPr lang="en-US" dirty="0"/>
              <a:t> between sentences in a discourse (i.e., a sequence of related sentences)</a:t>
            </a:r>
          </a:p>
          <a:p>
            <a:pPr lvl="1"/>
            <a:r>
              <a:rPr lang="en-US" dirty="0"/>
              <a:t>The textbook covers this in Chapter 22, titled "Discourse Coherence"</a:t>
            </a:r>
          </a:p>
          <a:p>
            <a:pPr lvl="1"/>
            <a:r>
              <a:rPr lang="en-US" dirty="0"/>
              <a:t>We won't cover this in detail, but we will briefly discuss it at the end of our current topic</a:t>
            </a:r>
          </a:p>
        </p:txBody>
      </p:sp>
    </p:spTree>
    <p:extLst>
      <p:ext uri="{BB962C8B-B14F-4D97-AF65-F5344CB8AC3E}">
        <p14:creationId xmlns:p14="http://schemas.microsoft.com/office/powerpoint/2010/main" val="443771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9E14E-FB32-4B46-88A2-DDD9F788778C}"/>
              </a:ext>
            </a:extLst>
          </p:cNvPr>
          <p:cNvSpPr>
            <a:spLocks noGrp="1"/>
          </p:cNvSpPr>
          <p:nvPr>
            <p:ph type="title"/>
          </p:nvPr>
        </p:nvSpPr>
        <p:spPr/>
        <p:txBody>
          <a:bodyPr/>
          <a:lstStyle/>
          <a:p>
            <a:r>
              <a:rPr lang="en-US" dirty="0"/>
              <a:t>Meaning Representations</a:t>
            </a:r>
          </a:p>
        </p:txBody>
      </p:sp>
      <p:sp>
        <p:nvSpPr>
          <p:cNvPr id="3" name="Content Placeholder 2">
            <a:extLst>
              <a:ext uri="{FF2B5EF4-FFF2-40B4-BE49-F238E27FC236}">
                <a16:creationId xmlns:a16="http://schemas.microsoft.com/office/drawing/2014/main" id="{ABAF28E2-2879-4F4D-951E-807585E8E76F}"/>
              </a:ext>
            </a:extLst>
          </p:cNvPr>
          <p:cNvSpPr>
            <a:spLocks noGrp="1"/>
          </p:cNvSpPr>
          <p:nvPr>
            <p:ph idx="1"/>
          </p:nvPr>
        </p:nvSpPr>
        <p:spPr/>
        <p:txBody>
          <a:bodyPr>
            <a:normAutofit fontScale="77500" lnSpcReduction="20000"/>
          </a:bodyPr>
          <a:lstStyle/>
          <a:p>
            <a:r>
              <a:rPr lang="en-US" dirty="0"/>
              <a:t>The next slide demonstrates three meaning representations (based on three formalisms) for the sentence "I have a car"</a:t>
            </a:r>
          </a:p>
          <a:p>
            <a:r>
              <a:rPr lang="en-US" dirty="0"/>
              <a:t>The types of formalisms shown in the figure are:</a:t>
            </a:r>
          </a:p>
          <a:p>
            <a:pPr lvl="1"/>
            <a:r>
              <a:rPr lang="en-US" b="1" dirty="0"/>
              <a:t>First-order logic</a:t>
            </a:r>
            <a:r>
              <a:rPr lang="en-US" dirty="0"/>
              <a:t> (FOL), shown at the top of the figure</a:t>
            </a:r>
          </a:p>
          <a:p>
            <a:pPr lvl="1"/>
            <a:r>
              <a:rPr lang="en-US" i="1" dirty="0"/>
              <a:t>Abstract meaning representation</a:t>
            </a:r>
            <a:r>
              <a:rPr lang="en-US" dirty="0"/>
              <a:t> (AMR), shown in both graph format (bottom left) and text format (bottom middle)</a:t>
            </a:r>
          </a:p>
          <a:p>
            <a:pPr lvl="1"/>
            <a:r>
              <a:rPr lang="en-US" i="1" dirty="0"/>
              <a:t>Frame-based representations</a:t>
            </a:r>
            <a:r>
              <a:rPr lang="en-US" dirty="0"/>
              <a:t>, a.k.a. </a:t>
            </a:r>
            <a:r>
              <a:rPr lang="en-US" i="1" dirty="0"/>
              <a:t>slot-filler representation</a:t>
            </a:r>
            <a:r>
              <a:rPr lang="en-US" dirty="0"/>
              <a:t> (bottom right)</a:t>
            </a:r>
          </a:p>
          <a:p>
            <a:r>
              <a:rPr lang="en-US" dirty="0"/>
              <a:t>I add: There are several other formalisms for meaning representation that have been attempted in NLP literature; e.g., </a:t>
            </a:r>
            <a:r>
              <a:rPr lang="en-US" i="1" dirty="0"/>
              <a:t>semantic networks</a:t>
            </a:r>
            <a:r>
              <a:rPr lang="en-US" dirty="0"/>
              <a:t> were somewhat popular for a while</a:t>
            </a:r>
          </a:p>
          <a:p>
            <a:r>
              <a:rPr lang="en-US" dirty="0"/>
              <a:t>Note that each of these representations can be viewed from two perspectives:</a:t>
            </a:r>
          </a:p>
          <a:p>
            <a:pPr marL="914400" lvl="1" indent="-457200">
              <a:buFont typeface="+mj-lt"/>
              <a:buAutoNum type="arabicPeriod"/>
            </a:pPr>
            <a:r>
              <a:rPr lang="en-US" dirty="0"/>
              <a:t>As a representation of the meaning of a particular linguistic input (in this case, "I have a car")</a:t>
            </a:r>
          </a:p>
          <a:p>
            <a:pPr marL="914400" lvl="1" indent="-457200">
              <a:buFont typeface="+mj-lt"/>
              <a:buAutoNum type="arabicPeriod"/>
            </a:pPr>
            <a:r>
              <a:rPr lang="en-US" dirty="0"/>
              <a:t>As a representation of the state of affairs in the world (or some world)</a:t>
            </a:r>
          </a:p>
          <a:p>
            <a:r>
              <a:rPr lang="en-US" dirty="0"/>
              <a:t>We will focus in first-order logic, as does the book; of the formalisms used for meaning representations, this is the one I am the most familiar with</a:t>
            </a:r>
          </a:p>
        </p:txBody>
      </p:sp>
    </p:spTree>
    <p:extLst>
      <p:ext uri="{BB962C8B-B14F-4D97-AF65-F5344CB8AC3E}">
        <p14:creationId xmlns:p14="http://schemas.microsoft.com/office/powerpoint/2010/main" val="1984537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D949-F336-4296-898F-8FADB8273CE1}"/>
              </a:ext>
            </a:extLst>
          </p:cNvPr>
          <p:cNvSpPr>
            <a:spLocks noGrp="1"/>
          </p:cNvSpPr>
          <p:nvPr>
            <p:ph type="title"/>
          </p:nvPr>
        </p:nvSpPr>
        <p:spPr/>
        <p:txBody>
          <a:bodyPr/>
          <a:lstStyle/>
          <a:p>
            <a:r>
              <a:rPr lang="en-US" dirty="0"/>
              <a:t>Three Meaning Representations</a:t>
            </a:r>
          </a:p>
        </p:txBody>
      </p:sp>
      <p:pic>
        <p:nvPicPr>
          <p:cNvPr id="4" name="Picture 3" descr="Text&#10;&#10;Description automatically generated with low confidence">
            <a:extLst>
              <a:ext uri="{FF2B5EF4-FFF2-40B4-BE49-F238E27FC236}">
                <a16:creationId xmlns:a16="http://schemas.microsoft.com/office/drawing/2014/main" id="{145AE7AB-1C21-45AD-807B-3C4FE765F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745" y="1669886"/>
            <a:ext cx="11190509" cy="3518228"/>
          </a:xfrm>
          <a:prstGeom prst="rect">
            <a:avLst/>
          </a:prstGeom>
        </p:spPr>
      </p:pic>
    </p:spTree>
    <p:extLst>
      <p:ext uri="{BB962C8B-B14F-4D97-AF65-F5344CB8AC3E}">
        <p14:creationId xmlns:p14="http://schemas.microsoft.com/office/powerpoint/2010/main" val="4221078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F875-8004-4E24-829E-D1CEFC4C282F}"/>
              </a:ext>
            </a:extLst>
          </p:cNvPr>
          <p:cNvSpPr>
            <a:spLocks noGrp="1"/>
          </p:cNvSpPr>
          <p:nvPr>
            <p:ph type="title"/>
          </p:nvPr>
        </p:nvSpPr>
        <p:spPr/>
        <p:txBody>
          <a:bodyPr/>
          <a:lstStyle/>
          <a:p>
            <a:r>
              <a:rPr lang="en-US" dirty="0"/>
              <a:t>Intro Example</a:t>
            </a:r>
          </a:p>
        </p:txBody>
      </p:sp>
      <p:sp>
        <p:nvSpPr>
          <p:cNvPr id="3" name="Content Placeholder 2">
            <a:extLst>
              <a:ext uri="{FF2B5EF4-FFF2-40B4-BE49-F238E27FC236}">
                <a16:creationId xmlns:a16="http://schemas.microsoft.com/office/drawing/2014/main" id="{2094DC04-9A17-4224-AC67-6E11416BE1A1}"/>
              </a:ext>
            </a:extLst>
          </p:cNvPr>
          <p:cNvSpPr>
            <a:spLocks noGrp="1"/>
          </p:cNvSpPr>
          <p:nvPr>
            <p:ph idx="1"/>
          </p:nvPr>
        </p:nvSpPr>
        <p:spPr>
          <a:xfrm>
            <a:off x="838200" y="1837817"/>
            <a:ext cx="10515600" cy="4351338"/>
          </a:xfrm>
        </p:spPr>
        <p:txBody>
          <a:bodyPr>
            <a:normAutofit fontScale="70000" lnSpcReduction="20000"/>
          </a:bodyPr>
          <a:lstStyle/>
          <a:p>
            <a:r>
              <a:rPr lang="en-US" dirty="0"/>
              <a:t>The book uses examples related to a hypothetical system intended to provide advice to tourists about restaurants</a:t>
            </a:r>
          </a:p>
          <a:p>
            <a:r>
              <a:rPr lang="en-US" dirty="0"/>
              <a:t>I add: Dealing with restaurant scenarios was common throughout the history of NLP</a:t>
            </a:r>
          </a:p>
          <a:p>
            <a:r>
              <a:rPr lang="en-US" dirty="0"/>
              <a:t>The first example concerns the question: "Does Maharani serve vegetarian food?"</a:t>
            </a:r>
          </a:p>
          <a:p>
            <a:r>
              <a:rPr lang="en-US" dirty="0"/>
              <a:t>This involves the </a:t>
            </a:r>
            <a:r>
              <a:rPr lang="en-US" i="1" dirty="0"/>
              <a:t>proposition</a:t>
            </a:r>
            <a:r>
              <a:rPr lang="en-US" dirty="0"/>
              <a:t>: "Maharani serves vegetarian food"</a:t>
            </a:r>
          </a:p>
          <a:p>
            <a:r>
              <a:rPr lang="en-US" dirty="0"/>
              <a:t>Although we have not yet discussed FOL, we can represent the meaning as: </a:t>
            </a:r>
            <a:r>
              <a:rPr lang="en-US" dirty="0">
                <a:latin typeface="Courier New" panose="02070309020205020404" pitchFamily="49" charset="0"/>
                <a:cs typeface="Courier New" panose="02070309020205020404" pitchFamily="49" charset="0"/>
              </a:rPr>
              <a:t>Serves(Maharani, VegetarianFood)</a:t>
            </a:r>
          </a:p>
          <a:p>
            <a:r>
              <a:rPr lang="en-US" dirty="0">
                <a:cs typeface="Courier New" panose="02070309020205020404" pitchFamily="49" charset="0"/>
              </a:rPr>
              <a:t>The notion known as </a:t>
            </a:r>
            <a:r>
              <a:rPr lang="en-US" i="1" dirty="0">
                <a:cs typeface="Courier New" panose="02070309020205020404" pitchFamily="49" charset="0"/>
              </a:rPr>
              <a:t>verifiability</a:t>
            </a:r>
            <a:r>
              <a:rPr lang="en-US" dirty="0">
                <a:cs typeface="Courier New" panose="02070309020205020404" pitchFamily="49" charset="0"/>
              </a:rPr>
              <a:t> would then concern the system's ability to compare this representation to the state of affairs in its world</a:t>
            </a:r>
          </a:p>
          <a:p>
            <a:r>
              <a:rPr lang="en-US" dirty="0">
                <a:cs typeface="Courier New" panose="02070309020205020404" pitchFamily="49" charset="0"/>
              </a:rPr>
              <a:t>This brings up the notion of a </a:t>
            </a:r>
            <a:r>
              <a:rPr lang="en-US" i="1" dirty="0">
                <a:cs typeface="Courier New" panose="02070309020205020404" pitchFamily="49" charset="0"/>
              </a:rPr>
              <a:t>knowledge base</a:t>
            </a:r>
            <a:r>
              <a:rPr lang="en-US" dirty="0">
                <a:cs typeface="Courier New" panose="02070309020205020404" pitchFamily="49" charset="0"/>
              </a:rPr>
              <a:t> in which information about the world is stored</a:t>
            </a:r>
          </a:p>
          <a:p>
            <a:r>
              <a:rPr lang="en-US" dirty="0">
                <a:cs typeface="Courier New" panose="02070309020205020404" pitchFamily="49" charset="0"/>
              </a:rPr>
              <a:t>I add: I would refer to this type of knowledge as </a:t>
            </a:r>
            <a:r>
              <a:rPr lang="en-US" i="1" dirty="0">
                <a:cs typeface="Courier New" panose="02070309020205020404" pitchFamily="49" charset="0"/>
              </a:rPr>
              <a:t>real-world knowledge</a:t>
            </a:r>
            <a:r>
              <a:rPr lang="en-US" dirty="0">
                <a:cs typeface="Courier New" panose="02070309020205020404" pitchFamily="49" charset="0"/>
              </a:rPr>
              <a:t>; the techniques and formalisms used to store such knowledge constitute the tools for </a:t>
            </a:r>
            <a:r>
              <a:rPr lang="en-US" i="1" dirty="0">
                <a:cs typeface="Courier New" panose="02070309020205020404" pitchFamily="49" charset="0"/>
              </a:rPr>
              <a:t>knowledge representation</a:t>
            </a:r>
          </a:p>
          <a:p>
            <a:r>
              <a:rPr lang="en-US" dirty="0">
                <a:cs typeface="Courier New" panose="02070309020205020404" pitchFamily="49" charset="0"/>
              </a:rPr>
              <a:t>Storing such real-world knowledge in an efficient and accurate manor is not a solved task</a:t>
            </a:r>
          </a:p>
          <a:p>
            <a:endParaRPr lang="en-US" dirty="0">
              <a:latin typeface="Courier New" panose="02070309020205020404" pitchFamily="49"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74094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450CA-1ABF-4F90-8314-4A7BDB76C957}"/>
              </a:ext>
            </a:extLst>
          </p:cNvPr>
          <p:cNvSpPr>
            <a:spLocks noGrp="1"/>
          </p:cNvSpPr>
          <p:nvPr>
            <p:ph type="title"/>
          </p:nvPr>
        </p:nvSpPr>
        <p:spPr/>
        <p:txBody>
          <a:bodyPr/>
          <a:lstStyle/>
          <a:p>
            <a:r>
              <a:rPr lang="en-US" dirty="0"/>
              <a:t>Multiple Ways to Phrase the Question</a:t>
            </a:r>
          </a:p>
        </p:txBody>
      </p:sp>
      <p:sp>
        <p:nvSpPr>
          <p:cNvPr id="3" name="Content Placeholder 2">
            <a:extLst>
              <a:ext uri="{FF2B5EF4-FFF2-40B4-BE49-F238E27FC236}">
                <a16:creationId xmlns:a16="http://schemas.microsoft.com/office/drawing/2014/main" id="{6741D41C-846D-467F-9254-49D2BD537190}"/>
              </a:ext>
            </a:extLst>
          </p:cNvPr>
          <p:cNvSpPr>
            <a:spLocks noGrp="1"/>
          </p:cNvSpPr>
          <p:nvPr>
            <p:ph idx="1"/>
          </p:nvPr>
        </p:nvSpPr>
        <p:spPr/>
        <p:txBody>
          <a:bodyPr>
            <a:normAutofit fontScale="70000" lnSpcReduction="20000"/>
          </a:bodyPr>
          <a:lstStyle/>
          <a:p>
            <a:pPr lvl="0"/>
            <a:r>
              <a:rPr lang="en-US" dirty="0"/>
              <a:t>One reason that semantic analysis (which we will not cover) is complicated is that there are often many possible ways to phrase a sentence that communicates a single meaning</a:t>
            </a:r>
          </a:p>
          <a:p>
            <a:pPr lvl="0"/>
            <a:r>
              <a:rPr lang="en-US" dirty="0"/>
              <a:t>For example:</a:t>
            </a:r>
          </a:p>
          <a:p>
            <a:pPr lvl="1"/>
            <a:r>
              <a:rPr lang="en-US" dirty="0"/>
              <a:t>"Does Maharani serve vegetarian food?" (the same phrasing as earlier)</a:t>
            </a:r>
          </a:p>
          <a:p>
            <a:pPr lvl="1"/>
            <a:r>
              <a:rPr lang="en-US" dirty="0"/>
              <a:t>"Does Maharani have vegetarian dishes?"</a:t>
            </a:r>
          </a:p>
          <a:p>
            <a:pPr lvl="1"/>
            <a:r>
              <a:rPr lang="en-US" dirty="0"/>
              <a:t>"Do they have vegetarian food at Maharini?"</a:t>
            </a:r>
          </a:p>
          <a:p>
            <a:pPr lvl="1"/>
            <a:r>
              <a:rPr lang="en-US" dirty="0"/>
              <a:t>"Are vegetarian dishes served at Maharini?"</a:t>
            </a:r>
          </a:p>
          <a:p>
            <a:pPr lvl="1"/>
            <a:r>
              <a:rPr lang="en-US" dirty="0"/>
              <a:t>"Does Maharini serve vegetarian fare?"</a:t>
            </a:r>
          </a:p>
          <a:p>
            <a:r>
              <a:rPr lang="en-US" dirty="0"/>
              <a:t>I add: It is not always the case that any single word would be present in all ways to express a thought, although "vegetarian" happens to be in all the examples above</a:t>
            </a:r>
          </a:p>
          <a:p>
            <a:r>
              <a:rPr lang="en-US" dirty="0"/>
              <a:t>Let's assume that the fact that Maharini does (or does not) sever vegetarian food is stored in a knowledge base in only one way (storing every fact in many possible forms is not feasible)</a:t>
            </a:r>
          </a:p>
          <a:p>
            <a:r>
              <a:rPr lang="en-US" dirty="0"/>
              <a:t>All the questions above must be interpreted in such a way as to match this fact; this is simpler if all of them lead to the same meaning representation</a:t>
            </a:r>
          </a:p>
          <a:p>
            <a:r>
              <a:rPr lang="en-US" dirty="0"/>
              <a:t>The notion that inputs with the same meaning should have the same meaning representation is known as the doctrine of </a:t>
            </a:r>
            <a:r>
              <a:rPr lang="en-US" i="1" dirty="0"/>
              <a:t>canonical form</a:t>
            </a:r>
          </a:p>
        </p:txBody>
      </p:sp>
    </p:spTree>
    <p:extLst>
      <p:ext uri="{BB962C8B-B14F-4D97-AF65-F5344CB8AC3E}">
        <p14:creationId xmlns:p14="http://schemas.microsoft.com/office/powerpoint/2010/main" val="375965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9A4D0-4F01-4686-A6AF-09470BAA7B98}"/>
              </a:ext>
            </a:extLst>
          </p:cNvPr>
          <p:cNvSpPr>
            <a:spLocks noGrp="1"/>
          </p:cNvSpPr>
          <p:nvPr>
            <p:ph type="title"/>
          </p:nvPr>
        </p:nvSpPr>
        <p:spPr/>
        <p:txBody>
          <a:bodyPr/>
          <a:lstStyle/>
          <a:p>
            <a:r>
              <a:rPr lang="en-US" dirty="0"/>
              <a:t>Related Questions</a:t>
            </a:r>
          </a:p>
        </p:txBody>
      </p:sp>
      <p:sp>
        <p:nvSpPr>
          <p:cNvPr id="3" name="Content Placeholder 2">
            <a:extLst>
              <a:ext uri="{FF2B5EF4-FFF2-40B4-BE49-F238E27FC236}">
                <a16:creationId xmlns:a16="http://schemas.microsoft.com/office/drawing/2014/main" id="{F335CEE5-8C7B-4CC8-BE86-DBCC3A1B4049}"/>
              </a:ext>
            </a:extLst>
          </p:cNvPr>
          <p:cNvSpPr>
            <a:spLocks noGrp="1"/>
          </p:cNvSpPr>
          <p:nvPr>
            <p:ph idx="1"/>
          </p:nvPr>
        </p:nvSpPr>
        <p:spPr/>
        <p:txBody>
          <a:bodyPr>
            <a:normAutofit fontScale="70000" lnSpcReduction="20000"/>
          </a:bodyPr>
          <a:lstStyle/>
          <a:p>
            <a:r>
              <a:rPr lang="en-US" dirty="0"/>
              <a:t>Now consider the question, "Can vegetarians eat at Maharini?"</a:t>
            </a:r>
          </a:p>
          <a:p>
            <a:r>
              <a:rPr lang="en-US" dirty="0"/>
              <a:t>This question does not have the same meaning as the previous questions, even if it is bound to have the same answer</a:t>
            </a:r>
          </a:p>
          <a:p>
            <a:r>
              <a:rPr lang="en-US" dirty="0"/>
              <a:t>The term </a:t>
            </a:r>
            <a:r>
              <a:rPr lang="en-US" b="1" dirty="0"/>
              <a:t>inference</a:t>
            </a:r>
            <a:r>
              <a:rPr lang="en-US" dirty="0"/>
              <a:t> refers to a system's ability to draw valid conclusions based on the meaning representation of its input and its background knowledge</a:t>
            </a:r>
          </a:p>
          <a:p>
            <a:r>
              <a:rPr lang="en-US" dirty="0"/>
              <a:t>We'll talk a bit more about inference later</a:t>
            </a:r>
          </a:p>
          <a:p>
            <a:r>
              <a:rPr lang="en-US" dirty="0"/>
              <a:t>Now consider: "I'd like to find a restaurant where I can get vegetarian food"</a:t>
            </a:r>
          </a:p>
          <a:p>
            <a:r>
              <a:rPr lang="en-US" dirty="0"/>
              <a:t>This example brings up the notion of </a:t>
            </a:r>
            <a:r>
              <a:rPr lang="en-US" b="1" dirty="0"/>
              <a:t>variables</a:t>
            </a:r>
            <a:r>
              <a:rPr lang="en-US" dirty="0"/>
              <a:t>; here, the system must find a restaurant, x, such that: </a:t>
            </a:r>
            <a:r>
              <a:rPr lang="en-US" dirty="0">
                <a:latin typeface="Courier New" panose="02070309020205020404" pitchFamily="49" charset="0"/>
                <a:cs typeface="Courier New" panose="02070309020205020404" pitchFamily="49" charset="0"/>
              </a:rPr>
              <a:t>Serves(x, VegetarianFood)</a:t>
            </a:r>
          </a:p>
          <a:p>
            <a:r>
              <a:rPr lang="en-US" dirty="0"/>
              <a:t>Ideally, a meaning representation should be "expressive enough to handle a wide range of subject matter, ideally any sensible natural language utterance"</a:t>
            </a:r>
          </a:p>
          <a:p>
            <a:r>
              <a:rPr lang="en-US" dirty="0"/>
              <a:t>While FOL falls short of this goal, the textbook claims that it "is expressive enough to handle quite a lot of what needs to be represented"</a:t>
            </a:r>
          </a:p>
          <a:p>
            <a:r>
              <a:rPr lang="en-US" dirty="0"/>
              <a:t>I add: FOL also has several shortcomings, which we will also discuss</a:t>
            </a:r>
          </a:p>
        </p:txBody>
      </p:sp>
    </p:spTree>
    <p:extLst>
      <p:ext uri="{BB962C8B-B14F-4D97-AF65-F5344CB8AC3E}">
        <p14:creationId xmlns:p14="http://schemas.microsoft.com/office/powerpoint/2010/main" val="246997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414F-DB8C-4DAF-ADBC-C599776D2AD4}"/>
              </a:ext>
            </a:extLst>
          </p:cNvPr>
          <p:cNvSpPr>
            <a:spLocks noGrp="1"/>
          </p:cNvSpPr>
          <p:nvPr>
            <p:ph type="title"/>
          </p:nvPr>
        </p:nvSpPr>
        <p:spPr/>
        <p:txBody>
          <a:bodyPr/>
          <a:lstStyle/>
          <a:p>
            <a:r>
              <a:rPr lang="en-US" dirty="0"/>
              <a:t>Models</a:t>
            </a:r>
          </a:p>
        </p:txBody>
      </p:sp>
      <p:sp>
        <p:nvSpPr>
          <p:cNvPr id="3" name="Content Placeholder 2">
            <a:extLst>
              <a:ext uri="{FF2B5EF4-FFF2-40B4-BE49-F238E27FC236}">
                <a16:creationId xmlns:a16="http://schemas.microsoft.com/office/drawing/2014/main" id="{75B1C140-1C7A-4250-A8A6-3C6B5DA215B8}"/>
              </a:ext>
            </a:extLst>
          </p:cNvPr>
          <p:cNvSpPr>
            <a:spLocks noGrp="1"/>
          </p:cNvSpPr>
          <p:nvPr>
            <p:ph idx="1"/>
          </p:nvPr>
        </p:nvSpPr>
        <p:spPr/>
        <p:txBody>
          <a:bodyPr>
            <a:normAutofit fontScale="62500" lnSpcReduction="20000"/>
          </a:bodyPr>
          <a:lstStyle/>
          <a:p>
            <a:r>
              <a:rPr lang="en-US" dirty="0"/>
              <a:t>The </a:t>
            </a:r>
            <a:r>
              <a:rPr lang="en-US" i="1" dirty="0"/>
              <a:t>non-logical vocabulary</a:t>
            </a:r>
            <a:r>
              <a:rPr lang="en-US" dirty="0"/>
              <a:t> of a meaning representation is an "open-ended set of names for the objects, properties, and vocabulary relations that make up the world we’re trying to represent"</a:t>
            </a:r>
          </a:p>
          <a:p>
            <a:r>
              <a:rPr lang="en-US" dirty="0"/>
              <a:t>The </a:t>
            </a:r>
            <a:r>
              <a:rPr lang="en-US" i="1" dirty="0"/>
              <a:t>logical vocabulary</a:t>
            </a:r>
            <a:r>
              <a:rPr lang="en-US" dirty="0"/>
              <a:t> is a "closed set of symbols, operators, quantifiers, links, etc., that provide the formal means for composing expressions" in the meaning representation</a:t>
            </a:r>
          </a:p>
          <a:p>
            <a:r>
              <a:rPr lang="en-US" dirty="0"/>
              <a:t>A </a:t>
            </a:r>
            <a:r>
              <a:rPr lang="en-US" b="1" dirty="0"/>
              <a:t>model</a:t>
            </a:r>
            <a:r>
              <a:rPr lang="en-US" dirty="0"/>
              <a:t> is "a formal construct that stands for the particular state of affairs in the world" we are trying to represent (the next slide shows an example)</a:t>
            </a:r>
          </a:p>
          <a:p>
            <a:r>
              <a:rPr lang="en-US" dirty="0"/>
              <a:t>The </a:t>
            </a:r>
            <a:r>
              <a:rPr lang="en-US" i="1" dirty="0"/>
              <a:t>domain</a:t>
            </a:r>
            <a:r>
              <a:rPr lang="en-US" dirty="0"/>
              <a:t> of the model is the set of existing objects in this state of affairs</a:t>
            </a:r>
          </a:p>
          <a:p>
            <a:r>
              <a:rPr lang="en-US" i="1" dirty="0"/>
              <a:t>Objects</a:t>
            </a:r>
            <a:r>
              <a:rPr lang="en-US" dirty="0"/>
              <a:t> denote elements from the domain (e.g., people, restaurants, styles of food, etc.)</a:t>
            </a:r>
          </a:p>
          <a:p>
            <a:r>
              <a:rPr lang="en-US" i="1" dirty="0"/>
              <a:t>Properties</a:t>
            </a:r>
            <a:r>
              <a:rPr lang="en-US" dirty="0"/>
              <a:t> of objects are denoted by sets of elements of the domain that have the property</a:t>
            </a:r>
          </a:p>
          <a:p>
            <a:pPr lvl="1"/>
            <a:r>
              <a:rPr lang="en-US" dirty="0"/>
              <a:t>e.g., "red" is the set of all things we think of as red</a:t>
            </a:r>
          </a:p>
          <a:p>
            <a:pPr lvl="1"/>
            <a:r>
              <a:rPr lang="en-US" dirty="0"/>
              <a:t>e.g., "noisy" is the set of all things that are noisy</a:t>
            </a:r>
          </a:p>
          <a:p>
            <a:r>
              <a:rPr lang="en-US" i="1" dirty="0"/>
              <a:t>Relations</a:t>
            </a:r>
            <a:r>
              <a:rPr lang="en-US" dirty="0"/>
              <a:t> among objects denote ordered lists, or tuples, of domain elements that take part in the relation</a:t>
            </a:r>
          </a:p>
          <a:p>
            <a:pPr lvl="1"/>
            <a:r>
              <a:rPr lang="en-US" dirty="0"/>
              <a:t>e.g., "Married" is the set of pairs of domain elements that are married</a:t>
            </a:r>
          </a:p>
          <a:p>
            <a:pPr lvl="1"/>
            <a:r>
              <a:rPr lang="en-US" dirty="0"/>
              <a:t>e.g., if a tuple &lt;a, b&gt; is a member of the relation "Likes", it means that a likes b</a:t>
            </a:r>
          </a:p>
          <a:p>
            <a:r>
              <a:rPr lang="en-US" dirty="0"/>
              <a:t>An </a:t>
            </a:r>
            <a:r>
              <a:rPr lang="en-US" i="1" dirty="0"/>
              <a:t>interpretation</a:t>
            </a:r>
            <a:r>
              <a:rPr lang="en-US" dirty="0"/>
              <a:t> maps from the non-logical vocabulary of the meaning representation to the proper denotations in the model</a:t>
            </a:r>
          </a:p>
          <a:p>
            <a:endParaRPr lang="en-US" dirty="0"/>
          </a:p>
        </p:txBody>
      </p:sp>
    </p:spTree>
    <p:extLst>
      <p:ext uri="{BB962C8B-B14F-4D97-AF65-F5344CB8AC3E}">
        <p14:creationId xmlns:p14="http://schemas.microsoft.com/office/powerpoint/2010/main" val="2120503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79530-A735-4A7E-B496-E6BFBF6F4624}"/>
              </a:ext>
            </a:extLst>
          </p:cNvPr>
          <p:cNvSpPr>
            <a:spLocks noGrp="1"/>
          </p:cNvSpPr>
          <p:nvPr>
            <p:ph type="title"/>
          </p:nvPr>
        </p:nvSpPr>
        <p:spPr/>
        <p:txBody>
          <a:bodyPr/>
          <a:lstStyle/>
          <a:p>
            <a:r>
              <a:rPr lang="en-US" dirty="0"/>
              <a:t>Model Example</a:t>
            </a:r>
          </a:p>
        </p:txBody>
      </p:sp>
      <p:pic>
        <p:nvPicPr>
          <p:cNvPr id="4" name="Picture 3">
            <a:extLst>
              <a:ext uri="{FF2B5EF4-FFF2-40B4-BE49-F238E27FC236}">
                <a16:creationId xmlns:a16="http://schemas.microsoft.com/office/drawing/2014/main" id="{69610962-53D0-492D-9D58-4490E2F91A44}"/>
              </a:ext>
            </a:extLst>
          </p:cNvPr>
          <p:cNvPicPr>
            <a:picLocks noChangeAspect="1"/>
          </p:cNvPicPr>
          <p:nvPr/>
        </p:nvPicPr>
        <p:blipFill>
          <a:blip r:embed="rId2"/>
          <a:stretch>
            <a:fillRect/>
          </a:stretch>
        </p:blipFill>
        <p:spPr>
          <a:xfrm>
            <a:off x="2009939" y="1690688"/>
            <a:ext cx="8172122" cy="4775747"/>
          </a:xfrm>
          <a:prstGeom prst="rect">
            <a:avLst/>
          </a:prstGeom>
        </p:spPr>
      </p:pic>
    </p:spTree>
    <p:extLst>
      <p:ext uri="{BB962C8B-B14F-4D97-AF65-F5344CB8AC3E}">
        <p14:creationId xmlns:p14="http://schemas.microsoft.com/office/powerpoint/2010/main" val="2271527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79A2-C5BD-4571-A277-9F30E69D07F0}"/>
              </a:ext>
            </a:extLst>
          </p:cNvPr>
          <p:cNvSpPr>
            <a:spLocks noGrp="1"/>
          </p:cNvSpPr>
          <p:nvPr>
            <p:ph type="title"/>
          </p:nvPr>
        </p:nvSpPr>
        <p:spPr/>
        <p:txBody>
          <a:bodyPr/>
          <a:lstStyle/>
          <a:p>
            <a:r>
              <a:rPr lang="en-US" dirty="0"/>
              <a:t>Evaluating Sentences</a:t>
            </a:r>
          </a:p>
        </p:txBody>
      </p:sp>
      <p:sp>
        <p:nvSpPr>
          <p:cNvPr id="3" name="Content Placeholder 2">
            <a:extLst>
              <a:ext uri="{FF2B5EF4-FFF2-40B4-BE49-F238E27FC236}">
                <a16:creationId xmlns:a16="http://schemas.microsoft.com/office/drawing/2014/main" id="{0F00AC38-A261-4F8B-B35E-EE291F8B7CEB}"/>
              </a:ext>
            </a:extLst>
          </p:cNvPr>
          <p:cNvSpPr>
            <a:spLocks noGrp="1"/>
          </p:cNvSpPr>
          <p:nvPr>
            <p:ph idx="1"/>
          </p:nvPr>
        </p:nvSpPr>
        <p:spPr/>
        <p:txBody>
          <a:bodyPr>
            <a:normAutofit fontScale="77500" lnSpcReduction="20000"/>
          </a:bodyPr>
          <a:lstStyle/>
          <a:p>
            <a:r>
              <a:rPr lang="en-US" dirty="0"/>
              <a:t>Sentences can be evaluated with respect to a model</a:t>
            </a:r>
          </a:p>
          <a:p>
            <a:r>
              <a:rPr lang="en-US" dirty="0"/>
              <a:t>For example, evaluating "Matthew Likes Frasca" adds the tuple &lt;a, e&gt; to the set of tuples representing the Likes relation</a:t>
            </a:r>
          </a:p>
          <a:p>
            <a:r>
              <a:rPr lang="en-US" dirty="0"/>
              <a:t>Some sentences are harder to evaluate; for example:</a:t>
            </a:r>
          </a:p>
          <a:p>
            <a:pPr lvl="1"/>
            <a:r>
              <a:rPr lang="en-US" dirty="0"/>
              <a:t>"Katie likes the Rio and Matthew likes the Med."</a:t>
            </a:r>
          </a:p>
          <a:p>
            <a:pPr lvl="1"/>
            <a:r>
              <a:rPr lang="en-US" dirty="0"/>
              <a:t>"Katie and Caroline like the same restaurants."</a:t>
            </a:r>
          </a:p>
          <a:p>
            <a:pPr lvl="1"/>
            <a:r>
              <a:rPr lang="en-US" dirty="0"/>
              <a:t>"Franco likes noisy, expensive restaurants."</a:t>
            </a:r>
          </a:p>
          <a:p>
            <a:pPr lvl="1"/>
            <a:r>
              <a:rPr lang="en-US" dirty="0"/>
              <a:t>"Not everybody likes Frasca."</a:t>
            </a:r>
          </a:p>
          <a:p>
            <a:r>
              <a:rPr lang="en-US" dirty="0"/>
              <a:t>The book discusses the first example, which adds two tuples to the set denoted by the Likes relation "if we assume the simplest possible semantics for the English word </a:t>
            </a:r>
            <a:r>
              <a:rPr lang="en-US" i="1" dirty="0"/>
              <a:t>and</a:t>
            </a:r>
            <a:r>
              <a:rPr lang="en-US" dirty="0"/>
              <a:t>"</a:t>
            </a:r>
          </a:p>
          <a:p>
            <a:r>
              <a:rPr lang="en-US" dirty="0"/>
              <a:t>I add: Clearly, this is the simplest of these four examples</a:t>
            </a:r>
          </a:p>
          <a:p>
            <a:r>
              <a:rPr lang="en-US" dirty="0"/>
              <a:t>I further add: What if "and" is changed to "or" in that example? What about the other examples? It is not clear how to handle such cases</a:t>
            </a:r>
          </a:p>
        </p:txBody>
      </p:sp>
    </p:spTree>
    <p:extLst>
      <p:ext uri="{BB962C8B-B14F-4D97-AF65-F5344CB8AC3E}">
        <p14:creationId xmlns:p14="http://schemas.microsoft.com/office/powerpoint/2010/main" val="2626647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2751-38DE-423A-9D3B-C54102FC8252}"/>
              </a:ext>
            </a:extLst>
          </p:cNvPr>
          <p:cNvSpPr>
            <a:spLocks noGrp="1"/>
          </p:cNvSpPr>
          <p:nvPr>
            <p:ph type="title"/>
          </p:nvPr>
        </p:nvSpPr>
        <p:spPr/>
        <p:txBody>
          <a:bodyPr/>
          <a:lstStyle/>
          <a:p>
            <a:r>
              <a:rPr lang="en-US" dirty="0"/>
              <a:t>Constructs within First-Order Logic</a:t>
            </a:r>
          </a:p>
        </p:txBody>
      </p:sp>
      <p:sp>
        <p:nvSpPr>
          <p:cNvPr id="3" name="Content Placeholder 2">
            <a:extLst>
              <a:ext uri="{FF2B5EF4-FFF2-40B4-BE49-F238E27FC236}">
                <a16:creationId xmlns:a16="http://schemas.microsoft.com/office/drawing/2014/main" id="{F223311B-18BB-4FEF-8CC8-C865B5ECBC1E}"/>
              </a:ext>
            </a:extLst>
          </p:cNvPr>
          <p:cNvSpPr>
            <a:spLocks noGrp="1"/>
          </p:cNvSpPr>
          <p:nvPr>
            <p:ph idx="1"/>
          </p:nvPr>
        </p:nvSpPr>
        <p:spPr/>
        <p:txBody>
          <a:bodyPr>
            <a:normAutofit fontScale="55000" lnSpcReduction="20000"/>
          </a:bodyPr>
          <a:lstStyle/>
          <a:p>
            <a:r>
              <a:rPr lang="en-US" dirty="0"/>
              <a:t>The next slide shows a CFG specification of the syntax of FOL representations</a:t>
            </a:r>
          </a:p>
          <a:p>
            <a:r>
              <a:rPr lang="en-US" dirty="0"/>
              <a:t>The book does not make it clear, but the start symbol of this CFG specification is Formula; you can roughly think of a </a:t>
            </a:r>
            <a:r>
              <a:rPr lang="en-US" i="1" dirty="0"/>
              <a:t>formula</a:t>
            </a:r>
            <a:r>
              <a:rPr lang="en-US" dirty="0"/>
              <a:t> as a sentence expressed using FOL</a:t>
            </a:r>
          </a:p>
          <a:p>
            <a:r>
              <a:rPr lang="en-US" dirty="0"/>
              <a:t>A </a:t>
            </a:r>
            <a:r>
              <a:rPr lang="en-US" i="1" dirty="0"/>
              <a:t>term</a:t>
            </a:r>
            <a:r>
              <a:rPr lang="en-US" dirty="0"/>
              <a:t> is the FOL device for representing objects; terms include </a:t>
            </a:r>
            <a:r>
              <a:rPr lang="en-US" i="1" dirty="0"/>
              <a:t>constants</a:t>
            </a:r>
            <a:r>
              <a:rPr lang="en-US" dirty="0"/>
              <a:t> (e.g., </a:t>
            </a:r>
            <a:r>
              <a:rPr lang="en-US" dirty="0">
                <a:latin typeface="Courier New" panose="02070309020205020404" pitchFamily="49" charset="0"/>
                <a:cs typeface="Courier New" panose="02070309020205020404" pitchFamily="49" charset="0"/>
              </a:rPr>
              <a:t>Maharani</a:t>
            </a:r>
            <a:r>
              <a:rPr lang="en-US" dirty="0"/>
              <a:t>), </a:t>
            </a:r>
            <a:r>
              <a:rPr lang="en-US" i="1" dirty="0"/>
              <a:t>variables</a:t>
            </a:r>
            <a:r>
              <a:rPr lang="en-US" dirty="0"/>
              <a:t>, and </a:t>
            </a:r>
            <a:r>
              <a:rPr lang="en-US" i="1" dirty="0"/>
              <a:t>functions</a:t>
            </a:r>
          </a:p>
          <a:p>
            <a:r>
              <a:rPr lang="en-US" dirty="0"/>
              <a:t>Example of a variable (unquantified):</a:t>
            </a:r>
            <a:r>
              <a:rPr lang="en-US" dirty="0">
                <a:latin typeface="Courier New" panose="02070309020205020404" pitchFamily="49" charset="0"/>
                <a:cs typeface="Courier New" panose="02070309020205020404" pitchFamily="49" charset="0"/>
              </a:rPr>
              <a:t> Serves(x, VegetarianFood)</a:t>
            </a:r>
          </a:p>
          <a:p>
            <a:r>
              <a:rPr lang="en-US" dirty="0"/>
              <a:t>Variables, typically depicted as single lower-case letters, allow us to draw inferences about objects without having to make reference to any particular named object</a:t>
            </a:r>
          </a:p>
          <a:p>
            <a:r>
              <a:rPr lang="en-US" dirty="0"/>
              <a:t>Example of a function:</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LocationOf</a:t>
            </a:r>
            <a:r>
              <a:rPr lang="en-US" dirty="0">
                <a:latin typeface="Courier New" panose="02070309020205020404" pitchFamily="49" charset="0"/>
                <a:cs typeface="Courier New" panose="02070309020205020404" pitchFamily="49" charset="0"/>
              </a:rPr>
              <a:t>(Frasca)</a:t>
            </a:r>
          </a:p>
          <a:p>
            <a:r>
              <a:rPr lang="en-US" dirty="0"/>
              <a:t>Functions provide a way to refer to specific objects that don't have an associated named constant</a:t>
            </a:r>
          </a:p>
          <a:p>
            <a:r>
              <a:rPr lang="en-US" i="1" dirty="0"/>
              <a:t>Predicates</a:t>
            </a:r>
            <a:r>
              <a:rPr lang="en-US" dirty="0"/>
              <a:t> can refer to relations that hold among some fixed number of objects in a given domain, or they can be used to express properties of objects</a:t>
            </a:r>
          </a:p>
          <a:p>
            <a:r>
              <a:rPr lang="en-US" dirty="0"/>
              <a:t>A predicate expressing a </a:t>
            </a:r>
            <a:r>
              <a:rPr lang="en-US" i="1" dirty="0"/>
              <a:t>relation</a:t>
            </a:r>
            <a:r>
              <a:rPr lang="en-US" dirty="0"/>
              <a:t>:</a:t>
            </a:r>
            <a:r>
              <a:rPr lang="en-US" dirty="0">
                <a:latin typeface="Courier New" panose="02070309020205020404" pitchFamily="49" charset="0"/>
                <a:cs typeface="Courier New" panose="02070309020205020404" pitchFamily="49" charset="0"/>
              </a:rPr>
              <a:t> Serves(Maharani, VegetarianFood)</a:t>
            </a:r>
          </a:p>
          <a:p>
            <a:r>
              <a:rPr lang="en-US" dirty="0"/>
              <a:t>A predicate expressing a </a:t>
            </a:r>
            <a:r>
              <a:rPr lang="en-US" i="1" dirty="0"/>
              <a:t>property</a:t>
            </a:r>
            <a:r>
              <a:rPr lang="en-US" dirty="0"/>
              <a:t>:</a:t>
            </a:r>
            <a:r>
              <a:rPr lang="en-US" dirty="0">
                <a:latin typeface="Courier New" panose="02070309020205020404" pitchFamily="49" charset="0"/>
                <a:cs typeface="Courier New" panose="02070309020205020404" pitchFamily="49" charset="0"/>
              </a:rPr>
              <a:t> Restaurant(Maharini)</a:t>
            </a:r>
          </a:p>
          <a:p>
            <a:r>
              <a:rPr lang="en-US" dirty="0"/>
              <a:t>Note that functions share the same syntax as single-argument predicates, but functions are used to express a term</a:t>
            </a:r>
          </a:p>
          <a:p>
            <a:r>
              <a:rPr lang="en-US" dirty="0"/>
              <a:t>Composite representation using a </a:t>
            </a:r>
            <a:r>
              <a:rPr lang="en-US" i="1" dirty="0"/>
              <a:t>logical connective</a:t>
            </a:r>
            <a:r>
              <a:rPr lang="en-US" dirty="0"/>
              <a:t>:</a:t>
            </a:r>
            <a:r>
              <a:rPr lang="en-US" dirty="0">
                <a:latin typeface="Courier New" panose="02070309020205020404" pitchFamily="49" charset="0"/>
                <a:cs typeface="Courier New" panose="02070309020205020404" pitchFamily="49" charset="0"/>
              </a:rPr>
              <a:t> </a:t>
            </a:r>
            <a:r>
              <a:rPr lang="en-US" sz="2600" dirty="0">
                <a:latin typeface="Courier New" panose="02070309020205020404" pitchFamily="49" charset="0"/>
                <a:cs typeface="Courier New" panose="02070309020205020404" pitchFamily="49" charset="0"/>
              </a:rPr>
              <a:t>Have(Speaker, </a:t>
            </a:r>
            <a:r>
              <a:rPr lang="en-US" sz="2600" dirty="0" err="1">
                <a:latin typeface="Courier New" panose="02070309020205020404" pitchFamily="49" charset="0"/>
                <a:cs typeface="Courier New" panose="02070309020205020404" pitchFamily="49" charset="0"/>
              </a:rPr>
              <a:t>FiveDollars</a:t>
            </a:r>
            <a:r>
              <a:rPr lang="en-US" sz="2600" dirty="0">
                <a:latin typeface="Courier New" panose="02070309020205020404" pitchFamily="49" charset="0"/>
                <a:cs typeface="Courier New" panose="02070309020205020404" pitchFamily="49" charset="0"/>
              </a:rPr>
              <a:t>) ^ ¬Have(Speaker, </a:t>
            </a:r>
            <a:r>
              <a:rPr lang="en-US" sz="2600" dirty="0" err="1">
                <a:latin typeface="Courier New" panose="02070309020205020404" pitchFamily="49" charset="0"/>
                <a:cs typeface="Courier New" panose="02070309020205020404" pitchFamily="49" charset="0"/>
              </a:rPr>
              <a:t>LotOfTime</a:t>
            </a:r>
            <a:r>
              <a:rPr lang="en-US" sz="2600" dirty="0">
                <a:latin typeface="Courier New" panose="02070309020205020404" pitchFamily="49" charset="0"/>
                <a:cs typeface="Courier New" panose="02070309020205020404" pitchFamily="49" charset="0"/>
              </a:rPr>
              <a:t>)</a:t>
            </a:r>
          </a:p>
          <a:p>
            <a:endParaRPr lang="en-US" dirty="0"/>
          </a:p>
        </p:txBody>
      </p:sp>
    </p:spTree>
    <p:extLst>
      <p:ext uri="{BB962C8B-B14F-4D97-AF65-F5344CB8AC3E}">
        <p14:creationId xmlns:p14="http://schemas.microsoft.com/office/powerpoint/2010/main" val="1791906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15D8-998C-473D-9DAB-009940776ED0}"/>
              </a:ext>
            </a:extLst>
          </p:cNvPr>
          <p:cNvSpPr>
            <a:spLocks noGrp="1"/>
          </p:cNvSpPr>
          <p:nvPr>
            <p:ph type="title"/>
          </p:nvPr>
        </p:nvSpPr>
        <p:spPr/>
        <p:txBody>
          <a:bodyPr/>
          <a:lstStyle/>
          <a:p>
            <a:r>
              <a:rPr lang="en-US" dirty="0"/>
              <a:t>Syntax Rules for FOL</a:t>
            </a:r>
          </a:p>
        </p:txBody>
      </p:sp>
      <p:pic>
        <p:nvPicPr>
          <p:cNvPr id="4" name="Picture 3">
            <a:extLst>
              <a:ext uri="{FF2B5EF4-FFF2-40B4-BE49-F238E27FC236}">
                <a16:creationId xmlns:a16="http://schemas.microsoft.com/office/drawing/2014/main" id="{11489E27-A854-4C4C-BB67-0CA09D44A41D}"/>
              </a:ext>
            </a:extLst>
          </p:cNvPr>
          <p:cNvPicPr>
            <a:picLocks noChangeAspect="1"/>
          </p:cNvPicPr>
          <p:nvPr/>
        </p:nvPicPr>
        <p:blipFill>
          <a:blip r:embed="rId2"/>
          <a:stretch>
            <a:fillRect/>
          </a:stretch>
        </p:blipFill>
        <p:spPr>
          <a:xfrm>
            <a:off x="2303079" y="1690688"/>
            <a:ext cx="7585842" cy="4583113"/>
          </a:xfrm>
          <a:prstGeom prst="rect">
            <a:avLst/>
          </a:prstGeom>
        </p:spPr>
      </p:pic>
    </p:spTree>
    <p:extLst>
      <p:ext uri="{BB962C8B-B14F-4D97-AF65-F5344CB8AC3E}">
        <p14:creationId xmlns:p14="http://schemas.microsoft.com/office/powerpoint/2010/main" val="2996836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CE94-28E6-4702-AD62-BD54E51F9515}"/>
              </a:ext>
            </a:extLst>
          </p:cNvPr>
          <p:cNvSpPr>
            <a:spLocks noGrp="1"/>
          </p:cNvSpPr>
          <p:nvPr>
            <p:ph type="title"/>
          </p:nvPr>
        </p:nvSpPr>
        <p:spPr/>
        <p:txBody>
          <a:bodyPr/>
          <a:lstStyle/>
          <a:p>
            <a:r>
              <a:rPr lang="en-US" dirty="0"/>
              <a:t>Quantifiers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9AF6121-3DC3-472B-ACAA-081DE59D5DCA}"/>
                  </a:ext>
                </a:extLst>
              </p:cNvPr>
              <p:cNvSpPr>
                <a:spLocks noGrp="1"/>
              </p:cNvSpPr>
              <p:nvPr>
                <p:ph idx="1"/>
              </p:nvPr>
            </p:nvSpPr>
            <p:spPr/>
            <p:txBody>
              <a:bodyPr>
                <a:normAutofit fontScale="77500" lnSpcReduction="20000"/>
              </a:bodyPr>
              <a:lstStyle/>
              <a:p>
                <a:r>
                  <a:rPr lang="en-US" dirty="0"/>
                  <a:t>All variables in FOL formulas must be used with either:</a:t>
                </a:r>
              </a:p>
              <a:p>
                <a:pPr lvl="1"/>
                <a:r>
                  <a:rPr lang="en-US" dirty="0"/>
                  <a:t>the </a:t>
                </a:r>
                <a:r>
                  <a:rPr lang="en-US" i="1" dirty="0"/>
                  <a:t>existential quantifier</a:t>
                </a:r>
                <a:r>
                  <a:rPr lang="en-US" dirty="0"/>
                  <a:t>, </a:t>
                </a:r>
                <a14:m>
                  <m:oMath xmlns:m="http://schemas.openxmlformats.org/officeDocument/2006/math">
                    <m:r>
                      <a:rPr lang="en-US" i="1">
                        <a:latin typeface="Cambria Math" panose="02040503050406030204" pitchFamily="18" charset="0"/>
                      </a:rPr>
                      <m:t>∋</m:t>
                    </m:r>
                  </m:oMath>
                </a14:m>
                <a:r>
                  <a:rPr lang="en-US" dirty="0"/>
                  <a:t>, pronounced "there exists", or</a:t>
                </a:r>
              </a:p>
              <a:p>
                <a:pPr lvl="1"/>
                <a:r>
                  <a:rPr lang="en-US" dirty="0"/>
                  <a:t>the </a:t>
                </a:r>
                <a:r>
                  <a:rPr lang="en-US" i="1" dirty="0"/>
                  <a:t>universal quantifier</a:t>
                </a:r>
                <a:r>
                  <a:rPr lang="en-US" dirty="0"/>
                  <a:t>, </a:t>
                </a:r>
                <a14:m>
                  <m:oMath xmlns:m="http://schemas.openxmlformats.org/officeDocument/2006/math">
                    <m:r>
                      <a:rPr lang="en-US" i="1">
                        <a:latin typeface="Cambria Math" panose="02040503050406030204" pitchFamily="18" charset="0"/>
                      </a:rPr>
                      <m:t>∀</m:t>
                    </m:r>
                  </m:oMath>
                </a14:m>
                <a:r>
                  <a:rPr lang="en-US" dirty="0"/>
                  <a:t>, pronounced "for all"</a:t>
                </a:r>
              </a:p>
              <a:p>
                <a:r>
                  <a:rPr lang="en-US" dirty="0"/>
                  <a:t>Example: "There is a restaurant that serves Mexican food near ICSI":</a:t>
                </a:r>
              </a:p>
              <a:p>
                <a:pPr marL="457200" lvl="1" indent="0">
                  <a:buNone/>
                </a:pPr>
                <a:r>
                  <a:rPr lang="en-US" dirty="0">
                    <a:latin typeface="Courier New" panose="02070309020205020404" pitchFamily="49" charset="0"/>
                    <a:cs typeface="Courier New" panose="02070309020205020404" pitchFamily="49" charset="0"/>
                  </a:rPr>
                  <a:t>∋x Restaurant(x) ∧ Serves(x, </a:t>
                </a:r>
                <a:r>
                  <a:rPr lang="en-US" dirty="0" err="1">
                    <a:latin typeface="Courier New" panose="02070309020205020404" pitchFamily="49" charset="0"/>
                    <a:cs typeface="Courier New" panose="02070309020205020404" pitchFamily="49" charset="0"/>
                  </a:rPr>
                  <a:t>MexicanFood</a:t>
                </a:r>
                <a:r>
                  <a:rPr lang="en-US" dirty="0">
                    <a:latin typeface="Courier New" panose="02070309020205020404" pitchFamily="49" charset="0"/>
                    <a:cs typeface="Courier New" panose="02070309020205020404" pitchFamily="49" charset="0"/>
                  </a:rPr>
                  <a:t>) ∧ Near((</a:t>
                </a:r>
                <a:r>
                  <a:rPr lang="en-US" dirty="0" err="1">
                    <a:latin typeface="Courier New" panose="02070309020205020404" pitchFamily="49" charset="0"/>
                    <a:cs typeface="Courier New" panose="02070309020205020404" pitchFamily="49" charset="0"/>
                  </a:rPr>
                  <a:t>LocationOf</a:t>
                </a:r>
                <a:r>
                  <a:rPr lang="en-US" dirty="0">
                    <a:latin typeface="Courier New" panose="02070309020205020404" pitchFamily="49" charset="0"/>
                    <a:cs typeface="Courier New" panose="02070309020205020404" pitchFamily="49" charset="0"/>
                  </a:rPr>
                  <a:t>(x), </a:t>
                </a:r>
                <a:r>
                  <a:rPr lang="en-US" dirty="0" err="1">
                    <a:latin typeface="Courier New" panose="02070309020205020404" pitchFamily="49" charset="0"/>
                    <a:cs typeface="Courier New" panose="02070309020205020404" pitchFamily="49" charset="0"/>
                  </a:rPr>
                  <a:t>LocationOf</a:t>
                </a:r>
                <a:r>
                  <a:rPr lang="en-US" dirty="0">
                    <a:latin typeface="Courier New" panose="02070309020205020404" pitchFamily="49" charset="0"/>
                    <a:cs typeface="Courier New" panose="02070309020205020404" pitchFamily="49" charset="0"/>
                  </a:rPr>
                  <a:t>(ICSI))</a:t>
                </a:r>
                <a:endParaRPr lang="en-US" dirty="0"/>
              </a:p>
              <a:p>
                <a:r>
                  <a:rPr lang="en-US" dirty="0"/>
                  <a:t>Example: "All vegetarian restaurants serve vegetarian food":</a:t>
                </a:r>
              </a:p>
              <a:p>
                <a:pPr marL="457200" lvl="1" indent="0">
                  <a:buNone/>
                </a:pPr>
                <a14:m>
                  <m:oMathPara xmlns:m="http://schemas.openxmlformats.org/officeDocument/2006/math">
                    <m:oMathParaPr>
                      <m:jc m:val="left"/>
                    </m:oMathParaPr>
                    <m:oMath xmlns:m="http://schemas.openxmlformats.org/officeDocument/2006/math">
                      <m:r>
                        <m:rPr>
                          <m:nor/>
                        </m:rPr>
                        <a:rPr lang="en-US" smtClean="0">
                          <a:latin typeface="Courier New" panose="02070309020205020404" pitchFamily="49" charset="0"/>
                          <a:cs typeface="Courier New" panose="02070309020205020404" pitchFamily="49" charset="0"/>
                        </a:rPr>
                        <m:t>∀</m:t>
                      </m:r>
                      <m:r>
                        <m:rPr>
                          <m:nor/>
                        </m:rPr>
                        <a:rPr lang="en-US" smtClean="0">
                          <a:latin typeface="Courier New" panose="02070309020205020404" pitchFamily="49" charset="0"/>
                          <a:cs typeface="Courier New" panose="02070309020205020404" pitchFamily="49" charset="0"/>
                        </a:rPr>
                        <m:t>x</m:t>
                      </m:r>
                      <m:r>
                        <m:rPr>
                          <m:nor/>
                        </m:rPr>
                        <a:rPr lang="en-US" smtClean="0">
                          <a:latin typeface="Courier New" panose="02070309020205020404" pitchFamily="49" charset="0"/>
                          <a:cs typeface="Courier New" panose="02070309020205020404" pitchFamily="49" charset="0"/>
                        </a:rPr>
                        <m:t> </m:t>
                      </m:r>
                      <m:r>
                        <m:rPr>
                          <m:nor/>
                        </m:rPr>
                        <a:rPr lang="en-US" smtClean="0">
                          <a:latin typeface="Courier New" panose="02070309020205020404" pitchFamily="49" charset="0"/>
                          <a:cs typeface="Courier New" panose="02070309020205020404" pitchFamily="49" charset="0"/>
                        </a:rPr>
                        <m:t>VegetarianRestaurant</m:t>
                      </m:r>
                      <m:r>
                        <m:rPr>
                          <m:nor/>
                        </m:rPr>
                        <a:rPr lang="en-US" smtClean="0">
                          <a:latin typeface="Courier New" panose="02070309020205020404" pitchFamily="49" charset="0"/>
                          <a:cs typeface="Courier New" panose="02070309020205020404" pitchFamily="49" charset="0"/>
                        </a:rPr>
                        <m:t>(</m:t>
                      </m:r>
                      <m:r>
                        <m:rPr>
                          <m:nor/>
                        </m:rPr>
                        <a:rPr lang="en-US" smtClean="0">
                          <a:latin typeface="Courier New" panose="02070309020205020404" pitchFamily="49" charset="0"/>
                          <a:cs typeface="Courier New" panose="02070309020205020404" pitchFamily="49" charset="0"/>
                        </a:rPr>
                        <m:t>x</m:t>
                      </m:r>
                      <m:r>
                        <m:rPr>
                          <m:nor/>
                        </m:rPr>
                        <a:rPr lang="en-US" smtClean="0">
                          <a:latin typeface="Courier New" panose="02070309020205020404" pitchFamily="49" charset="0"/>
                          <a:cs typeface="Courier New" panose="02070309020205020404" pitchFamily="49" charset="0"/>
                        </a:rPr>
                        <m:t>) ⇒ </m:t>
                      </m:r>
                      <m:r>
                        <m:rPr>
                          <m:nor/>
                        </m:rPr>
                        <a:rPr lang="en-US" smtClean="0">
                          <a:latin typeface="Courier New" panose="02070309020205020404" pitchFamily="49" charset="0"/>
                          <a:cs typeface="Courier New" panose="02070309020205020404" pitchFamily="49" charset="0"/>
                        </a:rPr>
                        <m:t>Serves</m:t>
                      </m:r>
                      <m:r>
                        <m:rPr>
                          <m:nor/>
                        </m:rPr>
                        <a:rPr lang="en-US" smtClean="0">
                          <a:latin typeface="Courier New" panose="02070309020205020404" pitchFamily="49" charset="0"/>
                          <a:cs typeface="Courier New" panose="02070309020205020404" pitchFamily="49" charset="0"/>
                        </a:rPr>
                        <m:t>(</m:t>
                      </m:r>
                      <m:r>
                        <m:rPr>
                          <m:nor/>
                        </m:rPr>
                        <a:rPr lang="en-US" smtClean="0">
                          <a:latin typeface="Courier New" panose="02070309020205020404" pitchFamily="49" charset="0"/>
                          <a:cs typeface="Courier New" panose="02070309020205020404" pitchFamily="49" charset="0"/>
                        </a:rPr>
                        <m:t>x</m:t>
                      </m:r>
                      <m:r>
                        <m:rPr>
                          <m:nor/>
                        </m:rPr>
                        <a:rPr lang="en-US" smtClean="0">
                          <a:latin typeface="Courier New" panose="02070309020205020404" pitchFamily="49" charset="0"/>
                          <a:cs typeface="Courier New" panose="02070309020205020404" pitchFamily="49" charset="0"/>
                        </a:rPr>
                        <m:t>, </m:t>
                      </m:r>
                      <m:r>
                        <m:rPr>
                          <m:nor/>
                        </m:rPr>
                        <a:rPr lang="en-US" smtClean="0">
                          <a:latin typeface="Courier New" panose="02070309020205020404" pitchFamily="49" charset="0"/>
                          <a:cs typeface="Courier New" panose="02070309020205020404" pitchFamily="49" charset="0"/>
                        </a:rPr>
                        <m:t>VegetarianFood</m:t>
                      </m:r>
                      <m:r>
                        <m:rPr>
                          <m:nor/>
                        </m:rPr>
                        <a:rPr lang="en-US" smtClean="0">
                          <a:latin typeface="Courier New" panose="02070309020205020404" pitchFamily="49" charset="0"/>
                          <a:cs typeface="Courier New" panose="02070309020205020404" pitchFamily="49" charset="0"/>
                        </a:rPr>
                        <m:t>)</m:t>
                      </m:r>
                    </m:oMath>
                  </m:oMathPara>
                </a14:m>
                <a:endParaRPr lang="en-US" dirty="0">
                  <a:latin typeface="Courier New" panose="02070309020205020404" pitchFamily="49" charset="0"/>
                  <a:cs typeface="Courier New" panose="02070309020205020404" pitchFamily="49" charset="0"/>
                </a:endParaRPr>
              </a:p>
              <a:p>
                <a:r>
                  <a:rPr lang="en-US" dirty="0"/>
                  <a:t>The book points out later that the "⇒"  symbol is sometimes pronounced "implies", but this is "only loosely based on any common-sense notions of implication or causation"</a:t>
                </a:r>
              </a:p>
              <a:p>
                <a:r>
                  <a:rPr lang="en-US" dirty="0"/>
                  <a:t>The textbook introduces </a:t>
                </a:r>
                <a:r>
                  <a:rPr lang="en-US" i="1" dirty="0"/>
                  <a:t>lambda notation</a:t>
                </a:r>
                <a:r>
                  <a:rPr lang="en-US" dirty="0"/>
                  <a:t>, also related to variables, which extends the syntax of FOL</a:t>
                </a:r>
              </a:p>
              <a:p>
                <a:r>
                  <a:rPr lang="en-US" dirty="0"/>
                  <a:t>Lambda notation is useful for some of the computational semantics techniques discussed in other chapters; we will not cover this</a:t>
                </a:r>
              </a:p>
            </p:txBody>
          </p:sp>
        </mc:Choice>
        <mc:Fallback xmlns="">
          <p:sp>
            <p:nvSpPr>
              <p:cNvPr id="3" name="Content Placeholder 2">
                <a:extLst>
                  <a:ext uri="{FF2B5EF4-FFF2-40B4-BE49-F238E27FC236}">
                    <a16:creationId xmlns:a16="http://schemas.microsoft.com/office/drawing/2014/main" id="{39AF6121-3DC3-472B-ACAA-081DE59D5DCA}"/>
                  </a:ext>
                </a:extLst>
              </p:cNvPr>
              <p:cNvSpPr>
                <a:spLocks noGrp="1" noRot="1" noChangeAspect="1" noMove="1" noResize="1" noEditPoints="1" noAdjustHandles="1" noChangeArrowheads="1" noChangeShapeType="1" noTextEdit="1"/>
              </p:cNvSpPr>
              <p:nvPr>
                <p:ph idx="1"/>
              </p:nvPr>
            </p:nvSpPr>
            <p:spPr>
              <a:blipFill>
                <a:blip r:embed="rId2"/>
                <a:stretch>
                  <a:fillRect l="-696" t="-2801" r="-1275"/>
                </a:stretch>
              </a:blipFill>
            </p:spPr>
            <p:txBody>
              <a:bodyPr/>
              <a:lstStyle/>
              <a:p>
                <a:r>
                  <a:rPr lang="en-US">
                    <a:noFill/>
                  </a:rPr>
                  <a:t> </a:t>
                </a:r>
              </a:p>
            </p:txBody>
          </p:sp>
        </mc:Fallback>
      </mc:AlternateContent>
    </p:spTree>
    <p:extLst>
      <p:ext uri="{BB962C8B-B14F-4D97-AF65-F5344CB8AC3E}">
        <p14:creationId xmlns:p14="http://schemas.microsoft.com/office/powerpoint/2010/main" val="1733730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917C-6488-4BD1-BFCE-923D2491975E}"/>
              </a:ext>
            </a:extLst>
          </p:cNvPr>
          <p:cNvSpPr>
            <a:spLocks noGrp="1"/>
          </p:cNvSpPr>
          <p:nvPr>
            <p:ph type="title"/>
          </p:nvPr>
        </p:nvSpPr>
        <p:spPr/>
        <p:txBody>
          <a:bodyPr/>
          <a:lstStyle/>
          <a:p>
            <a:r>
              <a:rPr lang="en-US" dirty="0"/>
              <a:t>Modus Ponens</a:t>
            </a:r>
          </a:p>
        </p:txBody>
      </p:sp>
      <p:sp>
        <p:nvSpPr>
          <p:cNvPr id="5" name="Content Placeholder 4">
            <a:extLst>
              <a:ext uri="{FF2B5EF4-FFF2-40B4-BE49-F238E27FC236}">
                <a16:creationId xmlns:a16="http://schemas.microsoft.com/office/drawing/2014/main" id="{D2D1DB69-9EF7-4055-8D5D-612C381495EA}"/>
              </a:ext>
            </a:extLst>
          </p:cNvPr>
          <p:cNvSpPr>
            <a:spLocks noGrp="1"/>
          </p:cNvSpPr>
          <p:nvPr>
            <p:ph idx="1"/>
          </p:nvPr>
        </p:nvSpPr>
        <p:spPr/>
        <p:txBody>
          <a:bodyPr>
            <a:normAutofit fontScale="70000" lnSpcReduction="20000"/>
          </a:bodyPr>
          <a:lstStyle/>
          <a:p>
            <a:r>
              <a:rPr lang="en-US" dirty="0"/>
              <a:t>One of the most important criteria for a meaning representation language is that it should support </a:t>
            </a:r>
            <a:r>
              <a:rPr lang="en-US" b="1" dirty="0"/>
              <a:t>inference</a:t>
            </a:r>
            <a:endParaRPr lang="en-US" i="1" dirty="0"/>
          </a:p>
          <a:p>
            <a:r>
              <a:rPr lang="en-US" dirty="0"/>
              <a:t>The most widely implemented inference method provided by FOL is known as </a:t>
            </a:r>
            <a:r>
              <a:rPr lang="en-US" b="1" dirty="0"/>
              <a:t>modus ponens</a:t>
            </a:r>
            <a:r>
              <a:rPr lang="en-US" dirty="0"/>
              <a:t>, which supports </a:t>
            </a:r>
            <a:r>
              <a:rPr lang="en-US" i="1" dirty="0"/>
              <a:t>deduction</a:t>
            </a:r>
            <a:r>
              <a:rPr lang="en-US" dirty="0"/>
              <a:t>; informally, we can think of this as if-then reasoning</a:t>
            </a:r>
          </a:p>
          <a:p>
            <a:r>
              <a:rPr lang="en-US" dirty="0"/>
              <a:t>We can abstractly define modus ponens as follows, where α and β are FOL formulas:</a:t>
            </a:r>
          </a:p>
          <a:p>
            <a:pPr marL="457200" lvl="1" indent="0">
              <a:buNone/>
            </a:pPr>
            <a:r>
              <a:rPr lang="en-US" dirty="0">
                <a:latin typeface="Courier New" panose="02070309020205020404" pitchFamily="49" charset="0"/>
                <a:cs typeface="Courier New" panose="02070309020205020404" pitchFamily="49" charset="0"/>
              </a:rPr>
              <a:t>α</a:t>
            </a:r>
          </a:p>
          <a:p>
            <a:pPr marL="457200" lvl="1" indent="0">
              <a:buNone/>
            </a:pPr>
            <a:r>
              <a:rPr lang="en-US" dirty="0">
                <a:latin typeface="Courier New" panose="02070309020205020404" pitchFamily="49" charset="0"/>
                <a:cs typeface="Courier New" panose="02070309020205020404" pitchFamily="49" charset="0"/>
              </a:rPr>
              <a:t>α ⇒ β</a:t>
            </a:r>
          </a:p>
          <a:p>
            <a:pPr marL="457200" lvl="1" indent="0">
              <a:buNone/>
            </a:pPr>
            <a:r>
              <a:rPr lang="en-US" dirty="0">
                <a:latin typeface="Courier New" panose="02070309020205020404" pitchFamily="49" charset="0"/>
                <a:cs typeface="Courier New" panose="02070309020205020404" pitchFamily="49" charset="0"/>
              </a:rPr>
              <a:t>______</a:t>
            </a:r>
          </a:p>
          <a:p>
            <a:pPr marL="457200" lvl="1" indent="0">
              <a:buNone/>
            </a:pPr>
            <a:r>
              <a:rPr lang="en-US" dirty="0">
                <a:latin typeface="Courier New" panose="02070309020205020404" pitchFamily="49" charset="0"/>
                <a:cs typeface="Courier New" panose="02070309020205020404" pitchFamily="49" charset="0"/>
              </a:rPr>
              <a:t>  β</a:t>
            </a:r>
          </a:p>
          <a:p>
            <a:r>
              <a:rPr lang="en-US" dirty="0"/>
              <a:t>This indicates that the formula below the line can be inferred from the formulas above the line by some form of inference</a:t>
            </a:r>
          </a:p>
          <a:p>
            <a:r>
              <a:rPr lang="en-US" dirty="0"/>
              <a:t>One possible application of this rule would be:</a:t>
            </a:r>
          </a:p>
          <a:p>
            <a:pPr marL="457200" lvl="1" indent="0">
              <a:buNone/>
            </a:pPr>
            <a:r>
              <a:rPr lang="en-US" dirty="0">
                <a:latin typeface="Courier New" panose="02070309020205020404" pitchFamily="49" charset="0"/>
                <a:cs typeface="Courier New" panose="02070309020205020404" pitchFamily="49" charset="0"/>
              </a:rPr>
              <a:t>VegetarianRestaurant(Leaf)</a:t>
            </a:r>
          </a:p>
          <a:p>
            <a:pPr marL="457200" lvl="1" indent="0">
              <a:buNone/>
            </a:pPr>
            <a:r>
              <a:rPr lang="en-US" dirty="0">
                <a:latin typeface="Courier New" panose="02070309020205020404" pitchFamily="49" charset="0"/>
                <a:cs typeface="Courier New" panose="02070309020205020404" pitchFamily="49" charset="0"/>
              </a:rPr>
              <a:t>∀x VegetarianRestaurant(x) ⇒ Serves(x, VegetarianFood)</a:t>
            </a:r>
          </a:p>
          <a:p>
            <a:pPr marL="457200" lvl="1" indent="0">
              <a:buNone/>
            </a:pPr>
            <a:r>
              <a:rPr lang="en-US" dirty="0">
                <a:latin typeface="Courier New" panose="02070309020205020404" pitchFamily="49" charset="0"/>
                <a:cs typeface="Courier New" panose="02070309020205020404" pitchFamily="49" charset="0"/>
              </a:rPr>
              <a:t>_____________________________________________________</a:t>
            </a:r>
          </a:p>
          <a:p>
            <a:pPr marL="457200" lvl="1" indent="0">
              <a:buNone/>
            </a:pPr>
            <a:r>
              <a:rPr lang="en-US" dirty="0">
                <a:latin typeface="Courier New" panose="02070309020205020404" pitchFamily="49" charset="0"/>
                <a:cs typeface="Courier New" panose="02070309020205020404" pitchFamily="49" charset="0"/>
              </a:rPr>
              <a:t>          Serves(Leaf, VegetarianFood)</a:t>
            </a:r>
          </a:p>
        </p:txBody>
      </p:sp>
    </p:spTree>
    <p:extLst>
      <p:ext uri="{BB962C8B-B14F-4D97-AF65-F5344CB8AC3E}">
        <p14:creationId xmlns:p14="http://schemas.microsoft.com/office/powerpoint/2010/main" val="1510039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18AD4-A697-46E7-B388-05645B1F3115}"/>
              </a:ext>
            </a:extLst>
          </p:cNvPr>
          <p:cNvSpPr>
            <a:spLocks noGrp="1"/>
          </p:cNvSpPr>
          <p:nvPr>
            <p:ph type="title"/>
          </p:nvPr>
        </p:nvSpPr>
        <p:spPr/>
        <p:txBody>
          <a:bodyPr/>
          <a:lstStyle/>
          <a:p>
            <a:r>
              <a:rPr lang="en-US" dirty="0"/>
              <a:t>States and Events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947094-67E1-4B6B-B30E-19A634434847}"/>
                  </a:ext>
                </a:extLst>
              </p:cNvPr>
              <p:cNvSpPr>
                <a:spLocks noGrp="1"/>
              </p:cNvSpPr>
              <p:nvPr>
                <p:ph idx="1"/>
              </p:nvPr>
            </p:nvSpPr>
            <p:spPr/>
            <p:txBody>
              <a:bodyPr>
                <a:normAutofit fontScale="62500" lnSpcReduction="20000"/>
              </a:bodyPr>
              <a:lstStyle/>
              <a:p>
                <a:pPr lvl="0"/>
                <a:r>
                  <a:rPr lang="en-US" dirty="0"/>
                  <a:t>Much of the semantics that we need to capture in language consists of representations of </a:t>
                </a:r>
                <a:r>
                  <a:rPr lang="en-US" b="1" dirty="0"/>
                  <a:t>states</a:t>
                </a:r>
                <a:r>
                  <a:rPr lang="en-US" dirty="0"/>
                  <a:t> and </a:t>
                </a:r>
                <a:r>
                  <a:rPr lang="en-US" b="1" dirty="0"/>
                  <a:t>events</a:t>
                </a:r>
              </a:p>
              <a:p>
                <a:pPr lvl="0"/>
                <a:r>
                  <a:rPr lang="en-US" dirty="0"/>
                  <a:t>States are conditions, or properties, that remain unchanged for some period of time, and events denote changes in some state of affairs</a:t>
                </a:r>
              </a:p>
              <a:p>
                <a:pPr lvl="0"/>
                <a:r>
                  <a:rPr lang="en-US" dirty="0"/>
                  <a:t>So far, we have only considered predicates that take as many arguments as needed to incorporate all the associated roles (the number of arguments is the </a:t>
                </a:r>
                <a:r>
                  <a:rPr lang="en-US" i="1" dirty="0"/>
                  <a:t>arity</a:t>
                </a:r>
                <a:r>
                  <a:rPr lang="en-US" dirty="0"/>
                  <a:t> of the predicate) this can quickly become infeasible</a:t>
                </a:r>
              </a:p>
              <a:p>
                <a:pPr lvl="0"/>
                <a:r>
                  <a:rPr lang="en-US" dirty="0"/>
                  <a:t>Consider these sentences and possible representations, ignoring tense for now (the textbook gives seven examples, and the FOL expressions have been left out of the current edition):</a:t>
                </a:r>
              </a:p>
              <a:p>
                <a:pPr lvl="1"/>
                <a:r>
                  <a:rPr lang="en-US" dirty="0"/>
                  <a:t>"I ate" can be represented as: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1</a:t>
                </a:r>
                <a:r>
                  <a:rPr lang="en-US" dirty="0">
                    <a:latin typeface="Courier New" panose="02070309020205020404" pitchFamily="49" charset="0"/>
                    <a:cs typeface="Courier New" panose="02070309020205020404" pitchFamily="49" charset="0"/>
                  </a:rPr>
                  <a:t>(Speaker)</a:t>
                </a:r>
              </a:p>
              <a:p>
                <a:pPr lvl="1"/>
                <a:r>
                  <a:rPr lang="en-US" dirty="0"/>
                  <a:t>"I ate a turkey sandwich" can be: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2</a:t>
                </a:r>
                <a:r>
                  <a:rPr lang="en-US" dirty="0">
                    <a:latin typeface="Courier New" panose="02070309020205020404" pitchFamily="49" charset="0"/>
                    <a:cs typeface="Courier New" panose="02070309020205020404" pitchFamily="49" charset="0"/>
                  </a:rPr>
                  <a:t>(Speaker, TurkeySandwich)</a:t>
                </a:r>
              </a:p>
              <a:p>
                <a:pPr lvl="1"/>
                <a:r>
                  <a:rPr lang="en-US" dirty="0"/>
                  <a:t>"I ate a turkey sandwich for lunch" can be: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6</a:t>
                </a:r>
                <a:r>
                  <a:rPr lang="en-US" dirty="0">
                    <a:latin typeface="Courier New" panose="02070309020205020404" pitchFamily="49" charset="0"/>
                    <a:cs typeface="Courier New" panose="02070309020205020404" pitchFamily="49" charset="0"/>
                  </a:rPr>
                  <a:t>(Speaker, TurkeySandwich, Lunch)</a:t>
                </a:r>
              </a:p>
              <a:p>
                <a:pPr lvl="1"/>
                <a:r>
                  <a:rPr lang="en-US" dirty="0"/>
                  <a:t>"I ate a turkey sandwich for lunch at my desk" can be: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7</a:t>
                </a:r>
                <a:r>
                  <a:rPr lang="en-US" dirty="0">
                    <a:latin typeface="Courier New" panose="02070309020205020404" pitchFamily="49" charset="0"/>
                    <a:cs typeface="Courier New" panose="02070309020205020404" pitchFamily="49" charset="0"/>
                  </a:rPr>
                  <a:t>(Speaker, TurkeySandwich, Lunch, Desk)</a:t>
                </a:r>
              </a:p>
              <a:p>
                <a:r>
                  <a:rPr lang="en-US" dirty="0">
                    <a:cs typeface="Courier New" panose="02070309020205020404" pitchFamily="49" charset="0"/>
                  </a:rPr>
                  <a:t>Left out of new edition of the textbook: One problem with this approach, in addition to the large number of predicates, is that it fails to make certain types of inference</a:t>
                </a:r>
              </a:p>
              <a:p>
                <a:r>
                  <a:rPr lang="en-US" dirty="0">
                    <a:cs typeface="Courier New" panose="02070309020205020404" pitchFamily="49" charset="0"/>
                  </a:rPr>
                  <a:t>For example, if the last sentence in the example is true, so are all the previous sentences</a:t>
                </a:r>
              </a:p>
              <a:p>
                <a:r>
                  <a:rPr lang="en-US" dirty="0">
                    <a:cs typeface="Courier New" panose="02070309020205020404" pitchFamily="49" charset="0"/>
                  </a:rPr>
                  <a:t>It is possible to address this with </a:t>
                </a:r>
                <a:r>
                  <a:rPr lang="en-US" i="1" dirty="0">
                    <a:cs typeface="Courier New" panose="02070309020205020404" pitchFamily="49" charset="0"/>
                  </a:rPr>
                  <a:t>meaning postulates</a:t>
                </a:r>
                <a:r>
                  <a:rPr lang="en-US" dirty="0">
                    <a:cs typeface="Courier New" panose="02070309020205020404" pitchFamily="49" charset="0"/>
                  </a:rPr>
                  <a:t>, but these do not scale up well to large domains; for example: </a:t>
                </a:r>
                <a14:m>
                  <m:oMath xmlns:m="http://schemas.openxmlformats.org/officeDocument/2006/math">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w</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x</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y</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z</m:t>
                    </m:r>
                    <m:r>
                      <m:rPr>
                        <m:nor/>
                      </m:rPr>
                      <a:rPr lang="en-US">
                        <a:latin typeface="Courier New" panose="02070309020205020404" pitchFamily="49" charset="0"/>
                        <a:cs typeface="Courier New" panose="02070309020205020404" pitchFamily="49" charset="0"/>
                      </a:rPr>
                      <m:t> </m:t>
                    </m:r>
                    <m:sSub>
                      <m:sSubPr>
                        <m:ctrlPr>
                          <a:rPr lang="en-US" i="1">
                            <a:latin typeface="Cambria Math" panose="02040503050406030204" pitchFamily="18" charset="0"/>
                          </a:rPr>
                        </m:ctrlPr>
                      </m:sSubPr>
                      <m:e>
                        <m:r>
                          <m:rPr>
                            <m:nor/>
                          </m:rPr>
                          <a:rPr lang="en-US">
                            <a:latin typeface="Courier New" panose="02070309020205020404" pitchFamily="49" charset="0"/>
                            <a:cs typeface="Courier New" panose="02070309020205020404" pitchFamily="49" charset="0"/>
                          </a:rPr>
                          <m:t>Eating</m:t>
                        </m:r>
                      </m:e>
                      <m:sub>
                        <m:r>
                          <m:rPr>
                            <m:nor/>
                          </m:rPr>
                          <a:rPr lang="en-US">
                            <a:latin typeface="Courier New" panose="02070309020205020404" pitchFamily="49" charset="0"/>
                            <a:cs typeface="Courier New" panose="02070309020205020404" pitchFamily="49" charset="0"/>
                          </a:rPr>
                          <m:t>7</m:t>
                        </m:r>
                      </m:sub>
                    </m:sSub>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w</m:t>
                    </m:r>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x</m:t>
                    </m:r>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y</m:t>
                    </m:r>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z</m:t>
                    </m:r>
                    <m:r>
                      <m:rPr>
                        <m:nor/>
                      </m:rPr>
                      <a:rPr lang="en-US">
                        <a:latin typeface="Courier New" panose="02070309020205020404" pitchFamily="49" charset="0"/>
                        <a:cs typeface="Courier New" panose="02070309020205020404" pitchFamily="49" charset="0"/>
                      </a:rPr>
                      <m:t>) ⟹</m:t>
                    </m:r>
                    <m:sSub>
                      <m:sSubPr>
                        <m:ctrlPr>
                          <a:rPr lang="en-US" i="1">
                            <a:latin typeface="Cambria Math" panose="02040503050406030204" pitchFamily="18" charset="0"/>
                          </a:rPr>
                        </m:ctrlPr>
                      </m:sSubPr>
                      <m:e>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Eating</m:t>
                        </m:r>
                      </m:e>
                      <m:sub>
                        <m:r>
                          <m:rPr>
                            <m:nor/>
                          </m:rPr>
                          <a:rPr lang="en-US">
                            <a:latin typeface="Courier New" panose="02070309020205020404" pitchFamily="49" charset="0"/>
                            <a:cs typeface="Courier New" panose="02070309020205020404" pitchFamily="49" charset="0"/>
                          </a:rPr>
                          <m:t>6</m:t>
                        </m:r>
                      </m:sub>
                    </m:sSub>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w</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x</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y</m:t>
                    </m:r>
                    <m:r>
                      <m:rPr>
                        <m:nor/>
                      </m:rPr>
                      <a:rPr lang="en-US">
                        <a:latin typeface="Courier New" panose="02070309020205020404" pitchFamily="49" charset="0"/>
                        <a:cs typeface="Courier New" panose="02070309020205020404" pitchFamily="49" charset="0"/>
                      </a:rPr>
                      <m:t>)</m:t>
                    </m:r>
                  </m:oMath>
                </a14:m>
                <a:endParaRPr lang="en-US" dirty="0">
                  <a:latin typeface="Courier New" panose="02070309020205020404" pitchFamily="49" charset="0"/>
                  <a:cs typeface="Courier New" panose="02070309020205020404" pitchFamily="49" charset="0"/>
                </a:endParaRPr>
              </a:p>
              <a:p>
                <a:pPr marL="0" indent="0">
                  <a:buNone/>
                </a:pPr>
                <a:endParaRPr lang="en-US" dirty="0">
                  <a:cs typeface="Courier New" panose="02070309020205020404" pitchFamily="49" charset="0"/>
                </a:endParaRPr>
              </a:p>
              <a:p>
                <a:pPr marL="0" lvl="0" indent="0">
                  <a:buNone/>
                </a:pPr>
                <a:endParaRPr lang="en-US" dirty="0">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60947094-67E1-4B6B-B30E-19A634434847}"/>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177183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DEE26-6BCC-4931-A400-699CC81D0CEF}"/>
              </a:ext>
            </a:extLst>
          </p:cNvPr>
          <p:cNvSpPr>
            <a:spLocks noGrp="1"/>
          </p:cNvSpPr>
          <p:nvPr>
            <p:ph type="title"/>
          </p:nvPr>
        </p:nvSpPr>
        <p:spPr/>
        <p:txBody>
          <a:bodyPr/>
          <a:lstStyle/>
          <a:p>
            <a:r>
              <a:rPr lang="en-US" dirty="0"/>
              <a:t>Event Variables</a:t>
            </a:r>
          </a:p>
        </p:txBody>
      </p:sp>
      <p:sp>
        <p:nvSpPr>
          <p:cNvPr id="3" name="Content Placeholder 2">
            <a:extLst>
              <a:ext uri="{FF2B5EF4-FFF2-40B4-BE49-F238E27FC236}">
                <a16:creationId xmlns:a16="http://schemas.microsoft.com/office/drawing/2014/main" id="{BF587D47-3DBE-4EA4-838E-E0CB57FA9622}"/>
              </a:ext>
            </a:extLst>
          </p:cNvPr>
          <p:cNvSpPr>
            <a:spLocks noGrp="1"/>
          </p:cNvSpPr>
          <p:nvPr>
            <p:ph idx="1"/>
          </p:nvPr>
        </p:nvSpPr>
        <p:spPr/>
        <p:txBody>
          <a:bodyPr>
            <a:normAutofit fontScale="92500" lnSpcReduction="10000"/>
          </a:bodyPr>
          <a:lstStyle/>
          <a:p>
            <a:r>
              <a:rPr lang="en-US" dirty="0"/>
              <a:t>Having expressions for the same concept with different arities is not scalable</a:t>
            </a:r>
          </a:p>
          <a:p>
            <a:r>
              <a:rPr lang="en-US" dirty="0"/>
              <a:t>This can be solved with </a:t>
            </a:r>
            <a:r>
              <a:rPr lang="en-US" b="1" dirty="0"/>
              <a:t>event variables</a:t>
            </a:r>
          </a:p>
          <a:p>
            <a:r>
              <a:rPr lang="en-US" dirty="0"/>
              <a:t>Example of neo-</a:t>
            </a:r>
            <a:r>
              <a:rPr lang="en-US" dirty="0" err="1"/>
              <a:t>Davidsonian</a:t>
            </a:r>
            <a:r>
              <a:rPr lang="en-US" dirty="0"/>
              <a:t> representation (named after the philosopher Donald Davidson, who introduced the notion of event variables):</a:t>
            </a:r>
          </a:p>
          <a:p>
            <a:pPr marL="457200" lvl="1" indent="0">
              <a:buNone/>
            </a:pPr>
            <a:r>
              <a:rPr lang="en-US" sz="22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t>Note that a single event variable is shared by all of the predicates, each of which adds a piece of information about the event</a:t>
            </a:r>
          </a:p>
          <a:p>
            <a:r>
              <a:rPr lang="en-US" dirty="0"/>
              <a:t>Instead of fixing the number of arguments for a predicate, "as many roles and fillers can be glued on as are provided in the input"</a:t>
            </a:r>
          </a:p>
        </p:txBody>
      </p:sp>
    </p:spTree>
    <p:extLst>
      <p:ext uri="{BB962C8B-B14F-4D97-AF65-F5344CB8AC3E}">
        <p14:creationId xmlns:p14="http://schemas.microsoft.com/office/powerpoint/2010/main" val="3252097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E8B2-B872-4BC1-8AD8-6969173E34BE}"/>
              </a:ext>
            </a:extLst>
          </p:cNvPr>
          <p:cNvSpPr>
            <a:spLocks noGrp="1"/>
          </p:cNvSpPr>
          <p:nvPr>
            <p:ph type="title"/>
          </p:nvPr>
        </p:nvSpPr>
        <p:spPr/>
        <p:txBody>
          <a:bodyPr/>
          <a:lstStyle/>
          <a:p>
            <a:r>
              <a:rPr lang="en-US" dirty="0"/>
              <a:t>Tense Logic</a:t>
            </a:r>
          </a:p>
        </p:txBody>
      </p:sp>
      <p:sp>
        <p:nvSpPr>
          <p:cNvPr id="3" name="Content Placeholder 2">
            <a:extLst>
              <a:ext uri="{FF2B5EF4-FFF2-40B4-BE49-F238E27FC236}">
                <a16:creationId xmlns:a16="http://schemas.microsoft.com/office/drawing/2014/main" id="{E71D33E7-3280-4263-932E-330DACD4A8C8}"/>
              </a:ext>
            </a:extLst>
          </p:cNvPr>
          <p:cNvSpPr>
            <a:spLocks noGrp="1"/>
          </p:cNvSpPr>
          <p:nvPr>
            <p:ph idx="1"/>
          </p:nvPr>
        </p:nvSpPr>
        <p:spPr/>
        <p:txBody>
          <a:bodyPr>
            <a:normAutofit fontScale="70000" lnSpcReduction="20000"/>
          </a:bodyPr>
          <a:lstStyle/>
          <a:p>
            <a:r>
              <a:rPr lang="en-US" dirty="0"/>
              <a:t>Dealing with </a:t>
            </a:r>
            <a:r>
              <a:rPr lang="en-US" b="1" dirty="0"/>
              <a:t>temporal logic</a:t>
            </a:r>
            <a:r>
              <a:rPr lang="en-US" dirty="0"/>
              <a:t> in FOL can very difficult, even when we only consider </a:t>
            </a:r>
            <a:r>
              <a:rPr lang="en-US" b="1" dirty="0"/>
              <a:t>tense logic</a:t>
            </a:r>
          </a:p>
          <a:p>
            <a:r>
              <a:rPr lang="en-US" dirty="0"/>
              <a:t>For example, possible representations of "I arrived in New York", "I am arriving in New York", and "I will arrive in New York", respectively are:</a:t>
            </a:r>
          </a:p>
          <a:p>
            <a:endParaRPr lang="en-US" dirty="0"/>
          </a:p>
          <a:p>
            <a:endParaRPr lang="en-US" dirty="0"/>
          </a:p>
          <a:p>
            <a:endParaRPr lang="en-US" dirty="0"/>
          </a:p>
          <a:p>
            <a:endParaRPr lang="en-US" dirty="0"/>
          </a:p>
          <a:p>
            <a:endParaRPr lang="en-US" dirty="0"/>
          </a:p>
          <a:p>
            <a:endParaRPr lang="en-US" dirty="0"/>
          </a:p>
          <a:p>
            <a:endParaRPr lang="en-US" dirty="0"/>
          </a:p>
          <a:p>
            <a:r>
              <a:rPr lang="en-US" dirty="0"/>
              <a:t>I add: In the third example, I changed the book's "EndPoint" function to "BeginPoint"; the previous edition of the textbook had several additional mistakes that have since been fixed</a:t>
            </a:r>
          </a:p>
          <a:p>
            <a:r>
              <a:rPr lang="en-US" dirty="0"/>
              <a:t>I further add: In other sources, I have seen other syntax used to represent time and tense, although it is generally similar to this (and always approximately as complicated)</a:t>
            </a:r>
          </a:p>
          <a:p>
            <a:endParaRPr lang="en-US" dirty="0"/>
          </a:p>
          <a:p>
            <a:pPr marL="0" indent="0">
              <a:buNone/>
            </a:pPr>
            <a:endParaRPr lang="en-US" dirty="0"/>
          </a:p>
        </p:txBody>
      </p:sp>
      <p:pic>
        <p:nvPicPr>
          <p:cNvPr id="4" name="Picture 3">
            <a:extLst>
              <a:ext uri="{FF2B5EF4-FFF2-40B4-BE49-F238E27FC236}">
                <a16:creationId xmlns:a16="http://schemas.microsoft.com/office/drawing/2014/main" id="{8F484814-EF53-4385-8588-033FEAF43815}"/>
              </a:ext>
            </a:extLst>
          </p:cNvPr>
          <p:cNvPicPr>
            <a:picLocks noChangeAspect="1"/>
          </p:cNvPicPr>
          <p:nvPr/>
        </p:nvPicPr>
        <p:blipFill>
          <a:blip r:embed="rId2"/>
          <a:stretch>
            <a:fillRect/>
          </a:stretch>
        </p:blipFill>
        <p:spPr>
          <a:xfrm>
            <a:off x="1818107" y="2661788"/>
            <a:ext cx="8555785" cy="2393226"/>
          </a:xfrm>
          <a:prstGeom prst="rect">
            <a:avLst/>
          </a:prstGeom>
        </p:spPr>
      </p:pic>
    </p:spTree>
    <p:extLst>
      <p:ext uri="{BB962C8B-B14F-4D97-AF65-F5344CB8AC3E}">
        <p14:creationId xmlns:p14="http://schemas.microsoft.com/office/powerpoint/2010/main" val="2225487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7EA1-239A-4700-A891-323469DDEDEC}"/>
              </a:ext>
            </a:extLst>
          </p:cNvPr>
          <p:cNvSpPr>
            <a:spLocks noGrp="1"/>
          </p:cNvSpPr>
          <p:nvPr>
            <p:ph type="title"/>
          </p:nvPr>
        </p:nvSpPr>
        <p:spPr/>
        <p:txBody>
          <a:bodyPr/>
          <a:lstStyle/>
          <a:p>
            <a:r>
              <a:rPr lang="en-US" dirty="0"/>
              <a:t>More General Temporal Logic</a:t>
            </a:r>
          </a:p>
        </p:txBody>
      </p:sp>
      <p:sp>
        <p:nvSpPr>
          <p:cNvPr id="3" name="Content Placeholder 2">
            <a:extLst>
              <a:ext uri="{FF2B5EF4-FFF2-40B4-BE49-F238E27FC236}">
                <a16:creationId xmlns:a16="http://schemas.microsoft.com/office/drawing/2014/main" id="{F9464F9C-290F-4758-BF07-1FDA701EC0ED}"/>
              </a:ext>
            </a:extLst>
          </p:cNvPr>
          <p:cNvSpPr>
            <a:spLocks noGrp="1"/>
          </p:cNvSpPr>
          <p:nvPr>
            <p:ph idx="1"/>
          </p:nvPr>
        </p:nvSpPr>
        <p:spPr/>
        <p:txBody>
          <a:bodyPr>
            <a:normAutofit fontScale="62500" lnSpcReduction="20000"/>
          </a:bodyPr>
          <a:lstStyle/>
          <a:p>
            <a:r>
              <a:rPr lang="en-US" dirty="0"/>
              <a:t>The book points out that more general reference points are needed to handle sentences that specify orderings of events other than just tense</a:t>
            </a:r>
          </a:p>
          <a:p>
            <a:r>
              <a:rPr lang="en-US" dirty="0"/>
              <a:t>Difficult examples from the ATIS corpus include:</a:t>
            </a:r>
          </a:p>
          <a:p>
            <a:pPr lvl="1"/>
            <a:r>
              <a:rPr lang="en-US" dirty="0"/>
              <a:t>"Ok, we fly from San Francisco to Boston at 10."</a:t>
            </a:r>
          </a:p>
          <a:p>
            <a:pPr lvl="1"/>
            <a:r>
              <a:rPr lang="en-US" dirty="0"/>
              <a:t>"Flight 1390 will be at the gate an hour now."</a:t>
            </a:r>
          </a:p>
          <a:p>
            <a:pPr lvl="1"/>
            <a:r>
              <a:rPr lang="en-US" dirty="0"/>
              <a:t>"Flight 1902 arrived late."</a:t>
            </a:r>
          </a:p>
          <a:p>
            <a:pPr lvl="1"/>
            <a:r>
              <a:rPr lang="en-US" dirty="0"/>
              <a:t>"Flight 1902 had arrived late."</a:t>
            </a:r>
          </a:p>
          <a:p>
            <a:pPr lvl="1"/>
            <a:r>
              <a:rPr lang="en-US" dirty="0"/>
              <a:t>"When Mary's flight departed, I ate lunch."</a:t>
            </a:r>
          </a:p>
          <a:p>
            <a:pPr lvl="1"/>
            <a:r>
              <a:rPr lang="en-US" dirty="0"/>
              <a:t>"When Mary's flight departed, I had eaten lunch."</a:t>
            </a:r>
          </a:p>
          <a:p>
            <a:pPr lvl="1"/>
            <a:r>
              <a:rPr lang="en-US" dirty="0"/>
              <a:t>"I'd like to go at 6:45, in the morning."</a:t>
            </a:r>
          </a:p>
          <a:p>
            <a:pPr lvl="1"/>
            <a:r>
              <a:rPr lang="en-US" dirty="0"/>
              <a:t>"Somewhere around noon, please."</a:t>
            </a:r>
          </a:p>
          <a:p>
            <a:r>
              <a:rPr lang="en-US" dirty="0"/>
              <a:t>The book does not show FOL expressions to handle any of these examples; they claim that a more complex meaning representation might be needed for some of them</a:t>
            </a:r>
          </a:p>
          <a:p>
            <a:r>
              <a:rPr lang="en-US" dirty="0"/>
              <a:t>The textbook mentions that handling temporal expressions like these is important for </a:t>
            </a:r>
            <a:r>
              <a:rPr lang="en-US" i="1" dirty="0"/>
              <a:t>information extraction</a:t>
            </a:r>
            <a:r>
              <a:rPr lang="en-US" dirty="0"/>
              <a:t>, covered in Chapter 17; I used to cover information extraction as a separate topic, but I no longer cover it</a:t>
            </a:r>
          </a:p>
          <a:p>
            <a:r>
              <a:rPr lang="en-US" dirty="0"/>
              <a:t>The textbook discusses </a:t>
            </a:r>
            <a:r>
              <a:rPr lang="en-US" i="1" dirty="0"/>
              <a:t>aspect</a:t>
            </a:r>
            <a:r>
              <a:rPr lang="en-US" dirty="0"/>
              <a:t>, which distinguishes events that occur in a moment of time from events that span an interval of time (there are also other factors); I used to briefly discuss aspect, but I no longer cover it</a:t>
            </a:r>
          </a:p>
        </p:txBody>
      </p:sp>
    </p:spTree>
    <p:extLst>
      <p:ext uri="{BB962C8B-B14F-4D97-AF65-F5344CB8AC3E}">
        <p14:creationId xmlns:p14="http://schemas.microsoft.com/office/powerpoint/2010/main" val="4240593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9C438-40D6-44C9-BAE9-7928A63ED73B}"/>
              </a:ext>
            </a:extLst>
          </p:cNvPr>
          <p:cNvSpPr>
            <a:spLocks noGrp="1"/>
          </p:cNvSpPr>
          <p:nvPr>
            <p:ph type="title"/>
          </p:nvPr>
        </p:nvSpPr>
        <p:spPr/>
        <p:txBody>
          <a:bodyPr/>
          <a:lstStyle/>
          <a:p>
            <a:r>
              <a:rPr lang="en-US" dirty="0"/>
              <a:t>Problems with FOL</a:t>
            </a:r>
          </a:p>
        </p:txBody>
      </p:sp>
      <p:sp>
        <p:nvSpPr>
          <p:cNvPr id="3" name="Content Placeholder 2">
            <a:extLst>
              <a:ext uri="{FF2B5EF4-FFF2-40B4-BE49-F238E27FC236}">
                <a16:creationId xmlns:a16="http://schemas.microsoft.com/office/drawing/2014/main" id="{CA797A21-FCAD-47E7-A0F8-0F250587D650}"/>
              </a:ext>
            </a:extLst>
          </p:cNvPr>
          <p:cNvSpPr>
            <a:spLocks noGrp="1"/>
          </p:cNvSpPr>
          <p:nvPr>
            <p:ph idx="1"/>
          </p:nvPr>
        </p:nvSpPr>
        <p:spPr/>
        <p:txBody>
          <a:bodyPr>
            <a:normAutofit fontScale="62500" lnSpcReduction="20000"/>
          </a:bodyPr>
          <a:lstStyle/>
          <a:p>
            <a:r>
              <a:rPr lang="en-US" dirty="0"/>
              <a:t>The previous edition of the textbook summarized some alternative approaches to FOL (the current edition discusses description logics, which was are skipping), starting with the following quote:</a:t>
            </a:r>
          </a:p>
          <a:p>
            <a:pPr marL="457200" lvl="1" indent="0">
              <a:buNone/>
            </a:pPr>
            <a:r>
              <a:rPr lang="en-US" dirty="0"/>
              <a:t>"The notion that the translation of linguistic expressions into formal representations made up of discrete symbols adequately captures the notion of meaning is subject to considerable debate."</a:t>
            </a:r>
          </a:p>
          <a:p>
            <a:r>
              <a:rPr lang="en-US" dirty="0"/>
              <a:t>Neither the previous edition, nor the current edition, addresses the shortcomings of FOL</a:t>
            </a:r>
          </a:p>
          <a:p>
            <a:r>
              <a:rPr lang="en-US" dirty="0"/>
              <a:t>I am going to list what I consider to be a few of the most significant problems</a:t>
            </a:r>
          </a:p>
          <a:p>
            <a:pPr lvl="1"/>
            <a:r>
              <a:rPr lang="en-US" dirty="0"/>
              <a:t>The notation can get very unwieldy</a:t>
            </a:r>
          </a:p>
          <a:p>
            <a:pPr lvl="1"/>
            <a:r>
              <a:rPr lang="en-US" dirty="0"/>
              <a:t>Semantic parsing is very difficult</a:t>
            </a:r>
          </a:p>
          <a:p>
            <a:pPr lvl="1"/>
            <a:r>
              <a:rPr lang="en-US" dirty="0"/>
              <a:t>There is no way to handle uncertainty</a:t>
            </a:r>
          </a:p>
          <a:p>
            <a:pPr lvl="1"/>
            <a:r>
              <a:rPr lang="en-US" dirty="0"/>
              <a:t>I am skeptical that humans processing sentences create an underlying representation similar to FOL</a:t>
            </a:r>
          </a:p>
          <a:p>
            <a:pPr lvl="1"/>
            <a:r>
              <a:rPr lang="en-US" dirty="0"/>
              <a:t>Symbols are being defined only in terms of other symbols</a:t>
            </a:r>
          </a:p>
          <a:p>
            <a:r>
              <a:rPr lang="en-US" dirty="0"/>
              <a:t>Related to the last point, let's look back at one of the FOL formulas from earlier:</a:t>
            </a:r>
          </a:p>
          <a:p>
            <a:pPr marL="457200" lvl="1" indent="0">
              <a:buNone/>
            </a:pPr>
            <a:r>
              <a:rPr lang="en-US"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t>This makes sense to us because we know, based on experience, what it means to be eating, and we understand the concepts of location and time, and even the concept of a turkey sandwich</a:t>
            </a:r>
          </a:p>
          <a:p>
            <a:r>
              <a:rPr lang="en-US" dirty="0"/>
              <a:t>We can picture a turkey sandwich, and imagine what the it tastes like; we can imagine the </a:t>
            </a:r>
            <a:r>
              <a:rPr lang="en-US" i="1" dirty="0"/>
              <a:t>qualia</a:t>
            </a:r>
          </a:p>
        </p:txBody>
      </p:sp>
    </p:spTree>
    <p:extLst>
      <p:ext uri="{BB962C8B-B14F-4D97-AF65-F5344CB8AC3E}">
        <p14:creationId xmlns:p14="http://schemas.microsoft.com/office/powerpoint/2010/main" val="693028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6A21F-D72D-4EA5-B974-B4D5AB6BEA20}"/>
              </a:ext>
            </a:extLst>
          </p:cNvPr>
          <p:cNvSpPr>
            <a:spLocks noGrp="1"/>
          </p:cNvSpPr>
          <p:nvPr>
            <p:ph type="title"/>
          </p:nvPr>
        </p:nvSpPr>
        <p:spPr/>
        <p:txBody>
          <a:bodyPr/>
          <a:lstStyle/>
          <a:p>
            <a:r>
              <a:rPr lang="en-US" dirty="0"/>
              <a:t>Discourse, Coreference, and Coherence</a:t>
            </a:r>
          </a:p>
        </p:txBody>
      </p:sp>
      <p:sp>
        <p:nvSpPr>
          <p:cNvPr id="3" name="Content Placeholder 2">
            <a:extLst>
              <a:ext uri="{FF2B5EF4-FFF2-40B4-BE49-F238E27FC236}">
                <a16:creationId xmlns:a16="http://schemas.microsoft.com/office/drawing/2014/main" id="{CCCE2A8B-CACE-49AC-8B5C-7CBD1B714F8B}"/>
              </a:ext>
            </a:extLst>
          </p:cNvPr>
          <p:cNvSpPr>
            <a:spLocks noGrp="1"/>
          </p:cNvSpPr>
          <p:nvPr>
            <p:ph idx="1"/>
          </p:nvPr>
        </p:nvSpPr>
        <p:spPr/>
        <p:txBody>
          <a:bodyPr>
            <a:normAutofit fontScale="70000" lnSpcReduction="20000"/>
          </a:bodyPr>
          <a:lstStyle/>
          <a:p>
            <a:r>
              <a:rPr lang="en-US" b="1" dirty="0"/>
              <a:t>Discourse</a:t>
            </a:r>
            <a:r>
              <a:rPr lang="en-US" dirty="0"/>
              <a:t> refers to text sequences involving multiple sentences</a:t>
            </a:r>
          </a:p>
          <a:p>
            <a:r>
              <a:rPr lang="en-US" dirty="0"/>
              <a:t>Processing a discourse involves </a:t>
            </a:r>
            <a:r>
              <a:rPr lang="en-US" b="1" dirty="0"/>
              <a:t>pragmatics</a:t>
            </a:r>
            <a:r>
              <a:rPr lang="en-US" dirty="0"/>
              <a:t>, which is the study of meaning given context</a:t>
            </a:r>
          </a:p>
          <a:p>
            <a:r>
              <a:rPr lang="en-US" dirty="0"/>
              <a:t>One issue that makes interpreting discourse difficult is </a:t>
            </a:r>
            <a:r>
              <a:rPr lang="en-US" b="1" dirty="0"/>
              <a:t>coreference</a:t>
            </a:r>
            <a:r>
              <a:rPr lang="en-US" dirty="0"/>
              <a:t>, meaning that an entity can be referred to in different ways at different locations in a text</a:t>
            </a:r>
            <a:endParaRPr lang="en-US" b="1" dirty="0"/>
          </a:p>
          <a:p>
            <a:r>
              <a:rPr lang="en-US" b="1" dirty="0"/>
              <a:t>Coreference resolution</a:t>
            </a:r>
            <a:r>
              <a:rPr lang="en-US" dirty="0"/>
              <a:t> is the automatic determination of which words or phrases in a sentence refer to the same entities</a:t>
            </a:r>
          </a:p>
          <a:p>
            <a:r>
              <a:rPr lang="en-US" dirty="0"/>
              <a:t>Coreference also occurs within sentences, but it is generally more difficult across sentences</a:t>
            </a:r>
          </a:p>
          <a:p>
            <a:r>
              <a:rPr lang="en-US" dirty="0"/>
              <a:t>Another issue that makes interpreting discourse difficult is </a:t>
            </a:r>
            <a:r>
              <a:rPr lang="en-US" b="1" dirty="0"/>
              <a:t>coherence</a:t>
            </a:r>
            <a:r>
              <a:rPr lang="en-US" dirty="0"/>
              <a:t>, which refers to how various sentences in a discourse relate to one another</a:t>
            </a:r>
          </a:p>
          <a:p>
            <a:r>
              <a:rPr lang="en-US" dirty="0"/>
              <a:t>The current edition of the textbook covers discourse, in general, in Chapter 22, titled "Discourse Coherence"</a:t>
            </a:r>
          </a:p>
          <a:p>
            <a:r>
              <a:rPr lang="en-US" dirty="0"/>
              <a:t>Coreference resolution is covered in Chapter 21, titled, "Coreference Resolution"</a:t>
            </a:r>
          </a:p>
          <a:p>
            <a:r>
              <a:rPr lang="en-US" dirty="0"/>
              <a:t>We will discuss discourse, including coherence, first, since coreference resolution often involves discourse</a:t>
            </a:r>
          </a:p>
        </p:txBody>
      </p:sp>
    </p:spTree>
    <p:extLst>
      <p:ext uri="{BB962C8B-B14F-4D97-AF65-F5344CB8AC3E}">
        <p14:creationId xmlns:p14="http://schemas.microsoft.com/office/powerpoint/2010/main" val="2423298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F40C8-0334-4C05-B7D5-C5E625205498}"/>
              </a:ext>
            </a:extLst>
          </p:cNvPr>
          <p:cNvSpPr>
            <a:spLocks noGrp="1"/>
          </p:cNvSpPr>
          <p:nvPr>
            <p:ph type="title"/>
          </p:nvPr>
        </p:nvSpPr>
        <p:spPr/>
        <p:txBody>
          <a:bodyPr/>
          <a:lstStyle/>
          <a:p>
            <a:r>
              <a:rPr lang="en-US" dirty="0"/>
              <a:t>Coherence</a:t>
            </a:r>
          </a:p>
        </p:txBody>
      </p:sp>
      <p:sp>
        <p:nvSpPr>
          <p:cNvPr id="3" name="Content Placeholder 2">
            <a:extLst>
              <a:ext uri="{FF2B5EF4-FFF2-40B4-BE49-F238E27FC236}">
                <a16:creationId xmlns:a16="http://schemas.microsoft.com/office/drawing/2014/main" id="{7270466E-1EF5-45B4-A010-6384932735AB}"/>
              </a:ext>
            </a:extLst>
          </p:cNvPr>
          <p:cNvSpPr>
            <a:spLocks noGrp="1"/>
          </p:cNvSpPr>
          <p:nvPr>
            <p:ph idx="1"/>
          </p:nvPr>
        </p:nvSpPr>
        <p:spPr/>
        <p:txBody>
          <a:bodyPr>
            <a:normAutofit fontScale="77500" lnSpcReduction="20000"/>
          </a:bodyPr>
          <a:lstStyle/>
          <a:p>
            <a:r>
              <a:rPr lang="en-US" dirty="0"/>
              <a:t>As mentioned, </a:t>
            </a:r>
            <a:r>
              <a:rPr lang="en-US" b="1" dirty="0"/>
              <a:t>coherence</a:t>
            </a:r>
            <a:r>
              <a:rPr lang="en-US" dirty="0"/>
              <a:t> refers to how various sentences in a discourse relate to one another</a:t>
            </a:r>
          </a:p>
          <a:p>
            <a:r>
              <a:rPr lang="en-US" dirty="0"/>
              <a:t>This is more difficult when dealing with </a:t>
            </a:r>
            <a:r>
              <a:rPr lang="en-US" b="1" dirty="0"/>
              <a:t>dialogues</a:t>
            </a:r>
            <a:r>
              <a:rPr lang="en-US" dirty="0"/>
              <a:t> (involving multiple speakers) because there are more types of </a:t>
            </a:r>
            <a:r>
              <a:rPr lang="en-US" b="1" dirty="0"/>
              <a:t>speech acts</a:t>
            </a:r>
            <a:endParaRPr lang="en-US" dirty="0"/>
          </a:p>
          <a:p>
            <a:r>
              <a:rPr lang="en-US" dirty="0"/>
              <a:t>Types of speech acts include: stating facts, asking questions, giving answers, making requests, promises, commands, declarations, etc.</a:t>
            </a:r>
          </a:p>
          <a:p>
            <a:r>
              <a:rPr lang="en-US" dirty="0"/>
              <a:t>We will consider only </a:t>
            </a:r>
            <a:r>
              <a:rPr lang="en-US" b="1" dirty="0"/>
              <a:t>monologues</a:t>
            </a:r>
            <a:r>
              <a:rPr lang="en-US" dirty="0"/>
              <a:t> (involving a single speaker)</a:t>
            </a:r>
          </a:p>
          <a:p>
            <a:r>
              <a:rPr lang="en-US" dirty="0"/>
              <a:t>Processing monologues can be useful for applications including information extraction, essay grading, summarization, etc.</a:t>
            </a:r>
          </a:p>
          <a:p>
            <a:r>
              <a:rPr lang="en-US" dirty="0"/>
              <a:t>The first step in interpreting discourse (and in particular, monologues) is called </a:t>
            </a:r>
            <a:r>
              <a:rPr lang="en-US" i="1" dirty="0"/>
              <a:t>discourse segmentation</a:t>
            </a:r>
          </a:p>
          <a:p>
            <a:r>
              <a:rPr lang="en-US" dirty="0"/>
              <a:t>This involves separating a document into a linear sequence of subtopics</a:t>
            </a:r>
          </a:p>
          <a:p>
            <a:r>
              <a:rPr lang="en-US" dirty="0"/>
              <a:t>There are various conventional approaches for this, and the current edition of the textbook briefly mentions a deep learning approach, but we will not cover this</a:t>
            </a:r>
          </a:p>
          <a:p>
            <a:endParaRPr lang="en-US" dirty="0"/>
          </a:p>
          <a:p>
            <a:endParaRPr lang="en-US" b="1" dirty="0"/>
          </a:p>
        </p:txBody>
      </p:sp>
    </p:spTree>
    <p:extLst>
      <p:ext uri="{BB962C8B-B14F-4D97-AF65-F5344CB8AC3E}">
        <p14:creationId xmlns:p14="http://schemas.microsoft.com/office/powerpoint/2010/main" val="169631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9A2FF-DBE8-4677-A2E7-DD5DA2597686}"/>
              </a:ext>
            </a:extLst>
          </p:cNvPr>
          <p:cNvSpPr>
            <a:spLocks noGrp="1"/>
          </p:cNvSpPr>
          <p:nvPr>
            <p:ph type="title"/>
          </p:nvPr>
        </p:nvSpPr>
        <p:spPr/>
        <p:txBody>
          <a:bodyPr/>
          <a:lstStyle/>
          <a:p>
            <a:r>
              <a:rPr lang="en-US" dirty="0"/>
              <a:t>Coherence Examples</a:t>
            </a:r>
          </a:p>
        </p:txBody>
      </p:sp>
      <p:sp>
        <p:nvSpPr>
          <p:cNvPr id="3" name="Content Placeholder 2">
            <a:extLst>
              <a:ext uri="{FF2B5EF4-FFF2-40B4-BE49-F238E27FC236}">
                <a16:creationId xmlns:a16="http://schemas.microsoft.com/office/drawing/2014/main" id="{BD820C1A-DE5B-454E-8C12-8ACF21AAA421}"/>
              </a:ext>
            </a:extLst>
          </p:cNvPr>
          <p:cNvSpPr>
            <a:spLocks noGrp="1"/>
          </p:cNvSpPr>
          <p:nvPr>
            <p:ph idx="1"/>
          </p:nvPr>
        </p:nvSpPr>
        <p:spPr/>
        <p:txBody>
          <a:bodyPr>
            <a:normAutofit fontScale="92500" lnSpcReduction="20000"/>
          </a:bodyPr>
          <a:lstStyle/>
          <a:p>
            <a:r>
              <a:rPr lang="en-US" dirty="0"/>
              <a:t>All examples of coherence and coherence relations (not just on this slide) come from the previous edition of the textbook</a:t>
            </a:r>
          </a:p>
          <a:p>
            <a:r>
              <a:rPr lang="en-US" dirty="0"/>
              <a:t>I add: Some of these examples are also in the current edition, but in general, I found the previous edition to be clearer on this topic</a:t>
            </a:r>
          </a:p>
          <a:p>
            <a:r>
              <a:rPr lang="en-US" dirty="0"/>
              <a:t>Consider the following short discourses:</a:t>
            </a:r>
          </a:p>
          <a:p>
            <a:pPr lvl="1"/>
            <a:r>
              <a:rPr lang="en-US" dirty="0"/>
              <a:t>"John hid Bill's car keys. He was drunk."</a:t>
            </a:r>
          </a:p>
          <a:p>
            <a:pPr lvl="1"/>
            <a:r>
              <a:rPr lang="en-US" dirty="0"/>
              <a:t>"John hid Bill's car keys. He likes spinach."</a:t>
            </a:r>
          </a:p>
          <a:p>
            <a:r>
              <a:rPr lang="en-US" dirty="0"/>
              <a:t>In the first example, the second sentence provides an Explanation, Cause, or Reason for the first</a:t>
            </a:r>
          </a:p>
          <a:p>
            <a:r>
              <a:rPr lang="en-US" dirty="0"/>
              <a:t>Explanation is an example of a </a:t>
            </a:r>
            <a:r>
              <a:rPr lang="en-US" b="1" dirty="0"/>
              <a:t>coherence relation</a:t>
            </a:r>
          </a:p>
          <a:p>
            <a:r>
              <a:rPr lang="en-US" dirty="0"/>
              <a:t>In the second example, there is no clear link (but I would claim you can contrive a context in which there would be one)</a:t>
            </a:r>
          </a:p>
        </p:txBody>
      </p:sp>
    </p:spTree>
    <p:extLst>
      <p:ext uri="{BB962C8B-B14F-4D97-AF65-F5344CB8AC3E}">
        <p14:creationId xmlns:p14="http://schemas.microsoft.com/office/powerpoint/2010/main" val="3823423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3BD2-F1A9-4C9D-8ED1-1C95D77FD208}"/>
              </a:ext>
            </a:extLst>
          </p:cNvPr>
          <p:cNvSpPr>
            <a:spLocks noGrp="1"/>
          </p:cNvSpPr>
          <p:nvPr>
            <p:ph type="title"/>
          </p:nvPr>
        </p:nvSpPr>
        <p:spPr/>
        <p:txBody>
          <a:bodyPr/>
          <a:lstStyle/>
          <a:p>
            <a:r>
              <a:rPr lang="en-US" dirty="0"/>
              <a:t>Coherence Relations</a:t>
            </a:r>
          </a:p>
        </p:txBody>
      </p:sp>
      <p:sp>
        <p:nvSpPr>
          <p:cNvPr id="3" name="Content Placeholder 2">
            <a:extLst>
              <a:ext uri="{FF2B5EF4-FFF2-40B4-BE49-F238E27FC236}">
                <a16:creationId xmlns:a16="http://schemas.microsoft.com/office/drawing/2014/main" id="{87E7CFC2-9BE6-405C-83CC-F3470D254BA4}"/>
              </a:ext>
            </a:extLst>
          </p:cNvPr>
          <p:cNvSpPr>
            <a:spLocks noGrp="1"/>
          </p:cNvSpPr>
          <p:nvPr>
            <p:ph idx="1"/>
          </p:nvPr>
        </p:nvSpPr>
        <p:spPr/>
        <p:txBody>
          <a:bodyPr>
            <a:normAutofit fontScale="85000" lnSpcReduction="20000"/>
          </a:bodyPr>
          <a:lstStyle/>
          <a:p>
            <a:r>
              <a:rPr lang="en-US" dirty="0"/>
              <a:t>Here are additional examples of </a:t>
            </a:r>
            <a:r>
              <a:rPr lang="en-US" b="1" dirty="0"/>
              <a:t>coherence relations</a:t>
            </a:r>
            <a:r>
              <a:rPr lang="en-US" dirty="0"/>
              <a:t>:</a:t>
            </a:r>
          </a:p>
          <a:p>
            <a:pPr lvl="1"/>
            <a:r>
              <a:rPr lang="en-US" dirty="0"/>
              <a:t>Result: "The Tin Woodman was caught in the rain. His joints rusted."</a:t>
            </a:r>
          </a:p>
          <a:p>
            <a:pPr lvl="1"/>
            <a:r>
              <a:rPr lang="en-US" dirty="0"/>
              <a:t>Parallel: "The Scarecrow wanted some brains. The Tin Woodman wanted a heart."</a:t>
            </a:r>
          </a:p>
          <a:p>
            <a:pPr lvl="1"/>
            <a:r>
              <a:rPr lang="en-US" dirty="0"/>
              <a:t>Elaboration: "Dorothy was from Kansas. She lived in the midst of the great Kansas Prairies."</a:t>
            </a:r>
          </a:p>
          <a:p>
            <a:pPr lvl="1"/>
            <a:r>
              <a:rPr lang="en-US" dirty="0"/>
              <a:t>Occasion: "Dorothy picked up the oil-can. She oiled the Tin Woodman's joints."</a:t>
            </a:r>
          </a:p>
          <a:p>
            <a:r>
              <a:rPr lang="en-US" dirty="0"/>
              <a:t>The Occasion relation indicates that one sentence indicates a change of state that can be inferred from the other sentence</a:t>
            </a:r>
          </a:p>
          <a:p>
            <a:r>
              <a:rPr lang="en-US" dirty="0"/>
              <a:t>Coherence relations do not always simply relate sequential sentences to each other</a:t>
            </a:r>
          </a:p>
          <a:p>
            <a:r>
              <a:rPr lang="en-US" dirty="0"/>
              <a:t>The next slide shows an example of a discourse from the previous edition of the textbook</a:t>
            </a:r>
          </a:p>
          <a:p>
            <a:r>
              <a:rPr lang="en-US" dirty="0"/>
              <a:t>The slide after that graphically indicates the </a:t>
            </a:r>
            <a:r>
              <a:rPr lang="en-US" i="1" dirty="0"/>
              <a:t>discourse structure</a:t>
            </a:r>
            <a:r>
              <a:rPr lang="en-US" dirty="0"/>
              <a:t> of the same passage of text</a:t>
            </a:r>
          </a:p>
          <a:p>
            <a:endParaRPr lang="en-US" dirty="0"/>
          </a:p>
        </p:txBody>
      </p:sp>
    </p:spTree>
    <p:extLst>
      <p:ext uri="{BB962C8B-B14F-4D97-AF65-F5344CB8AC3E}">
        <p14:creationId xmlns:p14="http://schemas.microsoft.com/office/powerpoint/2010/main" val="1281680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92102-2F99-4113-903B-15AB03785FB9}"/>
              </a:ext>
            </a:extLst>
          </p:cNvPr>
          <p:cNvSpPr>
            <a:spLocks noGrp="1"/>
          </p:cNvSpPr>
          <p:nvPr>
            <p:ph type="title"/>
          </p:nvPr>
        </p:nvSpPr>
        <p:spPr/>
        <p:txBody>
          <a:bodyPr/>
          <a:lstStyle/>
          <a:p>
            <a:r>
              <a:rPr lang="en-US" dirty="0"/>
              <a:t>More Complex Example (text)</a:t>
            </a:r>
          </a:p>
        </p:txBody>
      </p:sp>
      <p:pic>
        <p:nvPicPr>
          <p:cNvPr id="5" name="Content Placeholder 4" descr="A screenshot of a cell phone&#10;&#10;Description automatically generated">
            <a:extLst>
              <a:ext uri="{FF2B5EF4-FFF2-40B4-BE49-F238E27FC236}">
                <a16:creationId xmlns:a16="http://schemas.microsoft.com/office/drawing/2014/main" id="{48A532BE-67BB-40E1-936A-35A98DB1B9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8988" y="2296948"/>
            <a:ext cx="11133814" cy="2476219"/>
          </a:xfrm>
        </p:spPr>
      </p:pic>
    </p:spTree>
    <p:extLst>
      <p:ext uri="{BB962C8B-B14F-4D97-AF65-F5344CB8AC3E}">
        <p14:creationId xmlns:p14="http://schemas.microsoft.com/office/powerpoint/2010/main" val="3676088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4DF4-7D98-4095-B807-94CA69AD0041}"/>
              </a:ext>
            </a:extLst>
          </p:cNvPr>
          <p:cNvSpPr>
            <a:spLocks noGrp="1"/>
          </p:cNvSpPr>
          <p:nvPr>
            <p:ph type="title"/>
          </p:nvPr>
        </p:nvSpPr>
        <p:spPr/>
        <p:txBody>
          <a:bodyPr/>
          <a:lstStyle/>
          <a:p>
            <a:r>
              <a:rPr lang="en-US" dirty="0"/>
              <a:t>More Complex Example (discourse structure)</a:t>
            </a:r>
          </a:p>
        </p:txBody>
      </p:sp>
      <p:pic>
        <p:nvPicPr>
          <p:cNvPr id="5" name="Content Placeholder 4" descr="A picture containing text, map&#10;&#10;Description automatically generated">
            <a:extLst>
              <a:ext uri="{FF2B5EF4-FFF2-40B4-BE49-F238E27FC236}">
                <a16:creationId xmlns:a16="http://schemas.microsoft.com/office/drawing/2014/main" id="{C67FF9E1-1312-4279-8BC4-4F8BF3B73D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2037" y="2477294"/>
            <a:ext cx="10067925" cy="3048000"/>
          </a:xfrm>
        </p:spPr>
      </p:pic>
    </p:spTree>
    <p:extLst>
      <p:ext uri="{BB962C8B-B14F-4D97-AF65-F5344CB8AC3E}">
        <p14:creationId xmlns:p14="http://schemas.microsoft.com/office/powerpoint/2010/main" val="3485899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2CF8-91AC-4AF4-A977-BC048DDEA808}"/>
              </a:ext>
            </a:extLst>
          </p:cNvPr>
          <p:cNvSpPr>
            <a:spLocks noGrp="1"/>
          </p:cNvSpPr>
          <p:nvPr>
            <p:ph type="title"/>
          </p:nvPr>
        </p:nvSpPr>
        <p:spPr/>
        <p:txBody>
          <a:bodyPr/>
          <a:lstStyle/>
          <a:p>
            <a:r>
              <a:rPr lang="en-US" dirty="0"/>
              <a:t>Rhetorical Structure Theory</a:t>
            </a:r>
          </a:p>
        </p:txBody>
      </p:sp>
      <p:sp>
        <p:nvSpPr>
          <p:cNvPr id="3" name="Content Placeholder 2">
            <a:extLst>
              <a:ext uri="{FF2B5EF4-FFF2-40B4-BE49-F238E27FC236}">
                <a16:creationId xmlns:a16="http://schemas.microsoft.com/office/drawing/2014/main" id="{ECA355D5-2E71-45FD-8CE3-57C17646241E}"/>
              </a:ext>
            </a:extLst>
          </p:cNvPr>
          <p:cNvSpPr>
            <a:spLocks noGrp="1"/>
          </p:cNvSpPr>
          <p:nvPr>
            <p:ph idx="1"/>
          </p:nvPr>
        </p:nvSpPr>
        <p:spPr/>
        <p:txBody>
          <a:bodyPr>
            <a:normAutofit lnSpcReduction="10000"/>
          </a:bodyPr>
          <a:lstStyle/>
          <a:p>
            <a:r>
              <a:rPr lang="en-US" i="1" dirty="0"/>
              <a:t>Rhetorical structure theory</a:t>
            </a:r>
            <a:r>
              <a:rPr lang="en-US" dirty="0"/>
              <a:t> (RST) is a theory that defines 23 coherence relations</a:t>
            </a:r>
          </a:p>
          <a:p>
            <a:r>
              <a:rPr lang="en-US" dirty="0"/>
              <a:t>RST classifies each clause as either:</a:t>
            </a:r>
          </a:p>
          <a:p>
            <a:pPr lvl="1"/>
            <a:r>
              <a:rPr lang="en-US" dirty="0"/>
              <a:t>A </a:t>
            </a:r>
            <a:r>
              <a:rPr lang="en-US" i="1" dirty="0"/>
              <a:t>nucleus</a:t>
            </a:r>
            <a:r>
              <a:rPr lang="en-US" dirty="0"/>
              <a:t> (a central unit to the discourse that is interpretable independently)  </a:t>
            </a:r>
          </a:p>
          <a:p>
            <a:pPr lvl="1"/>
            <a:r>
              <a:rPr lang="en-US" dirty="0"/>
              <a:t>A </a:t>
            </a:r>
            <a:r>
              <a:rPr lang="en-US" i="1" dirty="0"/>
              <a:t>satellite</a:t>
            </a:r>
            <a:r>
              <a:rPr lang="en-US" dirty="0"/>
              <a:t> (a less central unit, only interpretable with respect to a nucleus)</a:t>
            </a:r>
          </a:p>
          <a:p>
            <a:r>
              <a:rPr lang="en-US" dirty="0"/>
              <a:t>Many of the RST rhetorical relations relate a satellite to a nucleus (e.g., Elaboration, Attribution, Background)</a:t>
            </a:r>
          </a:p>
          <a:p>
            <a:r>
              <a:rPr lang="en-US" dirty="0"/>
              <a:t>Some relate two nuclei (e.g., List, Contrast)</a:t>
            </a:r>
          </a:p>
          <a:p>
            <a:r>
              <a:rPr lang="en-US" dirty="0"/>
              <a:t>Automatically determining coherence relations is difficult; we are not going to cover this</a:t>
            </a:r>
          </a:p>
          <a:p>
            <a:endParaRPr lang="en-US" dirty="0"/>
          </a:p>
        </p:txBody>
      </p:sp>
    </p:spTree>
    <p:extLst>
      <p:ext uri="{BB962C8B-B14F-4D97-AF65-F5344CB8AC3E}">
        <p14:creationId xmlns:p14="http://schemas.microsoft.com/office/powerpoint/2010/main" val="4149305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77E34-030E-4EF0-8735-7D54670FA2B1}"/>
              </a:ext>
            </a:extLst>
          </p:cNvPr>
          <p:cNvSpPr>
            <a:spLocks noGrp="1"/>
          </p:cNvSpPr>
          <p:nvPr>
            <p:ph type="title"/>
          </p:nvPr>
        </p:nvSpPr>
        <p:spPr/>
        <p:txBody>
          <a:bodyPr/>
          <a:lstStyle/>
          <a:p>
            <a:r>
              <a:rPr lang="en-US" dirty="0"/>
              <a:t>Coreference Resolution</a:t>
            </a:r>
          </a:p>
        </p:txBody>
      </p:sp>
      <p:sp>
        <p:nvSpPr>
          <p:cNvPr id="3" name="Content Placeholder 2">
            <a:extLst>
              <a:ext uri="{FF2B5EF4-FFF2-40B4-BE49-F238E27FC236}">
                <a16:creationId xmlns:a16="http://schemas.microsoft.com/office/drawing/2014/main" id="{B7A34BF2-D93E-4165-8015-BDAD4BB90599}"/>
              </a:ext>
            </a:extLst>
          </p:cNvPr>
          <p:cNvSpPr>
            <a:spLocks noGrp="1"/>
          </p:cNvSpPr>
          <p:nvPr>
            <p:ph idx="1"/>
          </p:nvPr>
        </p:nvSpPr>
        <p:spPr/>
        <p:txBody>
          <a:bodyPr>
            <a:normAutofit fontScale="92500" lnSpcReduction="10000"/>
          </a:bodyPr>
          <a:lstStyle/>
          <a:p>
            <a:r>
              <a:rPr lang="en-US" b="1" dirty="0"/>
              <a:t>Reference resolution</a:t>
            </a:r>
            <a:r>
              <a:rPr lang="en-US" dirty="0"/>
              <a:t> is the task of determining what entities (</a:t>
            </a:r>
            <a:r>
              <a:rPr lang="en-US" i="1" dirty="0"/>
              <a:t>referents</a:t>
            </a:r>
            <a:r>
              <a:rPr lang="en-US" dirty="0"/>
              <a:t>) are referred to by which expressions (</a:t>
            </a:r>
            <a:r>
              <a:rPr lang="en-US" i="1" dirty="0"/>
              <a:t>referring expressions</a:t>
            </a:r>
            <a:r>
              <a:rPr lang="en-US" dirty="0"/>
              <a:t>)</a:t>
            </a:r>
          </a:p>
          <a:p>
            <a:r>
              <a:rPr lang="en-US" b="1" dirty="0"/>
              <a:t>Coreference resolution</a:t>
            </a:r>
            <a:r>
              <a:rPr lang="en-US" dirty="0"/>
              <a:t> is the task of finding all referring expressions in a text that refer to the same entity</a:t>
            </a:r>
          </a:p>
          <a:p>
            <a:r>
              <a:rPr lang="en-US" dirty="0"/>
              <a:t>Reference to an entity that has been previously introduced into the discourse is called </a:t>
            </a:r>
            <a:r>
              <a:rPr lang="en-US" i="1" dirty="0"/>
              <a:t>anaphora</a:t>
            </a:r>
            <a:r>
              <a:rPr lang="en-US" dirty="0"/>
              <a:t>; the earlier term is called an </a:t>
            </a:r>
            <a:r>
              <a:rPr lang="en-US" i="1" dirty="0"/>
              <a:t>antecedent</a:t>
            </a:r>
            <a:endParaRPr lang="en-US" dirty="0"/>
          </a:p>
          <a:p>
            <a:r>
              <a:rPr lang="en-US" b="1" dirty="0"/>
              <a:t>Pronominal anaphora resolution </a:t>
            </a:r>
            <a:r>
              <a:rPr lang="en-US" dirty="0"/>
              <a:t>is the task of finding the antecedent for a single pronoun</a:t>
            </a:r>
          </a:p>
          <a:p>
            <a:r>
              <a:rPr lang="en-US" dirty="0"/>
              <a:t>Sometimes, pronouns refer to a term that is introduced after the pronoun</a:t>
            </a:r>
          </a:p>
          <a:p>
            <a:pPr lvl="1"/>
            <a:r>
              <a:rPr lang="en-US" dirty="0"/>
              <a:t>In that case, the term is called a </a:t>
            </a:r>
            <a:r>
              <a:rPr lang="en-US" i="1" dirty="0"/>
              <a:t>postcedent</a:t>
            </a:r>
          </a:p>
          <a:p>
            <a:pPr lvl="1"/>
            <a:r>
              <a:rPr lang="en-US" i="1" dirty="0"/>
              <a:t>S</a:t>
            </a:r>
            <a:r>
              <a:rPr lang="en-US" dirty="0"/>
              <a:t>ome sources still refer to this as anaphora, others as </a:t>
            </a:r>
            <a:r>
              <a:rPr lang="en-US" i="1" dirty="0"/>
              <a:t>cataphora</a:t>
            </a:r>
            <a:endParaRPr lang="en-US" dirty="0"/>
          </a:p>
          <a:p>
            <a:endParaRPr lang="en-US" dirty="0"/>
          </a:p>
        </p:txBody>
      </p:sp>
    </p:spTree>
    <p:extLst>
      <p:ext uri="{BB962C8B-B14F-4D97-AF65-F5344CB8AC3E}">
        <p14:creationId xmlns:p14="http://schemas.microsoft.com/office/powerpoint/2010/main" val="3636923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3BD9-6C4D-4F29-AF90-5FE0A0281518}"/>
              </a:ext>
            </a:extLst>
          </p:cNvPr>
          <p:cNvSpPr>
            <a:spLocks noGrp="1"/>
          </p:cNvSpPr>
          <p:nvPr>
            <p:ph type="title"/>
          </p:nvPr>
        </p:nvSpPr>
        <p:spPr/>
        <p:txBody>
          <a:bodyPr/>
          <a:lstStyle/>
          <a:p>
            <a:r>
              <a:rPr lang="en-US" dirty="0"/>
              <a:t>Coreference Examples</a:t>
            </a:r>
          </a:p>
        </p:txBody>
      </p:sp>
      <p:sp>
        <p:nvSpPr>
          <p:cNvPr id="5" name="Content Placeholder 4">
            <a:extLst>
              <a:ext uri="{FF2B5EF4-FFF2-40B4-BE49-F238E27FC236}">
                <a16:creationId xmlns:a16="http://schemas.microsoft.com/office/drawing/2014/main" id="{B09B8AA0-CFAC-4621-A471-0A86BC21C348}"/>
              </a:ext>
            </a:extLst>
          </p:cNvPr>
          <p:cNvSpPr>
            <a:spLocks noGrp="1"/>
          </p:cNvSpPr>
          <p:nvPr>
            <p:ph idx="1"/>
          </p:nvPr>
        </p:nvSpPr>
        <p:spPr/>
        <p:txBody>
          <a:bodyPr>
            <a:normAutofit lnSpcReduction="10000"/>
          </a:bodyPr>
          <a:lstStyle/>
          <a:p>
            <a:r>
              <a:rPr lang="en-US" sz="1800" dirty="0">
                <a:effectLst/>
                <a:ea typeface="Malgun Gothic" panose="020B0503020000020004" pitchFamily="34" charset="-127"/>
              </a:rPr>
              <a:t>Here is an example from the previous edition of the textbook (there is a similar example in the current edition) in which all the underlined words or phrases corefer to the same person:</a:t>
            </a:r>
          </a:p>
          <a:p>
            <a:pPr marL="457200" lvl="1" indent="0">
              <a:buNone/>
            </a:pPr>
            <a:r>
              <a:rPr lang="en-US" sz="1600" dirty="0">
                <a:effectLst/>
                <a:latin typeface="Courier New" panose="02070309020205020404" pitchFamily="49" charset="0"/>
                <a:ea typeface="Malgun Gothic" panose="020B0503020000020004" pitchFamily="34" charset="-127"/>
              </a:rPr>
              <a:t>"</a:t>
            </a:r>
            <a:r>
              <a:rPr lang="en-US" sz="1600" u="sng" dirty="0">
                <a:effectLst/>
                <a:latin typeface="Courier New" panose="02070309020205020404" pitchFamily="49" charset="0"/>
                <a:ea typeface="Malgun Gothic" panose="020B0503020000020004" pitchFamily="34" charset="-127"/>
              </a:rPr>
              <a:t>Victoria Chen</a:t>
            </a:r>
            <a:r>
              <a:rPr lang="en-US" sz="1600" dirty="0">
                <a:effectLst/>
                <a:latin typeface="Courier New" panose="02070309020205020404" pitchFamily="49" charset="0"/>
                <a:ea typeface="Malgun Gothic" panose="020B0503020000020004" pitchFamily="34" charset="-127"/>
              </a:rPr>
              <a:t>, </a:t>
            </a:r>
            <a:r>
              <a:rPr lang="en-US" sz="1600" u="sng" dirty="0">
                <a:effectLst/>
                <a:latin typeface="Courier New" panose="02070309020205020404" pitchFamily="49" charset="0"/>
                <a:ea typeface="Malgun Gothic" panose="020B0503020000020004" pitchFamily="34" charset="-127"/>
              </a:rPr>
              <a:t>Chief Financial Officer of Megabucks Banking Corp</a:t>
            </a:r>
            <a:r>
              <a:rPr lang="en-US" sz="1600" dirty="0">
                <a:effectLst/>
                <a:latin typeface="Courier New" panose="02070309020205020404" pitchFamily="49" charset="0"/>
                <a:ea typeface="Malgun Gothic" panose="020B0503020000020004" pitchFamily="34" charset="-127"/>
              </a:rPr>
              <a:t> since 2004, saw </a:t>
            </a:r>
            <a:r>
              <a:rPr lang="en-US" sz="1600" u="sng" dirty="0">
                <a:effectLst/>
                <a:latin typeface="Courier New" panose="02070309020205020404" pitchFamily="49" charset="0"/>
                <a:ea typeface="Malgun Gothic" panose="020B0503020000020004" pitchFamily="34" charset="-127"/>
              </a:rPr>
              <a:t>her</a:t>
            </a:r>
            <a:r>
              <a:rPr lang="en-US" sz="1600" dirty="0">
                <a:effectLst/>
                <a:latin typeface="Courier New" panose="02070309020205020404" pitchFamily="49" charset="0"/>
                <a:ea typeface="Malgun Gothic" panose="020B0503020000020004" pitchFamily="34" charset="-127"/>
              </a:rPr>
              <a:t> pay jump 20%, to $1.3 million, as </a:t>
            </a:r>
            <a:r>
              <a:rPr lang="en-US" sz="1600" u="sng" dirty="0">
                <a:effectLst/>
                <a:latin typeface="Courier New" panose="02070309020205020404" pitchFamily="49" charset="0"/>
                <a:ea typeface="Malgun Gothic" panose="020B0503020000020004" pitchFamily="34" charset="-127"/>
              </a:rPr>
              <a:t>the 37-year-old</a:t>
            </a:r>
            <a:r>
              <a:rPr lang="en-US" sz="1600" dirty="0">
                <a:effectLst/>
                <a:latin typeface="Courier New" panose="02070309020205020404" pitchFamily="49" charset="0"/>
                <a:ea typeface="Malgun Gothic" panose="020B0503020000020004" pitchFamily="34" charset="-127"/>
              </a:rPr>
              <a:t> also became </a:t>
            </a:r>
            <a:r>
              <a:rPr lang="en-US" sz="1600" u="sng" dirty="0">
                <a:effectLst/>
                <a:latin typeface="Courier New" panose="02070309020205020404" pitchFamily="49" charset="0"/>
                <a:ea typeface="Malgun Gothic" panose="020B0503020000020004" pitchFamily="34" charset="-127"/>
              </a:rPr>
              <a:t>the Denver-based financial-service company's president</a:t>
            </a:r>
            <a:r>
              <a:rPr lang="en-US" sz="1600" dirty="0">
                <a:effectLst/>
                <a:latin typeface="Courier New" panose="02070309020205020404" pitchFamily="49" charset="0"/>
                <a:ea typeface="Malgun Gothic" panose="020B0503020000020004" pitchFamily="34" charset="-127"/>
              </a:rPr>
              <a:t>. It has been ten years since </a:t>
            </a:r>
            <a:r>
              <a:rPr lang="en-US" sz="1600" u="sng" dirty="0">
                <a:effectLst/>
                <a:latin typeface="Courier New" panose="02070309020205020404" pitchFamily="49" charset="0"/>
                <a:ea typeface="Malgun Gothic" panose="020B0503020000020004" pitchFamily="34" charset="-127"/>
              </a:rPr>
              <a:t>she</a:t>
            </a:r>
            <a:r>
              <a:rPr lang="en-US" sz="1600" dirty="0">
                <a:effectLst/>
                <a:latin typeface="Courier New" panose="02070309020205020404" pitchFamily="49" charset="0"/>
                <a:ea typeface="Malgun Gothic" panose="020B0503020000020004" pitchFamily="34" charset="-127"/>
              </a:rPr>
              <a:t> came to Megabucks from rival Lotsabucks."</a:t>
            </a:r>
          </a:p>
          <a:p>
            <a:r>
              <a:rPr lang="en-US" sz="1800" dirty="0"/>
              <a:t>Here is another example from the previous edition of the textbook with three sets of coreferring expressions:</a:t>
            </a:r>
          </a:p>
          <a:p>
            <a:pPr lvl="1" indent="0">
              <a:lnSpc>
                <a:spcPct val="115000"/>
              </a:lnSpc>
              <a:spcBef>
                <a:spcPts val="0"/>
              </a:spcBef>
              <a:buNone/>
            </a:pP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Tin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went to the Emerald City to see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 of Oz</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and ask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a heart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After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he</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asked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it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waited for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's response."</a:t>
            </a:r>
            <a:endParaRPr lang="en-US" sz="16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sz="1800" dirty="0"/>
              <a:t>Note that in the first example, the word "it" was used in a context in which there was no antecedent, and it did not really refer to anything</a:t>
            </a:r>
          </a:p>
          <a:p>
            <a:r>
              <a:rPr lang="en-US" sz="1800" dirty="0"/>
              <a:t>Also note that sometimes words can refer to things that are not entities; for example, in "But that turned out to be a lie" (given a proper context), the referent of "that" is a speech act</a:t>
            </a:r>
          </a:p>
          <a:p>
            <a:r>
              <a:rPr lang="en-US" sz="1800" dirty="0"/>
              <a:t>The textbook mentions some conventional methods for coreference resolution, and it also discussed a deep learning approach; we will not cover this</a:t>
            </a:r>
          </a:p>
        </p:txBody>
      </p:sp>
    </p:spTree>
    <p:extLst>
      <p:ext uri="{BB962C8B-B14F-4D97-AF65-F5344CB8AC3E}">
        <p14:creationId xmlns:p14="http://schemas.microsoft.com/office/powerpoint/2010/main" val="1594468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0B985-2851-4DB7-B6C1-A16BB2659371}"/>
              </a:ext>
            </a:extLst>
          </p:cNvPr>
          <p:cNvSpPr>
            <a:spLocks noGrp="1"/>
          </p:cNvSpPr>
          <p:nvPr>
            <p:ph type="title"/>
          </p:nvPr>
        </p:nvSpPr>
        <p:spPr/>
        <p:txBody>
          <a:bodyPr/>
          <a:lstStyle/>
          <a:p>
            <a:r>
              <a:rPr lang="en-US" dirty="0"/>
              <a:t>Pronominal Anaphora Resolution</a:t>
            </a:r>
          </a:p>
        </p:txBody>
      </p:sp>
      <p:sp>
        <p:nvSpPr>
          <p:cNvPr id="3" name="Content Placeholder 2">
            <a:extLst>
              <a:ext uri="{FF2B5EF4-FFF2-40B4-BE49-F238E27FC236}">
                <a16:creationId xmlns:a16="http://schemas.microsoft.com/office/drawing/2014/main" id="{B7345A9C-82BA-4FCE-95B5-C235E7A2B78C}"/>
              </a:ext>
            </a:extLst>
          </p:cNvPr>
          <p:cNvSpPr>
            <a:spLocks noGrp="1"/>
          </p:cNvSpPr>
          <p:nvPr>
            <p:ph idx="1"/>
          </p:nvPr>
        </p:nvSpPr>
        <p:spPr/>
        <p:txBody>
          <a:bodyPr>
            <a:normAutofit fontScale="70000" lnSpcReduction="20000"/>
          </a:bodyPr>
          <a:lstStyle/>
          <a:p>
            <a:r>
              <a:rPr lang="en-US" dirty="0"/>
              <a:t>Reference resolution applied specifically to pronouns is sometimes referred to as </a:t>
            </a:r>
            <a:r>
              <a:rPr lang="en-US" i="1" dirty="0"/>
              <a:t>pronominal anaphora resolution</a:t>
            </a:r>
          </a:p>
          <a:p>
            <a:r>
              <a:rPr lang="en-US" dirty="0"/>
              <a:t>Consider this example from the textbook (discussed in both the current and previous editions):</a:t>
            </a:r>
          </a:p>
          <a:p>
            <a:pPr lvl="1"/>
            <a:r>
              <a:rPr lang="en-US" dirty="0"/>
              <a:t>(21.40) "John telephoned Bill. He lost the laptop."</a:t>
            </a:r>
          </a:p>
          <a:p>
            <a:pPr lvl="1"/>
            <a:r>
              <a:rPr lang="en-US" dirty="0"/>
              <a:t>(21.41) "John criticized Bill. He lost the laptop."</a:t>
            </a:r>
          </a:p>
          <a:p>
            <a:r>
              <a:rPr lang="en-US" dirty="0"/>
              <a:t>Discussing this example, the textbook argues:</a:t>
            </a:r>
          </a:p>
          <a:p>
            <a:pPr marL="457200" lvl="1" indent="0">
              <a:buNone/>
            </a:pPr>
            <a:r>
              <a:rPr lang="en-US" dirty="0"/>
              <a:t>"These examples differ only in the verb used in the first sentence, yet “he” in (21.40) is typically resolved to John, whereas “he” in (21.41) is resolved to Bill. This may be due to the link between implicit causality and saliency: the implicit cause of a “criticizing” event is its object, whereas the implicit cause of a “telephoning” event is its subject. In such verbs, the entity which is the implicit cause is more salient."</a:t>
            </a:r>
          </a:p>
          <a:p>
            <a:r>
              <a:rPr lang="en-US" dirty="0"/>
              <a:t>I do not completely buy this argument; consider my sentences:</a:t>
            </a:r>
          </a:p>
          <a:p>
            <a:pPr lvl="1"/>
            <a:r>
              <a:rPr lang="en-US" dirty="0"/>
              <a:t>"John telephoned Bill. He answered the phone."</a:t>
            </a:r>
          </a:p>
          <a:p>
            <a:pPr lvl="1"/>
            <a:r>
              <a:rPr lang="en-US" dirty="0"/>
              <a:t>"John criticized Bill. He was quite angry."</a:t>
            </a:r>
          </a:p>
          <a:p>
            <a:r>
              <a:rPr lang="en-US" dirty="0"/>
              <a:t>I believe that truly solving reference resolution would require reliance on </a:t>
            </a:r>
            <a:r>
              <a:rPr lang="en-US" b="1" dirty="0"/>
              <a:t>real-world knowledge</a:t>
            </a:r>
          </a:p>
          <a:p>
            <a:r>
              <a:rPr lang="en-US" dirty="0"/>
              <a:t>Although most of the NLP community, as usual, ignores this, we will see this is sometimes actually recognized specifically when it comes to this task of pronominal anaphora resolution</a:t>
            </a:r>
          </a:p>
        </p:txBody>
      </p:sp>
    </p:spTree>
    <p:extLst>
      <p:ext uri="{BB962C8B-B14F-4D97-AF65-F5344CB8AC3E}">
        <p14:creationId xmlns:p14="http://schemas.microsoft.com/office/powerpoint/2010/main" val="3807872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8AF0-1213-4CBA-B287-A695F2821D0A}"/>
              </a:ext>
            </a:extLst>
          </p:cNvPr>
          <p:cNvSpPr>
            <a:spLocks noGrp="1"/>
          </p:cNvSpPr>
          <p:nvPr>
            <p:ph type="title"/>
          </p:nvPr>
        </p:nvSpPr>
        <p:spPr/>
        <p:txBody>
          <a:bodyPr/>
          <a:lstStyle/>
          <a:p>
            <a:r>
              <a:rPr lang="en-US" dirty="0"/>
              <a:t>Winograd Schemas</a:t>
            </a:r>
          </a:p>
        </p:txBody>
      </p:sp>
      <p:sp>
        <p:nvSpPr>
          <p:cNvPr id="3" name="Content Placeholder 2">
            <a:extLst>
              <a:ext uri="{FF2B5EF4-FFF2-40B4-BE49-F238E27FC236}">
                <a16:creationId xmlns:a16="http://schemas.microsoft.com/office/drawing/2014/main" id="{6F0276F7-E9AF-468B-ABB0-9DDF4282CE69}"/>
              </a:ext>
            </a:extLst>
          </p:cNvPr>
          <p:cNvSpPr>
            <a:spLocks noGrp="1"/>
          </p:cNvSpPr>
          <p:nvPr>
            <p:ph idx="1"/>
          </p:nvPr>
        </p:nvSpPr>
        <p:spPr/>
        <p:txBody>
          <a:bodyPr>
            <a:normAutofit fontScale="77500" lnSpcReduction="20000"/>
          </a:bodyPr>
          <a:lstStyle/>
          <a:p>
            <a:r>
              <a:rPr lang="en-US" dirty="0"/>
              <a:t>Terry Winograd is a famous figure from the history of AI and NLP</a:t>
            </a:r>
          </a:p>
          <a:p>
            <a:r>
              <a:rPr lang="en-US" dirty="0"/>
              <a:t>Winograd has noted the importance of real-world knowledge and </a:t>
            </a:r>
            <a:r>
              <a:rPr lang="en-US" i="1" dirty="0"/>
              <a:t>commonsense reasoning</a:t>
            </a:r>
            <a:r>
              <a:rPr lang="en-US" dirty="0"/>
              <a:t> for pronominal anaphora resolution</a:t>
            </a:r>
          </a:p>
          <a:p>
            <a:r>
              <a:rPr lang="en-US" dirty="0"/>
              <a:t>Winograd schemas involve examples of anaphora resolution that are simple for humans but difficult for computers</a:t>
            </a:r>
          </a:p>
          <a:p>
            <a:r>
              <a:rPr lang="en-US" dirty="0"/>
              <a:t>Winograd schemas include two sentences with an ambiguous pronoun and two possible antecedents; the two sentences differ by one word (or sometimes a short phrase)</a:t>
            </a:r>
          </a:p>
          <a:p>
            <a:r>
              <a:rPr lang="en-US" dirty="0"/>
              <a:t>The changed word changes what antecedent is referred to by the pronoun in question</a:t>
            </a:r>
          </a:p>
          <a:p>
            <a:r>
              <a:rPr lang="en-US" dirty="0"/>
              <a:t>The textbook discusses this famous example attributed to Winograd  from 1972:</a:t>
            </a:r>
          </a:p>
          <a:p>
            <a:pPr lvl="1"/>
            <a:r>
              <a:rPr lang="en-US" sz="2200" dirty="0"/>
              <a:t>"The city council denied the demonstrators a permit because they feared violence."</a:t>
            </a:r>
          </a:p>
          <a:p>
            <a:pPr lvl="1"/>
            <a:r>
              <a:rPr lang="en-US" sz="2200" dirty="0"/>
              <a:t>"The city council denied the demonstrators a permit because they advocated violence."</a:t>
            </a:r>
          </a:p>
          <a:p>
            <a:r>
              <a:rPr lang="en-US" dirty="0"/>
              <a:t>A human can easily figure out who "they" refers to easily in both cases, but it is generally recognized that doing so requires real-world knowledge</a:t>
            </a:r>
          </a:p>
        </p:txBody>
      </p:sp>
    </p:spTree>
    <p:extLst>
      <p:ext uri="{BB962C8B-B14F-4D97-AF65-F5344CB8AC3E}">
        <p14:creationId xmlns:p14="http://schemas.microsoft.com/office/powerpoint/2010/main" val="934168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5D379-5867-4E31-BD45-743D4EE03957}"/>
              </a:ext>
            </a:extLst>
          </p:cNvPr>
          <p:cNvSpPr>
            <a:spLocks noGrp="1"/>
          </p:cNvSpPr>
          <p:nvPr>
            <p:ph type="title"/>
          </p:nvPr>
        </p:nvSpPr>
        <p:spPr/>
        <p:txBody>
          <a:bodyPr/>
          <a:lstStyle/>
          <a:p>
            <a:r>
              <a:rPr lang="en-US" dirty="0"/>
              <a:t>Real-World Knowledge</a:t>
            </a:r>
          </a:p>
        </p:txBody>
      </p:sp>
      <p:sp>
        <p:nvSpPr>
          <p:cNvPr id="3" name="Content Placeholder 2">
            <a:extLst>
              <a:ext uri="{FF2B5EF4-FFF2-40B4-BE49-F238E27FC236}">
                <a16:creationId xmlns:a16="http://schemas.microsoft.com/office/drawing/2014/main" id="{9429925D-1BA5-44EF-93D8-17E11FED5022}"/>
              </a:ext>
            </a:extLst>
          </p:cNvPr>
          <p:cNvSpPr>
            <a:spLocks noGrp="1"/>
          </p:cNvSpPr>
          <p:nvPr>
            <p:ph idx="1"/>
          </p:nvPr>
        </p:nvSpPr>
        <p:spPr/>
        <p:txBody>
          <a:bodyPr>
            <a:normAutofit fontScale="62500" lnSpcReduction="20000"/>
          </a:bodyPr>
          <a:lstStyle/>
          <a:p>
            <a:r>
              <a:rPr lang="en-US" dirty="0"/>
              <a:t>Here is an example of a Winograd schema created by me:</a:t>
            </a:r>
          </a:p>
          <a:p>
            <a:pPr lvl="1"/>
            <a:r>
              <a:rPr lang="en-US" dirty="0"/>
              <a:t>"One customer called the waiter to the table. He asked for their check."</a:t>
            </a:r>
          </a:p>
          <a:p>
            <a:pPr lvl="1"/>
            <a:r>
              <a:rPr lang="en-US" dirty="0"/>
              <a:t>"One customer called the waiter to the table. He asked for their order."</a:t>
            </a:r>
          </a:p>
          <a:p>
            <a:r>
              <a:rPr lang="en-US" dirty="0"/>
              <a:t>The example, obviously related to restaurants, brings to mind Roger Schank's notions of </a:t>
            </a:r>
            <a:r>
              <a:rPr lang="en-US" i="1" dirty="0"/>
              <a:t>scripts</a:t>
            </a:r>
            <a:r>
              <a:rPr lang="en-US" dirty="0"/>
              <a:t>, introduced in 1977</a:t>
            </a:r>
          </a:p>
          <a:p>
            <a:r>
              <a:rPr lang="en-US" dirty="0"/>
              <a:t>Each script represents a typical scenario for a common type of event</a:t>
            </a:r>
          </a:p>
          <a:p>
            <a:r>
              <a:rPr lang="en-US" dirty="0"/>
              <a:t>The most famous is the restaurant script; every trip to a restaurant includes entering the restaurant, being seated, reading menus, ordering food, eating, paying, leaving the restaurant, etc.</a:t>
            </a:r>
          </a:p>
          <a:p>
            <a:r>
              <a:rPr lang="en-US" dirty="0"/>
              <a:t>Of course, obtaining a representation of all commonly known real-world knowledge would be a daunting task</a:t>
            </a:r>
          </a:p>
          <a:p>
            <a:r>
              <a:rPr lang="en-US" dirty="0"/>
              <a:t>You would need to collect, store, and be able to efficiently retrieve the information</a:t>
            </a:r>
          </a:p>
          <a:p>
            <a:r>
              <a:rPr lang="en-US" i="1" dirty="0"/>
              <a:t>Cyc</a:t>
            </a:r>
            <a:r>
              <a:rPr lang="en-US" dirty="0"/>
              <a:t>, in development since 1984 and currently maintained by Cycorp, is an attempt to represent all commonsense knowledge in a single database</a:t>
            </a:r>
          </a:p>
          <a:p>
            <a:r>
              <a:rPr lang="en-US" dirty="0"/>
              <a:t>According to their website, Cyc currently contains "more than 10,000 predicates, millions of collections and concepts, and more than 25 million assertions"</a:t>
            </a:r>
          </a:p>
          <a:p>
            <a:r>
              <a:rPr lang="en-US" dirty="0"/>
              <a:t>Although interesting and ambitious, I don't think that Cyc has been particularly influential in NLP</a:t>
            </a:r>
          </a:p>
        </p:txBody>
      </p:sp>
    </p:spTree>
    <p:extLst>
      <p:ext uri="{BB962C8B-B14F-4D97-AF65-F5344CB8AC3E}">
        <p14:creationId xmlns:p14="http://schemas.microsoft.com/office/powerpoint/2010/main" val="2157283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1240</TotalTime>
  <Words>4964</Words>
  <Application>Microsoft Office PowerPoint</Application>
  <PresentationFormat>Widescreen</PresentationFormat>
  <Paragraphs>305</Paragraphs>
  <Slides>33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Cambria Math</vt:lpstr>
      <vt:lpstr>Courier New</vt:lpstr>
      <vt:lpstr>Times New Roman</vt:lpstr>
      <vt:lpstr>Office Theme</vt:lpstr>
      <vt:lpstr>ECE467: Natural Language Processing</vt:lpstr>
      <vt:lpstr>Definition of Semantics</vt:lpstr>
      <vt:lpstr>Other Topics Related to Semantics (slide 1)</vt:lpstr>
      <vt:lpstr>Other Topics Related to Semantics (slide 2)</vt:lpstr>
      <vt:lpstr>Meaning Representations</vt:lpstr>
      <vt:lpstr>Three Meaning Representations</vt:lpstr>
      <vt:lpstr>Intro Example</vt:lpstr>
      <vt:lpstr>Multiple Ways to Phrase the Question</vt:lpstr>
      <vt:lpstr>Related Questions</vt:lpstr>
      <vt:lpstr>Models</vt:lpstr>
      <vt:lpstr>Model Example</vt:lpstr>
      <vt:lpstr>Evaluating Sentences</vt:lpstr>
      <vt:lpstr>Constructs within First-Order Logic</vt:lpstr>
      <vt:lpstr>Syntax Rules for FOL</vt:lpstr>
      <vt:lpstr>Quantifiers</vt:lpstr>
      <vt:lpstr>Modus Ponens</vt:lpstr>
      <vt:lpstr>States and Events</vt:lpstr>
      <vt:lpstr>Event Variables</vt:lpstr>
      <vt:lpstr>Tense Logic</vt:lpstr>
      <vt:lpstr>More General Temporal Logic</vt:lpstr>
      <vt:lpstr>Problems with FOL</vt:lpstr>
      <vt:lpstr>Discourse, Coreference, and Coherence</vt:lpstr>
      <vt:lpstr>Coherence</vt:lpstr>
      <vt:lpstr>Coherence Examples</vt:lpstr>
      <vt:lpstr>Coherence Relations</vt:lpstr>
      <vt:lpstr>More Complex Example (text)</vt:lpstr>
      <vt:lpstr>More Complex Example (discourse structure)</vt:lpstr>
      <vt:lpstr>Rhetorical Structure Theory</vt:lpstr>
      <vt:lpstr>Coreference Resolution</vt:lpstr>
      <vt:lpstr>Coreference Examples</vt:lpstr>
      <vt:lpstr>Pronominal Anaphora Resolution</vt:lpstr>
      <vt:lpstr>Winograd Schemas</vt:lpstr>
      <vt:lpstr>Real-World Knowledge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dc:title>
  <dc:creator>Carl Sable</dc:creator>
  <cp:lastModifiedBy>Carl Sable</cp:lastModifiedBy>
  <cp:revision>74</cp:revision>
  <dcterms:created xsi:type="dcterms:W3CDTF">2020-04-01T00:01:30Z</dcterms:created>
  <dcterms:modified xsi:type="dcterms:W3CDTF">2022-03-10T04:08:40Z</dcterms:modified>
</cp:coreProperties>
</file>