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8F8B-9C6E-4DC1-9C06-B445A69101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658EF6-DFCB-4CD0-AA47-A6A678FFA8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7699B-6249-40E7-BA00-70EC9EF0E55B}"/>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D7BEFB3B-CE43-4EB2-8689-2E88B7610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0104E-2262-4ED7-8DC7-C3C3BF8EB74A}"/>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106213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80DF-57EB-406E-92D2-84B3F5D89B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87DCAB-A270-4050-94BF-1A717B89DC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0E5C0-B4C2-4C4F-9E60-38DE22C72A15}"/>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737ED30F-FCAD-47FB-B433-D261FCD8E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14935-ECD0-4D37-91BC-56949D1059AF}"/>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8565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6F3C-CAE9-4C25-BCEA-07273F66C3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270BE-B512-49AE-A547-7E415DDEDE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B03EA5-6CC8-451C-B27D-5F18932040E8}"/>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E867B719-DA52-48F4-B5B9-F19D67933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DA11F-150A-4F25-A4B2-02A2F1B2F83F}"/>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797463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632B-C53F-4D02-A232-56949F50B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C88ED1-A099-4A17-8A96-5070531BF5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42F5E3-1679-4F1D-A8A6-46273FB4F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40600F-ECA6-47F1-B1DD-024BAF49039F}"/>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6" name="Footer Placeholder 5">
            <a:extLst>
              <a:ext uri="{FF2B5EF4-FFF2-40B4-BE49-F238E27FC236}">
                <a16:creationId xmlns:a16="http://schemas.microsoft.com/office/drawing/2014/main" id="{80A4D4B6-56FE-442E-8F11-3E411CCC15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BE7C2E-D4F7-4ACE-8110-CC1F124F9C7C}"/>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108395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718C5-B469-4695-A77A-87B36A8C35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04B246-A8AF-46E9-B769-B1C5B29B92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78399D-4354-4AC5-9D83-C3C2980CA7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E59B98-C645-4AC5-82B5-DC449A5BED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6E6DA3-9B83-4210-86E5-248FD3921B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FBD3D2-E7C4-49F5-9CC5-95FEC280DBCF}"/>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8" name="Footer Placeholder 7">
            <a:extLst>
              <a:ext uri="{FF2B5EF4-FFF2-40B4-BE49-F238E27FC236}">
                <a16:creationId xmlns:a16="http://schemas.microsoft.com/office/drawing/2014/main" id="{4D11B642-4E6F-4382-A960-9B9E990108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115352-3E09-4D17-A488-B775B542E99B}"/>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7009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DA39-B8E3-47B7-8C2F-5D42565B73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87FF66-AC99-4E29-9715-7A5D06CCF0C4}"/>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4" name="Footer Placeholder 3">
            <a:extLst>
              <a:ext uri="{FF2B5EF4-FFF2-40B4-BE49-F238E27FC236}">
                <a16:creationId xmlns:a16="http://schemas.microsoft.com/office/drawing/2014/main" id="{136CDF9F-A6E7-4C8C-ACAF-6883C5412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A3DA03-96A5-4AE1-97F1-B532E43A67BE}"/>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214039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6E078-65EF-41F5-97B6-25C3BF3190DF}"/>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3" name="Footer Placeholder 2">
            <a:extLst>
              <a:ext uri="{FF2B5EF4-FFF2-40B4-BE49-F238E27FC236}">
                <a16:creationId xmlns:a16="http://schemas.microsoft.com/office/drawing/2014/main" id="{E1E3DE17-CB88-4C8E-94DD-171B1936CF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BBC5A4-1FC7-4FB5-BEB0-0D844A9FAE66}"/>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742991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E3D6-A14D-41DD-9A43-3FF6CA18FE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318F45-2DC4-48C7-83E1-A063594754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D64A3C-89D2-4733-A6D2-C9C69ED521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1C10AD-ABA8-4F73-8A5D-48B6597A0054}"/>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6" name="Footer Placeholder 5">
            <a:extLst>
              <a:ext uri="{FF2B5EF4-FFF2-40B4-BE49-F238E27FC236}">
                <a16:creationId xmlns:a16="http://schemas.microsoft.com/office/drawing/2014/main" id="{39DC61FA-7CCA-4A2C-936D-E3E873D2D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9639AD-F774-4A95-8E09-802C8268D6BD}"/>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4725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18DC-FA1A-4104-99E3-8D05F31B74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93E6DE-87A1-4A04-BB9A-D4038DBE0E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103E7C-31C4-4BE2-93A7-9EA82A593A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DAB7AC-0689-46BD-8AA8-C21670E978CD}"/>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6" name="Footer Placeholder 5">
            <a:extLst>
              <a:ext uri="{FF2B5EF4-FFF2-40B4-BE49-F238E27FC236}">
                <a16:creationId xmlns:a16="http://schemas.microsoft.com/office/drawing/2014/main" id="{2BEBF98B-A27D-4DBB-B042-29DD2B32D6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CAE97B-F6A7-4502-A1C8-AF9D027FDD2D}"/>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2119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C50B-E9F0-47C6-8534-7B1EF61CDA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E00F52-8809-4321-B7DE-E7FA4928E0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872D6-A6C6-4BB8-9408-7E1BD736CBEB}"/>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BC8CC9B3-B9A7-4F4B-955B-225E52AD2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43BAD-890C-4E28-A27B-3F7C0C7AC62E}"/>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826410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FDC2A-817A-4053-B9EA-9C9C1591BE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9DCF22-1B6F-4B5C-9330-FC4FA7E47D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F29E4-912B-4D90-AF8D-F4A2F4AF7935}"/>
              </a:ext>
            </a:extLst>
          </p:cNvPr>
          <p:cNvSpPr>
            <a:spLocks noGrp="1"/>
          </p:cNvSpPr>
          <p:nvPr>
            <p:ph type="dt" sz="half" idx="10"/>
          </p:nvPr>
        </p:nvSpPr>
        <p:spPr/>
        <p:txBody>
          <a:body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82F0D6D1-F625-4B58-9BC1-F7F2F94AC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EC0E2-E5C0-43F2-86CF-D2B732CE1B7C}"/>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15697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56523-F9E3-4D3B-8469-AB142243A5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BD714B-C0DE-468D-8C69-F1941890CF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555C4-616D-4157-A040-3444B32CCA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AF0C4-BED5-47B8-ACFB-81D2E28630E1}" type="datetimeFigureOut">
              <a:rPr lang="en-US" smtClean="0"/>
              <a:t>2/23/2022</a:t>
            </a:fld>
            <a:endParaRPr lang="en-US"/>
          </a:p>
        </p:txBody>
      </p:sp>
      <p:sp>
        <p:nvSpPr>
          <p:cNvPr id="5" name="Footer Placeholder 4">
            <a:extLst>
              <a:ext uri="{FF2B5EF4-FFF2-40B4-BE49-F238E27FC236}">
                <a16:creationId xmlns:a16="http://schemas.microsoft.com/office/drawing/2014/main" id="{B13A1B99-05EE-4F2A-8E97-C694E3D9E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57C5C7-49E4-4567-8C71-E9E0FED9E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582C23-CDDF-46FB-9BA8-73BA6D068BA0}" type="slidenum">
              <a:rPr lang="en-US" smtClean="0"/>
              <a:t>‹#›</a:t>
            </a:fld>
            <a:endParaRPr lang="en-US"/>
          </a:p>
        </p:txBody>
      </p:sp>
    </p:spTree>
    <p:extLst>
      <p:ext uri="{BB962C8B-B14F-4D97-AF65-F5344CB8AC3E}">
        <p14:creationId xmlns:p14="http://schemas.microsoft.com/office/powerpoint/2010/main" val="2956198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fontScale="92500" lnSpcReduction="10000"/>
          </a:bodyPr>
          <a:lstStyle/>
          <a:p>
            <a:r>
              <a:rPr lang="en-US" sz="6000" dirty="0"/>
              <a:t>Natural Languages</a:t>
            </a:r>
          </a:p>
          <a:p>
            <a:r>
              <a:rPr lang="en-US" sz="6000" dirty="0"/>
              <a:t>and Psycholinguistics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F4B4-DAF1-4DD0-9EF1-9C4C94E4A02C}"/>
              </a:ext>
            </a:extLst>
          </p:cNvPr>
          <p:cNvSpPr>
            <a:spLocks noGrp="1"/>
          </p:cNvSpPr>
          <p:nvPr>
            <p:ph type="title"/>
          </p:nvPr>
        </p:nvSpPr>
        <p:spPr/>
        <p:txBody>
          <a:bodyPr/>
          <a:lstStyle/>
          <a:p>
            <a:r>
              <a:rPr lang="en-US" dirty="0"/>
              <a:t>Universal Grammar</a:t>
            </a:r>
          </a:p>
        </p:txBody>
      </p:sp>
      <p:sp>
        <p:nvSpPr>
          <p:cNvPr id="3" name="Content Placeholder 2">
            <a:extLst>
              <a:ext uri="{FF2B5EF4-FFF2-40B4-BE49-F238E27FC236}">
                <a16:creationId xmlns:a16="http://schemas.microsoft.com/office/drawing/2014/main" id="{9F7CB79C-082C-49AA-8270-140C9B6EBFC5}"/>
              </a:ext>
            </a:extLst>
          </p:cNvPr>
          <p:cNvSpPr>
            <a:spLocks noGrp="1"/>
          </p:cNvSpPr>
          <p:nvPr>
            <p:ph idx="1"/>
          </p:nvPr>
        </p:nvSpPr>
        <p:spPr/>
        <p:txBody>
          <a:bodyPr>
            <a:normAutofit fontScale="85000" lnSpcReduction="20000"/>
          </a:bodyPr>
          <a:lstStyle/>
          <a:p>
            <a:r>
              <a:rPr lang="en-US" dirty="0"/>
              <a:t>Chomsky proposed that there is an </a:t>
            </a:r>
            <a:r>
              <a:rPr lang="en-US" i="1" dirty="0"/>
              <a:t>innate</a:t>
            </a:r>
            <a:r>
              <a:rPr lang="en-US" dirty="0"/>
              <a:t> set of linguistic principles called a </a:t>
            </a:r>
            <a:r>
              <a:rPr lang="en-US" b="1" dirty="0"/>
              <a:t>universal grammar</a:t>
            </a:r>
          </a:p>
          <a:p>
            <a:r>
              <a:rPr lang="en-US" dirty="0"/>
              <a:t>He and others have argued that this is why human children are able to learn language so fast</a:t>
            </a:r>
          </a:p>
          <a:p>
            <a:r>
              <a:rPr lang="en-US" dirty="0"/>
              <a:t>To be clear, all linguists recognize that the grammars of different languages are very different</a:t>
            </a:r>
          </a:p>
          <a:p>
            <a:r>
              <a:rPr lang="en-US" dirty="0"/>
              <a:t>However, there may be certain constructs that all human languages share in common</a:t>
            </a:r>
          </a:p>
          <a:p>
            <a:r>
              <a:rPr lang="en-US" dirty="0"/>
              <a:t>In "The Language Instinct", Pinker makes a strong argument, in my opinion, in support of this view </a:t>
            </a:r>
          </a:p>
          <a:p>
            <a:r>
              <a:rPr lang="en-US" dirty="0"/>
              <a:t>Pinker disagrees with Chomsky about certain aspects of the theory, however</a:t>
            </a:r>
          </a:p>
          <a:p>
            <a:r>
              <a:rPr lang="en-US" dirty="0"/>
              <a:t>In general, the concept of a universal grammar is not extremely well defined, and it has been, and continues to be, controversial</a:t>
            </a:r>
          </a:p>
          <a:p>
            <a:endParaRPr lang="en-US" dirty="0"/>
          </a:p>
        </p:txBody>
      </p:sp>
    </p:spTree>
    <p:extLst>
      <p:ext uri="{BB962C8B-B14F-4D97-AF65-F5344CB8AC3E}">
        <p14:creationId xmlns:p14="http://schemas.microsoft.com/office/powerpoint/2010/main" val="4092750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96F17-C700-4881-BA10-A5AB93A37587}"/>
              </a:ext>
            </a:extLst>
          </p:cNvPr>
          <p:cNvSpPr>
            <a:spLocks noGrp="1"/>
          </p:cNvSpPr>
          <p:nvPr>
            <p:ph type="title"/>
          </p:nvPr>
        </p:nvSpPr>
        <p:spPr/>
        <p:txBody>
          <a:bodyPr/>
          <a:lstStyle/>
          <a:p>
            <a:r>
              <a:rPr lang="en-US" dirty="0"/>
              <a:t>Pidgins and Creole languages</a:t>
            </a:r>
          </a:p>
        </p:txBody>
      </p:sp>
      <p:sp>
        <p:nvSpPr>
          <p:cNvPr id="3" name="Content Placeholder 2">
            <a:extLst>
              <a:ext uri="{FF2B5EF4-FFF2-40B4-BE49-F238E27FC236}">
                <a16:creationId xmlns:a16="http://schemas.microsoft.com/office/drawing/2014/main" id="{B234677A-0779-4BA3-98AA-F215E76CABF1}"/>
              </a:ext>
            </a:extLst>
          </p:cNvPr>
          <p:cNvSpPr>
            <a:spLocks noGrp="1"/>
          </p:cNvSpPr>
          <p:nvPr>
            <p:ph idx="1"/>
          </p:nvPr>
        </p:nvSpPr>
        <p:spPr/>
        <p:txBody>
          <a:bodyPr>
            <a:normAutofit fontScale="55000" lnSpcReduction="20000"/>
          </a:bodyPr>
          <a:lstStyle/>
          <a:p>
            <a:r>
              <a:rPr lang="en-US" dirty="0"/>
              <a:t>To me, one of the most compelling pieces of evidence discussed in "The Language Instinct" is the existence of </a:t>
            </a:r>
            <a:r>
              <a:rPr lang="en-US" i="1" dirty="0"/>
              <a:t>pidgins</a:t>
            </a:r>
            <a:r>
              <a:rPr lang="en-US" dirty="0"/>
              <a:t> and </a:t>
            </a:r>
            <a:r>
              <a:rPr lang="en-US" i="1" dirty="0"/>
              <a:t>creole languages</a:t>
            </a:r>
            <a:r>
              <a:rPr lang="en-US" dirty="0"/>
              <a:t> (note that the theories related to these concepts are also controversial)</a:t>
            </a:r>
          </a:p>
          <a:p>
            <a:r>
              <a:rPr lang="en-US" dirty="0"/>
              <a:t>A pidgin is a pseudo-language (Pinker calls it a "makeshift jargon") that develops when speakers of different languages are forced into situations where they need to communicate</a:t>
            </a:r>
          </a:p>
          <a:p>
            <a:r>
              <a:rPr lang="en-US" dirty="0"/>
              <a:t>Unfortunate historical situations that have led to pidgins include slavery and indentured servitude</a:t>
            </a:r>
          </a:p>
          <a:p>
            <a:r>
              <a:rPr lang="en-US" dirty="0"/>
              <a:t>Pinker: "Pidgins are choppy strings of words borrowed from the language of the colonizers or plantation owners, highly variable in order and with little in the way of grammar."</a:t>
            </a:r>
          </a:p>
          <a:p>
            <a:r>
              <a:rPr lang="en-US" dirty="0"/>
              <a:t>Pinker cites evidence from the linguist Dereck Bickerton, who studied an episode in Hawaii just before the turn of the century (based partially on interviews conducted many decades later)</a:t>
            </a:r>
          </a:p>
          <a:p>
            <a:r>
              <a:rPr lang="en-US" dirty="0"/>
              <a:t>After a boom in Hawaiian sugar plantations, "workers were brought in from China, Japan, Korea, Portugal, the Philippines, and Puerto Rico, and a pidgin quickly developed."</a:t>
            </a:r>
          </a:p>
          <a:p>
            <a:r>
              <a:rPr lang="en-US" dirty="0"/>
              <a:t>According to Pinker, a pidgin can lead to the creation of a creole language in just one generation, when children of the pidgin speakers grow up together in the environment of the pidgin</a:t>
            </a:r>
          </a:p>
          <a:p>
            <a:r>
              <a:rPr lang="en-US" dirty="0"/>
              <a:t>Related to the episode in Hawaii, Pinker writes, "Not content to reproduce the fragmentary word strings, the children injected grammatical complexity where none exists before, resulting in a brand-new, richly expressive language"</a:t>
            </a:r>
          </a:p>
          <a:p>
            <a:r>
              <a:rPr lang="en-US" dirty="0"/>
              <a:t>Another example discussed by Pinker includes the development of a sign language at a school for deaf children in Nicaragua; according to Pinker, the first group of children developed a pidgin, but later children brought in at younger ages developed a creole</a:t>
            </a:r>
          </a:p>
          <a:p>
            <a:r>
              <a:rPr lang="en-US" dirty="0"/>
              <a:t>According to Pinker, in all known cases of creole languages, based on studies of creole speakers and excerpts from creole languages, the grammars adhere to the principles of universal grammar</a:t>
            </a:r>
          </a:p>
        </p:txBody>
      </p:sp>
    </p:spTree>
    <p:extLst>
      <p:ext uri="{BB962C8B-B14F-4D97-AF65-F5344CB8AC3E}">
        <p14:creationId xmlns:p14="http://schemas.microsoft.com/office/powerpoint/2010/main" val="211623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5147-C25A-4DAB-8220-CB37418C42D8}"/>
              </a:ext>
            </a:extLst>
          </p:cNvPr>
          <p:cNvSpPr>
            <a:spLocks noGrp="1"/>
          </p:cNvSpPr>
          <p:nvPr>
            <p:ph type="title"/>
          </p:nvPr>
        </p:nvSpPr>
        <p:spPr/>
        <p:txBody>
          <a:bodyPr/>
          <a:lstStyle/>
          <a:p>
            <a:r>
              <a:rPr lang="en-US" dirty="0"/>
              <a:t>Similarities Between Languages</a:t>
            </a:r>
          </a:p>
        </p:txBody>
      </p:sp>
      <p:sp>
        <p:nvSpPr>
          <p:cNvPr id="3" name="Content Placeholder 2">
            <a:extLst>
              <a:ext uri="{FF2B5EF4-FFF2-40B4-BE49-F238E27FC236}">
                <a16:creationId xmlns:a16="http://schemas.microsoft.com/office/drawing/2014/main" id="{B2392B1C-EF06-432A-8A40-5A66F5D6EFFC}"/>
              </a:ext>
            </a:extLst>
          </p:cNvPr>
          <p:cNvSpPr>
            <a:spLocks noGrp="1"/>
          </p:cNvSpPr>
          <p:nvPr>
            <p:ph idx="1"/>
          </p:nvPr>
        </p:nvSpPr>
        <p:spPr/>
        <p:txBody>
          <a:bodyPr>
            <a:normAutofit fontScale="62500" lnSpcReduction="20000"/>
          </a:bodyPr>
          <a:lstStyle/>
          <a:p>
            <a:r>
              <a:rPr lang="en-US" dirty="0"/>
              <a:t>The next portion of this topic is mostly based on content from "The Atoms of Language" by Mark C. Baker (although my own thoughts may be scattered throughout)</a:t>
            </a:r>
          </a:p>
          <a:p>
            <a:r>
              <a:rPr lang="en-US" dirty="0"/>
              <a:t>We are going to consider the similarities and differences between grammars of different languages</a:t>
            </a:r>
          </a:p>
          <a:p>
            <a:r>
              <a:rPr lang="en-US" dirty="0"/>
              <a:t>Some scientists/philosophers/psychologists have proposed the notion that people think in terms of language, and that a person's language may limit the types of thoughts they can have</a:t>
            </a:r>
          </a:p>
          <a:p>
            <a:r>
              <a:rPr lang="en-US" dirty="0"/>
              <a:t>This is a notion with which Pinker and Baker strongly and clearly disagree</a:t>
            </a:r>
          </a:p>
          <a:p>
            <a:r>
              <a:rPr lang="en-US" dirty="0"/>
              <a:t>Languages differ in many ways, but there are certain principles they all (or almost all) share</a:t>
            </a:r>
          </a:p>
          <a:p>
            <a:r>
              <a:rPr lang="en-US" dirty="0"/>
              <a:t>Some things, to me, are not too surprising; for example, (probably) all languages have nouns and verbs, all (seem to) have constituency, most have rules for inflection and derivation, etc.</a:t>
            </a:r>
          </a:p>
          <a:p>
            <a:r>
              <a:rPr lang="en-US" dirty="0"/>
              <a:t>What I initially found surprising, however, is that there are many cases such that if a language has some feature X, it also has some other (on the surface unrelated) feature Y, with very high probability</a:t>
            </a:r>
          </a:p>
          <a:p>
            <a:r>
              <a:rPr lang="en-US" dirty="0"/>
              <a:t>In the 1960s, a linguist named Joseph Greenberg empirically studied 30 languages of different types from around the world and discovered 45 universals</a:t>
            </a:r>
          </a:p>
          <a:p>
            <a:r>
              <a:rPr lang="en-US" dirty="0"/>
              <a:t>Example (his Universal #4): "With overwhelmingly greater than chance frequency, languages with normal SOV order are postpositional."</a:t>
            </a:r>
          </a:p>
        </p:txBody>
      </p:sp>
    </p:spTree>
    <p:extLst>
      <p:ext uri="{BB962C8B-B14F-4D97-AF65-F5344CB8AC3E}">
        <p14:creationId xmlns:p14="http://schemas.microsoft.com/office/powerpoint/2010/main" val="4158021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B1DD1-AD0C-4A17-990D-AD3A023CD71E}"/>
              </a:ext>
            </a:extLst>
          </p:cNvPr>
          <p:cNvSpPr>
            <a:spLocks noGrp="1"/>
          </p:cNvSpPr>
          <p:nvPr>
            <p:ph type="title"/>
          </p:nvPr>
        </p:nvSpPr>
        <p:spPr/>
        <p:txBody>
          <a:bodyPr/>
          <a:lstStyle/>
          <a:p>
            <a:r>
              <a:rPr lang="en-US" dirty="0"/>
              <a:t>Translating Between Languages</a:t>
            </a:r>
          </a:p>
        </p:txBody>
      </p:sp>
      <p:sp>
        <p:nvSpPr>
          <p:cNvPr id="3" name="Content Placeholder 2">
            <a:extLst>
              <a:ext uri="{FF2B5EF4-FFF2-40B4-BE49-F238E27FC236}">
                <a16:creationId xmlns:a16="http://schemas.microsoft.com/office/drawing/2014/main" id="{BE0B2E7B-0252-44E2-8D18-0463B7C5E88A}"/>
              </a:ext>
            </a:extLst>
          </p:cNvPr>
          <p:cNvSpPr>
            <a:spLocks noGrp="1"/>
          </p:cNvSpPr>
          <p:nvPr>
            <p:ph idx="1"/>
          </p:nvPr>
        </p:nvSpPr>
        <p:spPr/>
        <p:txBody>
          <a:bodyPr>
            <a:normAutofit fontScale="92500" lnSpcReduction="20000"/>
          </a:bodyPr>
          <a:lstStyle/>
          <a:p>
            <a:r>
              <a:rPr lang="en-US" dirty="0"/>
              <a:t>Baker points out that languages are similar enough such that speakers fluent in multiple languages have little problem translating between them</a:t>
            </a:r>
          </a:p>
          <a:p>
            <a:pPr lvl="1"/>
            <a:r>
              <a:rPr lang="en-US" dirty="0"/>
              <a:t>I add: Automatic machine translation (which we will discuss during the third part of the course) is quite difficult</a:t>
            </a:r>
          </a:p>
          <a:p>
            <a:pPr lvl="1"/>
            <a:r>
              <a:rPr lang="en-US" dirty="0"/>
              <a:t>Even human translators have difficulty when more than factual content must be preserved (e.g., when translating literature)</a:t>
            </a:r>
          </a:p>
          <a:p>
            <a:pPr lvl="1"/>
            <a:r>
              <a:rPr lang="en-US" dirty="0"/>
              <a:t>Still, when it comes to translating factual content, a human who is fluent in multiple languages, can understand one and communicate the same information in another</a:t>
            </a:r>
          </a:p>
          <a:p>
            <a:r>
              <a:rPr lang="en-US" dirty="0"/>
              <a:t>Baker also points out that languages are different enough such that adults have great difficulty learning new languages</a:t>
            </a:r>
          </a:p>
          <a:p>
            <a:r>
              <a:rPr lang="en-US" dirty="0"/>
              <a:t>Children, on the other hand, seem to pick up languages automatically</a:t>
            </a:r>
          </a:p>
          <a:p>
            <a:r>
              <a:rPr lang="en-US" dirty="0"/>
              <a:t>Near the start of "The Atoms of Language", Baker expounds on this notion by discussing what he calls, "The Code Talker Paradox"</a:t>
            </a:r>
          </a:p>
          <a:p>
            <a:endParaRPr lang="en-US" dirty="0"/>
          </a:p>
        </p:txBody>
      </p:sp>
    </p:spTree>
    <p:extLst>
      <p:ext uri="{BB962C8B-B14F-4D97-AF65-F5344CB8AC3E}">
        <p14:creationId xmlns:p14="http://schemas.microsoft.com/office/powerpoint/2010/main" val="1566924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81B9-E5B7-46F0-8077-2B250546DDC9}"/>
              </a:ext>
            </a:extLst>
          </p:cNvPr>
          <p:cNvSpPr>
            <a:spLocks noGrp="1"/>
          </p:cNvSpPr>
          <p:nvPr>
            <p:ph type="title"/>
          </p:nvPr>
        </p:nvSpPr>
        <p:spPr/>
        <p:txBody>
          <a:bodyPr/>
          <a:lstStyle/>
          <a:p>
            <a:r>
              <a:rPr lang="en-US" dirty="0"/>
              <a:t>The Code Talker Paradox</a:t>
            </a:r>
          </a:p>
        </p:txBody>
      </p:sp>
      <p:sp>
        <p:nvSpPr>
          <p:cNvPr id="3" name="Content Placeholder 2">
            <a:extLst>
              <a:ext uri="{FF2B5EF4-FFF2-40B4-BE49-F238E27FC236}">
                <a16:creationId xmlns:a16="http://schemas.microsoft.com/office/drawing/2014/main" id="{03CF037E-7077-485B-B081-DFAE70CFE19D}"/>
              </a:ext>
            </a:extLst>
          </p:cNvPr>
          <p:cNvSpPr>
            <a:spLocks noGrp="1"/>
          </p:cNvSpPr>
          <p:nvPr>
            <p:ph idx="1"/>
          </p:nvPr>
        </p:nvSpPr>
        <p:spPr/>
        <p:txBody>
          <a:bodyPr>
            <a:normAutofit fontScale="70000" lnSpcReduction="20000"/>
          </a:bodyPr>
          <a:lstStyle/>
          <a:p>
            <a:r>
              <a:rPr lang="en-US" dirty="0"/>
              <a:t>The </a:t>
            </a:r>
            <a:r>
              <a:rPr lang="en-US" i="1" dirty="0"/>
              <a:t>Code Talkers</a:t>
            </a:r>
            <a:r>
              <a:rPr lang="en-US" dirty="0"/>
              <a:t> referred to a group of Navajo Native Americans that worked for the United States Marine Corps during WWII</a:t>
            </a:r>
          </a:p>
          <a:p>
            <a:r>
              <a:rPr lang="en-US" dirty="0"/>
              <a:t>Basically, the military used the Navajo to transmit secret messages over radio; this "code" was never broken by the Japanese</a:t>
            </a:r>
          </a:p>
          <a:p>
            <a:r>
              <a:rPr lang="en-US" dirty="0"/>
              <a:t>Note that modern encryption techniques did not exist at the time, so the Navajo code talkers were considered a very valuable asset</a:t>
            </a:r>
          </a:p>
          <a:p>
            <a:r>
              <a:rPr lang="en-US" dirty="0"/>
              <a:t>The "paradox" is that English or Japanese and Navajo are similar enough such that the speakers had no trouble instantly translating, but different enough that the "code" could not be cracked</a:t>
            </a:r>
          </a:p>
          <a:p>
            <a:r>
              <a:rPr lang="en-US" dirty="0"/>
              <a:t>In a later chapter, Baker defines E-languages (basically the set of sentences or texts that exist or make sense) versus I-languages (the rules that are used to define the languages)</a:t>
            </a:r>
          </a:p>
          <a:p>
            <a:r>
              <a:rPr lang="en-US" dirty="0"/>
              <a:t>Apparently, these terms come from Chomsky, where the "E" stands for "extensional" and the "I" stands for "intensional"</a:t>
            </a:r>
          </a:p>
          <a:p>
            <a:r>
              <a:rPr lang="en-US" dirty="0"/>
              <a:t>This is Baker's answer to the Code Talker paradox</a:t>
            </a:r>
          </a:p>
          <a:p>
            <a:r>
              <a:rPr lang="en-US" dirty="0"/>
              <a:t>Comparing English or Japanese to Navajo, Baker concludes that the I-languages might be pretty similar whereas the E-languages are very different</a:t>
            </a:r>
          </a:p>
        </p:txBody>
      </p:sp>
    </p:spTree>
    <p:extLst>
      <p:ext uri="{BB962C8B-B14F-4D97-AF65-F5344CB8AC3E}">
        <p14:creationId xmlns:p14="http://schemas.microsoft.com/office/powerpoint/2010/main" val="288387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05AC-8FEC-457C-BA56-76D5DCE6674B}"/>
              </a:ext>
            </a:extLst>
          </p:cNvPr>
          <p:cNvSpPr>
            <a:spLocks noGrp="1"/>
          </p:cNvSpPr>
          <p:nvPr>
            <p:ph type="title"/>
          </p:nvPr>
        </p:nvSpPr>
        <p:spPr/>
        <p:txBody>
          <a:bodyPr/>
          <a:lstStyle/>
          <a:p>
            <a:r>
              <a:rPr lang="en-US" dirty="0"/>
              <a:t>Comparing Japanese and English Grammar</a:t>
            </a:r>
          </a:p>
        </p:txBody>
      </p:sp>
      <p:sp>
        <p:nvSpPr>
          <p:cNvPr id="3" name="Content Placeholder 2">
            <a:extLst>
              <a:ext uri="{FF2B5EF4-FFF2-40B4-BE49-F238E27FC236}">
                <a16:creationId xmlns:a16="http://schemas.microsoft.com/office/drawing/2014/main" id="{2653EF47-6DA3-4C8E-B3A7-9B8322BB5727}"/>
              </a:ext>
            </a:extLst>
          </p:cNvPr>
          <p:cNvSpPr>
            <a:spLocks noGrp="1"/>
          </p:cNvSpPr>
          <p:nvPr>
            <p:ph idx="1"/>
          </p:nvPr>
        </p:nvSpPr>
        <p:spPr/>
        <p:txBody>
          <a:bodyPr>
            <a:normAutofit fontScale="62500" lnSpcReduction="20000"/>
          </a:bodyPr>
          <a:lstStyle/>
          <a:p>
            <a:r>
              <a:rPr lang="en-US" dirty="0"/>
              <a:t>In Chapter 3 of "The Atoms of Language", Baker compares the grammars of English and Japanese based on one translated sentence</a:t>
            </a:r>
          </a:p>
          <a:p>
            <a:r>
              <a:rPr lang="en-US" dirty="0"/>
              <a:t>I personally consider this to be an excellent, detailed discussion that helped me to understand grammatical differences between languages (whether or not Baker's ultimate theory, which is controversial, is correct)</a:t>
            </a:r>
          </a:p>
          <a:p>
            <a:r>
              <a:rPr lang="en-US" dirty="0"/>
              <a:t>The book starts with the Japanese sentence, but we'll first look at the translated meaning of the sentence in English:</a:t>
            </a:r>
          </a:p>
          <a:p>
            <a:pPr marL="457200" lvl="1" indent="0">
              <a:buNone/>
            </a:pPr>
            <a:r>
              <a:rPr lang="en-US" dirty="0"/>
              <a:t>"Taro thinks [literally, is thinking] that Hiro showed a picture of himself to Hanako."</a:t>
            </a:r>
          </a:p>
          <a:p>
            <a:r>
              <a:rPr lang="en-US" dirty="0"/>
              <a:t>Now let's look at a phonetic representation of the Japanese sentence (this is not the only possible way it could have been phrased):</a:t>
            </a:r>
          </a:p>
          <a:p>
            <a:pPr marL="457200" lvl="1" indent="0">
              <a:buNone/>
            </a:pPr>
            <a:r>
              <a:rPr lang="en-US" dirty="0"/>
              <a:t>"</a:t>
            </a:r>
            <a:r>
              <a:rPr lang="en-US" noProof="1"/>
              <a:t>Taro-ja Hiro-ga Hanako-ni zibon-no syasin-o miseta to omette iru</a:t>
            </a:r>
            <a:r>
              <a:rPr lang="en-US" dirty="0"/>
              <a:t>."</a:t>
            </a:r>
          </a:p>
          <a:p>
            <a:r>
              <a:rPr lang="en-US" dirty="0"/>
              <a:t>Now consider the Japanese words translated into English, but keep the order from the Japanese sentence:</a:t>
            </a:r>
          </a:p>
          <a:p>
            <a:pPr marL="457200" lvl="1" indent="0">
              <a:buNone/>
            </a:pPr>
            <a:r>
              <a:rPr lang="en-US" dirty="0"/>
              <a:t>"Taro-SU Hiro-SU Hanako-to self-POSS picture-OB showed that thinking be."</a:t>
            </a:r>
          </a:p>
          <a:p>
            <a:r>
              <a:rPr lang="en-US" dirty="0"/>
              <a:t>Above, "SU" is a subject marker, "OB" is an object marker, and "POSS" is a postposition indicating possession, similar to a use of "of" in English</a:t>
            </a:r>
          </a:p>
          <a:p>
            <a:r>
              <a:rPr lang="en-US" dirty="0"/>
              <a:t>Note that even if you recognized all the Japanese words, you still likely would not know the meaning of the sentence if you are not familiar with Japanese grammar rules</a:t>
            </a:r>
          </a:p>
        </p:txBody>
      </p:sp>
    </p:spTree>
    <p:extLst>
      <p:ext uri="{BB962C8B-B14F-4D97-AF65-F5344CB8AC3E}">
        <p14:creationId xmlns:p14="http://schemas.microsoft.com/office/powerpoint/2010/main" val="69269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D332-EEDC-42E5-8257-D2B559A94D86}"/>
              </a:ext>
            </a:extLst>
          </p:cNvPr>
          <p:cNvSpPr>
            <a:spLocks noGrp="1"/>
          </p:cNvSpPr>
          <p:nvPr>
            <p:ph type="title"/>
          </p:nvPr>
        </p:nvSpPr>
        <p:spPr/>
        <p:txBody>
          <a:bodyPr/>
          <a:lstStyle/>
          <a:p>
            <a:r>
              <a:rPr lang="en-US" dirty="0"/>
              <a:t>Seven Apparent Grammatical Differences</a:t>
            </a:r>
          </a:p>
        </p:txBody>
      </p:sp>
      <p:sp>
        <p:nvSpPr>
          <p:cNvPr id="3" name="Content Placeholder 2">
            <a:extLst>
              <a:ext uri="{FF2B5EF4-FFF2-40B4-BE49-F238E27FC236}">
                <a16:creationId xmlns:a16="http://schemas.microsoft.com/office/drawing/2014/main" id="{0384F6A3-8173-4283-8796-91A31C52379E}"/>
              </a:ext>
            </a:extLst>
          </p:cNvPr>
          <p:cNvSpPr>
            <a:spLocks noGrp="1"/>
          </p:cNvSpPr>
          <p:nvPr>
            <p:ph idx="1"/>
          </p:nvPr>
        </p:nvSpPr>
        <p:spPr/>
        <p:txBody>
          <a:bodyPr>
            <a:normAutofit fontScale="70000" lnSpcReduction="20000"/>
          </a:bodyPr>
          <a:lstStyle/>
          <a:p>
            <a:pPr marL="514350" indent="-514350">
              <a:buFont typeface="+mj-lt"/>
              <a:buAutoNum type="arabicPeriod"/>
            </a:pPr>
            <a:r>
              <a:rPr lang="en-US" dirty="0"/>
              <a:t>English uses prepositions and contains prepositional phrases (e.g., "to Hanako"), but Japanese uses postpositions and has postpositional phrases (e.g., "Hanako-to")</a:t>
            </a:r>
          </a:p>
          <a:p>
            <a:pPr marL="514350" indent="-514350">
              <a:buFont typeface="+mj-lt"/>
              <a:buAutoNum type="arabicPeriod"/>
            </a:pPr>
            <a:r>
              <a:rPr lang="en-US" dirty="0"/>
              <a:t>In English, a prepositional phrase follows the modified noun (e.g., "picture of himself"), but in Japanese, a postpositional phrase precedes the modified noun (e.g., "self-POSS picture")</a:t>
            </a:r>
          </a:p>
          <a:p>
            <a:pPr marL="514350" indent="-514350">
              <a:buFont typeface="+mj-lt"/>
              <a:buAutoNum type="arabicPeriod"/>
            </a:pPr>
            <a:r>
              <a:rPr lang="en-US" dirty="0"/>
              <a:t>In English, a preposition phrase follows the related verb (e.g., "showed … to Hanako"), but in Japanese, a prepositional phrase precedes the related verb (e.g., "Hanako-to … showed")</a:t>
            </a:r>
          </a:p>
          <a:p>
            <a:pPr marL="514350" indent="-514350">
              <a:buFont typeface="+mj-lt"/>
              <a:buAutoNum type="arabicPeriod"/>
            </a:pPr>
            <a:r>
              <a:rPr lang="en-US" dirty="0"/>
              <a:t>In English, the object of a verb follows the verb (e.g., "showed a picture"), but in Japanese, the object of a verb precedes the verb (e.g., "picture-OB showed")</a:t>
            </a:r>
          </a:p>
          <a:p>
            <a:pPr marL="514350" indent="-514350">
              <a:buFont typeface="+mj-lt"/>
              <a:buAutoNum type="arabicPeriod"/>
            </a:pPr>
            <a:r>
              <a:rPr lang="en-US" dirty="0"/>
              <a:t>In English, an auxiliary precedes the main verb (e.g., "is thinking"), but in Japanese, an auxiliary verb follows the main verb (e.g., "thinking be")</a:t>
            </a:r>
          </a:p>
          <a:p>
            <a:pPr marL="514350" indent="-514350">
              <a:buFont typeface="+mj-lt"/>
              <a:buAutoNum type="arabicPeriod"/>
            </a:pPr>
            <a:r>
              <a:rPr lang="en-US" dirty="0"/>
              <a:t>In English, embedded clauses follow complementizers (e.g., "is thinking that &lt;clause&gt;"), but in Japanese, embedded clauses precede complementizers (e.g., "&lt;clause&gt; that thinking be")</a:t>
            </a:r>
          </a:p>
          <a:p>
            <a:pPr marL="514350" indent="-514350">
              <a:buFont typeface="+mj-lt"/>
              <a:buAutoNum type="arabicPeriod"/>
            </a:pPr>
            <a:r>
              <a:rPr lang="en-US" dirty="0"/>
              <a:t>In English, the entire embedded clause including the complementizer follows the main verb, but in Japanese, the whole clause precedes the main verb (the same example applies)</a:t>
            </a:r>
          </a:p>
        </p:txBody>
      </p:sp>
    </p:spTree>
    <p:extLst>
      <p:ext uri="{BB962C8B-B14F-4D97-AF65-F5344CB8AC3E}">
        <p14:creationId xmlns:p14="http://schemas.microsoft.com/office/powerpoint/2010/main" val="45617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251-110F-4A9A-9288-4394FC0C3BA9}"/>
              </a:ext>
            </a:extLst>
          </p:cNvPr>
          <p:cNvSpPr>
            <a:spLocks noGrp="1"/>
          </p:cNvSpPr>
          <p:nvPr>
            <p:ph type="title"/>
          </p:nvPr>
        </p:nvSpPr>
        <p:spPr/>
        <p:txBody>
          <a:bodyPr/>
          <a:lstStyle/>
          <a:p>
            <a:r>
              <a:rPr lang="en-US" dirty="0"/>
              <a:t>Grammatical Differences Summarized</a:t>
            </a:r>
          </a:p>
        </p:txBody>
      </p:sp>
      <p:pic>
        <p:nvPicPr>
          <p:cNvPr id="5" name="Content Placeholder 4" descr="Table&#10;&#10;Description automatically generated">
            <a:extLst>
              <a:ext uri="{FF2B5EF4-FFF2-40B4-BE49-F238E27FC236}">
                <a16:creationId xmlns:a16="http://schemas.microsoft.com/office/drawing/2014/main" id="{614404A2-689E-4472-9046-EC5CEA0B0E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8496" y="1690688"/>
            <a:ext cx="8135007" cy="4615371"/>
          </a:xfrm>
        </p:spPr>
      </p:pic>
    </p:spTree>
    <p:extLst>
      <p:ext uri="{BB962C8B-B14F-4D97-AF65-F5344CB8AC3E}">
        <p14:creationId xmlns:p14="http://schemas.microsoft.com/office/powerpoint/2010/main" val="3768187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497A-E646-42B2-87AB-77E3C37634A0}"/>
              </a:ext>
            </a:extLst>
          </p:cNvPr>
          <p:cNvSpPr>
            <a:spLocks noGrp="1"/>
          </p:cNvSpPr>
          <p:nvPr>
            <p:ph type="title"/>
          </p:nvPr>
        </p:nvSpPr>
        <p:spPr/>
        <p:txBody>
          <a:bodyPr/>
          <a:lstStyle/>
          <a:p>
            <a:r>
              <a:rPr lang="en-US" dirty="0"/>
              <a:t>Statistics Related to the Seven Differences</a:t>
            </a:r>
          </a:p>
        </p:txBody>
      </p:sp>
      <p:sp>
        <p:nvSpPr>
          <p:cNvPr id="3" name="Content Placeholder 2">
            <a:extLst>
              <a:ext uri="{FF2B5EF4-FFF2-40B4-BE49-F238E27FC236}">
                <a16:creationId xmlns:a16="http://schemas.microsoft.com/office/drawing/2014/main" id="{53E218C4-40E9-42BF-A853-32D12118BDD6}"/>
              </a:ext>
            </a:extLst>
          </p:cNvPr>
          <p:cNvSpPr>
            <a:spLocks noGrp="1"/>
          </p:cNvSpPr>
          <p:nvPr>
            <p:ph idx="1"/>
          </p:nvPr>
        </p:nvSpPr>
        <p:spPr/>
        <p:txBody>
          <a:bodyPr>
            <a:normAutofit fontScale="62500" lnSpcReduction="20000"/>
          </a:bodyPr>
          <a:lstStyle/>
          <a:p>
            <a:r>
              <a:rPr lang="en-US" dirty="0"/>
              <a:t>By itself, seeing "A precedes B" for English and "A follows B" for Japanese every time is not really that interesting, because entries from columns A and B easily could have been swapped</a:t>
            </a:r>
          </a:p>
          <a:p>
            <a:r>
              <a:rPr lang="en-US" dirty="0"/>
              <a:t>However, Baker then presents some interesting statistics</a:t>
            </a:r>
          </a:p>
          <a:p>
            <a:r>
              <a:rPr lang="en-US" dirty="0"/>
              <a:t>There are approximately 6,000 languages in the world</a:t>
            </a:r>
          </a:p>
          <a:p>
            <a:r>
              <a:rPr lang="en-US" dirty="0"/>
              <a:t>I add: Obtaining an exact count of languages is complicated due to debates over what constitutes a language versus a dialect</a:t>
            </a:r>
          </a:p>
          <a:p>
            <a:r>
              <a:rPr lang="en-US" dirty="0"/>
              <a:t>I further add: In "The Language Instinct", Pinker quotes the linguist Max Weinreich when discussing this topic: "A language is a dialect with an army and navy."</a:t>
            </a:r>
          </a:p>
          <a:p>
            <a:r>
              <a:rPr lang="en-US" dirty="0"/>
              <a:t>Baker then discusses the two sets of word-order patterns defined in Table 3.1 for English and Japanese</a:t>
            </a:r>
          </a:p>
          <a:p>
            <a:r>
              <a:rPr lang="en-US" dirty="0"/>
              <a:t>Baker notes: "Putting aside certain minor variations, these two word order patterns account for more than 95 percent of the languages of the world that care about word order at all."</a:t>
            </a:r>
          </a:p>
          <a:p>
            <a:r>
              <a:rPr lang="en-US" dirty="0"/>
              <a:t>I add: The high majority of the approximately 6,000 languages do "care about" word order; the exceptions would include polysynthetic languages and some case-marking languages</a:t>
            </a:r>
          </a:p>
          <a:p>
            <a:r>
              <a:rPr lang="en-US" dirty="0"/>
              <a:t>Baker continues: "Moreover, the two patterns occur in roughly equal numbers. Each type is found on every continent, and each includes more than 40% of the world's languages."</a:t>
            </a:r>
          </a:p>
        </p:txBody>
      </p:sp>
    </p:spTree>
    <p:extLst>
      <p:ext uri="{BB962C8B-B14F-4D97-AF65-F5344CB8AC3E}">
        <p14:creationId xmlns:p14="http://schemas.microsoft.com/office/powerpoint/2010/main" val="367336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9D8-E8B1-48B1-A1DD-6C366F8A8DC7}"/>
              </a:ext>
            </a:extLst>
          </p:cNvPr>
          <p:cNvSpPr>
            <a:spLocks noGrp="1"/>
          </p:cNvSpPr>
          <p:nvPr>
            <p:ph type="title"/>
          </p:nvPr>
        </p:nvSpPr>
        <p:spPr/>
        <p:txBody>
          <a:bodyPr/>
          <a:lstStyle/>
          <a:p>
            <a:r>
              <a:rPr lang="en-US" dirty="0"/>
              <a:t>Baker's Explanation</a:t>
            </a:r>
          </a:p>
        </p:txBody>
      </p:sp>
      <p:sp>
        <p:nvSpPr>
          <p:cNvPr id="3" name="Content Placeholder 2">
            <a:extLst>
              <a:ext uri="{FF2B5EF4-FFF2-40B4-BE49-F238E27FC236}">
                <a16:creationId xmlns:a16="http://schemas.microsoft.com/office/drawing/2014/main" id="{58532091-C3F5-49D5-996B-5AA35161C818}"/>
              </a:ext>
            </a:extLst>
          </p:cNvPr>
          <p:cNvSpPr>
            <a:spLocks noGrp="1"/>
          </p:cNvSpPr>
          <p:nvPr>
            <p:ph idx="1"/>
          </p:nvPr>
        </p:nvSpPr>
        <p:spPr/>
        <p:txBody>
          <a:bodyPr>
            <a:normAutofit fontScale="70000" lnSpcReduction="20000"/>
          </a:bodyPr>
          <a:lstStyle/>
          <a:p>
            <a:r>
              <a:rPr lang="en-US" dirty="0"/>
              <a:t>In attempting to explain this seemingly unusual empirical fact, Baker then points something out</a:t>
            </a:r>
          </a:p>
          <a:p>
            <a:r>
              <a:rPr lang="en-US" dirty="0"/>
              <a:t>The item in column A is always a single word, while the item in column B is, or at least can be, a phrase</a:t>
            </a:r>
          </a:p>
          <a:p>
            <a:r>
              <a:rPr lang="en-US" dirty="0"/>
              <a:t>Baker then describes the concepts of </a:t>
            </a:r>
            <a:r>
              <a:rPr lang="en-US" b="1" dirty="0"/>
              <a:t>phrases</a:t>
            </a:r>
            <a:r>
              <a:rPr lang="en-US" dirty="0"/>
              <a:t> and </a:t>
            </a:r>
            <a:r>
              <a:rPr lang="en-US" b="1" dirty="0"/>
              <a:t>heads</a:t>
            </a:r>
            <a:r>
              <a:rPr lang="en-US" dirty="0"/>
              <a:t> of phrases (we have already discussed these notions during out last topic)</a:t>
            </a:r>
          </a:p>
          <a:p>
            <a:r>
              <a:rPr lang="en-US" dirty="0"/>
              <a:t>Baker's big observation is then made clear</a:t>
            </a:r>
          </a:p>
          <a:p>
            <a:r>
              <a:rPr lang="en-US" dirty="0"/>
              <a:t>Each items in column A becomes the head of a phrase formed by combining the single-word head from column A with other word or phrase from column B</a:t>
            </a:r>
          </a:p>
          <a:p>
            <a:r>
              <a:rPr lang="en-US" dirty="0"/>
              <a:t>In English, the head of a phrase is always placed at the start of the phrase it is the head of; hence English is known has a </a:t>
            </a:r>
            <a:r>
              <a:rPr lang="en-US" i="1" dirty="0"/>
              <a:t>head-first</a:t>
            </a:r>
            <a:r>
              <a:rPr lang="en-US" dirty="0"/>
              <a:t> (or </a:t>
            </a:r>
            <a:r>
              <a:rPr lang="en-US" i="1" dirty="0"/>
              <a:t>head-initial</a:t>
            </a:r>
            <a:r>
              <a:rPr lang="en-US" dirty="0"/>
              <a:t>) language</a:t>
            </a:r>
          </a:p>
          <a:p>
            <a:r>
              <a:rPr lang="en-US" dirty="0"/>
              <a:t>In Japanese, the head of a phrase is always placed at the end of the phrase it is used to create; hence Japanese is known as a </a:t>
            </a:r>
            <a:r>
              <a:rPr lang="en-US" i="1" dirty="0"/>
              <a:t>head-last</a:t>
            </a:r>
            <a:r>
              <a:rPr lang="en-US" dirty="0"/>
              <a:t> (or </a:t>
            </a:r>
            <a:r>
              <a:rPr lang="en-US" i="1" dirty="0"/>
              <a:t>head-final</a:t>
            </a:r>
            <a:r>
              <a:rPr lang="en-US" dirty="0"/>
              <a:t>) language</a:t>
            </a:r>
          </a:p>
          <a:p>
            <a:r>
              <a:rPr lang="en-US" dirty="0"/>
              <a:t>Thus, Baker claims that what first appeared to be seven grammatical differences between English and Japanese if really one difference between English and Japanese</a:t>
            </a:r>
          </a:p>
          <a:p>
            <a:endParaRPr lang="en-US" dirty="0"/>
          </a:p>
        </p:txBody>
      </p:sp>
    </p:spTree>
    <p:extLst>
      <p:ext uri="{BB962C8B-B14F-4D97-AF65-F5344CB8AC3E}">
        <p14:creationId xmlns:p14="http://schemas.microsoft.com/office/powerpoint/2010/main" val="3041512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6D53-7EA2-42C7-AA6F-5ED6917275D5}"/>
              </a:ext>
            </a:extLst>
          </p:cNvPr>
          <p:cNvSpPr>
            <a:spLocks noGrp="1"/>
          </p:cNvSpPr>
          <p:nvPr>
            <p:ph type="title"/>
          </p:nvPr>
        </p:nvSpPr>
        <p:spPr/>
        <p:txBody>
          <a:bodyPr/>
          <a:lstStyle/>
          <a:p>
            <a:r>
              <a:rPr lang="en-US" dirty="0"/>
              <a:t>Baker's Head Directionality Parameter</a:t>
            </a:r>
          </a:p>
        </p:txBody>
      </p:sp>
      <p:sp>
        <p:nvSpPr>
          <p:cNvPr id="3" name="Content Placeholder 2">
            <a:extLst>
              <a:ext uri="{FF2B5EF4-FFF2-40B4-BE49-F238E27FC236}">
                <a16:creationId xmlns:a16="http://schemas.microsoft.com/office/drawing/2014/main" id="{9E67BA64-18B4-4C33-9FA2-739364452FFC}"/>
              </a:ext>
            </a:extLst>
          </p:cNvPr>
          <p:cNvSpPr>
            <a:spLocks noGrp="1"/>
          </p:cNvSpPr>
          <p:nvPr>
            <p:ph idx="1"/>
          </p:nvPr>
        </p:nvSpPr>
        <p:spPr/>
        <p:txBody>
          <a:bodyPr>
            <a:normAutofit fontScale="70000" lnSpcReduction="20000"/>
          </a:bodyPr>
          <a:lstStyle/>
          <a:p>
            <a:r>
              <a:rPr lang="en-US" dirty="0"/>
              <a:t>Baker defines what he calls the "head directionality parameter"</a:t>
            </a:r>
            <a:endParaRPr lang="en-US" b="1" dirty="0"/>
          </a:p>
          <a:p>
            <a:r>
              <a:rPr lang="en-US" dirty="0"/>
              <a:t>Either "heads follow phrases in forming larger phrases" (e.g., Japanese) or "heads precede phrases in forming larger phrases" (e.g., English)</a:t>
            </a:r>
          </a:p>
          <a:p>
            <a:r>
              <a:rPr lang="en-US" dirty="0"/>
              <a:t>Note that the fact that both languages have subjects at the start of sentences (typically followed by a verb phrase) is not a contradiction or an exception</a:t>
            </a:r>
          </a:p>
          <a:p>
            <a:r>
              <a:rPr lang="en-US" dirty="0"/>
              <a:t>A subject of a sentence is a phrase (specifically, a noun phrase), and the rest of the sentence is also a phrase (a verb phrase), so the head directionality parameter does not apply</a:t>
            </a:r>
          </a:p>
          <a:p>
            <a:r>
              <a:rPr lang="en-US" dirty="0"/>
              <a:t>Baker believes that grammars of natural languages are formed (and learned) by setting values for a relatively small set of </a:t>
            </a:r>
            <a:r>
              <a:rPr lang="en-US" b="1" dirty="0"/>
              <a:t>parameters</a:t>
            </a:r>
            <a:r>
              <a:rPr lang="en-US" dirty="0"/>
              <a:t>, many of which he believes have not yet been discovered</a:t>
            </a:r>
          </a:p>
          <a:p>
            <a:r>
              <a:rPr lang="en-US" dirty="0"/>
              <a:t>This relates to the notion of universal grammar</a:t>
            </a:r>
          </a:p>
          <a:p>
            <a:r>
              <a:rPr lang="en-US" dirty="0"/>
              <a:t>Baker believes that humans have innate universal grammars with the parameters unset, and that children learn (subconsciously, of course) the settings for them</a:t>
            </a:r>
          </a:p>
          <a:p>
            <a:r>
              <a:rPr lang="en-US" dirty="0"/>
              <a:t>Baker gives examples of several proposed parameters throughout "The Atoms of Language"</a:t>
            </a:r>
          </a:p>
          <a:p>
            <a:r>
              <a:rPr lang="en-US" dirty="0"/>
              <a:t>Another example is "the polysynthesis parameter", distinguishing languages such as Mohawk from languages such as English and Japanese (we discussed this during an earlier topic)</a:t>
            </a:r>
          </a:p>
          <a:p>
            <a:endParaRPr lang="en-US" dirty="0"/>
          </a:p>
        </p:txBody>
      </p:sp>
    </p:spTree>
    <p:extLst>
      <p:ext uri="{BB962C8B-B14F-4D97-AF65-F5344CB8AC3E}">
        <p14:creationId xmlns:p14="http://schemas.microsoft.com/office/powerpoint/2010/main" val="4220160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4C37-A21C-48E9-9A52-3D01248BF706}"/>
              </a:ext>
            </a:extLst>
          </p:cNvPr>
          <p:cNvSpPr>
            <a:spLocks noGrp="1"/>
          </p:cNvSpPr>
          <p:nvPr>
            <p:ph type="title"/>
          </p:nvPr>
        </p:nvSpPr>
        <p:spPr/>
        <p:txBody>
          <a:bodyPr/>
          <a:lstStyle/>
          <a:p>
            <a:r>
              <a:rPr lang="en-US" dirty="0"/>
              <a:t>Possible Parameters (speculated by Baker)</a:t>
            </a:r>
          </a:p>
        </p:txBody>
      </p:sp>
      <p:pic>
        <p:nvPicPr>
          <p:cNvPr id="5" name="Content Placeholder 4" descr="Diagram&#10;&#10;Description automatically generated with medium confidence">
            <a:extLst>
              <a:ext uri="{FF2B5EF4-FFF2-40B4-BE49-F238E27FC236}">
                <a16:creationId xmlns:a16="http://schemas.microsoft.com/office/drawing/2014/main" id="{3DC3EB86-A375-4131-8AB6-8D9EA39ED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806" y="1825625"/>
            <a:ext cx="5204388" cy="4351338"/>
          </a:xfrm>
        </p:spPr>
      </p:pic>
    </p:spTree>
    <p:extLst>
      <p:ext uri="{BB962C8B-B14F-4D97-AF65-F5344CB8AC3E}">
        <p14:creationId xmlns:p14="http://schemas.microsoft.com/office/powerpoint/2010/main" val="2419409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520B-FA78-48FE-8978-2553DDC391A1}"/>
              </a:ext>
            </a:extLst>
          </p:cNvPr>
          <p:cNvSpPr>
            <a:spLocks noGrp="1"/>
          </p:cNvSpPr>
          <p:nvPr>
            <p:ph type="title"/>
          </p:nvPr>
        </p:nvSpPr>
        <p:spPr/>
        <p:txBody>
          <a:bodyPr/>
          <a:lstStyle/>
          <a:p>
            <a:r>
              <a:rPr lang="en-US" dirty="0"/>
              <a:t>Some Alternative Views (according to Baker)</a:t>
            </a:r>
          </a:p>
        </p:txBody>
      </p:sp>
      <p:sp>
        <p:nvSpPr>
          <p:cNvPr id="3" name="Content Placeholder 2">
            <a:extLst>
              <a:ext uri="{FF2B5EF4-FFF2-40B4-BE49-F238E27FC236}">
                <a16:creationId xmlns:a16="http://schemas.microsoft.com/office/drawing/2014/main" id="{125605DB-80FC-4E41-A53C-C77284A382AF}"/>
              </a:ext>
            </a:extLst>
          </p:cNvPr>
          <p:cNvSpPr>
            <a:spLocks noGrp="1"/>
          </p:cNvSpPr>
          <p:nvPr>
            <p:ph idx="1"/>
          </p:nvPr>
        </p:nvSpPr>
        <p:spPr/>
        <p:txBody>
          <a:bodyPr>
            <a:normAutofit fontScale="77500" lnSpcReduction="20000"/>
          </a:bodyPr>
          <a:lstStyle/>
          <a:p>
            <a:r>
              <a:rPr lang="en-US" dirty="0"/>
              <a:t>Baker admits that his views are controversial; however, he claims that most modern linguists believe something similar to what he calls parameters</a:t>
            </a:r>
          </a:p>
          <a:p>
            <a:r>
              <a:rPr lang="en-US" dirty="0"/>
              <a:t>Some alternative views of parameters discussed by Baker include:</a:t>
            </a:r>
          </a:p>
          <a:p>
            <a:pPr lvl="1"/>
            <a:r>
              <a:rPr lang="en-US" dirty="0"/>
              <a:t>Rules exist in two or more versions, and a language must adopt one (basically Baker's view)</a:t>
            </a:r>
          </a:p>
          <a:p>
            <a:pPr lvl="1"/>
            <a:r>
              <a:rPr lang="en-US" dirty="0"/>
              <a:t>Exactly the same rules exist in all languages, but with different priorities (e.g., heads come before associated phrases and heads come after associated phrases)</a:t>
            </a:r>
          </a:p>
          <a:p>
            <a:pPr lvl="2"/>
            <a:r>
              <a:rPr lang="en-US" dirty="0"/>
              <a:t>This is called optimality theory, and there is evidence (in some languages) in its favor</a:t>
            </a:r>
          </a:p>
          <a:p>
            <a:pPr lvl="2"/>
            <a:r>
              <a:rPr lang="en-US" dirty="0"/>
              <a:t>Basically, when a head is not able to take its place according to the usual rule, it takes the opposite position, as opposed to a place as close as possible to the usual position</a:t>
            </a:r>
          </a:p>
          <a:p>
            <a:pPr lvl="1"/>
            <a:r>
              <a:rPr lang="en-US" dirty="0"/>
              <a:t>Parameters are keyed to properties of certain words; this is a lexical parameter approach</a:t>
            </a:r>
          </a:p>
          <a:p>
            <a:pPr lvl="2"/>
            <a:r>
              <a:rPr lang="en-US" dirty="0"/>
              <a:t>Baker thinks this does not explain why virtually every head in English comes before the associated phrase</a:t>
            </a:r>
          </a:p>
          <a:p>
            <a:pPr lvl="2"/>
            <a:r>
              <a:rPr lang="en-US" dirty="0"/>
              <a:t>I add: I have heard people debate whether this last point is true about English</a:t>
            </a:r>
          </a:p>
          <a:p>
            <a:pPr lvl="1"/>
            <a:r>
              <a:rPr lang="en-US" dirty="0"/>
              <a:t>Some functionalists, stressing other aspects of cognition, believe that there are no simple rules, but there is functional pressure for a language to be efficient (to generate and parse)</a:t>
            </a:r>
          </a:p>
          <a:p>
            <a:pPr lvl="2"/>
            <a:r>
              <a:rPr lang="en-US" dirty="0"/>
              <a:t>They would then claim that certain combinations of what Baker thinks of as rules and parameters do a better job than others</a:t>
            </a:r>
          </a:p>
          <a:p>
            <a:pPr lvl="2"/>
            <a:r>
              <a:rPr lang="en-US" dirty="0"/>
              <a:t>Functionalists tend to see continuous variation across languages; here, Baker disagrees with them strenuously, claiming that this does not fit empirical evidence</a:t>
            </a:r>
          </a:p>
        </p:txBody>
      </p:sp>
    </p:spTree>
    <p:extLst>
      <p:ext uri="{BB962C8B-B14F-4D97-AF65-F5344CB8AC3E}">
        <p14:creationId xmlns:p14="http://schemas.microsoft.com/office/powerpoint/2010/main" val="3384164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13960-7622-4F18-A551-632D9E1F640D}"/>
              </a:ext>
            </a:extLst>
          </p:cNvPr>
          <p:cNvSpPr>
            <a:spLocks noGrp="1"/>
          </p:cNvSpPr>
          <p:nvPr>
            <p:ph type="title"/>
          </p:nvPr>
        </p:nvSpPr>
        <p:spPr/>
        <p:txBody>
          <a:bodyPr/>
          <a:lstStyle/>
          <a:p>
            <a:r>
              <a:rPr lang="en-US" dirty="0"/>
              <a:t>If Baker is Wrong</a:t>
            </a:r>
          </a:p>
        </p:txBody>
      </p:sp>
      <p:sp>
        <p:nvSpPr>
          <p:cNvPr id="3" name="Content Placeholder 2">
            <a:extLst>
              <a:ext uri="{FF2B5EF4-FFF2-40B4-BE49-F238E27FC236}">
                <a16:creationId xmlns:a16="http://schemas.microsoft.com/office/drawing/2014/main" id="{8F816C77-ADC8-4CE9-94C9-F6FAB8BBC61D}"/>
              </a:ext>
            </a:extLst>
          </p:cNvPr>
          <p:cNvSpPr>
            <a:spLocks noGrp="1"/>
          </p:cNvSpPr>
          <p:nvPr>
            <p:ph idx="1"/>
          </p:nvPr>
        </p:nvSpPr>
        <p:spPr/>
        <p:txBody>
          <a:bodyPr>
            <a:normAutofit fontScale="70000" lnSpcReduction="20000"/>
          </a:bodyPr>
          <a:lstStyle/>
          <a:p>
            <a:r>
              <a:rPr lang="en-US" dirty="0"/>
              <a:t>If Baker is wrong about parameters, we need another explanation for the fact that a high majority of languages resemble either English or Japanese in seven seemingly different ways</a:t>
            </a:r>
          </a:p>
          <a:p>
            <a:r>
              <a:rPr lang="en-US" dirty="0"/>
              <a:t>Some might argue that languages evolve, and that the languages that share all seven features in common are historically (or perhaps culturally) related to each other</a:t>
            </a:r>
          </a:p>
          <a:p>
            <a:r>
              <a:rPr lang="en-US" dirty="0"/>
              <a:t>Baker convincingly argues that this is simply not the case</a:t>
            </a:r>
          </a:p>
          <a:p>
            <a:r>
              <a:rPr lang="en-US" dirty="0"/>
              <a:t>He points out that very similar grammars exist all over the world in languages that are not historically related to each other</a:t>
            </a:r>
          </a:p>
          <a:p>
            <a:r>
              <a:rPr lang="en-US" dirty="0"/>
              <a:t>On the flip side, Baker claims that languages that are historically related to each other (and that therefore have similar lexicons) often have very different grammars</a:t>
            </a:r>
          </a:p>
          <a:p>
            <a:r>
              <a:rPr lang="en-US" dirty="0"/>
              <a:t>In "The Atoms of Language", Baker also documents how some languages have changed over time</a:t>
            </a:r>
          </a:p>
          <a:p>
            <a:r>
              <a:rPr lang="en-US" dirty="0"/>
              <a:t>A language might even flip the value of head directionality or polysynthesis parameters over time</a:t>
            </a:r>
          </a:p>
          <a:p>
            <a:r>
              <a:rPr lang="en-US" dirty="0"/>
              <a:t>I add: I think this last point might help explain why some languages (a small percentage) might not exhibit one of the two word patterns of English or Japanese at some point in their history</a:t>
            </a:r>
          </a:p>
        </p:txBody>
      </p:sp>
    </p:spTree>
    <p:extLst>
      <p:ext uri="{BB962C8B-B14F-4D97-AF65-F5344CB8AC3E}">
        <p14:creationId xmlns:p14="http://schemas.microsoft.com/office/powerpoint/2010/main" val="1360339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53DE-21CB-42E7-82E4-5A446A95E6F3}"/>
              </a:ext>
            </a:extLst>
          </p:cNvPr>
          <p:cNvSpPr>
            <a:spLocks noGrp="1"/>
          </p:cNvSpPr>
          <p:nvPr>
            <p:ph type="title"/>
          </p:nvPr>
        </p:nvSpPr>
        <p:spPr/>
        <p:txBody>
          <a:bodyPr/>
          <a:lstStyle/>
          <a:p>
            <a:r>
              <a:rPr lang="en-US" dirty="0"/>
              <a:t>Considering How Children Learn Language</a:t>
            </a:r>
          </a:p>
        </p:txBody>
      </p:sp>
      <p:sp>
        <p:nvSpPr>
          <p:cNvPr id="3" name="Content Placeholder 2">
            <a:extLst>
              <a:ext uri="{FF2B5EF4-FFF2-40B4-BE49-F238E27FC236}">
                <a16:creationId xmlns:a16="http://schemas.microsoft.com/office/drawing/2014/main" id="{81892B93-FA6F-449F-89AE-B0022CFF383E}"/>
              </a:ext>
            </a:extLst>
          </p:cNvPr>
          <p:cNvSpPr>
            <a:spLocks noGrp="1"/>
          </p:cNvSpPr>
          <p:nvPr>
            <p:ph idx="1"/>
          </p:nvPr>
        </p:nvSpPr>
        <p:spPr/>
        <p:txBody>
          <a:bodyPr>
            <a:normAutofit fontScale="62500" lnSpcReduction="20000"/>
          </a:bodyPr>
          <a:lstStyle/>
          <a:p>
            <a:r>
              <a:rPr lang="en-US" dirty="0"/>
              <a:t>If Baker is correct, this may help explain one of the major mysteries about how children learn language</a:t>
            </a:r>
          </a:p>
          <a:p>
            <a:r>
              <a:rPr lang="en-US" dirty="0"/>
              <a:t>Without parameters, the seven differences between Japanese and English should be able to exist in 128 possible combinations instead of 2 (and Baker gives other similar examples in his book)</a:t>
            </a:r>
          </a:p>
          <a:p>
            <a:r>
              <a:rPr lang="en-US" dirty="0"/>
              <a:t>Indeed, the number of logically possible consistent grammars that could potentially exist is much higher than the number of languages in the world</a:t>
            </a:r>
          </a:p>
          <a:p>
            <a:r>
              <a:rPr lang="en-US" dirty="0"/>
              <a:t>Many linguists (Chomsky included) have argued that without a universal grammar, a "poverty of stimulus" would make it impossible for children to learn language</a:t>
            </a:r>
          </a:p>
          <a:p>
            <a:r>
              <a:rPr lang="en-US" dirty="0"/>
              <a:t>With a universal grammar, Pinker's "language instinct", and built-in, innate assumptions about the possible grammars of language, the task (while still difficult) becomes simpler</a:t>
            </a:r>
          </a:p>
          <a:p>
            <a:r>
              <a:rPr lang="en-US" dirty="0"/>
              <a:t>With parameters, it becomes simpler still; subconsciously, children only need to notice enough examples language to set the parameters of a universal grammar</a:t>
            </a:r>
          </a:p>
          <a:p>
            <a:r>
              <a:rPr lang="en-US" dirty="0"/>
              <a:t>First, they learn phonemes, then words (discussed as part of a previous topic), then they recognize phrases, then they notice the relationships between words and phrases</a:t>
            </a:r>
          </a:p>
          <a:p>
            <a:r>
              <a:rPr lang="en-US" dirty="0"/>
              <a:t>On the other hand, in my opinion, Baker's theory may not explain how bilingual (or, more generally, multilingual) babies learn multiple languages (I have not seen anything by him attempting to explain this)</a:t>
            </a:r>
          </a:p>
        </p:txBody>
      </p:sp>
    </p:spTree>
    <p:extLst>
      <p:ext uri="{BB962C8B-B14F-4D97-AF65-F5344CB8AC3E}">
        <p14:creationId xmlns:p14="http://schemas.microsoft.com/office/powerpoint/2010/main" val="893272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E2279-7EF5-4F61-B525-F45FA9C0EB95}"/>
              </a:ext>
            </a:extLst>
          </p:cNvPr>
          <p:cNvSpPr>
            <a:spLocks noGrp="1"/>
          </p:cNvSpPr>
          <p:nvPr>
            <p:ph type="title"/>
          </p:nvPr>
        </p:nvSpPr>
        <p:spPr/>
        <p:txBody>
          <a:bodyPr/>
          <a:lstStyle/>
          <a:p>
            <a:r>
              <a:rPr lang="en-US" dirty="0"/>
              <a:t>Descriptive vs. Prescriptive Grammars</a:t>
            </a:r>
          </a:p>
        </p:txBody>
      </p:sp>
      <p:sp>
        <p:nvSpPr>
          <p:cNvPr id="3" name="Content Placeholder 2">
            <a:extLst>
              <a:ext uri="{FF2B5EF4-FFF2-40B4-BE49-F238E27FC236}">
                <a16:creationId xmlns:a16="http://schemas.microsoft.com/office/drawing/2014/main" id="{FBBC9DA1-E0E7-46AF-ADD8-2C4B452EF515}"/>
              </a:ext>
            </a:extLst>
          </p:cNvPr>
          <p:cNvSpPr>
            <a:spLocks noGrp="1"/>
          </p:cNvSpPr>
          <p:nvPr>
            <p:ph idx="1"/>
          </p:nvPr>
        </p:nvSpPr>
        <p:spPr/>
        <p:txBody>
          <a:bodyPr>
            <a:normAutofit fontScale="70000" lnSpcReduction="20000"/>
          </a:bodyPr>
          <a:lstStyle/>
          <a:p>
            <a:r>
              <a:rPr lang="en-US" dirty="0"/>
              <a:t>For our last subtopic, I want to address the question of whether grammars should be considered </a:t>
            </a:r>
            <a:r>
              <a:rPr lang="en-US" b="1" dirty="0"/>
              <a:t>descriptive</a:t>
            </a:r>
            <a:r>
              <a:rPr lang="en-US" dirty="0"/>
              <a:t> or </a:t>
            </a:r>
            <a:r>
              <a:rPr lang="en-US" b="1" dirty="0"/>
              <a:t>prescriptive</a:t>
            </a:r>
          </a:p>
          <a:p>
            <a:r>
              <a:rPr lang="en-US" dirty="0"/>
              <a:t>It seems clear to me that most modern linguists, including Baker and Pinker, strive to create grammars that are descriptive</a:t>
            </a:r>
          </a:p>
          <a:p>
            <a:r>
              <a:rPr lang="en-US" dirty="0"/>
              <a:t>Returning to content from "The Language Instinct", my favorite chapter is Chapter 12, which Pinker titles "The Language Mavens"</a:t>
            </a:r>
          </a:p>
          <a:p>
            <a:r>
              <a:rPr lang="en-US" dirty="0"/>
              <a:t>Pinker steals the term from the self-given title of a New York Times columnist who often used his columns to complain about what the journalist perceived to be the decay of the English language</a:t>
            </a:r>
          </a:p>
          <a:p>
            <a:r>
              <a:rPr lang="en-US" dirty="0"/>
              <a:t>Pinker spends close to 40 pages mercilessly mocking anyone who believes that grammar should be prescriptive or who complains about the way that portions of society speak</a:t>
            </a:r>
          </a:p>
          <a:p>
            <a:r>
              <a:rPr lang="en-US" dirty="0"/>
              <a:t>Pinker compares such a view to someone who would complain that a dolphin does not swim properly, or that a bird does not build its nest properly</a:t>
            </a:r>
          </a:p>
          <a:p>
            <a:r>
              <a:rPr lang="en-US" dirty="0"/>
              <a:t>Pinker writes, "The way to determine whether a construction is 'grammatical' is to find people who speak the language and ask them."</a:t>
            </a:r>
          </a:p>
        </p:txBody>
      </p:sp>
    </p:spTree>
    <p:extLst>
      <p:ext uri="{BB962C8B-B14F-4D97-AF65-F5344CB8AC3E}">
        <p14:creationId xmlns:p14="http://schemas.microsoft.com/office/powerpoint/2010/main" val="3322438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D97D-609D-4496-84FA-51B278790C7D}"/>
              </a:ext>
            </a:extLst>
          </p:cNvPr>
          <p:cNvSpPr>
            <a:spLocks noGrp="1"/>
          </p:cNvSpPr>
          <p:nvPr>
            <p:ph type="title"/>
          </p:nvPr>
        </p:nvSpPr>
        <p:spPr/>
        <p:txBody>
          <a:bodyPr/>
          <a:lstStyle/>
          <a:p>
            <a:r>
              <a:rPr lang="en-US" dirty="0"/>
              <a:t>Some Silly Rules (according to Pinker)</a:t>
            </a:r>
          </a:p>
        </p:txBody>
      </p:sp>
      <p:sp>
        <p:nvSpPr>
          <p:cNvPr id="3" name="Content Placeholder 2">
            <a:extLst>
              <a:ext uri="{FF2B5EF4-FFF2-40B4-BE49-F238E27FC236}">
                <a16:creationId xmlns:a16="http://schemas.microsoft.com/office/drawing/2014/main" id="{47FD1706-F326-492F-BC5C-CF53A025793D}"/>
              </a:ext>
            </a:extLst>
          </p:cNvPr>
          <p:cNvSpPr>
            <a:spLocks noGrp="1"/>
          </p:cNvSpPr>
          <p:nvPr>
            <p:ph idx="1"/>
          </p:nvPr>
        </p:nvSpPr>
        <p:spPr/>
        <p:txBody>
          <a:bodyPr>
            <a:normAutofit fontScale="77500" lnSpcReduction="20000"/>
          </a:bodyPr>
          <a:lstStyle/>
          <a:p>
            <a:r>
              <a:rPr lang="en-US" dirty="0"/>
              <a:t>Pinker proceeds to discuss many of the so-called grammar rules (rules that I learned at one time or another) and explains why he considers them nonsensical</a:t>
            </a:r>
          </a:p>
          <a:p>
            <a:r>
              <a:rPr lang="en-US" dirty="0"/>
              <a:t>Here are just a few of many examples:</a:t>
            </a:r>
          </a:p>
          <a:p>
            <a:pPr lvl="1"/>
            <a:r>
              <a:rPr lang="en-US" dirty="0"/>
              <a:t>Pinker claims it is often fine to end a sentence with a preposition (he mentions a witticism that might have originated from Winston Churchill: "It is a rule up with which we should not put")</a:t>
            </a:r>
          </a:p>
          <a:p>
            <a:pPr lvl="1"/>
            <a:r>
              <a:rPr lang="en-US" dirty="0"/>
              <a:t>Pinker claims it is fine that certain dialects of English use double negatives (he says this was the norm in Middle English, and is still the norm in some languages)</a:t>
            </a:r>
          </a:p>
          <a:p>
            <a:pPr lvl="1"/>
            <a:r>
              <a:rPr lang="en-US" dirty="0"/>
              <a:t>To people who complain that "I could care less" should be "I couldn't care less", Pinker says that "I could care less" is obviously sarcastic and that the complainers lack a sense of humor</a:t>
            </a:r>
          </a:p>
          <a:p>
            <a:pPr lvl="1"/>
            <a:r>
              <a:rPr lang="en-US" dirty="0"/>
              <a:t>To those who complain that "everyone" should always be treated as a singular noun, Pinker poses the sentence "Mary saw everyone before John noticed them" and asks how to fix it</a:t>
            </a:r>
          </a:p>
          <a:p>
            <a:pPr lvl="1"/>
            <a:r>
              <a:rPr lang="en-US" dirty="0"/>
              <a:t>Pinker believes that the use of "whom" in English will soon be a thing of the past, and he says this is no big deal</a:t>
            </a:r>
          </a:p>
          <a:p>
            <a:pPr lvl="1"/>
            <a:r>
              <a:rPr lang="en-US" dirty="0"/>
              <a:t>Related to this last point, Pinker points out that "ye" used to be the subject form of "you", and now that "you" is used for both subjects and objects, we are no worse off</a:t>
            </a:r>
          </a:p>
          <a:p>
            <a:r>
              <a:rPr lang="en-US" dirty="0"/>
              <a:t>Note that I still might sometimes "correct" some "improper usages" related to these issues if I encounter them in essays, even though I no longer consider them to be wrong</a:t>
            </a:r>
          </a:p>
        </p:txBody>
      </p:sp>
    </p:spTree>
    <p:extLst>
      <p:ext uri="{BB962C8B-B14F-4D97-AF65-F5344CB8AC3E}">
        <p14:creationId xmlns:p14="http://schemas.microsoft.com/office/powerpoint/2010/main" val="1221656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3439</Words>
  <Application>Microsoft Office PowerPoint</Application>
  <PresentationFormat>Widescreen</PresentationFormat>
  <Paragraphs>148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ECE467: Natural Language Processing</vt:lpstr>
      <vt:lpstr>Universal Grammar</vt:lpstr>
      <vt:lpstr>Pidgins and Creole languages</vt:lpstr>
      <vt:lpstr>Similarities Between Languages</vt:lpstr>
      <vt:lpstr>Translating Between Languages</vt:lpstr>
      <vt:lpstr>The Code Talker Paradox</vt:lpstr>
      <vt:lpstr>Comparing Japanese and English Grammar</vt:lpstr>
      <vt:lpstr>Seven Apparent Grammatical Differences</vt:lpstr>
      <vt:lpstr>Grammatical Differences Summarized</vt:lpstr>
      <vt:lpstr>Statistics Related to the Seven Differences</vt:lpstr>
      <vt:lpstr>Baker's Explanation</vt:lpstr>
      <vt:lpstr>Baker's Head Directionality Parameter</vt:lpstr>
      <vt:lpstr>Possible Parameters (speculated by Baker)</vt:lpstr>
      <vt:lpstr>Some Alternative Views (according to Baker)</vt:lpstr>
      <vt:lpstr>If Baker is Wrong</vt:lpstr>
      <vt:lpstr>Considering How Children Learn Language</vt:lpstr>
      <vt:lpstr>Descriptive vs. Prescriptive Grammars</vt:lpstr>
      <vt:lpstr>Some Silly Rules (according to Pinker)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 Sable</dc:creator>
  <cp:lastModifiedBy>Carl Sable</cp:lastModifiedBy>
  <cp:revision>29</cp:revision>
  <dcterms:created xsi:type="dcterms:W3CDTF">2021-03-09T18:19:12Z</dcterms:created>
  <dcterms:modified xsi:type="dcterms:W3CDTF">2022-02-24T03:56:45Z</dcterms:modified>
</cp:coreProperties>
</file>