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7" r:id="rId10"/>
    <p:sldId id="264" r:id="rId11"/>
    <p:sldId id="265" r:id="rId12"/>
    <p:sldId id="266" r:id="rId13"/>
    <p:sldId id="269" r:id="rId14"/>
    <p:sldId id="268" r:id="rId15"/>
    <p:sldId id="270" r:id="rId16"/>
    <p:sldId id="272" r:id="rId17"/>
    <p:sldId id="271"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47D72-7146-46DA-B1A8-60BF484C74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9B8ED0-C5CF-45A3-A713-B553DAB3A8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604EF7-A3DA-4899-A6CB-39B3AF93B436}"/>
              </a:ext>
            </a:extLst>
          </p:cNvPr>
          <p:cNvSpPr>
            <a:spLocks noGrp="1"/>
          </p:cNvSpPr>
          <p:nvPr>
            <p:ph type="dt" sz="half" idx="10"/>
          </p:nvPr>
        </p:nvSpPr>
        <p:spPr/>
        <p:txBody>
          <a:bodyPr/>
          <a:lstStyle/>
          <a:p>
            <a:fld id="{7DC7C445-3E95-4AF8-9F26-36F0726B25E6}" type="datetimeFigureOut">
              <a:rPr lang="en-US" smtClean="0"/>
              <a:t>1/25/2022</a:t>
            </a:fld>
            <a:endParaRPr lang="en-US"/>
          </a:p>
        </p:txBody>
      </p:sp>
      <p:sp>
        <p:nvSpPr>
          <p:cNvPr id="5" name="Footer Placeholder 4">
            <a:extLst>
              <a:ext uri="{FF2B5EF4-FFF2-40B4-BE49-F238E27FC236}">
                <a16:creationId xmlns:a16="http://schemas.microsoft.com/office/drawing/2014/main" id="{411D53E3-6564-4DA6-AB8B-0FBAD8C052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A4029E-C6C4-4B72-92D7-AD0DB4B7D352}"/>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3706209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6F20D-854B-41BD-8FA1-30B7C11AF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DFE567-A8D2-42FC-8EB0-BE1D65455C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D681AB-2F3A-44FD-8213-433C4678F4DE}"/>
              </a:ext>
            </a:extLst>
          </p:cNvPr>
          <p:cNvSpPr>
            <a:spLocks noGrp="1"/>
          </p:cNvSpPr>
          <p:nvPr>
            <p:ph type="dt" sz="half" idx="10"/>
          </p:nvPr>
        </p:nvSpPr>
        <p:spPr/>
        <p:txBody>
          <a:bodyPr/>
          <a:lstStyle/>
          <a:p>
            <a:fld id="{7DC7C445-3E95-4AF8-9F26-36F0726B25E6}" type="datetimeFigureOut">
              <a:rPr lang="en-US" smtClean="0"/>
              <a:t>1/25/2022</a:t>
            </a:fld>
            <a:endParaRPr lang="en-US"/>
          </a:p>
        </p:txBody>
      </p:sp>
      <p:sp>
        <p:nvSpPr>
          <p:cNvPr id="5" name="Footer Placeholder 4">
            <a:extLst>
              <a:ext uri="{FF2B5EF4-FFF2-40B4-BE49-F238E27FC236}">
                <a16:creationId xmlns:a16="http://schemas.microsoft.com/office/drawing/2014/main" id="{B369BB27-2F75-45A0-8586-EC2C35F341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9EBCFA-8237-4976-9B41-F88FAEB9D92A}"/>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17778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09E70-DBDF-43B1-BAA7-4EA9FB96B8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560A173-FE91-45C4-BCA0-DD2325FD3B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9D014F-B85C-42FD-B246-FCC37170378B}"/>
              </a:ext>
            </a:extLst>
          </p:cNvPr>
          <p:cNvSpPr>
            <a:spLocks noGrp="1"/>
          </p:cNvSpPr>
          <p:nvPr>
            <p:ph type="dt" sz="half" idx="10"/>
          </p:nvPr>
        </p:nvSpPr>
        <p:spPr/>
        <p:txBody>
          <a:bodyPr/>
          <a:lstStyle/>
          <a:p>
            <a:fld id="{7DC7C445-3E95-4AF8-9F26-36F0726B25E6}" type="datetimeFigureOut">
              <a:rPr lang="en-US" smtClean="0"/>
              <a:t>1/25/2022</a:t>
            </a:fld>
            <a:endParaRPr lang="en-US"/>
          </a:p>
        </p:txBody>
      </p:sp>
      <p:sp>
        <p:nvSpPr>
          <p:cNvPr id="5" name="Footer Placeholder 4">
            <a:extLst>
              <a:ext uri="{FF2B5EF4-FFF2-40B4-BE49-F238E27FC236}">
                <a16:creationId xmlns:a16="http://schemas.microsoft.com/office/drawing/2014/main" id="{02740074-610A-4735-AE45-F660A669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D14F02-A2E1-49B6-98AF-25507F556FD4}"/>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3608171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C4C90-E119-45B8-8E06-AE61CC8DD6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A64BA9-40F6-4371-B221-9532D722B7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9E20E2-D7FB-4996-823D-EBBF49D056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DBA8CB-2228-40AC-83BC-5A187CA069B6}"/>
              </a:ext>
            </a:extLst>
          </p:cNvPr>
          <p:cNvSpPr>
            <a:spLocks noGrp="1"/>
          </p:cNvSpPr>
          <p:nvPr>
            <p:ph type="dt" sz="half" idx="10"/>
          </p:nvPr>
        </p:nvSpPr>
        <p:spPr/>
        <p:txBody>
          <a:bodyPr/>
          <a:lstStyle/>
          <a:p>
            <a:fld id="{7DC7C445-3E95-4AF8-9F26-36F0726B25E6}" type="datetimeFigureOut">
              <a:rPr lang="en-US" smtClean="0"/>
              <a:t>1/25/2022</a:t>
            </a:fld>
            <a:endParaRPr lang="en-US"/>
          </a:p>
        </p:txBody>
      </p:sp>
      <p:sp>
        <p:nvSpPr>
          <p:cNvPr id="6" name="Footer Placeholder 5">
            <a:extLst>
              <a:ext uri="{FF2B5EF4-FFF2-40B4-BE49-F238E27FC236}">
                <a16:creationId xmlns:a16="http://schemas.microsoft.com/office/drawing/2014/main" id="{54540229-6516-4D7A-B7A3-D86D304FCE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9800CB-BBBC-44B5-B1A8-829A9355C6EA}"/>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1564830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78D4F-7517-4951-811D-5D05180CA1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D58224-80F7-4423-839F-4339888DF6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35797F-E7E0-49FC-8F3A-2B5A45DDCC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EB8CB1-139D-4516-BC44-38992F93B6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270299-C6C8-4424-972C-945716D4FF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9CD0A33-FE70-4435-9061-C09834C8C5D2}"/>
              </a:ext>
            </a:extLst>
          </p:cNvPr>
          <p:cNvSpPr>
            <a:spLocks noGrp="1"/>
          </p:cNvSpPr>
          <p:nvPr>
            <p:ph type="dt" sz="half" idx="10"/>
          </p:nvPr>
        </p:nvSpPr>
        <p:spPr/>
        <p:txBody>
          <a:bodyPr/>
          <a:lstStyle/>
          <a:p>
            <a:fld id="{7DC7C445-3E95-4AF8-9F26-36F0726B25E6}" type="datetimeFigureOut">
              <a:rPr lang="en-US" smtClean="0"/>
              <a:t>1/25/2022</a:t>
            </a:fld>
            <a:endParaRPr lang="en-US"/>
          </a:p>
        </p:txBody>
      </p:sp>
      <p:sp>
        <p:nvSpPr>
          <p:cNvPr id="8" name="Footer Placeholder 7">
            <a:extLst>
              <a:ext uri="{FF2B5EF4-FFF2-40B4-BE49-F238E27FC236}">
                <a16:creationId xmlns:a16="http://schemas.microsoft.com/office/drawing/2014/main" id="{44C24CD1-BA52-4156-B0B7-FEC4D55E561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BD593E-5AA7-4C4B-A73A-F9FEB1186A70}"/>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2896745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4AE32-F130-4AD9-9488-23FF570C3A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02A384-C637-4E40-93C1-8F6C4B0A9C78}"/>
              </a:ext>
            </a:extLst>
          </p:cNvPr>
          <p:cNvSpPr>
            <a:spLocks noGrp="1"/>
          </p:cNvSpPr>
          <p:nvPr>
            <p:ph type="dt" sz="half" idx="10"/>
          </p:nvPr>
        </p:nvSpPr>
        <p:spPr/>
        <p:txBody>
          <a:bodyPr/>
          <a:lstStyle/>
          <a:p>
            <a:fld id="{7DC7C445-3E95-4AF8-9F26-36F0726B25E6}" type="datetimeFigureOut">
              <a:rPr lang="en-US" smtClean="0"/>
              <a:t>1/25/2022</a:t>
            </a:fld>
            <a:endParaRPr lang="en-US"/>
          </a:p>
        </p:txBody>
      </p:sp>
      <p:sp>
        <p:nvSpPr>
          <p:cNvPr id="4" name="Footer Placeholder 3">
            <a:extLst>
              <a:ext uri="{FF2B5EF4-FFF2-40B4-BE49-F238E27FC236}">
                <a16:creationId xmlns:a16="http://schemas.microsoft.com/office/drawing/2014/main" id="{D4713CED-134A-49BD-9D34-66973FF1FB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7D9786-0EE7-447E-8E1A-63653BF962A0}"/>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3215117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D4C634-3A11-43B8-8B65-74BF4439D3B7}"/>
              </a:ext>
            </a:extLst>
          </p:cNvPr>
          <p:cNvSpPr>
            <a:spLocks noGrp="1"/>
          </p:cNvSpPr>
          <p:nvPr>
            <p:ph type="dt" sz="half" idx="10"/>
          </p:nvPr>
        </p:nvSpPr>
        <p:spPr/>
        <p:txBody>
          <a:bodyPr/>
          <a:lstStyle/>
          <a:p>
            <a:fld id="{7DC7C445-3E95-4AF8-9F26-36F0726B25E6}" type="datetimeFigureOut">
              <a:rPr lang="en-US" smtClean="0"/>
              <a:t>1/25/2022</a:t>
            </a:fld>
            <a:endParaRPr lang="en-US"/>
          </a:p>
        </p:txBody>
      </p:sp>
      <p:sp>
        <p:nvSpPr>
          <p:cNvPr id="3" name="Footer Placeholder 2">
            <a:extLst>
              <a:ext uri="{FF2B5EF4-FFF2-40B4-BE49-F238E27FC236}">
                <a16:creationId xmlns:a16="http://schemas.microsoft.com/office/drawing/2014/main" id="{D07D271E-CDAD-403A-899A-DD48D6141F3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7D36C0-0378-44D7-A74C-6F2B6B55344E}"/>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1360514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CCB1F-A5A5-4EC2-A6B2-3E3549A535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A9FB0E-0C34-4C40-8558-21080D5BBF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8E5862-09E0-40A8-A289-E74EB0EE79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ABBF07-BBE0-477F-A1E2-DBD9608F581E}"/>
              </a:ext>
            </a:extLst>
          </p:cNvPr>
          <p:cNvSpPr>
            <a:spLocks noGrp="1"/>
          </p:cNvSpPr>
          <p:nvPr>
            <p:ph type="dt" sz="half" idx="10"/>
          </p:nvPr>
        </p:nvSpPr>
        <p:spPr/>
        <p:txBody>
          <a:bodyPr/>
          <a:lstStyle/>
          <a:p>
            <a:fld id="{7DC7C445-3E95-4AF8-9F26-36F0726B25E6}" type="datetimeFigureOut">
              <a:rPr lang="en-US" smtClean="0"/>
              <a:t>1/25/2022</a:t>
            </a:fld>
            <a:endParaRPr lang="en-US"/>
          </a:p>
        </p:txBody>
      </p:sp>
      <p:sp>
        <p:nvSpPr>
          <p:cNvPr id="6" name="Footer Placeholder 5">
            <a:extLst>
              <a:ext uri="{FF2B5EF4-FFF2-40B4-BE49-F238E27FC236}">
                <a16:creationId xmlns:a16="http://schemas.microsoft.com/office/drawing/2014/main" id="{80FA6169-CB6A-4943-822B-0312706EE3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E94B25-285F-4061-96C9-912B9AB4D1DE}"/>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1008274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454B8-45F3-43B7-B802-ED71E881F5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7F3625-FCD9-4C65-84B2-55D38DD8A9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A500A3-CB0C-41A4-B03E-7D20D76156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654044-865A-4A39-A525-7A106940C25D}"/>
              </a:ext>
            </a:extLst>
          </p:cNvPr>
          <p:cNvSpPr>
            <a:spLocks noGrp="1"/>
          </p:cNvSpPr>
          <p:nvPr>
            <p:ph type="dt" sz="half" idx="10"/>
          </p:nvPr>
        </p:nvSpPr>
        <p:spPr/>
        <p:txBody>
          <a:bodyPr/>
          <a:lstStyle/>
          <a:p>
            <a:fld id="{7DC7C445-3E95-4AF8-9F26-36F0726B25E6}" type="datetimeFigureOut">
              <a:rPr lang="en-US" smtClean="0"/>
              <a:t>1/25/2022</a:t>
            </a:fld>
            <a:endParaRPr lang="en-US"/>
          </a:p>
        </p:txBody>
      </p:sp>
      <p:sp>
        <p:nvSpPr>
          <p:cNvPr id="6" name="Footer Placeholder 5">
            <a:extLst>
              <a:ext uri="{FF2B5EF4-FFF2-40B4-BE49-F238E27FC236}">
                <a16:creationId xmlns:a16="http://schemas.microsoft.com/office/drawing/2014/main" id="{BCAEBBA9-CB85-4F69-828B-028787BDB6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653249-F754-4A98-B150-D5363FC34B0C}"/>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474124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9F61E-48B9-4A3D-80B8-CF0009FCF5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876D40-EE4B-4EAA-8918-BCA624C0A5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79834D-49D0-4012-A019-54A664CB2425}"/>
              </a:ext>
            </a:extLst>
          </p:cNvPr>
          <p:cNvSpPr>
            <a:spLocks noGrp="1"/>
          </p:cNvSpPr>
          <p:nvPr>
            <p:ph type="dt" sz="half" idx="10"/>
          </p:nvPr>
        </p:nvSpPr>
        <p:spPr/>
        <p:txBody>
          <a:bodyPr/>
          <a:lstStyle/>
          <a:p>
            <a:fld id="{7DC7C445-3E95-4AF8-9F26-36F0726B25E6}" type="datetimeFigureOut">
              <a:rPr lang="en-US" smtClean="0"/>
              <a:t>1/25/2022</a:t>
            </a:fld>
            <a:endParaRPr lang="en-US"/>
          </a:p>
        </p:txBody>
      </p:sp>
      <p:sp>
        <p:nvSpPr>
          <p:cNvPr id="5" name="Footer Placeholder 4">
            <a:extLst>
              <a:ext uri="{FF2B5EF4-FFF2-40B4-BE49-F238E27FC236}">
                <a16:creationId xmlns:a16="http://schemas.microsoft.com/office/drawing/2014/main" id="{D31A5C3D-5F56-4C2B-99AE-3B6A90A6E5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FFA7C2-2EA8-46F3-BA97-865DDD44DC23}"/>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1762378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CADF6A-18ED-4E5E-8E6E-94B01CB338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BCB9261-3194-4707-82E7-B88327985B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F5BC5A-376C-47F0-A805-BD4812E55A5D}"/>
              </a:ext>
            </a:extLst>
          </p:cNvPr>
          <p:cNvSpPr>
            <a:spLocks noGrp="1"/>
          </p:cNvSpPr>
          <p:nvPr>
            <p:ph type="dt" sz="half" idx="10"/>
          </p:nvPr>
        </p:nvSpPr>
        <p:spPr/>
        <p:txBody>
          <a:bodyPr/>
          <a:lstStyle/>
          <a:p>
            <a:fld id="{7DC7C445-3E95-4AF8-9F26-36F0726B25E6}" type="datetimeFigureOut">
              <a:rPr lang="en-US" smtClean="0"/>
              <a:t>1/25/2022</a:t>
            </a:fld>
            <a:endParaRPr lang="en-US"/>
          </a:p>
        </p:txBody>
      </p:sp>
      <p:sp>
        <p:nvSpPr>
          <p:cNvPr id="5" name="Footer Placeholder 4">
            <a:extLst>
              <a:ext uri="{FF2B5EF4-FFF2-40B4-BE49-F238E27FC236}">
                <a16:creationId xmlns:a16="http://schemas.microsoft.com/office/drawing/2014/main" id="{D26E3FF2-9B96-4F59-B4CC-CF9158755B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AB71FA-CD04-4422-9A49-CB834AADEC38}"/>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2889309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4E1AE9-EA2B-4A3F-ABCE-7116C0AC9F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3DAA4B2-E08D-4EDC-AF5C-1B5F3F1508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D167E6-C5E9-4D7D-B868-096E20F21B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C7C445-3E95-4AF8-9F26-36F0726B25E6}" type="datetimeFigureOut">
              <a:rPr lang="en-US" smtClean="0"/>
              <a:t>1/25/2022</a:t>
            </a:fld>
            <a:endParaRPr lang="en-US"/>
          </a:p>
        </p:txBody>
      </p:sp>
      <p:sp>
        <p:nvSpPr>
          <p:cNvPr id="5" name="Footer Placeholder 4">
            <a:extLst>
              <a:ext uri="{FF2B5EF4-FFF2-40B4-BE49-F238E27FC236}">
                <a16:creationId xmlns:a16="http://schemas.microsoft.com/office/drawing/2014/main" id="{F5CF2A00-37CA-4D93-A1C0-BC9933468A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F56C36-63F9-47B5-BC65-E7A407EFC9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ED0C33-8823-41E0-9787-17195F01D839}" type="slidenum">
              <a:rPr lang="en-US" smtClean="0"/>
              <a:t>‹#›</a:t>
            </a:fld>
            <a:endParaRPr lang="en-US"/>
          </a:p>
        </p:txBody>
      </p:sp>
    </p:spTree>
    <p:extLst>
      <p:ext uri="{BB962C8B-B14F-4D97-AF65-F5344CB8AC3E}">
        <p14:creationId xmlns:p14="http://schemas.microsoft.com/office/powerpoint/2010/main" val="42568031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fontScale="85000" lnSpcReduction="10000"/>
          </a:bodyPr>
          <a:lstStyle/>
          <a:p>
            <a:r>
              <a:rPr lang="en-US" sz="6000" dirty="0"/>
              <a:t>N-Grams and</a:t>
            </a:r>
          </a:p>
          <a:p>
            <a:r>
              <a:rPr lang="en-US" sz="6000" dirty="0"/>
              <a:t>Conventional Language Models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7A0CF-93E9-467C-B5C1-6544F68D79FA}"/>
              </a:ext>
            </a:extLst>
          </p:cNvPr>
          <p:cNvSpPr>
            <a:spLocks noGrp="1"/>
          </p:cNvSpPr>
          <p:nvPr>
            <p:ph type="title"/>
          </p:nvPr>
        </p:nvSpPr>
        <p:spPr/>
        <p:txBody>
          <a:bodyPr/>
          <a:lstStyle/>
          <a:p>
            <a:r>
              <a:rPr lang="en-US" dirty="0"/>
              <a:t>N-grams and N-gram Models</a:t>
            </a:r>
          </a:p>
        </p:txBody>
      </p:sp>
      <p:sp>
        <p:nvSpPr>
          <p:cNvPr id="3" name="Content Placeholder 2">
            <a:extLst>
              <a:ext uri="{FF2B5EF4-FFF2-40B4-BE49-F238E27FC236}">
                <a16:creationId xmlns:a16="http://schemas.microsoft.com/office/drawing/2014/main" id="{5D2A46BD-0858-4923-A395-BFD66FD15C2D}"/>
              </a:ext>
            </a:extLst>
          </p:cNvPr>
          <p:cNvSpPr>
            <a:spLocks noGrp="1"/>
          </p:cNvSpPr>
          <p:nvPr>
            <p:ph idx="1"/>
          </p:nvPr>
        </p:nvSpPr>
        <p:spPr/>
        <p:txBody>
          <a:bodyPr>
            <a:normAutofit fontScale="62500" lnSpcReduction="20000"/>
          </a:bodyPr>
          <a:lstStyle/>
          <a:p>
            <a:r>
              <a:rPr lang="en-US" dirty="0"/>
              <a:t>This topic is largely based on Chapter 3 of the textbook, titled "N-gram Language Models"</a:t>
            </a:r>
          </a:p>
          <a:p>
            <a:r>
              <a:rPr lang="en-US" dirty="0"/>
              <a:t>An </a:t>
            </a:r>
            <a:r>
              <a:rPr lang="en-US" b="1" dirty="0"/>
              <a:t>N-gram</a:t>
            </a:r>
            <a:r>
              <a:rPr lang="en-US" dirty="0"/>
              <a:t> (or </a:t>
            </a:r>
            <a:r>
              <a:rPr lang="en-US" b="1" dirty="0"/>
              <a:t>n-gram</a:t>
            </a:r>
            <a:r>
              <a:rPr lang="en-US" dirty="0"/>
              <a:t>) is a sequence of N tokens</a:t>
            </a:r>
          </a:p>
          <a:p>
            <a:r>
              <a:rPr lang="en-US" dirty="0"/>
              <a:t>Common N-grams include 2-grams (</a:t>
            </a:r>
            <a:r>
              <a:rPr lang="en-US" b="1" dirty="0"/>
              <a:t>bigrams</a:t>
            </a:r>
            <a:r>
              <a:rPr lang="en-US" dirty="0"/>
              <a:t>) and 3-grams (</a:t>
            </a:r>
            <a:r>
              <a:rPr lang="en-US" b="1" dirty="0"/>
              <a:t>trigrams</a:t>
            </a:r>
            <a:r>
              <a:rPr lang="en-US" dirty="0"/>
              <a:t>)</a:t>
            </a:r>
          </a:p>
          <a:p>
            <a:r>
              <a:rPr lang="en-US" dirty="0"/>
              <a:t>Single tokens are sometimes called </a:t>
            </a:r>
            <a:r>
              <a:rPr lang="en-US" b="1" dirty="0"/>
              <a:t>unigrams</a:t>
            </a:r>
          </a:p>
          <a:p>
            <a:r>
              <a:rPr lang="en-US" dirty="0"/>
              <a:t>In NLP, the tokens are commonly words, but they could be characters, word embeddings, etc.; we'll assume words for now</a:t>
            </a:r>
          </a:p>
          <a:p>
            <a:r>
              <a:rPr lang="en-US" dirty="0"/>
              <a:t>An </a:t>
            </a:r>
            <a:r>
              <a:rPr lang="en-US" b="1" dirty="0"/>
              <a:t>N-gram model</a:t>
            </a:r>
            <a:r>
              <a:rPr lang="en-US" dirty="0"/>
              <a:t> computes the probabilities of each possible final token of an N-gram given the previous N-1 tokens</a:t>
            </a:r>
          </a:p>
          <a:p>
            <a:r>
              <a:rPr lang="en-US" dirty="0"/>
              <a:t>Therefore, in NLP, an N-gram model is often used to estimate the probability of a word given the N-1 previous words</a:t>
            </a:r>
          </a:p>
          <a:p>
            <a:r>
              <a:rPr lang="en-US" dirty="0"/>
              <a:t>The previous edition of the book stated: "…the N-gram model is one of the most important tools in speech and language processing."</a:t>
            </a:r>
          </a:p>
          <a:p>
            <a:r>
              <a:rPr lang="en-US" dirty="0"/>
              <a:t>This sentence has been dropped in the current edition, probably because many tasks that used to partially rely on N-gram models now use deep learning techniques instead</a:t>
            </a:r>
          </a:p>
          <a:p>
            <a:r>
              <a:rPr lang="en-US" dirty="0"/>
              <a:t>The current edition of the textbook states that N-gram models "are an important foundational tool for understanding the fundamental concepts of language modeling"</a:t>
            </a:r>
          </a:p>
        </p:txBody>
      </p:sp>
    </p:spTree>
    <p:extLst>
      <p:ext uri="{BB962C8B-B14F-4D97-AF65-F5344CB8AC3E}">
        <p14:creationId xmlns:p14="http://schemas.microsoft.com/office/powerpoint/2010/main" val="242930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16C2B-2D5B-4B2A-855B-48C1711B4AF7}"/>
              </a:ext>
            </a:extLst>
          </p:cNvPr>
          <p:cNvSpPr>
            <a:spLocks noGrp="1"/>
          </p:cNvSpPr>
          <p:nvPr>
            <p:ph type="title"/>
          </p:nvPr>
        </p:nvSpPr>
        <p:spPr/>
        <p:txBody>
          <a:bodyPr/>
          <a:lstStyle/>
          <a:p>
            <a:r>
              <a:rPr lang="en-US" dirty="0"/>
              <a:t>Applications of N-gram Models</a:t>
            </a:r>
          </a:p>
        </p:txBody>
      </p:sp>
      <p:sp>
        <p:nvSpPr>
          <p:cNvPr id="3" name="Content Placeholder 2">
            <a:extLst>
              <a:ext uri="{FF2B5EF4-FFF2-40B4-BE49-F238E27FC236}">
                <a16:creationId xmlns:a16="http://schemas.microsoft.com/office/drawing/2014/main" id="{0AEE44B0-12C9-45CD-8EAA-BB08751E62D1}"/>
              </a:ext>
            </a:extLst>
          </p:cNvPr>
          <p:cNvSpPr>
            <a:spLocks noGrp="1"/>
          </p:cNvSpPr>
          <p:nvPr>
            <p:ph idx="1"/>
          </p:nvPr>
        </p:nvSpPr>
        <p:spPr/>
        <p:txBody>
          <a:bodyPr>
            <a:normAutofit lnSpcReduction="10000"/>
          </a:bodyPr>
          <a:lstStyle/>
          <a:p>
            <a:r>
              <a:rPr lang="en-US" dirty="0"/>
              <a:t>Applications that may rely on N-gram models include:</a:t>
            </a:r>
          </a:p>
          <a:p>
            <a:pPr lvl="1"/>
            <a:r>
              <a:rPr lang="en-US" dirty="0"/>
              <a:t>Speech recognition</a:t>
            </a:r>
          </a:p>
          <a:p>
            <a:pPr lvl="1"/>
            <a:r>
              <a:rPr lang="en-US" dirty="0"/>
              <a:t>Machine translation</a:t>
            </a:r>
          </a:p>
          <a:p>
            <a:pPr lvl="1"/>
            <a:r>
              <a:rPr lang="en-US" dirty="0"/>
              <a:t>Spelling correction</a:t>
            </a:r>
          </a:p>
          <a:p>
            <a:pPr lvl="1"/>
            <a:r>
              <a:rPr lang="en-US" dirty="0"/>
              <a:t>Grammatical error correction</a:t>
            </a:r>
          </a:p>
          <a:p>
            <a:pPr lvl="1"/>
            <a:r>
              <a:rPr lang="en-US" dirty="0"/>
              <a:t>Augmentative communication</a:t>
            </a:r>
          </a:p>
          <a:p>
            <a:pPr lvl="1"/>
            <a:r>
              <a:rPr lang="en-US" dirty="0"/>
              <a:t>POS tagging</a:t>
            </a:r>
          </a:p>
          <a:p>
            <a:pPr lvl="1"/>
            <a:r>
              <a:rPr lang="en-US" dirty="0"/>
              <a:t>Natural language generation</a:t>
            </a:r>
          </a:p>
          <a:p>
            <a:pPr lvl="1"/>
            <a:r>
              <a:rPr lang="en-US" dirty="0"/>
              <a:t>Predictive text input (e.g., for cell phones)</a:t>
            </a:r>
          </a:p>
          <a:p>
            <a:r>
              <a:rPr lang="en-US" dirty="0"/>
              <a:t>Modern approaches for some of these tasks now use deep learning approaches instead</a:t>
            </a:r>
          </a:p>
        </p:txBody>
      </p:sp>
    </p:spTree>
    <p:extLst>
      <p:ext uri="{BB962C8B-B14F-4D97-AF65-F5344CB8AC3E}">
        <p14:creationId xmlns:p14="http://schemas.microsoft.com/office/powerpoint/2010/main" val="1827937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8BFE4-81A5-4E52-B851-C75433C7F699}"/>
              </a:ext>
            </a:extLst>
          </p:cNvPr>
          <p:cNvSpPr>
            <a:spLocks noGrp="1"/>
          </p:cNvSpPr>
          <p:nvPr>
            <p:ph type="title"/>
          </p:nvPr>
        </p:nvSpPr>
        <p:spPr/>
        <p:txBody>
          <a:bodyPr/>
          <a:lstStyle/>
          <a:p>
            <a:r>
              <a:rPr lang="en-US" dirty="0"/>
              <a:t>Corpora</a:t>
            </a:r>
          </a:p>
        </p:txBody>
      </p:sp>
      <p:sp>
        <p:nvSpPr>
          <p:cNvPr id="3" name="Content Placeholder 2">
            <a:extLst>
              <a:ext uri="{FF2B5EF4-FFF2-40B4-BE49-F238E27FC236}">
                <a16:creationId xmlns:a16="http://schemas.microsoft.com/office/drawing/2014/main" id="{52FE09BB-4C3E-4ABB-93E8-1AE927F6DC63}"/>
              </a:ext>
            </a:extLst>
          </p:cNvPr>
          <p:cNvSpPr>
            <a:spLocks noGrp="1"/>
          </p:cNvSpPr>
          <p:nvPr>
            <p:ph idx="1"/>
          </p:nvPr>
        </p:nvSpPr>
        <p:spPr/>
        <p:txBody>
          <a:bodyPr>
            <a:normAutofit fontScale="62500" lnSpcReduction="20000"/>
          </a:bodyPr>
          <a:lstStyle/>
          <a:p>
            <a:r>
              <a:rPr lang="en-US" dirty="0"/>
              <a:t>Obtaining counts of things in a natural language can rely on a </a:t>
            </a:r>
            <a:r>
              <a:rPr lang="en-US" b="1" dirty="0"/>
              <a:t>corpus</a:t>
            </a:r>
            <a:r>
              <a:rPr lang="en-US" dirty="0"/>
              <a:t> (the plural is </a:t>
            </a:r>
            <a:r>
              <a:rPr lang="en-US" b="1" dirty="0"/>
              <a:t>corpora</a:t>
            </a:r>
            <a:r>
              <a:rPr lang="en-US" dirty="0"/>
              <a:t>)</a:t>
            </a:r>
          </a:p>
          <a:p>
            <a:r>
              <a:rPr lang="en-US" dirty="0"/>
              <a:t>For example, </a:t>
            </a:r>
            <a:r>
              <a:rPr lang="en-US" i="1" dirty="0"/>
              <a:t>the Brown corpus </a:t>
            </a:r>
            <a:r>
              <a:rPr lang="en-US" dirty="0"/>
              <a:t>is a million-word collection of 500 written texts from different genres (newspaper, fiction, non-fiction, academic, etc.)</a:t>
            </a:r>
          </a:p>
          <a:p>
            <a:r>
              <a:rPr lang="en-US" dirty="0"/>
              <a:t>The Brown corpus was assembled at Brown University in 1963-1964</a:t>
            </a:r>
          </a:p>
          <a:p>
            <a:r>
              <a:rPr lang="en-US" dirty="0"/>
              <a:t>The Brown corpus has 61,805 wordform types, 37,851 lemma types, 1 million wordform tokens</a:t>
            </a:r>
          </a:p>
          <a:p>
            <a:r>
              <a:rPr lang="en-US" dirty="0"/>
              <a:t>An example for spoken English is </a:t>
            </a:r>
            <a:r>
              <a:rPr lang="en-US" i="1" dirty="0"/>
              <a:t>the Switchboard corpus </a:t>
            </a:r>
            <a:r>
              <a:rPr lang="en-US" dirty="0"/>
              <a:t>of telephone conversations between strangers was collected in the early 1990s</a:t>
            </a:r>
          </a:p>
          <a:p>
            <a:r>
              <a:rPr lang="en-US" dirty="0"/>
              <a:t>The Switchboard corpus contains 2,430 conversations averaging 6 minute each</a:t>
            </a:r>
          </a:p>
          <a:p>
            <a:r>
              <a:rPr lang="en-US" dirty="0"/>
              <a:t>The textbook distinguishes between the number of types, or distinct words, in a corpus (a.k.a. the vocabulary size) from the number of tokens in the corpus (i.e., the total count of wordforms)</a:t>
            </a:r>
          </a:p>
          <a:p>
            <a:r>
              <a:rPr lang="en-US" dirty="0"/>
              <a:t>The Switchboard corpus has about 20,000 wordform types and about 3 million wordform tokens (both audio files and transcribed text files with time alignment and other metadata are available)</a:t>
            </a:r>
          </a:p>
          <a:p>
            <a:r>
              <a:rPr lang="en-US" dirty="0"/>
              <a:t>The previous edition of the textbook mentions a study by Gale and Church estimating that the vocabulary size grows with at least the square root of the number of tokens</a:t>
            </a:r>
          </a:p>
          <a:p>
            <a:r>
              <a:rPr lang="en-US" dirty="0"/>
              <a:t>In later topics, we will learn about </a:t>
            </a:r>
            <a:r>
              <a:rPr lang="en-US" i="1" dirty="0"/>
              <a:t>the Penn Treebank </a:t>
            </a:r>
            <a:r>
              <a:rPr lang="en-US" dirty="0"/>
              <a:t>(which Cooper now also has access to!)</a:t>
            </a:r>
          </a:p>
        </p:txBody>
      </p:sp>
    </p:spTree>
    <p:extLst>
      <p:ext uri="{BB962C8B-B14F-4D97-AF65-F5344CB8AC3E}">
        <p14:creationId xmlns:p14="http://schemas.microsoft.com/office/powerpoint/2010/main" val="4219585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B2C5B-5382-449C-8952-109835A1418B}"/>
              </a:ext>
            </a:extLst>
          </p:cNvPr>
          <p:cNvSpPr>
            <a:spLocks noGrp="1"/>
          </p:cNvSpPr>
          <p:nvPr>
            <p:ph type="title"/>
          </p:nvPr>
        </p:nvSpPr>
        <p:spPr/>
        <p:txBody>
          <a:bodyPr/>
          <a:lstStyle/>
          <a:p>
            <a:r>
              <a:rPr lang="en-US" dirty="0"/>
              <a:t>Words Revisited</a:t>
            </a:r>
          </a:p>
        </p:txBody>
      </p:sp>
      <p:sp>
        <p:nvSpPr>
          <p:cNvPr id="3" name="Content Placeholder 2">
            <a:extLst>
              <a:ext uri="{FF2B5EF4-FFF2-40B4-BE49-F238E27FC236}">
                <a16:creationId xmlns:a16="http://schemas.microsoft.com/office/drawing/2014/main" id="{41B2F5D0-35F4-4649-9602-26683A0D32B1}"/>
              </a:ext>
            </a:extLst>
          </p:cNvPr>
          <p:cNvSpPr>
            <a:spLocks noGrp="1"/>
          </p:cNvSpPr>
          <p:nvPr>
            <p:ph idx="1"/>
          </p:nvPr>
        </p:nvSpPr>
        <p:spPr/>
        <p:txBody>
          <a:bodyPr>
            <a:normAutofit fontScale="70000" lnSpcReduction="20000"/>
          </a:bodyPr>
          <a:lstStyle/>
          <a:p>
            <a:r>
              <a:rPr lang="en-US" dirty="0"/>
              <a:t>As mentioned in our previous topic, we need to decide what counts as a word before we apply </a:t>
            </a:r>
            <a:r>
              <a:rPr lang="en-US" i="1" dirty="0"/>
              <a:t>tokenization</a:t>
            </a:r>
            <a:r>
              <a:rPr lang="en-US" dirty="0"/>
              <a:t> and other steps of </a:t>
            </a:r>
            <a:r>
              <a:rPr lang="en-US" i="1" dirty="0"/>
              <a:t>text normalization</a:t>
            </a:r>
          </a:p>
          <a:p>
            <a:r>
              <a:rPr lang="en-US" dirty="0"/>
              <a:t>For some tasks, it might make sense to treat punctuation as separate words (e.g., this can help with sentence segmentation and POS tagging)</a:t>
            </a:r>
          </a:p>
          <a:p>
            <a:r>
              <a:rPr lang="en-US" dirty="0"/>
              <a:t>Some tasks are usually case-sensitive (e.g., POS tagging), but others are not (e.g., speech recognition); for case-insensitive tasks, all letters can be converted to the same case</a:t>
            </a:r>
          </a:p>
          <a:p>
            <a:r>
              <a:rPr lang="en-US" dirty="0"/>
              <a:t>Consider the spoken </a:t>
            </a:r>
            <a:r>
              <a:rPr lang="en-US" i="1" dirty="0"/>
              <a:t>utterance</a:t>
            </a:r>
            <a:r>
              <a:rPr lang="en-US" dirty="0"/>
              <a:t> "I do uh main- mainly business data processing" (taken from the Switchboard corpus)</a:t>
            </a:r>
          </a:p>
          <a:p>
            <a:pPr lvl="1"/>
            <a:r>
              <a:rPr lang="en-US" dirty="0"/>
              <a:t>Words like "uh" and "um" are fillers or filled pauses</a:t>
            </a:r>
          </a:p>
          <a:p>
            <a:pPr lvl="1"/>
            <a:r>
              <a:rPr lang="en-US" dirty="0"/>
              <a:t>The broken off word "main-" is a fragment</a:t>
            </a:r>
          </a:p>
          <a:p>
            <a:pPr lvl="1"/>
            <a:r>
              <a:rPr lang="en-US" dirty="0"/>
              <a:t>These are two kinds of disfluencies; some tasks remove disfluencies, some don't</a:t>
            </a:r>
          </a:p>
          <a:p>
            <a:r>
              <a:rPr lang="en-US" dirty="0"/>
              <a:t>We also learned in our last topic that for some tasks, it can be helpful to perform </a:t>
            </a:r>
            <a:r>
              <a:rPr lang="en-US" i="1" dirty="0"/>
              <a:t>lemmatization</a:t>
            </a:r>
            <a:r>
              <a:rPr lang="en-US" dirty="0"/>
              <a:t> or </a:t>
            </a:r>
            <a:r>
              <a:rPr lang="en-US" i="1" dirty="0"/>
              <a:t>stemming</a:t>
            </a:r>
          </a:p>
          <a:p>
            <a:r>
              <a:rPr lang="en-US" dirty="0"/>
              <a:t>Of course, when counting N-grams and computing N-gram probabilities based on a corpus, we need to use the same text normalization techniques that will be used for applications later</a:t>
            </a:r>
          </a:p>
        </p:txBody>
      </p:sp>
    </p:spTree>
    <p:extLst>
      <p:ext uri="{BB962C8B-B14F-4D97-AF65-F5344CB8AC3E}">
        <p14:creationId xmlns:p14="http://schemas.microsoft.com/office/powerpoint/2010/main" val="2059879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64080-5467-40F4-A0DB-D50B649AA6F5}"/>
              </a:ext>
            </a:extLst>
          </p:cNvPr>
          <p:cNvSpPr>
            <a:spLocks noGrp="1"/>
          </p:cNvSpPr>
          <p:nvPr>
            <p:ph type="title"/>
          </p:nvPr>
        </p:nvSpPr>
        <p:spPr/>
        <p:txBody>
          <a:bodyPr/>
          <a:lstStyle/>
          <a:p>
            <a:r>
              <a:rPr lang="en-US" dirty="0"/>
              <a:t>Estimating N-gram Probabilities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9637EC8-BE49-492C-A56B-827F44DFC243}"/>
                  </a:ext>
                </a:extLst>
              </p:cNvPr>
              <p:cNvSpPr>
                <a:spLocks noGrp="1"/>
              </p:cNvSpPr>
              <p:nvPr>
                <p:ph idx="1"/>
              </p:nvPr>
            </p:nvSpPr>
            <p:spPr/>
            <p:txBody>
              <a:bodyPr>
                <a:normAutofit fontScale="70000" lnSpcReduction="20000"/>
              </a:bodyPr>
              <a:lstStyle/>
              <a:p>
                <a:r>
                  <a:rPr lang="en-US" dirty="0"/>
                  <a:t>Recall that an N-gram model computes the probabilities of each possible final token of an N-gram given the previous tokens</a:t>
                </a:r>
              </a:p>
              <a:p>
                <a:r>
                  <a:rPr lang="en-US" dirty="0"/>
                  <a:t>One simple method for computing such N-gram probabilities (the probability of a word given some history) is to take a simple ratio of counts</a:t>
                </a:r>
              </a:p>
              <a:p>
                <a:r>
                  <a:rPr lang="en-US" dirty="0"/>
                  <a:t>Example:</a:t>
                </a:r>
              </a:p>
              <a:p>
                <a:pPr marL="0" indent="0">
                  <a:buNone/>
                </a:pPr>
                <a14:m>
                  <m:oMathPara xmlns:m="http://schemas.openxmlformats.org/officeDocument/2006/math">
                    <m:oMathParaPr>
                      <m:jc m:val="centerGroup"/>
                    </m:oMathParaPr>
                    <m:oMath xmlns:m="http://schemas.openxmlformats.org/officeDocument/2006/math">
                      <m:r>
                        <m:rPr>
                          <m:nor/>
                        </m:rPr>
                        <a:rPr lang="en-US"/>
                        <m:t>P</m:t>
                      </m:r>
                      <m:r>
                        <m:rPr>
                          <m:nor/>
                        </m:rPr>
                        <a:rPr lang="en-US"/>
                        <m:t>("</m:t>
                      </m:r>
                      <m:r>
                        <m:rPr>
                          <m:nor/>
                        </m:rPr>
                        <a:rPr lang="en-US"/>
                        <m:t>the</m:t>
                      </m:r>
                      <m:r>
                        <m:rPr>
                          <m:nor/>
                        </m:rPr>
                        <a:rPr lang="en-US"/>
                        <m:t>" | "</m:t>
                      </m:r>
                      <m:r>
                        <m:rPr>
                          <m:nor/>
                        </m:rPr>
                        <a:rPr lang="en-US"/>
                        <m:t>its</m:t>
                      </m:r>
                      <m:r>
                        <m:rPr>
                          <m:nor/>
                        </m:rPr>
                        <a:rPr lang="en-US"/>
                        <m:t> </m:t>
                      </m:r>
                      <m:r>
                        <m:rPr>
                          <m:nor/>
                        </m:rPr>
                        <a:rPr lang="en-US"/>
                        <m:t>water</m:t>
                      </m:r>
                      <m:r>
                        <m:rPr>
                          <m:nor/>
                        </m:rPr>
                        <a:rPr lang="en-US"/>
                        <m:t> </m:t>
                      </m:r>
                      <m:r>
                        <m:rPr>
                          <m:nor/>
                        </m:rPr>
                        <a:rPr lang="en-US"/>
                        <m:t>is</m:t>
                      </m:r>
                      <m:r>
                        <m:rPr>
                          <m:nor/>
                        </m:rPr>
                        <a:rPr lang="en-US"/>
                        <m:t> </m:t>
                      </m:r>
                      <m:r>
                        <m:rPr>
                          <m:nor/>
                        </m:rPr>
                        <a:rPr lang="en-US"/>
                        <m:t>so</m:t>
                      </m:r>
                      <m:r>
                        <m:rPr>
                          <m:nor/>
                        </m:rPr>
                        <a:rPr lang="en-US"/>
                        <m:t> </m:t>
                      </m:r>
                      <m:r>
                        <m:rPr>
                          <m:nor/>
                        </m:rPr>
                        <a:rPr lang="en-US"/>
                        <m:t>transparent</m:t>
                      </m:r>
                      <m:r>
                        <m:rPr>
                          <m:nor/>
                        </m:rPr>
                        <a:rPr lang="en-US"/>
                        <m:t> </m:t>
                      </m:r>
                      <m:r>
                        <m:rPr>
                          <m:nor/>
                        </m:rPr>
                        <a:rPr lang="en-US"/>
                        <m:t>that</m:t>
                      </m:r>
                      <m:r>
                        <m:rPr>
                          <m:nor/>
                        </m:rPr>
                        <a:rPr lang="en-US"/>
                        <m:t>")=</m:t>
                      </m:r>
                      <m:f>
                        <m:fPr>
                          <m:ctrlPr>
                            <a:rPr lang="en-US" b="0" i="1" smtClean="0">
                              <a:latin typeface="Cambria Math" panose="02040503050406030204" pitchFamily="18" charset="0"/>
                            </a:rPr>
                          </m:ctrlPr>
                        </m:fPr>
                        <m:num>
                          <m:r>
                            <m:rPr>
                              <m:nor/>
                            </m:rPr>
                            <a:rPr lang="en-US"/>
                            <m:t>C</m:t>
                          </m:r>
                          <m:r>
                            <m:rPr>
                              <m:nor/>
                            </m:rPr>
                            <a:rPr lang="en-US"/>
                            <m:t>("</m:t>
                          </m:r>
                          <m:r>
                            <m:rPr>
                              <m:nor/>
                            </m:rPr>
                            <a:rPr lang="en-US"/>
                            <m:t>its</m:t>
                          </m:r>
                          <m:r>
                            <m:rPr>
                              <m:nor/>
                            </m:rPr>
                            <a:rPr lang="en-US"/>
                            <m:t> </m:t>
                          </m:r>
                          <m:r>
                            <m:rPr>
                              <m:nor/>
                            </m:rPr>
                            <a:rPr lang="en-US"/>
                            <m:t>water</m:t>
                          </m:r>
                          <m:r>
                            <m:rPr>
                              <m:nor/>
                            </m:rPr>
                            <a:rPr lang="en-US"/>
                            <m:t> </m:t>
                          </m:r>
                          <m:r>
                            <m:rPr>
                              <m:nor/>
                            </m:rPr>
                            <a:rPr lang="en-US"/>
                            <m:t>is</m:t>
                          </m:r>
                          <m:r>
                            <m:rPr>
                              <m:nor/>
                            </m:rPr>
                            <a:rPr lang="en-US"/>
                            <m:t> </m:t>
                          </m:r>
                          <m:r>
                            <m:rPr>
                              <m:nor/>
                            </m:rPr>
                            <a:rPr lang="en-US"/>
                            <m:t>so</m:t>
                          </m:r>
                          <m:r>
                            <m:rPr>
                              <m:nor/>
                            </m:rPr>
                            <a:rPr lang="en-US"/>
                            <m:t> </m:t>
                          </m:r>
                          <m:r>
                            <m:rPr>
                              <m:nor/>
                            </m:rPr>
                            <a:rPr lang="en-US"/>
                            <m:t>transparent</m:t>
                          </m:r>
                          <m:r>
                            <m:rPr>
                              <m:nor/>
                            </m:rPr>
                            <a:rPr lang="en-US"/>
                            <m:t> </m:t>
                          </m:r>
                          <m:r>
                            <m:rPr>
                              <m:nor/>
                            </m:rPr>
                            <a:rPr lang="en-US"/>
                            <m:t>that</m:t>
                          </m:r>
                          <m:r>
                            <m:rPr>
                              <m:nor/>
                            </m:rPr>
                            <a:rPr lang="en-US"/>
                            <m:t> </m:t>
                          </m:r>
                          <m:r>
                            <m:rPr>
                              <m:nor/>
                            </m:rPr>
                            <a:rPr lang="en-US"/>
                            <m:t>the</m:t>
                          </m:r>
                          <m:r>
                            <m:rPr>
                              <m:nor/>
                            </m:rPr>
                            <a:rPr lang="en-US"/>
                            <m:t>")</m:t>
                          </m:r>
                        </m:num>
                        <m:den>
                          <m:r>
                            <m:rPr>
                              <m:nor/>
                            </m:rPr>
                            <a:rPr lang="en-US"/>
                            <m:t>C</m:t>
                          </m:r>
                          <m:r>
                            <m:rPr>
                              <m:nor/>
                            </m:rPr>
                            <a:rPr lang="en-US"/>
                            <m:t>("</m:t>
                          </m:r>
                          <m:r>
                            <m:rPr>
                              <m:nor/>
                            </m:rPr>
                            <a:rPr lang="en-US"/>
                            <m:t>its</m:t>
                          </m:r>
                          <m:r>
                            <m:rPr>
                              <m:nor/>
                            </m:rPr>
                            <a:rPr lang="en-US"/>
                            <m:t> </m:t>
                          </m:r>
                          <m:r>
                            <m:rPr>
                              <m:nor/>
                            </m:rPr>
                            <a:rPr lang="en-US"/>
                            <m:t>water</m:t>
                          </m:r>
                          <m:r>
                            <m:rPr>
                              <m:nor/>
                            </m:rPr>
                            <a:rPr lang="en-US"/>
                            <m:t> </m:t>
                          </m:r>
                          <m:r>
                            <m:rPr>
                              <m:nor/>
                            </m:rPr>
                            <a:rPr lang="en-US"/>
                            <m:t>is</m:t>
                          </m:r>
                          <m:r>
                            <m:rPr>
                              <m:nor/>
                            </m:rPr>
                            <a:rPr lang="en-US"/>
                            <m:t> </m:t>
                          </m:r>
                          <m:r>
                            <m:rPr>
                              <m:nor/>
                            </m:rPr>
                            <a:rPr lang="en-US"/>
                            <m:t>so</m:t>
                          </m:r>
                          <m:r>
                            <m:rPr>
                              <m:nor/>
                            </m:rPr>
                            <a:rPr lang="en-US"/>
                            <m:t> </m:t>
                          </m:r>
                          <m:r>
                            <m:rPr>
                              <m:nor/>
                            </m:rPr>
                            <a:rPr lang="en-US"/>
                            <m:t>transparent</m:t>
                          </m:r>
                          <m:r>
                            <m:rPr>
                              <m:nor/>
                            </m:rPr>
                            <a:rPr lang="en-US"/>
                            <m:t> </m:t>
                          </m:r>
                          <m:r>
                            <m:rPr>
                              <m:nor/>
                            </m:rPr>
                            <a:rPr lang="en-US"/>
                            <m:t>that</m:t>
                          </m:r>
                          <m:r>
                            <m:rPr>
                              <m:nor/>
                            </m:rPr>
                            <a:rPr lang="en-US"/>
                            <m:t>")</m:t>
                          </m:r>
                        </m:den>
                      </m:f>
                    </m:oMath>
                  </m:oMathPara>
                </a14:m>
                <a:endParaRPr lang="en-US" dirty="0"/>
              </a:p>
              <a:p>
                <a:r>
                  <a:rPr lang="en-US" dirty="0"/>
                  <a:t>The book suggests using a web search engine to compute an estimate for this example</a:t>
                </a:r>
              </a:p>
              <a:p>
                <a:r>
                  <a:rPr lang="en-US" dirty="0"/>
                  <a:t>However, the result of doing this would give you an estimate close to 1 because, many of the hits relate to this example from the book!</a:t>
                </a:r>
              </a:p>
              <a:p>
                <a:r>
                  <a:rPr lang="en-US" dirty="0"/>
                  <a:t>Book: "While this method of estimating probabilities directly from counts works fine in many cases, it turns out that even the web isn't big enough to give us good estimates in most cases."</a:t>
                </a:r>
              </a:p>
              <a:p>
                <a:r>
                  <a:rPr lang="en-US" dirty="0"/>
                  <a:t>In general, the bigger N is, the more data you need to achieve reasonable N-gram estimates</a:t>
                </a:r>
              </a:p>
            </p:txBody>
          </p:sp>
        </mc:Choice>
        <mc:Fallback xmlns="">
          <p:sp>
            <p:nvSpPr>
              <p:cNvPr id="3" name="Content Placeholder 2">
                <a:extLst>
                  <a:ext uri="{FF2B5EF4-FFF2-40B4-BE49-F238E27FC236}">
                    <a16:creationId xmlns:a16="http://schemas.microsoft.com/office/drawing/2014/main" id="{59637EC8-BE49-492C-A56B-827F44DFC243}"/>
                  </a:ext>
                </a:extLst>
              </p:cNvPr>
              <p:cNvSpPr>
                <a:spLocks noGrp="1" noRot="1" noChangeAspect="1" noMove="1" noResize="1" noEditPoints="1" noAdjustHandles="1" noChangeArrowheads="1" noChangeShapeType="1" noTextEdit="1"/>
              </p:cNvSpPr>
              <p:nvPr>
                <p:ph idx="1"/>
              </p:nvPr>
            </p:nvSpPr>
            <p:spPr>
              <a:blipFill>
                <a:blip r:embed="rId2"/>
                <a:stretch>
                  <a:fillRect l="-522" t="-2521" r="-522"/>
                </a:stretch>
              </a:blipFill>
            </p:spPr>
            <p:txBody>
              <a:bodyPr/>
              <a:lstStyle/>
              <a:p>
                <a:r>
                  <a:rPr lang="en-US">
                    <a:noFill/>
                  </a:rPr>
                  <a:t> </a:t>
                </a:r>
              </a:p>
            </p:txBody>
          </p:sp>
        </mc:Fallback>
      </mc:AlternateContent>
    </p:spTree>
    <p:extLst>
      <p:ext uri="{BB962C8B-B14F-4D97-AF65-F5344CB8AC3E}">
        <p14:creationId xmlns:p14="http://schemas.microsoft.com/office/powerpoint/2010/main" val="958171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0EF5E-6F9F-4200-AAEF-D99F1532D166}"/>
              </a:ext>
            </a:extLst>
          </p:cNvPr>
          <p:cNvSpPr>
            <a:spLocks noGrp="1"/>
          </p:cNvSpPr>
          <p:nvPr>
            <p:ph type="title"/>
          </p:nvPr>
        </p:nvSpPr>
        <p:spPr/>
        <p:txBody>
          <a:bodyPr/>
          <a:lstStyle/>
          <a:p>
            <a:r>
              <a:rPr lang="en-US" dirty="0"/>
              <a:t>The Chain Rule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C354A3A-DE3C-47BC-8497-62E089E0E007}"/>
                  </a:ext>
                </a:extLst>
              </p:cNvPr>
              <p:cNvSpPr>
                <a:spLocks noGrp="1"/>
              </p:cNvSpPr>
              <p:nvPr>
                <p:ph idx="1"/>
              </p:nvPr>
            </p:nvSpPr>
            <p:spPr/>
            <p:txBody>
              <a:bodyPr>
                <a:normAutofit fontScale="70000" lnSpcReduction="20000"/>
              </a:bodyPr>
              <a:lstStyle/>
              <a:p>
                <a:r>
                  <a:rPr lang="en-US" dirty="0"/>
                  <a:t>We are not going to cover probability as a separate topic in this course, but we'll introduce notations and formulas as necessary</a:t>
                </a:r>
              </a:p>
              <a:p>
                <a:r>
                  <a:rPr lang="en-US" dirty="0"/>
                  <a:t>Some shorthand that we will use includes:</a:t>
                </a:r>
              </a:p>
              <a:p>
                <a:pPr lvl="1"/>
                <a:r>
                  <a:rPr lang="en-US" noProof="1"/>
                  <a:t>P(X</a:t>
                </a:r>
                <a:r>
                  <a:rPr lang="en-US" baseline="-25000" noProof="1"/>
                  <a:t>i</a:t>
                </a:r>
                <a:r>
                  <a:rPr lang="en-US" noProof="1"/>
                  <a:t> = "the") is P(the)</a:t>
                </a:r>
              </a:p>
              <a:p>
                <a:pPr lvl="1"/>
                <a:r>
                  <a:rPr lang="en-US" noProof="1"/>
                  <a:t>w</a:t>
                </a:r>
                <a:r>
                  <a:rPr lang="en-US" baseline="-25000" noProof="1"/>
                  <a:t>1</a:t>
                </a:r>
                <a:r>
                  <a:rPr lang="en-US" noProof="1"/>
                  <a:t>…w</a:t>
                </a:r>
                <a:r>
                  <a:rPr lang="en-US" baseline="-25000" noProof="1"/>
                  <a:t>n</a:t>
                </a:r>
                <a:r>
                  <a:rPr lang="en-US" noProof="1"/>
                  <a:t> is </a:t>
                </a:r>
                <a14:m>
                  <m:oMath xmlns:m="http://schemas.openxmlformats.org/officeDocument/2006/math">
                    <m:sSubSup>
                      <m:sSubSupPr>
                        <m:ctrlPr>
                          <a:rPr lang="en-US" i="1" noProof="1" dirty="0" smtClean="0">
                            <a:effectLst/>
                            <a:latin typeface="Cambria Math" panose="02040503050406030204" pitchFamily="18" charset="0"/>
                          </a:rPr>
                        </m:ctrlPr>
                      </m:sSubSupPr>
                      <m:e>
                        <m:r>
                          <m:rPr>
                            <m:sty m:val="p"/>
                          </m:rPr>
                          <a:rPr lang="en-US" b="0" i="0" noProof="1" dirty="0" smtClean="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i="0" noProof="1" dirty="0" smtClean="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i="0" noProof="1" dirty="0" smtClean="0">
                            <a:effectLst/>
                            <a:latin typeface="Cambria Math" panose="02040503050406030204" pitchFamily="18" charset="0"/>
                            <a:ea typeface="Malgun Gothic" panose="020B0503020000020004" pitchFamily="34" charset="-127"/>
                            <a:cs typeface="Times New Roman" panose="02020603050405020304" pitchFamily="18" charset="0"/>
                          </a:rPr>
                          <m:t>n</m:t>
                        </m:r>
                      </m:sup>
                    </m:sSubSup>
                  </m:oMath>
                </a14:m>
                <a:r>
                  <a:rPr lang="en-US" noProof="1"/>
                  <a:t> or </a:t>
                </a:r>
                <a:r>
                  <a:rPr lang="en-US" noProof="1">
                    <a:latin typeface="Cambria Math" panose="02040503050406030204" pitchFamily="18" charset="0"/>
                    <a:ea typeface="Cambria Math" panose="02040503050406030204" pitchFamily="18" charset="0"/>
                  </a:rPr>
                  <a:t>w</a:t>
                </a:r>
                <a:r>
                  <a:rPr lang="en-US" baseline="-25000" noProof="1">
                    <a:latin typeface="Cambria Math" panose="02040503050406030204" pitchFamily="18" charset="0"/>
                    <a:ea typeface="Cambria Math" panose="02040503050406030204" pitchFamily="18" charset="0"/>
                  </a:rPr>
                  <a:t>1:n</a:t>
                </a:r>
              </a:p>
              <a:p>
                <a:pPr lvl="1"/>
                <a:r>
                  <a:rPr lang="en-US" noProof="1"/>
                  <a:t>P(X = w</a:t>
                </a:r>
                <a:r>
                  <a:rPr lang="en-US" baseline="-25000" noProof="1"/>
                  <a:t>1</a:t>
                </a:r>
                <a:r>
                  <a:rPr lang="en-US" noProof="1"/>
                  <a:t>, Y = w</a:t>
                </a:r>
                <a:r>
                  <a:rPr lang="en-US" baseline="-25000" noProof="1"/>
                  <a:t>2</a:t>
                </a:r>
                <a:r>
                  <a:rPr lang="en-US" noProof="1"/>
                  <a:t>, Z = w</a:t>
                </a:r>
                <a:r>
                  <a:rPr lang="en-US" baseline="-25000" noProof="1"/>
                  <a:t>3</a:t>
                </a:r>
                <a:r>
                  <a:rPr lang="en-US" noProof="1"/>
                  <a:t>, …, W = w</a:t>
                </a:r>
                <a:r>
                  <a:rPr lang="en-US" baseline="-25000" noProof="1"/>
                  <a:t>n</a:t>
                </a:r>
                <a:r>
                  <a:rPr lang="en-US" noProof="1"/>
                  <a:t>) = P(w</a:t>
                </a:r>
                <a:r>
                  <a:rPr lang="en-US" baseline="-25000" noProof="1"/>
                  <a:t>1</a:t>
                </a:r>
                <a:r>
                  <a:rPr lang="en-US" noProof="1"/>
                  <a:t>, w</a:t>
                </a:r>
                <a:r>
                  <a:rPr lang="en-US" baseline="-25000" noProof="1"/>
                  <a:t>2</a:t>
                </a:r>
                <a:r>
                  <a:rPr lang="en-US" noProof="1"/>
                  <a:t>, …, w</a:t>
                </a:r>
                <a:r>
                  <a:rPr lang="en-US" baseline="-25000" noProof="1"/>
                  <a:t>n</a:t>
                </a:r>
                <a:r>
                  <a:rPr lang="en-US" noProof="1"/>
                  <a:t>)</a:t>
                </a:r>
              </a:p>
              <a:p>
                <a:r>
                  <a:rPr lang="en-US" dirty="0"/>
                  <a:t>The </a:t>
                </a:r>
                <a:r>
                  <a:rPr lang="en-US" i="1" dirty="0"/>
                  <a:t>chain rule </a:t>
                </a:r>
                <a:r>
                  <a:rPr lang="en-US" dirty="0"/>
                  <a:t>of probability is:</a:t>
                </a:r>
              </a:p>
              <a:p>
                <a:pPr marL="457200" lvl="1" indent="0">
                  <a:buNone/>
                </a:pPr>
                <a:r>
                  <a:rPr lang="en-US" noProof="1"/>
                  <a:t>P(X</a:t>
                </a:r>
                <a:r>
                  <a:rPr lang="en-US" baseline="-25000" noProof="1"/>
                  <a:t>1</a:t>
                </a:r>
                <a:r>
                  <a:rPr lang="en-US" noProof="1"/>
                  <a:t>…X</a:t>
                </a:r>
                <a:r>
                  <a:rPr lang="en-US" baseline="-25000" noProof="1"/>
                  <a:t>n</a:t>
                </a:r>
                <a:r>
                  <a:rPr lang="en-US" noProof="1"/>
                  <a:t>) = P(X</a:t>
                </a:r>
                <a:r>
                  <a:rPr lang="en-US" baseline="-25000" noProof="1"/>
                  <a:t>1</a:t>
                </a:r>
                <a:r>
                  <a:rPr lang="en-US" noProof="1"/>
                  <a:t> )*P(X</a:t>
                </a:r>
                <a:r>
                  <a:rPr lang="en-US" baseline="-25000" noProof="1"/>
                  <a:t>2</a:t>
                </a:r>
                <a:r>
                  <a:rPr lang="en-US" noProof="1"/>
                  <a:t>│X</a:t>
                </a:r>
                <a:r>
                  <a:rPr lang="en-US" baseline="-25000" noProof="1"/>
                  <a:t>1</a:t>
                </a:r>
                <a:r>
                  <a:rPr lang="en-US" noProof="1"/>
                  <a:t> )*P(X</a:t>
                </a:r>
                <a:r>
                  <a:rPr lang="en-US" baseline="-25000" noProof="1"/>
                  <a:t>3</a:t>
                </a:r>
                <a:r>
                  <a:rPr lang="en-US" noProof="1"/>
                  <a:t>│</a:t>
                </a:r>
                <a14:m>
                  <m:oMath xmlns:m="http://schemas.openxmlformats.org/officeDocument/2006/math">
                    <m:sSubSup>
                      <m:sSubSupPr>
                        <m:ctrlPr>
                          <a:rPr lang="en-US" i="1" noProof="1" dirty="0" smtClean="0">
                            <a:effectLst/>
                            <a:latin typeface="Cambria Math" panose="02040503050406030204" pitchFamily="18" charset="0"/>
                          </a:rPr>
                        </m:ctrlPr>
                      </m:sSubSupPr>
                      <m:e>
                        <m:r>
                          <m:rPr>
                            <m:sty m:val="p"/>
                          </m:rPr>
                          <a:rPr lang="en-US" i="0" noProof="1" dirty="0">
                            <a:effectLst/>
                            <a:latin typeface="Cambria Math" panose="02040503050406030204" pitchFamily="18" charset="0"/>
                            <a:ea typeface="Malgun Gothic" panose="020B0503020000020004" pitchFamily="34" charset="-127"/>
                            <a:cs typeface="Times New Roman" panose="02020603050405020304" pitchFamily="18" charset="0"/>
                          </a:rPr>
                          <m:t>X</m:t>
                        </m:r>
                      </m:e>
                      <m:sub>
                        <m:r>
                          <a:rPr lang="en-US" i="0" noProof="1" dirty="0">
                            <a:effectLst/>
                            <a:latin typeface="Cambria Math" panose="02040503050406030204" pitchFamily="18" charset="0"/>
                            <a:ea typeface="Malgun Gothic" panose="020B0503020000020004" pitchFamily="34" charset="-127"/>
                            <a:cs typeface="Times New Roman" panose="02020603050405020304" pitchFamily="18" charset="0"/>
                          </a:rPr>
                          <m:t>1</m:t>
                        </m:r>
                      </m:sub>
                      <m:sup>
                        <m:r>
                          <a:rPr lang="en-US" i="0" noProof="1" dirty="0">
                            <a:effectLst/>
                            <a:latin typeface="Cambria Math" panose="02040503050406030204" pitchFamily="18" charset="0"/>
                            <a:ea typeface="Malgun Gothic" panose="020B0503020000020004" pitchFamily="34" charset="-127"/>
                            <a:cs typeface="Times New Roman" panose="02020603050405020304" pitchFamily="18" charset="0"/>
                          </a:rPr>
                          <m:t>2</m:t>
                        </m:r>
                      </m:sup>
                    </m:sSubSup>
                  </m:oMath>
                </a14:m>
                <a:r>
                  <a:rPr lang="en-US" noProof="1"/>
                  <a:t>)*…*P(X</a:t>
                </a:r>
                <a:r>
                  <a:rPr lang="en-US" baseline="-25000" noProof="1"/>
                  <a:t>n</a:t>
                </a:r>
                <a:r>
                  <a:rPr lang="en-US" noProof="1"/>
                  <a:t>│</a:t>
                </a:r>
                <a14:m>
                  <m:oMath xmlns:m="http://schemas.openxmlformats.org/officeDocument/2006/math">
                    <m:sSubSup>
                      <m:sSubSupPr>
                        <m:ctrlPr>
                          <a:rPr lang="en-US" i="1" noProof="1" dirty="0">
                            <a:latin typeface="Cambria Math" panose="02040503050406030204" pitchFamily="18" charset="0"/>
                          </a:rPr>
                        </m:ctrlPr>
                      </m:sSubSupPr>
                      <m:e>
                        <m:r>
                          <m:rPr>
                            <m:sty m:val="p"/>
                          </m:rPr>
                          <a:rPr lang="en-US" i="0" noProof="1" dirty="0">
                            <a:latin typeface="Cambria Math" panose="02040503050406030204" pitchFamily="18" charset="0"/>
                          </a:rPr>
                          <m:t>X</m:t>
                        </m:r>
                      </m:e>
                      <m:sub>
                        <m:r>
                          <a:rPr lang="en-US" i="0" noProof="1" dirty="0">
                            <a:latin typeface="Cambria Math" panose="02040503050406030204" pitchFamily="18" charset="0"/>
                          </a:rPr>
                          <m:t>1</m:t>
                        </m:r>
                      </m:sub>
                      <m:sup>
                        <m:r>
                          <m:rPr>
                            <m:sty m:val="p"/>
                          </m:rPr>
                          <a:rPr lang="en-US" i="0" noProof="1" dirty="0">
                            <a:latin typeface="Cambria Math" panose="02040503050406030204" pitchFamily="18" charset="0"/>
                          </a:rPr>
                          <m:t>n</m:t>
                        </m:r>
                        <m:r>
                          <a:rPr lang="en-US" i="0" noProof="1" dirty="0">
                            <a:latin typeface="Cambria Math" panose="02040503050406030204" pitchFamily="18" charset="0"/>
                          </a:rPr>
                          <m:t>−1</m:t>
                        </m:r>
                      </m:sup>
                    </m:sSubSup>
                  </m:oMath>
                </a14:m>
                <a:r>
                  <a:rPr lang="en-US" noProof="1"/>
                  <a:t>) = </a:t>
                </a:r>
                <a14:m>
                  <m:oMath xmlns:m="http://schemas.openxmlformats.org/officeDocument/2006/math">
                    <m:nary>
                      <m:naryPr>
                        <m:chr m:val="∏"/>
                        <m:limLoc m:val="subSup"/>
                        <m:ctrlPr>
                          <a:rPr lang="en-US" i="1" noProof="1" dirty="0">
                            <a:latin typeface="Cambria Math" panose="02040503050406030204" pitchFamily="18" charset="0"/>
                          </a:rPr>
                        </m:ctrlPr>
                      </m:naryPr>
                      <m:sub>
                        <m:r>
                          <m:rPr>
                            <m:sty m:val="p"/>
                          </m:rPr>
                          <a:rPr lang="en-US" i="0" noProof="1" dirty="0">
                            <a:latin typeface="Cambria Math" panose="02040503050406030204" pitchFamily="18" charset="0"/>
                          </a:rPr>
                          <m:t>k</m:t>
                        </m:r>
                        <m:r>
                          <a:rPr lang="en-US" i="0" noProof="1" dirty="0">
                            <a:latin typeface="Cambria Math" panose="02040503050406030204" pitchFamily="18" charset="0"/>
                          </a:rPr>
                          <m:t>=1</m:t>
                        </m:r>
                      </m:sub>
                      <m:sup>
                        <m:r>
                          <m:rPr>
                            <m:sty m:val="p"/>
                          </m:rPr>
                          <a:rPr lang="en-US" i="0" noProof="1" dirty="0">
                            <a:latin typeface="Cambria Math" panose="02040503050406030204" pitchFamily="18" charset="0"/>
                          </a:rPr>
                          <m:t>n</m:t>
                        </m:r>
                      </m:sup>
                      <m:e>
                        <m:r>
                          <m:rPr>
                            <m:sty m:val="p"/>
                          </m:rPr>
                          <a:rPr lang="en-US" i="0" noProof="1" dirty="0">
                            <a:latin typeface="Cambria Math" panose="02040503050406030204" pitchFamily="18" charset="0"/>
                          </a:rPr>
                          <m:t>P</m:t>
                        </m:r>
                        <m:r>
                          <a:rPr lang="en-US" i="0" noProof="1" dirty="0">
                            <a:latin typeface="Cambria Math" panose="02040503050406030204" pitchFamily="18" charset="0"/>
                          </a:rPr>
                          <m:t>(</m:t>
                        </m:r>
                        <m:sSub>
                          <m:sSubPr>
                            <m:ctrlPr>
                              <a:rPr lang="en-US" i="1" noProof="1" dirty="0">
                                <a:latin typeface="Cambria Math" panose="02040503050406030204" pitchFamily="18" charset="0"/>
                              </a:rPr>
                            </m:ctrlPr>
                          </m:sSubPr>
                          <m:e>
                            <m:r>
                              <m:rPr>
                                <m:sty m:val="p"/>
                              </m:rPr>
                              <a:rPr lang="en-US" i="0" noProof="1" dirty="0">
                                <a:latin typeface="Cambria Math" panose="02040503050406030204" pitchFamily="18" charset="0"/>
                              </a:rPr>
                              <m:t>X</m:t>
                            </m:r>
                          </m:e>
                          <m:sub>
                            <m:r>
                              <m:rPr>
                                <m:sty m:val="p"/>
                              </m:rPr>
                              <a:rPr lang="en-US" i="0" noProof="1" dirty="0">
                                <a:latin typeface="Cambria Math" panose="02040503050406030204" pitchFamily="18" charset="0"/>
                              </a:rPr>
                              <m:t>k</m:t>
                            </m:r>
                          </m:sub>
                        </m:sSub>
                        <m:r>
                          <a:rPr lang="en-US" i="0" noProof="1" dirty="0">
                            <a:latin typeface="Cambria Math" panose="02040503050406030204" pitchFamily="18" charset="0"/>
                          </a:rPr>
                          <m:t>|</m:t>
                        </m:r>
                        <m:sSubSup>
                          <m:sSubSupPr>
                            <m:ctrlPr>
                              <a:rPr lang="en-US" i="1" noProof="1" dirty="0">
                                <a:latin typeface="Cambria Math" panose="02040503050406030204" pitchFamily="18" charset="0"/>
                              </a:rPr>
                            </m:ctrlPr>
                          </m:sSubSupPr>
                          <m:e>
                            <m:r>
                              <m:rPr>
                                <m:sty m:val="p"/>
                              </m:rPr>
                              <a:rPr lang="en-US" i="0" noProof="1" dirty="0">
                                <a:latin typeface="Cambria Math" panose="02040503050406030204" pitchFamily="18" charset="0"/>
                              </a:rPr>
                              <m:t>X</m:t>
                            </m:r>
                          </m:e>
                          <m:sub>
                            <m:r>
                              <a:rPr lang="en-US" i="0" noProof="1" dirty="0">
                                <a:latin typeface="Cambria Math" panose="02040503050406030204" pitchFamily="18" charset="0"/>
                              </a:rPr>
                              <m:t>1</m:t>
                            </m:r>
                          </m:sub>
                          <m:sup>
                            <m:r>
                              <m:rPr>
                                <m:sty m:val="p"/>
                              </m:rPr>
                              <a:rPr lang="en-US" i="0" noProof="1" dirty="0">
                                <a:latin typeface="Cambria Math" panose="02040503050406030204" pitchFamily="18" charset="0"/>
                              </a:rPr>
                              <m:t>k</m:t>
                            </m:r>
                            <m:r>
                              <a:rPr lang="en-US" i="0" noProof="1" dirty="0">
                                <a:latin typeface="Cambria Math" panose="02040503050406030204" pitchFamily="18" charset="0"/>
                              </a:rPr>
                              <m:t>−1</m:t>
                            </m:r>
                          </m:sup>
                        </m:sSubSup>
                        <m:r>
                          <a:rPr lang="en-US" i="0" noProof="1" dirty="0">
                            <a:latin typeface="Cambria Math" panose="02040503050406030204" pitchFamily="18" charset="0"/>
                          </a:rPr>
                          <m:t>)</m:t>
                        </m:r>
                      </m:e>
                    </m:nary>
                  </m:oMath>
                </a14:m>
                <a:endParaRPr lang="en-US" noProof="1"/>
              </a:p>
              <a:p>
                <a:r>
                  <a:rPr lang="en-US" noProof="1"/>
                  <a:t>The chain rule can easily be applied to words; i.e., we can compute the probability of a sequence of words by multiplying together multiple conditional probabilities (and one prior probability)</a:t>
                </a:r>
              </a:p>
              <a:p>
                <a:r>
                  <a:rPr lang="en-US" noProof="1"/>
                  <a:t>This does not help us if we cannot obtain accurate estimates of the conditional probabilities</a:t>
                </a:r>
              </a:p>
              <a:p>
                <a:r>
                  <a:rPr lang="en-US" noProof="1"/>
                  <a:t>This is typically the case with NLP; many sequences of words have never occurred before, but they should not be estimated to have 0 probability</a:t>
                </a:r>
              </a:p>
            </p:txBody>
          </p:sp>
        </mc:Choice>
        <mc:Fallback>
          <p:sp>
            <p:nvSpPr>
              <p:cNvPr id="3" name="Content Placeholder 2">
                <a:extLst>
                  <a:ext uri="{FF2B5EF4-FFF2-40B4-BE49-F238E27FC236}">
                    <a16:creationId xmlns:a16="http://schemas.microsoft.com/office/drawing/2014/main" id="{0C354A3A-DE3C-47BC-8497-62E089E0E007}"/>
                  </a:ext>
                </a:extLst>
              </p:cNvPr>
              <p:cNvSpPr>
                <a:spLocks noGrp="1" noRot="1" noChangeAspect="1" noMove="1" noResize="1" noEditPoints="1" noAdjustHandles="1" noChangeArrowheads="1" noChangeShapeType="1" noTextEdit="1"/>
              </p:cNvSpPr>
              <p:nvPr>
                <p:ph idx="1"/>
              </p:nvPr>
            </p:nvSpPr>
            <p:spPr>
              <a:blipFill>
                <a:blip r:embed="rId2"/>
                <a:stretch>
                  <a:fillRect l="-522" t="-2521"/>
                </a:stretch>
              </a:blipFill>
            </p:spPr>
            <p:txBody>
              <a:bodyPr/>
              <a:lstStyle/>
              <a:p>
                <a:r>
                  <a:rPr lang="en-US">
                    <a:noFill/>
                  </a:rPr>
                  <a:t> </a:t>
                </a:r>
              </a:p>
            </p:txBody>
          </p:sp>
        </mc:Fallback>
      </mc:AlternateContent>
    </p:spTree>
    <p:extLst>
      <p:ext uri="{BB962C8B-B14F-4D97-AF65-F5344CB8AC3E}">
        <p14:creationId xmlns:p14="http://schemas.microsoft.com/office/powerpoint/2010/main" val="4146164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2DA05-4855-4A1A-BEA1-EE376FE3E786}"/>
              </a:ext>
            </a:extLst>
          </p:cNvPr>
          <p:cNvSpPr>
            <a:spLocks noGrp="1"/>
          </p:cNvSpPr>
          <p:nvPr>
            <p:ph type="title"/>
          </p:nvPr>
        </p:nvSpPr>
        <p:spPr/>
        <p:txBody>
          <a:bodyPr/>
          <a:lstStyle/>
          <a:p>
            <a:r>
              <a:rPr lang="en-US" dirty="0"/>
              <a:t>Applying N-gram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CF5065-3DD5-422C-B698-C2F8335269EB}"/>
                  </a:ext>
                </a:extLst>
              </p:cNvPr>
              <p:cNvSpPr>
                <a:spLocks noGrp="1"/>
              </p:cNvSpPr>
              <p:nvPr>
                <p:ph idx="1"/>
              </p:nvPr>
            </p:nvSpPr>
            <p:spPr/>
            <p:txBody>
              <a:bodyPr>
                <a:normAutofit fontScale="92500" lnSpcReduction="10000"/>
              </a:bodyPr>
              <a:lstStyle/>
              <a:p>
                <a:r>
                  <a:rPr lang="en-US" dirty="0"/>
                  <a:t>A </a:t>
                </a:r>
                <a:r>
                  <a:rPr lang="en-US" i="1" dirty="0"/>
                  <a:t>bigram model </a:t>
                </a:r>
                <a:r>
                  <a:rPr lang="en-US" dirty="0"/>
                  <a:t>would estimate the probability of a word given all previous words to be the probability of a word given the preceding word</a:t>
                </a:r>
              </a:p>
              <a:p>
                <a:r>
                  <a:rPr lang="en-US" dirty="0"/>
                  <a:t>This is an example of a </a:t>
                </a:r>
                <a:r>
                  <a:rPr lang="en-US" i="1" dirty="0"/>
                  <a:t>Markov assumption</a:t>
                </a:r>
              </a:p>
              <a:p>
                <a:r>
                  <a:rPr lang="en-US" dirty="0"/>
                  <a:t>A </a:t>
                </a:r>
                <a:r>
                  <a:rPr lang="en-US" i="1" dirty="0"/>
                  <a:t>trigram model </a:t>
                </a:r>
                <a:r>
                  <a:rPr lang="en-US" dirty="0"/>
                  <a:t>would look two words into the past</a:t>
                </a:r>
              </a:p>
              <a:p>
                <a:r>
                  <a:rPr lang="en-US" dirty="0"/>
                  <a:t>In general, an N-gram model looks N-1 tokens into the past</a:t>
                </a:r>
              </a:p>
              <a:p>
                <a:r>
                  <a:rPr lang="en-US" dirty="0"/>
                  <a:t>According to the bigram model (for words):</a:t>
                </a:r>
              </a:p>
              <a:p>
                <a:pPr marL="0" indent="0">
                  <a:buNone/>
                </a:pPr>
                <a14:m>
                  <m:oMathPara xmlns:m="http://schemas.openxmlformats.org/officeDocument/2006/math">
                    <m:oMathParaPr>
                      <m:jc m:val="centerGroup"/>
                    </m:oMathParaPr>
                    <m:oMath xmlns:m="http://schemas.openxmlformats.org/officeDocument/2006/math">
                      <m:r>
                        <m:rPr>
                          <m:sty m:val="p"/>
                        </m:rPr>
                        <a:rPr lang="en-US" sz="2400" i="0" smtClean="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400" i="1">
                              <a:effectLst/>
                              <a:latin typeface="Cambria Math" panose="02040503050406030204" pitchFamily="18" charset="0"/>
                            </a:rPr>
                          </m:ctrlPr>
                        </m:dPr>
                        <m:e>
                          <m:sSubSup>
                            <m:sSubSupPr>
                              <m:ctrlPr>
                                <a:rPr lang="en-US" sz="2400" i="1">
                                  <a:effectLst/>
                                  <a:latin typeface="Cambria Math" panose="02040503050406030204" pitchFamily="18" charset="0"/>
                                </a:rPr>
                              </m:ctrlPr>
                            </m:sSubSup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e>
                      </m:d>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limLoc m:val="undOvr"/>
                          <m:ctrlPr>
                            <a:rPr lang="en-US" sz="2400" i="1">
                              <a:effectLst/>
                              <a:latin typeface="Cambria Math" panose="02040503050406030204" pitchFamily="18" charset="0"/>
                            </a:rPr>
                          </m:ctrlPr>
                        </m:naryPr>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k</m:t>
                          </m:r>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sup>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400" i="1">
                                  <a:effectLst/>
                                  <a:latin typeface="Cambria Math" panose="020405030504060302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k</m:t>
                              </m:r>
                            </m:sub>
                          </m:sSub>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400" i="1">
                                  <a:effectLst/>
                                  <a:latin typeface="Cambria Math" panose="020405030504060302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k</m:t>
                              </m:r>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m:t>
                          </m:r>
                        </m:e>
                      </m:nary>
                    </m:oMath>
                  </m:oMathPara>
                </a14:m>
                <a:endParaRPr lang="en-US" sz="2400" dirty="0"/>
              </a:p>
              <a:p>
                <a:r>
                  <a:rPr lang="en-US" dirty="0"/>
                  <a:t>When k=1, it is common to use the unigram probability for the first word; another possibility will be discussed shortly</a:t>
                </a:r>
              </a:p>
              <a:p>
                <a:endParaRPr lang="en-US" dirty="0"/>
              </a:p>
            </p:txBody>
          </p:sp>
        </mc:Choice>
        <mc:Fallback xmlns="">
          <p:sp>
            <p:nvSpPr>
              <p:cNvPr id="3" name="Content Placeholder 2">
                <a:extLst>
                  <a:ext uri="{FF2B5EF4-FFF2-40B4-BE49-F238E27FC236}">
                    <a16:creationId xmlns:a16="http://schemas.microsoft.com/office/drawing/2014/main" id="{5DCF5065-3DD5-422C-B698-C2F8335269EB}"/>
                  </a:ext>
                </a:extLst>
              </p:cNvPr>
              <p:cNvSpPr>
                <a:spLocks noGrp="1" noRot="1" noChangeAspect="1" noMove="1" noResize="1" noEditPoints="1" noAdjustHandles="1" noChangeArrowheads="1" noChangeShapeType="1" noTextEdit="1"/>
              </p:cNvSpPr>
              <p:nvPr>
                <p:ph idx="1"/>
              </p:nvPr>
            </p:nvSpPr>
            <p:spPr>
              <a:blipFill>
                <a:blip r:embed="rId2"/>
                <a:stretch>
                  <a:fillRect l="-928" t="-2801" r="-1449"/>
                </a:stretch>
              </a:blipFill>
            </p:spPr>
            <p:txBody>
              <a:bodyPr/>
              <a:lstStyle/>
              <a:p>
                <a:r>
                  <a:rPr lang="en-US">
                    <a:noFill/>
                  </a:rPr>
                  <a:t> </a:t>
                </a:r>
              </a:p>
            </p:txBody>
          </p:sp>
        </mc:Fallback>
      </mc:AlternateContent>
    </p:spTree>
    <p:extLst>
      <p:ext uri="{BB962C8B-B14F-4D97-AF65-F5344CB8AC3E}">
        <p14:creationId xmlns:p14="http://schemas.microsoft.com/office/powerpoint/2010/main" val="2965809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41C07-AF8C-487D-99FD-16E5125B0A12}"/>
              </a:ext>
            </a:extLst>
          </p:cNvPr>
          <p:cNvSpPr>
            <a:spLocks noGrp="1"/>
          </p:cNvSpPr>
          <p:nvPr>
            <p:ph type="title"/>
          </p:nvPr>
        </p:nvSpPr>
        <p:spPr/>
        <p:txBody>
          <a:bodyPr/>
          <a:lstStyle/>
          <a:p>
            <a:r>
              <a:rPr lang="en-US" dirty="0"/>
              <a:t>Some Machine Learning Terminology</a:t>
            </a:r>
          </a:p>
        </p:txBody>
      </p:sp>
      <p:sp>
        <p:nvSpPr>
          <p:cNvPr id="3" name="Content Placeholder 2">
            <a:extLst>
              <a:ext uri="{FF2B5EF4-FFF2-40B4-BE49-F238E27FC236}">
                <a16:creationId xmlns:a16="http://schemas.microsoft.com/office/drawing/2014/main" id="{C3D678DB-F54F-4EDA-85D2-CBEBABCABC6A}"/>
              </a:ext>
            </a:extLst>
          </p:cNvPr>
          <p:cNvSpPr>
            <a:spLocks noGrp="1"/>
          </p:cNvSpPr>
          <p:nvPr>
            <p:ph idx="1"/>
          </p:nvPr>
        </p:nvSpPr>
        <p:spPr/>
        <p:txBody>
          <a:bodyPr>
            <a:normAutofit fontScale="77500" lnSpcReduction="20000"/>
          </a:bodyPr>
          <a:lstStyle/>
          <a:p>
            <a:r>
              <a:rPr lang="en-US" dirty="0"/>
              <a:t>Learning N-gram probabilities from a corpus is an example of </a:t>
            </a:r>
            <a:r>
              <a:rPr lang="en-US" b="1" dirty="0"/>
              <a:t>machine learning</a:t>
            </a:r>
            <a:r>
              <a:rPr lang="en-US" dirty="0"/>
              <a:t> (ML)</a:t>
            </a:r>
          </a:p>
          <a:p>
            <a:r>
              <a:rPr lang="en-US" dirty="0"/>
              <a:t>In general, parameters of statistical models can be trained using a </a:t>
            </a:r>
            <a:r>
              <a:rPr lang="en-US" b="1" dirty="0"/>
              <a:t>training set</a:t>
            </a:r>
            <a:r>
              <a:rPr lang="en-US" dirty="0"/>
              <a:t> and can be evaluated using a </a:t>
            </a:r>
            <a:r>
              <a:rPr lang="en-US" b="1" dirty="0"/>
              <a:t>test set</a:t>
            </a:r>
            <a:r>
              <a:rPr lang="en-US" dirty="0"/>
              <a:t> (we'll talk more about evaluating N-gram models shortly)</a:t>
            </a:r>
          </a:p>
          <a:p>
            <a:r>
              <a:rPr lang="en-US" dirty="0"/>
              <a:t>There should be no overlap between the training set and test set; doing so could introduce huge inaccuracies and make a model seem much better than it really is</a:t>
            </a:r>
          </a:p>
          <a:p>
            <a:r>
              <a:rPr lang="en-US" dirty="0"/>
              <a:t>For models that include </a:t>
            </a:r>
            <a:r>
              <a:rPr lang="en-US" b="1" dirty="0"/>
              <a:t>hyperparameters</a:t>
            </a:r>
            <a:r>
              <a:rPr lang="en-US" dirty="0"/>
              <a:t> (we’ll see an example soon), a </a:t>
            </a:r>
            <a:r>
              <a:rPr lang="en-US" i="1" dirty="0"/>
              <a:t>development set </a:t>
            </a:r>
            <a:r>
              <a:rPr lang="en-US" dirty="0"/>
              <a:t>(a.k.a. </a:t>
            </a:r>
            <a:r>
              <a:rPr lang="en-US" i="1" dirty="0"/>
              <a:t>tuning set</a:t>
            </a:r>
            <a:r>
              <a:rPr lang="en-US" dirty="0"/>
              <a:t> or </a:t>
            </a:r>
            <a:r>
              <a:rPr lang="en-US" i="1" dirty="0"/>
              <a:t>validation set</a:t>
            </a:r>
            <a:r>
              <a:rPr lang="en-US" dirty="0"/>
              <a:t>) which can be used to set the hyperparameters</a:t>
            </a:r>
          </a:p>
          <a:p>
            <a:r>
              <a:rPr lang="en-US" dirty="0"/>
              <a:t>The textbook sometimes uses the term </a:t>
            </a:r>
            <a:r>
              <a:rPr lang="en-US" i="1" dirty="0"/>
              <a:t>held-out set</a:t>
            </a:r>
            <a:r>
              <a:rPr lang="en-US" dirty="0"/>
              <a:t> to mean validation set</a:t>
            </a:r>
          </a:p>
          <a:p>
            <a:r>
              <a:rPr lang="en-US" dirty="0"/>
              <a:t>However, I have seen other sources more commonly use the term held-out set or </a:t>
            </a:r>
            <a:r>
              <a:rPr lang="en-US" i="1" dirty="0"/>
              <a:t>hold-out set</a:t>
            </a:r>
            <a:r>
              <a:rPr lang="en-US" dirty="0"/>
              <a:t> to be synonymous with test set</a:t>
            </a:r>
          </a:p>
          <a:p>
            <a:r>
              <a:rPr lang="en-US" dirty="0"/>
              <a:t>Another possibility for setting hyperparameters is to use </a:t>
            </a:r>
            <a:r>
              <a:rPr lang="en-US" i="1" dirty="0"/>
              <a:t>cross-validation</a:t>
            </a:r>
          </a:p>
        </p:txBody>
      </p:sp>
    </p:spTree>
    <p:extLst>
      <p:ext uri="{BB962C8B-B14F-4D97-AF65-F5344CB8AC3E}">
        <p14:creationId xmlns:p14="http://schemas.microsoft.com/office/powerpoint/2010/main" val="1990980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FC5A8-4D25-4299-A6D3-ABF994A42864}"/>
              </a:ext>
            </a:extLst>
          </p:cNvPr>
          <p:cNvSpPr>
            <a:spLocks noGrp="1"/>
          </p:cNvSpPr>
          <p:nvPr>
            <p:ph type="title"/>
          </p:nvPr>
        </p:nvSpPr>
        <p:spPr/>
        <p:txBody>
          <a:bodyPr/>
          <a:lstStyle/>
          <a:p>
            <a:r>
              <a:rPr lang="en-US" dirty="0"/>
              <a:t>Maximum Likelihood Estimates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5556197-AC84-461B-9F45-96E3ECD4C77C}"/>
                  </a:ext>
                </a:extLst>
              </p:cNvPr>
              <p:cNvSpPr>
                <a:spLocks noGrp="1"/>
              </p:cNvSpPr>
              <p:nvPr>
                <p:ph idx="1"/>
              </p:nvPr>
            </p:nvSpPr>
            <p:spPr/>
            <p:txBody>
              <a:bodyPr>
                <a:normAutofit fontScale="62500" lnSpcReduction="20000"/>
              </a:bodyPr>
              <a:lstStyle/>
              <a:p>
                <a:r>
                  <a:rPr lang="en-US" dirty="0"/>
                  <a:t>The simplest way to learn bigram, or more general N-gram, probabilities from a training corpus is called </a:t>
                </a:r>
                <a:r>
                  <a:rPr lang="en-US" b="1" dirty="0"/>
                  <a:t>maximum likelihood estimation</a:t>
                </a:r>
                <a:r>
                  <a:rPr lang="en-US" dirty="0"/>
                  <a:t> (MLE)</a:t>
                </a:r>
              </a:p>
              <a:p>
                <a:r>
                  <a:rPr lang="en-US" dirty="0"/>
                  <a:t>For bigrams of words, the equation that can be used is:</a:t>
                </a:r>
              </a:p>
              <a:p>
                <a:pPr marL="457200" lvl="1" indent="0">
                  <a:buNone/>
                </a:pPr>
                <a14:m>
                  <m:oMathPara xmlns:m="http://schemas.openxmlformats.org/officeDocument/2006/math">
                    <m:oMathParaPr>
                      <m:jc m:val="centerGroup"/>
                    </m:oMathParaPr>
                    <m:oMath xmlns:m="http://schemas.openxmlformats.org/officeDocument/2006/math">
                      <m:r>
                        <m:rPr>
                          <m:sty m:val="p"/>
                        </m:rPr>
                        <a:rPr lang="en-US" i="0">
                          <a:latin typeface="Cambria Math" panose="02040503050406030204" pitchFamily="18" charset="0"/>
                        </a:rPr>
                        <m:t>P</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sub>
                          </m:sSub>
                        </m:e>
                        <m:e>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r>
                                <a:rPr lang="en-US" i="0">
                                  <a:latin typeface="Cambria Math" panose="02040503050406030204" pitchFamily="18" charset="0"/>
                                </a:rPr>
                                <m:t>−1</m:t>
                              </m:r>
                            </m:sub>
                          </m:sSub>
                        </m:e>
                      </m:d>
                      <m:r>
                        <a:rPr lang="en-US" i="0">
                          <a:latin typeface="Cambria Math" panose="02040503050406030204" pitchFamily="18" charset="0"/>
                        </a:rPr>
                        <m:t>=</m:t>
                      </m:r>
                      <m:f>
                        <m:fPr>
                          <m:ctrlPr>
                            <a:rPr lang="en-US" i="1">
                              <a:latin typeface="Cambria Math" panose="02040503050406030204" pitchFamily="18" charset="0"/>
                            </a:rPr>
                          </m:ctrlPr>
                        </m:fPr>
                        <m:num>
                          <m:r>
                            <m:rPr>
                              <m:sty m:val="p"/>
                            </m:rPr>
                            <a:rPr lang="en-US" i="0">
                              <a:latin typeface="Cambria Math" panose="02040503050406030204" pitchFamily="18" charset="0"/>
                            </a:rPr>
                            <m:t>C</m:t>
                          </m:r>
                          <m:r>
                            <a:rPr lang="en-US" i="0">
                              <a:latin typeface="Cambria Math" panose="02040503050406030204" pitchFamily="18" charset="0"/>
                            </a:rPr>
                            <m:t>(</m:t>
                          </m:r>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r>
                                <a:rPr lang="en-US" i="0">
                                  <a:latin typeface="Cambria Math" panose="02040503050406030204" pitchFamily="18" charset="0"/>
                                </a:rPr>
                                <m:t>−1</m:t>
                              </m:r>
                            </m:sub>
                          </m:sSub>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sub>
                          </m:sSub>
                          <m:r>
                            <a:rPr lang="en-US" i="0">
                              <a:latin typeface="Cambria Math" panose="02040503050406030204" pitchFamily="18" charset="0"/>
                            </a:rPr>
                            <m:t>)</m:t>
                          </m:r>
                        </m:num>
                        <m:den>
                          <m:nary>
                            <m:naryPr>
                              <m:chr m:val="∑"/>
                              <m:limLoc m:val="undOvr"/>
                              <m:supHide m:val="on"/>
                              <m:ctrlPr>
                                <a:rPr lang="en-US" i="1">
                                  <a:latin typeface="Cambria Math" panose="02040503050406030204" pitchFamily="18" charset="0"/>
                                </a:rPr>
                              </m:ctrlPr>
                            </m:naryPr>
                            <m:sub>
                              <m:r>
                                <m:rPr>
                                  <m:sty m:val="p"/>
                                </m:rPr>
                                <a:rPr lang="en-US" i="0">
                                  <a:latin typeface="Cambria Math" panose="02040503050406030204" pitchFamily="18" charset="0"/>
                                </a:rPr>
                                <m:t>w</m:t>
                              </m:r>
                            </m:sub>
                            <m:sup/>
                            <m:e>
                              <m:r>
                                <m:rPr>
                                  <m:sty m:val="p"/>
                                </m:rPr>
                                <a:rPr lang="en-US" i="0">
                                  <a:latin typeface="Cambria Math" panose="02040503050406030204" pitchFamily="18" charset="0"/>
                                </a:rPr>
                                <m:t>C</m:t>
                              </m:r>
                              <m:r>
                                <a:rPr lang="en-US" i="0">
                                  <a:latin typeface="Cambria Math" panose="02040503050406030204" pitchFamily="18" charset="0"/>
                                </a:rPr>
                                <m:t>(</m:t>
                              </m:r>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r>
                                    <a:rPr lang="en-US" i="0">
                                      <a:latin typeface="Cambria Math" panose="02040503050406030204" pitchFamily="18" charset="0"/>
                                    </a:rPr>
                                    <m:t>−1</m:t>
                                  </m:r>
                                </m:sub>
                              </m:sSub>
                              <m:r>
                                <m:rPr>
                                  <m:sty m:val="p"/>
                                </m:rPr>
                                <a:rPr lang="en-US" i="0">
                                  <a:latin typeface="Cambria Math" panose="02040503050406030204" pitchFamily="18" charset="0"/>
                                </a:rPr>
                                <m:t>w</m:t>
                              </m:r>
                              <m:r>
                                <a:rPr lang="en-US" i="0">
                                  <a:latin typeface="Cambria Math" panose="02040503050406030204" pitchFamily="18" charset="0"/>
                                </a:rPr>
                                <m:t>)</m:t>
                              </m:r>
                            </m:e>
                          </m:nary>
                        </m:den>
                      </m:f>
                      <m:r>
                        <a:rPr lang="en-US" i="0">
                          <a:latin typeface="Cambria Math" panose="02040503050406030204" pitchFamily="18" charset="0"/>
                        </a:rPr>
                        <m:t>=</m:t>
                      </m:r>
                      <m:f>
                        <m:fPr>
                          <m:ctrlPr>
                            <a:rPr lang="en-US" i="1">
                              <a:latin typeface="Cambria Math" panose="02040503050406030204" pitchFamily="18" charset="0"/>
                            </a:rPr>
                          </m:ctrlPr>
                        </m:fPr>
                        <m:num>
                          <m:r>
                            <m:rPr>
                              <m:sty m:val="p"/>
                            </m:rPr>
                            <a:rPr lang="en-US" i="0">
                              <a:latin typeface="Cambria Math" panose="02040503050406030204" pitchFamily="18" charset="0"/>
                            </a:rPr>
                            <m:t>C</m:t>
                          </m:r>
                          <m:r>
                            <a:rPr lang="en-US" i="0">
                              <a:latin typeface="Cambria Math" panose="02040503050406030204" pitchFamily="18" charset="0"/>
                            </a:rPr>
                            <m:t>(</m:t>
                          </m:r>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r>
                                <a:rPr lang="en-US" i="0">
                                  <a:latin typeface="Cambria Math" panose="02040503050406030204" pitchFamily="18" charset="0"/>
                                </a:rPr>
                                <m:t>−1</m:t>
                              </m:r>
                            </m:sub>
                          </m:sSub>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sub>
                          </m:sSub>
                          <m:r>
                            <a:rPr lang="en-US" i="0">
                              <a:latin typeface="Cambria Math" panose="02040503050406030204" pitchFamily="18" charset="0"/>
                            </a:rPr>
                            <m:t>)</m:t>
                          </m:r>
                        </m:num>
                        <m:den>
                          <m:r>
                            <m:rPr>
                              <m:sty m:val="p"/>
                            </m:rPr>
                            <a:rPr lang="en-US" i="0">
                              <a:latin typeface="Cambria Math" panose="02040503050406030204" pitchFamily="18" charset="0"/>
                            </a:rPr>
                            <m:t>C</m:t>
                          </m:r>
                          <m:r>
                            <a:rPr lang="en-US" i="0">
                              <a:latin typeface="Cambria Math" panose="02040503050406030204" pitchFamily="18" charset="0"/>
                            </a:rPr>
                            <m:t>(</m:t>
                          </m:r>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r>
                                <a:rPr lang="en-US" i="0">
                                  <a:latin typeface="Cambria Math" panose="02040503050406030204" pitchFamily="18" charset="0"/>
                                </a:rPr>
                                <m:t>−1</m:t>
                              </m:r>
                            </m:sub>
                          </m:sSub>
                          <m:r>
                            <a:rPr lang="en-US" i="0">
                              <a:latin typeface="Cambria Math" panose="02040503050406030204" pitchFamily="18" charset="0"/>
                            </a:rPr>
                            <m:t>)</m:t>
                          </m:r>
                        </m:den>
                      </m:f>
                      <m:r>
                        <m:rPr>
                          <m:nor/>
                        </m:rPr>
                        <a:rPr lang="en-US"/>
                        <m:t> </m:t>
                      </m:r>
                    </m:oMath>
                  </m:oMathPara>
                </a14:m>
                <a:endParaRPr lang="en-US" dirty="0"/>
              </a:p>
              <a:p>
                <a:r>
                  <a:rPr lang="en-US" dirty="0"/>
                  <a:t>The example we saw earlier is a specific example for a larger N-gram</a:t>
                </a:r>
              </a:p>
              <a:p>
                <a:r>
                  <a:rPr lang="en-US" dirty="0"/>
                  <a:t>More generally, MLE sets the parameters of a model in such a way as to maximize the probability of observations</a:t>
                </a:r>
              </a:p>
              <a:p>
                <a:r>
                  <a:rPr lang="en-US" dirty="0"/>
                  <a:t>It is possible to derive the formula above, for bigram models, given this definition</a:t>
                </a:r>
              </a:p>
              <a:p>
                <a:r>
                  <a:rPr lang="en-US" dirty="0"/>
                  <a:t>For more general N-grams, the MLE formula becomes:</a:t>
                </a:r>
              </a:p>
              <a:p>
                <a:pPr marL="0" indent="0">
                  <a:buNone/>
                </a:pPr>
                <a14:m>
                  <m:oMathPara xmlns:m="http://schemas.openxmlformats.org/officeDocument/2006/math">
                    <m:oMathParaPr>
                      <m:jc m:val="centerGroup"/>
                    </m:oMathParaPr>
                    <m:oMath xmlns:m="http://schemas.openxmlformats.org/officeDocument/2006/math">
                      <m:r>
                        <m:rPr>
                          <m:sty m:val="p"/>
                        </m:rPr>
                        <a:rPr lang="en-US" i="0" smtClean="0">
                          <a:latin typeface="Cambria Math" panose="02040503050406030204" pitchFamily="18" charset="0"/>
                        </a:rPr>
                        <m:t>P</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sub>
                          </m:sSub>
                        </m:e>
                        <m:e>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b="0" i="0" smtClean="0">
                                  <a:latin typeface="Cambria Math" panose="02040503050406030204" pitchFamily="18" charset="0"/>
                                </a:rPr>
                                <m:t>n</m:t>
                              </m:r>
                              <m:r>
                                <a:rPr lang="en-US" b="0" i="0" smtClean="0">
                                  <a:latin typeface="Cambria Math" panose="02040503050406030204" pitchFamily="18" charset="0"/>
                                </a:rPr>
                                <m:t>−</m:t>
                              </m:r>
                              <m:r>
                                <m:rPr>
                                  <m:sty m:val="p"/>
                                </m:rPr>
                                <a:rPr lang="en-US" b="0" i="0" smtClean="0">
                                  <a:latin typeface="Cambria Math" panose="02040503050406030204" pitchFamily="18" charset="0"/>
                                </a:rPr>
                                <m:t>N</m:t>
                              </m:r>
                              <m:r>
                                <a:rPr lang="en-US" b="0" i="0" smtClean="0">
                                  <a:latin typeface="Cambria Math" panose="02040503050406030204" pitchFamily="18" charset="0"/>
                                </a:rPr>
                                <m:t>+1:</m:t>
                              </m:r>
                              <m:r>
                                <m:rPr>
                                  <m:sty m:val="p"/>
                                </m:rPr>
                                <a:rPr lang="en-US" b="0" i="0" smtClean="0">
                                  <a:latin typeface="Cambria Math" panose="02040503050406030204" pitchFamily="18" charset="0"/>
                                </a:rPr>
                                <m:t>n</m:t>
                              </m:r>
                              <m:r>
                                <a:rPr lang="en-US" b="0" i="0" smtClean="0">
                                  <a:latin typeface="Cambria Math" panose="02040503050406030204" pitchFamily="18" charset="0"/>
                                </a:rPr>
                                <m:t>−1</m:t>
                              </m:r>
                            </m:sub>
                          </m:sSub>
                        </m:e>
                      </m:d>
                      <m:r>
                        <a:rPr lang="en-US" i="0">
                          <a:latin typeface="Cambria Math" panose="02040503050406030204" pitchFamily="18" charset="0"/>
                        </a:rPr>
                        <m:t>=</m:t>
                      </m:r>
                      <m:f>
                        <m:fPr>
                          <m:ctrlPr>
                            <a:rPr lang="en-US" i="1">
                              <a:latin typeface="Cambria Math" panose="02040503050406030204" pitchFamily="18" charset="0"/>
                            </a:rPr>
                          </m:ctrlPr>
                        </m:fPr>
                        <m:num>
                          <m:r>
                            <m:rPr>
                              <m:sty m:val="p"/>
                            </m:rPr>
                            <a:rPr lang="en-US" i="0">
                              <a:latin typeface="Cambria Math" panose="02040503050406030204" pitchFamily="18" charset="0"/>
                            </a:rPr>
                            <m:t>C</m:t>
                          </m:r>
                          <m:r>
                            <a:rPr lang="en-US" i="0">
                              <a:latin typeface="Cambria Math" panose="02040503050406030204" pitchFamily="18" charset="0"/>
                            </a:rPr>
                            <m:t>(</m:t>
                          </m:r>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b="0" i="0" smtClean="0">
                                  <a:latin typeface="Cambria Math" panose="02040503050406030204" pitchFamily="18" charset="0"/>
                                </a:rPr>
                                <m:t>n</m:t>
                              </m:r>
                              <m:r>
                                <a:rPr lang="en-US" b="0" i="0" smtClean="0">
                                  <a:latin typeface="Cambria Math" panose="02040503050406030204" pitchFamily="18" charset="0"/>
                                </a:rPr>
                                <m:t>−</m:t>
                              </m:r>
                              <m:r>
                                <m:rPr>
                                  <m:sty m:val="p"/>
                                </m:rPr>
                                <a:rPr lang="en-US" b="0" i="0" smtClean="0">
                                  <a:latin typeface="Cambria Math" panose="02040503050406030204" pitchFamily="18" charset="0"/>
                                </a:rPr>
                                <m:t>N</m:t>
                              </m:r>
                              <m:r>
                                <a:rPr lang="en-US" b="0" i="0" smtClean="0">
                                  <a:latin typeface="Cambria Math" panose="02040503050406030204" pitchFamily="18" charset="0"/>
                                </a:rPr>
                                <m:t>+1:</m:t>
                              </m:r>
                              <m:r>
                                <m:rPr>
                                  <m:sty m:val="p"/>
                                </m:rPr>
                                <a:rPr lang="en-US" i="0">
                                  <a:latin typeface="Cambria Math" panose="02040503050406030204" pitchFamily="18" charset="0"/>
                                </a:rPr>
                                <m:t>n</m:t>
                              </m:r>
                              <m:r>
                                <a:rPr lang="en-US" i="0">
                                  <a:latin typeface="Cambria Math" panose="02040503050406030204" pitchFamily="18" charset="0"/>
                                </a:rPr>
                                <m:t>−1</m:t>
                              </m:r>
                            </m:sub>
                          </m:sSub>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sub>
                          </m:sSub>
                          <m:r>
                            <a:rPr lang="en-US" i="0">
                              <a:latin typeface="Cambria Math" panose="02040503050406030204" pitchFamily="18" charset="0"/>
                            </a:rPr>
                            <m:t>)</m:t>
                          </m:r>
                        </m:num>
                        <m:den>
                          <m:r>
                            <m:rPr>
                              <m:sty m:val="p"/>
                            </m:rPr>
                            <a:rPr lang="en-US" i="0">
                              <a:latin typeface="Cambria Math" panose="02040503050406030204" pitchFamily="18" charset="0"/>
                            </a:rPr>
                            <m:t>C</m:t>
                          </m:r>
                          <m:r>
                            <a:rPr lang="en-US" i="0">
                              <a:latin typeface="Cambria Math" panose="02040503050406030204" pitchFamily="18" charset="0"/>
                            </a:rPr>
                            <m:t>(</m:t>
                          </m:r>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b="0" i="0" smtClean="0">
                                  <a:latin typeface="Cambria Math" panose="02040503050406030204" pitchFamily="18" charset="0"/>
                                </a:rPr>
                                <m:t>n</m:t>
                              </m:r>
                              <m:r>
                                <a:rPr lang="en-US" b="0" i="0" smtClean="0">
                                  <a:latin typeface="Cambria Math" panose="02040503050406030204" pitchFamily="18" charset="0"/>
                                </a:rPr>
                                <m:t>−</m:t>
                              </m:r>
                              <m:r>
                                <m:rPr>
                                  <m:sty m:val="p"/>
                                </m:rPr>
                                <a:rPr lang="en-US" b="0" i="0" smtClean="0">
                                  <a:latin typeface="Cambria Math" panose="02040503050406030204" pitchFamily="18" charset="0"/>
                                </a:rPr>
                                <m:t>N</m:t>
                              </m:r>
                              <m:r>
                                <a:rPr lang="en-US" b="0" i="0" smtClean="0">
                                  <a:latin typeface="Cambria Math" panose="02040503050406030204" pitchFamily="18" charset="0"/>
                                </a:rPr>
                                <m:t>+1:</m:t>
                              </m:r>
                              <m:r>
                                <m:rPr>
                                  <m:sty m:val="p"/>
                                </m:rPr>
                                <a:rPr lang="en-US" i="0">
                                  <a:latin typeface="Cambria Math" panose="02040503050406030204" pitchFamily="18" charset="0"/>
                                </a:rPr>
                                <m:t>n</m:t>
                              </m:r>
                              <m:r>
                                <a:rPr lang="en-US" i="0">
                                  <a:latin typeface="Cambria Math" panose="02040503050406030204" pitchFamily="18" charset="0"/>
                                </a:rPr>
                                <m:t>−1</m:t>
                              </m:r>
                            </m:sub>
                          </m:sSub>
                          <m:r>
                            <a:rPr lang="en-US" i="0">
                              <a:latin typeface="Cambria Math" panose="02040503050406030204" pitchFamily="18" charset="0"/>
                            </a:rPr>
                            <m:t>)</m:t>
                          </m:r>
                        </m:den>
                      </m:f>
                      <m:r>
                        <m:rPr>
                          <m:nor/>
                        </m:rPr>
                        <a:rPr lang="en-US"/>
                        <m:t> </m:t>
                      </m:r>
                    </m:oMath>
                  </m:oMathPara>
                </a14:m>
                <a:endParaRPr lang="en-US" dirty="0"/>
              </a:p>
              <a:p>
                <a:r>
                  <a:rPr lang="en-US" dirty="0"/>
                  <a:t>When computing probabilities for N-grams, it is important that your training set reflect the nature of the data that you are likely to see later (this is true for parameter estimation and ML in general)</a:t>
                </a:r>
              </a:p>
              <a:p>
                <a:r>
                  <a:rPr lang="en-US" dirty="0"/>
                  <a:t>If you do not know in advance what future data will look like, you may want to use training data that mixes different genres (e.g., newspaper, fiction, telephone conversation, web pages, etc.)</a:t>
                </a:r>
              </a:p>
            </p:txBody>
          </p:sp>
        </mc:Choice>
        <mc:Fallback xmlns="">
          <p:sp>
            <p:nvSpPr>
              <p:cNvPr id="3" name="Content Placeholder 2">
                <a:extLst>
                  <a:ext uri="{FF2B5EF4-FFF2-40B4-BE49-F238E27FC236}">
                    <a16:creationId xmlns:a16="http://schemas.microsoft.com/office/drawing/2014/main" id="{25556197-AC84-461B-9F45-96E3ECD4C77C}"/>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85779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5A367-B12B-43E9-8E62-A5B230DA00DC}"/>
              </a:ext>
            </a:extLst>
          </p:cNvPr>
          <p:cNvSpPr>
            <a:spLocks noGrp="1"/>
          </p:cNvSpPr>
          <p:nvPr>
            <p:ph type="title"/>
          </p:nvPr>
        </p:nvSpPr>
        <p:spPr/>
        <p:txBody>
          <a:bodyPr/>
          <a:lstStyle/>
          <a:p>
            <a:r>
              <a:rPr lang="en-US" dirty="0"/>
              <a:t>Start-of-sentence &amp; End-of-sentence Tokens</a:t>
            </a:r>
          </a:p>
        </p:txBody>
      </p:sp>
      <p:sp>
        <p:nvSpPr>
          <p:cNvPr id="3" name="Content Placeholder 2">
            <a:extLst>
              <a:ext uri="{FF2B5EF4-FFF2-40B4-BE49-F238E27FC236}">
                <a16:creationId xmlns:a16="http://schemas.microsoft.com/office/drawing/2014/main" id="{1E14ECE5-8AF8-4BA2-946F-7DF8B20928BD}"/>
              </a:ext>
            </a:extLst>
          </p:cNvPr>
          <p:cNvSpPr>
            <a:spLocks noGrp="1"/>
          </p:cNvSpPr>
          <p:nvPr>
            <p:ph idx="1"/>
          </p:nvPr>
        </p:nvSpPr>
        <p:spPr/>
        <p:txBody>
          <a:bodyPr>
            <a:normAutofit fontScale="62500" lnSpcReduction="20000"/>
          </a:bodyPr>
          <a:lstStyle/>
          <a:p>
            <a:r>
              <a:rPr lang="en-US" dirty="0"/>
              <a:t>Although the MLE formula may seem simple and intuitive, there are a few things I want to point out</a:t>
            </a:r>
          </a:p>
          <a:p>
            <a:r>
              <a:rPr lang="en-US" dirty="0"/>
              <a:t>First, as pointed out in the textbook, the final simplification occurs because the sum of all bigram counts that start with a given word must be equal to the unigram count for that word</a:t>
            </a:r>
          </a:p>
          <a:p>
            <a:r>
              <a:rPr lang="en-US" dirty="0"/>
              <a:t>This may seem to ignore the possibility that w</a:t>
            </a:r>
            <a:r>
              <a:rPr lang="en-US" baseline="-25000" dirty="0"/>
              <a:t>n-1</a:t>
            </a:r>
            <a:r>
              <a:rPr lang="en-US" dirty="0"/>
              <a:t> matches the final word of the sequence we are using to compute statistics</a:t>
            </a:r>
          </a:p>
          <a:p>
            <a:r>
              <a:rPr lang="en-US" dirty="0"/>
              <a:t>However, as the current draft of the textbook points out, for things to work out appropriately, we must include both start-of-sentence tokens ("&lt;s&gt;") and end-of-sentence tokens ("&lt;/s&gt;")</a:t>
            </a:r>
          </a:p>
          <a:p>
            <a:r>
              <a:rPr lang="en-US" dirty="0"/>
              <a:t>It is common to process one sentence at a time in NLP; if we are not doing this, we could more generally use special start and end symbols at the start and end of each document or span of text being considered</a:t>
            </a:r>
          </a:p>
          <a:p>
            <a:r>
              <a:rPr lang="en-US" dirty="0"/>
              <a:t>With these extra symbols, w</a:t>
            </a:r>
            <a:r>
              <a:rPr lang="en-US" baseline="-25000" dirty="0"/>
              <a:t>n-1</a:t>
            </a:r>
            <a:r>
              <a:rPr lang="en-US" dirty="0"/>
              <a:t> (the second to last word in a bigram or other N-gram) will never be the same as the final word of the sequence being used to compute probabilities</a:t>
            </a:r>
          </a:p>
          <a:p>
            <a:r>
              <a:rPr lang="en-US" dirty="0"/>
              <a:t>These extra symbols will ensure that the probability estimates for all possible words ending an N-gram, starting with some particular sequence, add up to one</a:t>
            </a:r>
          </a:p>
          <a:p>
            <a:r>
              <a:rPr lang="en-US" dirty="0"/>
              <a:t>Additionally, this avoids the need to use a unigram probability at the start of the sequence when we compute its probability</a:t>
            </a:r>
          </a:p>
        </p:txBody>
      </p:sp>
    </p:spTree>
    <p:extLst>
      <p:ext uri="{BB962C8B-B14F-4D97-AF65-F5344CB8AC3E}">
        <p14:creationId xmlns:p14="http://schemas.microsoft.com/office/powerpoint/2010/main" val="1136065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52232-F496-4392-AACD-C477C58C48AC}"/>
              </a:ext>
            </a:extLst>
          </p:cNvPr>
          <p:cNvSpPr>
            <a:spLocks noGrp="1"/>
          </p:cNvSpPr>
          <p:nvPr>
            <p:ph type="title"/>
          </p:nvPr>
        </p:nvSpPr>
        <p:spPr/>
        <p:txBody>
          <a:bodyPr/>
          <a:lstStyle/>
          <a:p>
            <a:r>
              <a:rPr lang="en-US" dirty="0"/>
              <a:t>Example of Bigram Estimates</a:t>
            </a:r>
          </a:p>
        </p:txBody>
      </p:sp>
      <p:sp>
        <p:nvSpPr>
          <p:cNvPr id="3" name="Content Placeholder 2">
            <a:extLst>
              <a:ext uri="{FF2B5EF4-FFF2-40B4-BE49-F238E27FC236}">
                <a16:creationId xmlns:a16="http://schemas.microsoft.com/office/drawing/2014/main" id="{D276D93F-A67E-44E4-8F47-A96190E028DD}"/>
              </a:ext>
            </a:extLst>
          </p:cNvPr>
          <p:cNvSpPr>
            <a:spLocks noGrp="1"/>
          </p:cNvSpPr>
          <p:nvPr>
            <p:ph idx="1"/>
          </p:nvPr>
        </p:nvSpPr>
        <p:spPr>
          <a:xfrm>
            <a:off x="838200" y="1866722"/>
            <a:ext cx="10515600" cy="4351338"/>
          </a:xfrm>
        </p:spPr>
        <p:txBody>
          <a:bodyPr/>
          <a:lstStyle/>
          <a:p>
            <a:r>
              <a:rPr lang="en-US" dirty="0"/>
              <a:t>Here is an example from the textbook of three sentences that can be used to compute bigram estimates:</a:t>
            </a:r>
          </a:p>
          <a:p>
            <a:endParaRPr lang="en-US" dirty="0"/>
          </a:p>
          <a:p>
            <a:pPr marL="0" indent="0">
              <a:buNone/>
            </a:pPr>
            <a:endParaRPr lang="en-US" dirty="0"/>
          </a:p>
          <a:p>
            <a:r>
              <a:rPr lang="en-US" dirty="0"/>
              <a:t>Here are some of the bigram estimates based on this example:</a:t>
            </a:r>
          </a:p>
          <a:p>
            <a:endParaRPr lang="en-US" dirty="0"/>
          </a:p>
        </p:txBody>
      </p:sp>
      <p:pic>
        <p:nvPicPr>
          <p:cNvPr id="5" name="Picture 4">
            <a:extLst>
              <a:ext uri="{FF2B5EF4-FFF2-40B4-BE49-F238E27FC236}">
                <a16:creationId xmlns:a16="http://schemas.microsoft.com/office/drawing/2014/main" id="{B1A36F00-8931-4F16-8756-52324AF61097}"/>
              </a:ext>
            </a:extLst>
          </p:cNvPr>
          <p:cNvPicPr>
            <a:picLocks noChangeAspect="1"/>
          </p:cNvPicPr>
          <p:nvPr/>
        </p:nvPicPr>
        <p:blipFill>
          <a:blip r:embed="rId2"/>
          <a:stretch>
            <a:fillRect/>
          </a:stretch>
        </p:blipFill>
        <p:spPr>
          <a:xfrm>
            <a:off x="3590925" y="2786865"/>
            <a:ext cx="5010150" cy="914400"/>
          </a:xfrm>
          <a:prstGeom prst="rect">
            <a:avLst/>
          </a:prstGeom>
        </p:spPr>
      </p:pic>
      <p:pic>
        <p:nvPicPr>
          <p:cNvPr id="7" name="Picture 6">
            <a:extLst>
              <a:ext uri="{FF2B5EF4-FFF2-40B4-BE49-F238E27FC236}">
                <a16:creationId xmlns:a16="http://schemas.microsoft.com/office/drawing/2014/main" id="{9DE11B06-F375-40B6-A248-11D7A147E959}"/>
              </a:ext>
            </a:extLst>
          </p:cNvPr>
          <p:cNvPicPr>
            <a:picLocks noChangeAspect="1"/>
          </p:cNvPicPr>
          <p:nvPr/>
        </p:nvPicPr>
        <p:blipFill>
          <a:blip r:embed="rId3"/>
          <a:stretch>
            <a:fillRect/>
          </a:stretch>
        </p:blipFill>
        <p:spPr>
          <a:xfrm>
            <a:off x="2647950" y="4338530"/>
            <a:ext cx="6896100" cy="790575"/>
          </a:xfrm>
          <a:prstGeom prst="rect">
            <a:avLst/>
          </a:prstGeom>
        </p:spPr>
      </p:pic>
    </p:spTree>
    <p:extLst>
      <p:ext uri="{BB962C8B-B14F-4D97-AF65-F5344CB8AC3E}">
        <p14:creationId xmlns:p14="http://schemas.microsoft.com/office/powerpoint/2010/main" val="139962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65ADD-B32C-4C72-BCA2-B95FE61DE789}"/>
              </a:ext>
            </a:extLst>
          </p:cNvPr>
          <p:cNvSpPr>
            <a:spLocks noGrp="1"/>
          </p:cNvSpPr>
          <p:nvPr>
            <p:ph type="title"/>
          </p:nvPr>
        </p:nvSpPr>
        <p:spPr/>
        <p:txBody>
          <a:bodyPr/>
          <a:lstStyle/>
          <a:p>
            <a:r>
              <a:rPr lang="en-US" dirty="0"/>
              <a:t>Natural Language Generation</a:t>
            </a:r>
          </a:p>
        </p:txBody>
      </p:sp>
      <p:sp>
        <p:nvSpPr>
          <p:cNvPr id="3" name="Content Placeholder 2">
            <a:extLst>
              <a:ext uri="{FF2B5EF4-FFF2-40B4-BE49-F238E27FC236}">
                <a16:creationId xmlns:a16="http://schemas.microsoft.com/office/drawing/2014/main" id="{E6EB1D8B-83FC-489F-8606-E6AD72FECB81}"/>
              </a:ext>
            </a:extLst>
          </p:cNvPr>
          <p:cNvSpPr>
            <a:spLocks noGrp="1"/>
          </p:cNvSpPr>
          <p:nvPr>
            <p:ph idx="1"/>
          </p:nvPr>
        </p:nvSpPr>
        <p:spPr/>
        <p:txBody>
          <a:bodyPr>
            <a:normAutofit fontScale="62500" lnSpcReduction="20000"/>
          </a:bodyPr>
          <a:lstStyle/>
          <a:p>
            <a:r>
              <a:rPr lang="en-US" dirty="0"/>
              <a:t>N-grams can also be used to for </a:t>
            </a:r>
            <a:r>
              <a:rPr lang="en-US" b="1" dirty="0"/>
              <a:t>natural language generation </a:t>
            </a:r>
            <a:r>
              <a:rPr lang="en-US" dirty="0"/>
              <a:t>(NLG)</a:t>
            </a:r>
          </a:p>
          <a:p>
            <a:r>
              <a:rPr lang="en-US" dirty="0"/>
              <a:t>Depending on whether start-of-sentence markers were used, you may need to start by randomly generating a unigram</a:t>
            </a:r>
          </a:p>
          <a:p>
            <a:r>
              <a:rPr lang="en-US" dirty="0"/>
              <a:t>Then, you can randomly generate one or more bigrams; then one or more trigrams; etc.</a:t>
            </a:r>
          </a:p>
          <a:p>
            <a:r>
              <a:rPr lang="en-US" dirty="0"/>
              <a:t>For example, if you are primarily using trigrams, you are repeatedly generating a new word based on the previous two words</a:t>
            </a:r>
          </a:p>
          <a:p>
            <a:r>
              <a:rPr lang="en-US" dirty="0"/>
              <a:t>Each word is chosen randomly, with words weighted according to their trigram probabilities based on the previous two words</a:t>
            </a:r>
          </a:p>
          <a:p>
            <a:r>
              <a:rPr lang="en-US" dirty="0"/>
              <a:t>When an end-of-sentence marker is generated, the process ends</a:t>
            </a:r>
          </a:p>
          <a:p>
            <a:r>
              <a:rPr lang="en-US" dirty="0"/>
              <a:t>The figures on the next two slides show examples of automatically generated text after training N-gram models on different corpora (the figure numbers changed a bit in the current iteration of the draft)</a:t>
            </a:r>
          </a:p>
          <a:p>
            <a:r>
              <a:rPr lang="en-US" dirty="0"/>
              <a:t>In the first example, the N-gram models were trained on works of Shakespeare</a:t>
            </a:r>
          </a:p>
          <a:p>
            <a:r>
              <a:rPr lang="en-US" dirty="0"/>
              <a:t>In the second example, the N-gram models were trained on a Wall Street Journal corpus</a:t>
            </a:r>
          </a:p>
          <a:p>
            <a:r>
              <a:rPr lang="en-US" dirty="0"/>
              <a:t>Note that for machine learning tasks, in general, it is important that the training corpus reflects the nature of the data that you expect to see later</a:t>
            </a:r>
          </a:p>
        </p:txBody>
      </p:sp>
    </p:spTree>
    <p:extLst>
      <p:ext uri="{BB962C8B-B14F-4D97-AF65-F5344CB8AC3E}">
        <p14:creationId xmlns:p14="http://schemas.microsoft.com/office/powerpoint/2010/main" val="3303213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DA997-6C90-4257-82E1-4CDCBA6E604E}"/>
              </a:ext>
            </a:extLst>
          </p:cNvPr>
          <p:cNvSpPr>
            <a:spLocks noGrp="1"/>
          </p:cNvSpPr>
          <p:nvPr>
            <p:ph type="title"/>
          </p:nvPr>
        </p:nvSpPr>
        <p:spPr/>
        <p:txBody>
          <a:bodyPr/>
          <a:lstStyle/>
          <a:p>
            <a:r>
              <a:rPr lang="en-US" dirty="0"/>
              <a:t>NLG: Trained on Shakespeare</a:t>
            </a:r>
          </a:p>
        </p:txBody>
      </p:sp>
      <p:pic>
        <p:nvPicPr>
          <p:cNvPr id="4" name="Content Placeholder 3">
            <a:extLst>
              <a:ext uri="{FF2B5EF4-FFF2-40B4-BE49-F238E27FC236}">
                <a16:creationId xmlns:a16="http://schemas.microsoft.com/office/drawing/2014/main" id="{4C050715-E7DD-470E-819E-0436B46D4ED9}"/>
              </a:ext>
            </a:extLst>
          </p:cNvPr>
          <p:cNvPicPr>
            <a:picLocks noGrp="1"/>
          </p:cNvPicPr>
          <p:nvPr>
            <p:ph idx="1"/>
          </p:nvPr>
        </p:nvPicPr>
        <p:blipFill>
          <a:blip r:embed="rId2"/>
          <a:stretch>
            <a:fillRect/>
          </a:stretch>
        </p:blipFill>
        <p:spPr>
          <a:xfrm>
            <a:off x="1581965" y="1690688"/>
            <a:ext cx="9028070" cy="4609904"/>
          </a:xfrm>
          <a:prstGeom prst="rect">
            <a:avLst/>
          </a:prstGeom>
        </p:spPr>
      </p:pic>
    </p:spTree>
    <p:extLst>
      <p:ext uri="{BB962C8B-B14F-4D97-AF65-F5344CB8AC3E}">
        <p14:creationId xmlns:p14="http://schemas.microsoft.com/office/powerpoint/2010/main" val="1867002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A4D2C-FC56-4765-A5C4-F1023A1FAB34}"/>
              </a:ext>
            </a:extLst>
          </p:cNvPr>
          <p:cNvSpPr>
            <a:spLocks noGrp="1"/>
          </p:cNvSpPr>
          <p:nvPr>
            <p:ph type="title"/>
          </p:nvPr>
        </p:nvSpPr>
        <p:spPr/>
        <p:txBody>
          <a:bodyPr/>
          <a:lstStyle/>
          <a:p>
            <a:r>
              <a:rPr lang="en-US" dirty="0"/>
              <a:t>NLG: Trained on the Wall Street Journal</a:t>
            </a:r>
          </a:p>
        </p:txBody>
      </p:sp>
      <p:pic>
        <p:nvPicPr>
          <p:cNvPr id="4" name="Content Placeholder 3">
            <a:extLst>
              <a:ext uri="{FF2B5EF4-FFF2-40B4-BE49-F238E27FC236}">
                <a16:creationId xmlns:a16="http://schemas.microsoft.com/office/drawing/2014/main" id="{DD9D63A6-2C4A-4BFB-8F47-421B910F3E12}"/>
              </a:ext>
            </a:extLst>
          </p:cNvPr>
          <p:cNvPicPr>
            <a:picLocks noGrp="1"/>
          </p:cNvPicPr>
          <p:nvPr>
            <p:ph idx="1"/>
          </p:nvPr>
        </p:nvPicPr>
        <p:blipFill>
          <a:blip r:embed="rId2"/>
          <a:stretch>
            <a:fillRect/>
          </a:stretch>
        </p:blipFill>
        <p:spPr>
          <a:xfrm>
            <a:off x="1853265" y="1690688"/>
            <a:ext cx="8485470" cy="4010818"/>
          </a:xfrm>
          <a:prstGeom prst="rect">
            <a:avLst/>
          </a:prstGeom>
        </p:spPr>
      </p:pic>
    </p:spTree>
    <p:extLst>
      <p:ext uri="{BB962C8B-B14F-4D97-AF65-F5344CB8AC3E}">
        <p14:creationId xmlns:p14="http://schemas.microsoft.com/office/powerpoint/2010/main" val="3549467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5AD6F-D12F-4707-936A-FCDA22EBD567}"/>
              </a:ext>
            </a:extLst>
          </p:cNvPr>
          <p:cNvSpPr>
            <a:spLocks noGrp="1"/>
          </p:cNvSpPr>
          <p:nvPr>
            <p:ph type="title"/>
          </p:nvPr>
        </p:nvSpPr>
        <p:spPr/>
        <p:txBody>
          <a:bodyPr/>
          <a:lstStyle/>
          <a:p>
            <a:r>
              <a:rPr lang="en-US" dirty="0"/>
              <a:t>Unknown Words</a:t>
            </a:r>
          </a:p>
        </p:txBody>
      </p:sp>
      <p:sp>
        <p:nvSpPr>
          <p:cNvPr id="3" name="Content Placeholder 2">
            <a:extLst>
              <a:ext uri="{FF2B5EF4-FFF2-40B4-BE49-F238E27FC236}">
                <a16:creationId xmlns:a16="http://schemas.microsoft.com/office/drawing/2014/main" id="{C8EB078C-CD60-4EED-8135-C9AB200B2A87}"/>
              </a:ext>
            </a:extLst>
          </p:cNvPr>
          <p:cNvSpPr>
            <a:spLocks noGrp="1"/>
          </p:cNvSpPr>
          <p:nvPr>
            <p:ph idx="1"/>
          </p:nvPr>
        </p:nvSpPr>
        <p:spPr/>
        <p:txBody>
          <a:bodyPr>
            <a:normAutofit fontScale="85000" lnSpcReduction="20000"/>
          </a:bodyPr>
          <a:lstStyle/>
          <a:p>
            <a:r>
              <a:rPr lang="en-US" dirty="0"/>
              <a:t>For some tasks, you might have a lexicon indicating all possible words in advance; this implies a </a:t>
            </a:r>
            <a:r>
              <a:rPr lang="en-US" i="1" dirty="0"/>
              <a:t>closed vocabulary</a:t>
            </a:r>
          </a:p>
          <a:p>
            <a:r>
              <a:rPr lang="en-US" dirty="0"/>
              <a:t>More typically, </a:t>
            </a:r>
            <a:r>
              <a:rPr lang="en-US" i="1" dirty="0"/>
              <a:t>unknown words</a:t>
            </a:r>
            <a:r>
              <a:rPr lang="en-US" dirty="0"/>
              <a:t>, a.k.a. </a:t>
            </a:r>
            <a:r>
              <a:rPr lang="en-US" i="1" dirty="0"/>
              <a:t>out-of-vocabulary</a:t>
            </a:r>
            <a:r>
              <a:rPr lang="en-US" dirty="0"/>
              <a:t> (OOV) words, are allowed</a:t>
            </a:r>
          </a:p>
          <a:p>
            <a:r>
              <a:rPr lang="en-US" dirty="0"/>
              <a:t>An open vocabulary system accounts for potential unknown words</a:t>
            </a:r>
          </a:p>
          <a:p>
            <a:r>
              <a:rPr lang="en-US" dirty="0"/>
              <a:t>One common method is to start with a fixed vocabulary list and treat every other word in the training set as a pseudo-word, &lt;UNK&gt;</a:t>
            </a:r>
          </a:p>
          <a:p>
            <a:r>
              <a:rPr lang="en-US" dirty="0"/>
              <a:t>Another common method is to replace words that have a frequency below some specified cutoff in the training set with &lt;UNK&gt;</a:t>
            </a:r>
          </a:p>
          <a:p>
            <a:r>
              <a:rPr lang="en-US" dirty="0"/>
              <a:t>Alternatively, we can choose a vocabulary size, V, and use the top V words, accordingly to frequency, from the training set as the vocabulary</a:t>
            </a:r>
          </a:p>
          <a:p>
            <a:r>
              <a:rPr lang="en-US" dirty="0"/>
              <a:t>Once the vocabulary has been set, and other tokens have been converted to &lt;UNK&gt;, we can treat &lt;UNK&gt; just like all other tokens to estimate probabilities</a:t>
            </a:r>
          </a:p>
        </p:txBody>
      </p:sp>
    </p:spTree>
    <p:extLst>
      <p:ext uri="{BB962C8B-B14F-4D97-AF65-F5344CB8AC3E}">
        <p14:creationId xmlns:p14="http://schemas.microsoft.com/office/powerpoint/2010/main" val="3902832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68218-AAEF-44EF-816A-762C22454AC3}"/>
              </a:ext>
            </a:extLst>
          </p:cNvPr>
          <p:cNvSpPr>
            <a:spLocks noGrp="1"/>
          </p:cNvSpPr>
          <p:nvPr>
            <p:ph type="title"/>
          </p:nvPr>
        </p:nvSpPr>
        <p:spPr/>
        <p:txBody>
          <a:bodyPr/>
          <a:lstStyle/>
          <a:p>
            <a:r>
              <a:rPr lang="en-US" dirty="0"/>
              <a:t>Language Models</a:t>
            </a:r>
          </a:p>
        </p:txBody>
      </p:sp>
      <p:sp>
        <p:nvSpPr>
          <p:cNvPr id="3" name="Content Placeholder 2">
            <a:extLst>
              <a:ext uri="{FF2B5EF4-FFF2-40B4-BE49-F238E27FC236}">
                <a16:creationId xmlns:a16="http://schemas.microsoft.com/office/drawing/2014/main" id="{1BFCE0CD-B770-441D-B450-02650C19DB79}"/>
              </a:ext>
            </a:extLst>
          </p:cNvPr>
          <p:cNvSpPr>
            <a:spLocks noGrp="1"/>
          </p:cNvSpPr>
          <p:nvPr>
            <p:ph idx="1"/>
          </p:nvPr>
        </p:nvSpPr>
        <p:spPr/>
        <p:txBody>
          <a:bodyPr/>
          <a:lstStyle/>
          <a:p>
            <a:r>
              <a:rPr lang="en-US" dirty="0"/>
              <a:t>A </a:t>
            </a:r>
            <a:r>
              <a:rPr lang="en-US" b="1" dirty="0"/>
              <a:t>language model </a:t>
            </a:r>
            <a:r>
              <a:rPr lang="en-US" dirty="0"/>
              <a:t>(LM) is a model that assigns a probability to a sequence of natural language text</a:t>
            </a:r>
          </a:p>
          <a:p>
            <a:r>
              <a:rPr lang="en-US" dirty="0"/>
              <a:t>The N-gram model that we have been learning about is an example of an LM</a:t>
            </a:r>
          </a:p>
          <a:p>
            <a:r>
              <a:rPr lang="en-US" dirty="0"/>
              <a:t>In theory, you can multiply all the probabilities associated with the N-grams in the text (for a chosen value of N)</a:t>
            </a:r>
          </a:p>
          <a:p>
            <a:r>
              <a:rPr lang="en-US" dirty="0"/>
              <a:t>Later in the course, we will see how word embeddings and variants of recurrent neural networks can be used to produce more effective LMs</a:t>
            </a:r>
          </a:p>
          <a:p>
            <a:endParaRPr lang="en-US" dirty="0"/>
          </a:p>
        </p:txBody>
      </p:sp>
    </p:spTree>
    <p:extLst>
      <p:ext uri="{BB962C8B-B14F-4D97-AF65-F5344CB8AC3E}">
        <p14:creationId xmlns:p14="http://schemas.microsoft.com/office/powerpoint/2010/main" val="2829656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CFCDC-7D04-4FF8-B9BE-6952C52B93F1}"/>
              </a:ext>
            </a:extLst>
          </p:cNvPr>
          <p:cNvSpPr>
            <a:spLocks noGrp="1"/>
          </p:cNvSpPr>
          <p:nvPr>
            <p:ph type="title"/>
          </p:nvPr>
        </p:nvSpPr>
        <p:spPr/>
        <p:txBody>
          <a:bodyPr/>
          <a:lstStyle/>
          <a:p>
            <a:r>
              <a:rPr lang="en-US" dirty="0"/>
              <a:t>Evaluating Language Models</a:t>
            </a:r>
          </a:p>
        </p:txBody>
      </p:sp>
      <p:sp>
        <p:nvSpPr>
          <p:cNvPr id="3" name="Content Placeholder 2">
            <a:extLst>
              <a:ext uri="{FF2B5EF4-FFF2-40B4-BE49-F238E27FC236}">
                <a16:creationId xmlns:a16="http://schemas.microsoft.com/office/drawing/2014/main" id="{732DBDE8-3BC7-4936-8C38-8210D814BAF6}"/>
              </a:ext>
            </a:extLst>
          </p:cNvPr>
          <p:cNvSpPr>
            <a:spLocks noGrp="1"/>
          </p:cNvSpPr>
          <p:nvPr>
            <p:ph idx="1"/>
          </p:nvPr>
        </p:nvSpPr>
        <p:spPr/>
        <p:txBody>
          <a:bodyPr>
            <a:normAutofit fontScale="62500" lnSpcReduction="20000"/>
          </a:bodyPr>
          <a:lstStyle/>
          <a:p>
            <a:r>
              <a:rPr lang="en-US" dirty="0"/>
              <a:t>One way to evaluate the performance of a language model (the best way, according to the textbook) is to embed it in another application (e.g., a machine translation system) and evaluate its performance</a:t>
            </a:r>
          </a:p>
          <a:p>
            <a:r>
              <a:rPr lang="en-US" dirty="0"/>
              <a:t>This approach is called </a:t>
            </a:r>
            <a:r>
              <a:rPr lang="en-US" b="1" dirty="0"/>
              <a:t>extrinsic evaluation</a:t>
            </a:r>
            <a:r>
              <a:rPr lang="en-US" dirty="0"/>
              <a:t>; extrinsic evaluation can involve a lot of time and effort</a:t>
            </a:r>
          </a:p>
          <a:p>
            <a:r>
              <a:rPr lang="en-US" dirty="0"/>
              <a:t>Alternatively, </a:t>
            </a:r>
            <a:r>
              <a:rPr lang="en-US" b="1" dirty="0"/>
              <a:t>intrinsic evaluation</a:t>
            </a:r>
            <a:r>
              <a:rPr lang="en-US" dirty="0"/>
              <a:t> uses a metric to evaluate the quality of a model (in this case, a language model) independent of any application</a:t>
            </a:r>
          </a:p>
          <a:p>
            <a:r>
              <a:rPr lang="en-US" dirty="0"/>
              <a:t>Often, improvements using an intrinsic measure correlate with improvements using an extrinsic measure </a:t>
            </a:r>
          </a:p>
          <a:p>
            <a:r>
              <a:rPr lang="en-US" dirty="0"/>
              <a:t>An intrinsic evaluation is based on a test set</a:t>
            </a:r>
          </a:p>
          <a:p>
            <a:r>
              <a:rPr lang="en-US" dirty="0"/>
              <a:t>Ideally, the test set should not be looked at before the evaluation, and the model being evaluated should only be applied to the test set once</a:t>
            </a:r>
          </a:p>
          <a:p>
            <a:r>
              <a:rPr lang="en-US" dirty="0"/>
              <a:t>As mentioned earlier, if we need to tune hyperparameters, we can use a validation set (that can be used multiple times)</a:t>
            </a:r>
          </a:p>
          <a:p>
            <a:r>
              <a:rPr lang="en-US" dirty="0"/>
              <a:t>In principle, the way to evaluate a language model with intrinsic evaluation is to calculate the probability assigned by the model to the test set (although we will soon discuss pragmatic complications related to this)</a:t>
            </a:r>
          </a:p>
          <a:p>
            <a:r>
              <a:rPr lang="en-US" dirty="0"/>
              <a:t>This can be compared to probabilities assigned to the test set by other language models (in theory, better language models will assign higher probabilities)</a:t>
            </a:r>
          </a:p>
        </p:txBody>
      </p:sp>
    </p:spTree>
    <p:extLst>
      <p:ext uri="{BB962C8B-B14F-4D97-AF65-F5344CB8AC3E}">
        <p14:creationId xmlns:p14="http://schemas.microsoft.com/office/powerpoint/2010/main" val="2140822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A05CB-7B24-466E-9639-A51E17DFEE62}"/>
              </a:ext>
            </a:extLst>
          </p:cNvPr>
          <p:cNvSpPr>
            <a:spLocks noGrp="1"/>
          </p:cNvSpPr>
          <p:nvPr>
            <p:ph type="title"/>
          </p:nvPr>
        </p:nvSpPr>
        <p:spPr/>
        <p:txBody>
          <a:bodyPr/>
          <a:lstStyle/>
          <a:p>
            <a:r>
              <a:rPr lang="en-US" dirty="0"/>
              <a:t>Log Probabilities</a:t>
            </a:r>
          </a:p>
        </p:txBody>
      </p:sp>
      <p:sp>
        <p:nvSpPr>
          <p:cNvPr id="3" name="Content Placeholder 2">
            <a:extLst>
              <a:ext uri="{FF2B5EF4-FFF2-40B4-BE49-F238E27FC236}">
                <a16:creationId xmlns:a16="http://schemas.microsoft.com/office/drawing/2014/main" id="{BFA0A25E-3C77-4915-BCD3-09A2D3774E0B}"/>
              </a:ext>
            </a:extLst>
          </p:cNvPr>
          <p:cNvSpPr>
            <a:spLocks noGrp="1"/>
          </p:cNvSpPr>
          <p:nvPr>
            <p:ph idx="1"/>
          </p:nvPr>
        </p:nvSpPr>
        <p:spPr/>
        <p:txBody>
          <a:bodyPr>
            <a:normAutofit fontScale="70000" lnSpcReduction="20000"/>
          </a:bodyPr>
          <a:lstStyle/>
          <a:p>
            <a:r>
              <a:rPr lang="en-US" dirty="0"/>
              <a:t>One issue is that if many probabilities are multiplied together, the result would likely be stored as 0 due to finite precision and numerical underflow</a:t>
            </a:r>
          </a:p>
          <a:p>
            <a:r>
              <a:rPr lang="en-US" dirty="0"/>
              <a:t>Instead, we therefore add </a:t>
            </a:r>
            <a:r>
              <a:rPr lang="en-US" i="1" dirty="0"/>
              <a:t>log probabilities</a:t>
            </a:r>
          </a:p>
          <a:p>
            <a:r>
              <a:rPr lang="en-US" dirty="0"/>
              <a:t>The base doesn’t really matter, as long as it is consistent, but let's assume it is </a:t>
            </a:r>
            <a:r>
              <a:rPr lang="en-US" dirty="0">
                <a:latin typeface="Cambria Math" panose="02040503050406030204" pitchFamily="18" charset="0"/>
                <a:ea typeface="Cambria Math" panose="02040503050406030204" pitchFamily="18" charset="0"/>
              </a:rPr>
              <a:t>e</a:t>
            </a:r>
          </a:p>
          <a:p>
            <a:r>
              <a:rPr lang="en-US" dirty="0"/>
              <a:t>Also recall that the log of a product is equal to the sum of the log of its parts</a:t>
            </a:r>
          </a:p>
          <a:p>
            <a:r>
              <a:rPr lang="en-US" dirty="0"/>
              <a:t>Using log probabilities avoids 0s that may otherwise result due to precision issues</a:t>
            </a:r>
          </a:p>
          <a:p>
            <a:r>
              <a:rPr lang="en-US" dirty="0"/>
              <a:t>Additionally, it also makes computation quicker, since we are doing additions instead of multiplications</a:t>
            </a:r>
          </a:p>
          <a:p>
            <a:r>
              <a:rPr lang="en-US" dirty="0"/>
              <a:t>The precomputed probability estimates for N-grams can be stored as log probabilities directly</a:t>
            </a:r>
          </a:p>
          <a:p>
            <a:r>
              <a:rPr lang="en-US" dirty="0"/>
              <a:t>Therefore, there is no need to compute the logarithms when evaluating the language model</a:t>
            </a:r>
          </a:p>
          <a:p>
            <a:r>
              <a:rPr lang="en-US" dirty="0"/>
              <a:t>If we want to report an actual probability at the end, we can raise </a:t>
            </a:r>
            <a:r>
              <a:rPr lang="en-US" dirty="0">
                <a:latin typeface="Cambria Math" panose="02040503050406030204" pitchFamily="18" charset="0"/>
                <a:ea typeface="Cambria Math" panose="02040503050406030204" pitchFamily="18" charset="0"/>
              </a:rPr>
              <a:t>e</a:t>
            </a:r>
            <a:r>
              <a:rPr lang="en-US" dirty="0"/>
              <a:t> to the power of the final log probability; e.g., p1 * p2 * p3 * p4 = e</a:t>
            </a:r>
            <a:r>
              <a:rPr lang="en-US" baseline="30000" dirty="0"/>
              <a:t>(log p1 + log p2 + log p3 + log p4)</a:t>
            </a:r>
          </a:p>
        </p:txBody>
      </p:sp>
    </p:spTree>
    <p:extLst>
      <p:ext uri="{BB962C8B-B14F-4D97-AF65-F5344CB8AC3E}">
        <p14:creationId xmlns:p14="http://schemas.microsoft.com/office/powerpoint/2010/main" val="494246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B5346-1D0F-40C2-875D-065EDDD50463}"/>
              </a:ext>
            </a:extLst>
          </p:cNvPr>
          <p:cNvSpPr>
            <a:spLocks noGrp="1"/>
          </p:cNvSpPr>
          <p:nvPr>
            <p:ph type="title"/>
          </p:nvPr>
        </p:nvSpPr>
        <p:spPr/>
        <p:txBody>
          <a:bodyPr/>
          <a:lstStyle/>
          <a:p>
            <a:r>
              <a:rPr lang="en-US" dirty="0"/>
              <a:t>Perplexity</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7539FB5-8E69-4104-AFDC-C02BABEF74A6}"/>
                  </a:ext>
                </a:extLst>
              </p:cNvPr>
              <p:cNvSpPr>
                <a:spLocks noGrp="1"/>
              </p:cNvSpPr>
              <p:nvPr>
                <p:ph idx="1"/>
              </p:nvPr>
            </p:nvSpPr>
            <p:spPr/>
            <p:txBody>
              <a:bodyPr>
                <a:normAutofit fontScale="92500"/>
              </a:bodyPr>
              <a:lstStyle/>
              <a:p>
                <a:r>
                  <a:rPr lang="en-US" dirty="0"/>
                  <a:t>In practice, instead of reporting probabilities assigned by LMs, it is common to instead report a metric called </a:t>
                </a:r>
                <a:r>
                  <a:rPr lang="en-US" i="1" dirty="0"/>
                  <a:t>perplexity</a:t>
                </a:r>
                <a:r>
                  <a:rPr lang="en-US" dirty="0"/>
                  <a:t>, sometimes abbreviated as PP</a:t>
                </a:r>
              </a:p>
              <a:p>
                <a:r>
                  <a:rPr lang="en-US" dirty="0"/>
                  <a:t>Perplexity is closely related to the information-theoretic notion of cross-entropy (we will not discuss this in this course)</a:t>
                </a:r>
              </a:p>
              <a:p>
                <a:r>
                  <a:rPr lang="en-US" dirty="0"/>
                  <a:t>Perplexity is the inverse probability of a sequence of words normalized by the number of words: PP(W) = P(w</a:t>
                </a:r>
                <a:r>
                  <a:rPr lang="en-US" baseline="-25000" dirty="0"/>
                  <a:t>1</a:t>
                </a:r>
                <a:r>
                  <a:rPr lang="en-US" dirty="0"/>
                  <a:t>w</a:t>
                </a:r>
                <a:r>
                  <a:rPr lang="en-US" baseline="-25000" dirty="0"/>
                  <a:t>2</a:t>
                </a:r>
                <a:r>
                  <a:rPr lang="en-US" dirty="0"/>
                  <a:t>…</a:t>
                </a:r>
                <a:r>
                  <a:rPr lang="en-US" dirty="0" err="1"/>
                  <a:t>w</a:t>
                </a:r>
                <a:r>
                  <a:rPr lang="en-US" baseline="-25000" dirty="0" err="1"/>
                  <a:t>N</a:t>
                </a:r>
                <a:r>
                  <a:rPr lang="en-US" dirty="0"/>
                  <a:t>)</a:t>
                </a:r>
                <a:r>
                  <a:rPr lang="en-US" baseline="30000" dirty="0"/>
                  <a:t>-1/N</a:t>
                </a:r>
              </a:p>
              <a:p>
                <a:r>
                  <a:rPr lang="en-US" dirty="0"/>
                  <a:t>After the chain rule: </a:t>
                </a:r>
                <a14:m>
                  <m:oMath xmlns:m="http://schemas.openxmlformats.org/officeDocument/2006/math">
                    <m:r>
                      <m:rPr>
                        <m:sty m:val="p"/>
                      </m:rPr>
                      <a:rPr lang="en-US" sz="2200" i="0" smtClean="0">
                        <a:effectLst/>
                        <a:latin typeface="Cambria Math" panose="02040503050406030204" pitchFamily="18" charset="0"/>
                        <a:ea typeface="Malgun Gothic" panose="020B0503020000020004" pitchFamily="34" charset="-127"/>
                        <a:cs typeface="Times New Roman" panose="02020603050405020304" pitchFamily="18" charset="0"/>
                      </a:rPr>
                      <m:t>PP</m:t>
                    </m:r>
                    <m:d>
                      <m:dPr>
                        <m:ctrlPr>
                          <a:rPr lang="en-US" sz="22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W</m:t>
                        </m:r>
                      </m:e>
                    </m:d>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m:t>
                    </m:r>
                    <m:rad>
                      <m:radPr>
                        <m:ctrlPr>
                          <a:rPr lang="en-US" sz="2200" i="1">
                            <a:effectLst/>
                            <a:latin typeface="Cambria Math" panose="02040503050406030204" pitchFamily="18" charset="0"/>
                            <a:ea typeface="Malgun Gothic" panose="020B0503020000020004" pitchFamily="34" charset="-127"/>
                            <a:cs typeface="Times New Roman" panose="02020603050405020304" pitchFamily="18" charset="0"/>
                          </a:rPr>
                        </m:ctrlPr>
                      </m:radPr>
                      <m:deg>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N</m:t>
                        </m:r>
                      </m:deg>
                      <m:e>
                        <m:nary>
                          <m:naryPr>
                            <m:chr m:val="∏"/>
                            <m:limLoc m:val="undOvr"/>
                            <m:ctrlPr>
                              <a:rPr lang="en-US" sz="22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N</m:t>
                            </m:r>
                          </m:sup>
                          <m:e>
                            <m:f>
                              <m:fPr>
                                <m:ctrlPr>
                                  <a:rPr lang="en-US" sz="2200" i="1">
                                    <a:effectLst/>
                                    <a:latin typeface="Cambria Math" panose="02040503050406030204" pitchFamily="18" charset="0"/>
                                    <a:ea typeface="Malgun Gothic" panose="020B0503020000020004" pitchFamily="34" charset="-127"/>
                                    <a:cs typeface="Times New Roman" panose="02020603050405020304" pitchFamily="18" charset="0"/>
                                  </a:rPr>
                                </m:ctrlPr>
                              </m:fPr>
                              <m:num>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1</m:t>
                                </m:r>
                              </m:num>
                              <m:den>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2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2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2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m:t>
                                </m:r>
                              </m:den>
                            </m:f>
                          </m:e>
                        </m:nary>
                      </m:e>
                    </m:rad>
                  </m:oMath>
                </a14:m>
                <a:r>
                  <a:rPr lang="en-US" sz="2200" dirty="0">
                    <a:effectLst/>
                    <a:latin typeface="Times New Roman" panose="02020603050405020304" pitchFamily="18" charset="0"/>
                    <a:ea typeface="Malgun Gothic" panose="020B0503020000020004" pitchFamily="34" charset="-127"/>
                    <a:cs typeface="Times New Roman" panose="02020603050405020304" pitchFamily="18" charset="0"/>
                  </a:rPr>
                  <a:t> </a:t>
                </a:r>
                <a:r>
                  <a:rPr lang="en-US" sz="2200" dirty="0"/>
                  <a:t> </a:t>
                </a:r>
              </a:p>
              <a:p>
                <a:r>
                  <a:rPr lang="en-US" dirty="0"/>
                  <a:t>If we are using a bigram model, this becomes: </a:t>
                </a:r>
                <a14:m>
                  <m:oMath xmlns:m="http://schemas.openxmlformats.org/officeDocument/2006/math">
                    <m:r>
                      <m:rPr>
                        <m:sty m:val="p"/>
                      </m:rPr>
                      <a:rPr lang="en-US" sz="2200" i="0" smtClean="0">
                        <a:effectLst/>
                        <a:latin typeface="Cambria Math" panose="02040503050406030204" pitchFamily="18" charset="0"/>
                        <a:ea typeface="Malgun Gothic" panose="020B0503020000020004" pitchFamily="34" charset="-127"/>
                        <a:cs typeface="Times New Roman" panose="02020603050405020304" pitchFamily="18" charset="0"/>
                      </a:rPr>
                      <m:t>PP</m:t>
                    </m:r>
                    <m:d>
                      <m:dPr>
                        <m:ctrlPr>
                          <a:rPr lang="en-US" sz="2200" i="1">
                            <a:effectLst/>
                            <a:latin typeface="Cambria Math" panose="02040503050406030204" pitchFamily="18" charset="0"/>
                          </a:rPr>
                        </m:ctrlPr>
                      </m:dPr>
                      <m:e>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W</m:t>
                        </m:r>
                      </m:e>
                    </m:d>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m:t>
                    </m:r>
                    <m:rad>
                      <m:radPr>
                        <m:ctrlPr>
                          <a:rPr lang="en-US" sz="2200" i="1">
                            <a:effectLst/>
                            <a:latin typeface="Cambria Math" panose="02040503050406030204" pitchFamily="18" charset="0"/>
                          </a:rPr>
                        </m:ctrlPr>
                      </m:radPr>
                      <m:deg>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N</m:t>
                        </m:r>
                      </m:deg>
                      <m:e>
                        <m:nary>
                          <m:naryPr>
                            <m:chr m:val="∏"/>
                            <m:limLoc m:val="undOvr"/>
                            <m:ctrlPr>
                              <a:rPr lang="en-US" sz="2200" i="1">
                                <a:effectLst/>
                                <a:latin typeface="Cambria Math" panose="02040503050406030204" pitchFamily="18" charset="0"/>
                              </a:rPr>
                            </m:ctrlPr>
                          </m:naryPr>
                          <m:sub>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N</m:t>
                            </m:r>
                          </m:sup>
                          <m:e>
                            <m:f>
                              <m:fPr>
                                <m:ctrlPr>
                                  <a:rPr lang="en-US" sz="2200" i="1">
                                    <a:effectLst/>
                                    <a:latin typeface="Cambria Math" panose="02040503050406030204" pitchFamily="18" charset="0"/>
                                  </a:rPr>
                                </m:ctrlPr>
                              </m:fPr>
                              <m:num>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1</m:t>
                                </m:r>
                              </m:num>
                              <m:den>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200" i="1">
                                        <a:effectLst/>
                                        <a:latin typeface="Cambria Math" panose="02040503050406030204" pitchFamily="18" charset="0"/>
                                      </a:rPr>
                                    </m:ctrlPr>
                                  </m:sSubPr>
                                  <m:e>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200" i="1">
                                        <a:effectLst/>
                                        <a:latin typeface="Cambria Math" panose="02040503050406030204" pitchFamily="18" charset="0"/>
                                      </a:rPr>
                                    </m:ctrlPr>
                                  </m:sSubPr>
                                  <m:e>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m:t>
                                </m:r>
                              </m:den>
                            </m:f>
                          </m:e>
                        </m:nary>
                      </m:e>
                    </m:rad>
                  </m:oMath>
                </a14:m>
                <a:endParaRPr lang="en-US" sz="2200" dirty="0"/>
              </a:p>
              <a:p>
                <a:r>
                  <a:rPr lang="en-US" dirty="0"/>
                  <a:t>The higher the probability of the word sequence, the lower the perplexity</a:t>
                </a:r>
              </a:p>
            </p:txBody>
          </p:sp>
        </mc:Choice>
        <mc:Fallback>
          <p:sp>
            <p:nvSpPr>
              <p:cNvPr id="3" name="Content Placeholder 2">
                <a:extLst>
                  <a:ext uri="{FF2B5EF4-FFF2-40B4-BE49-F238E27FC236}">
                    <a16:creationId xmlns:a16="http://schemas.microsoft.com/office/drawing/2014/main" id="{C7539FB5-8E69-4104-AFDC-C02BABEF74A6}"/>
                  </a:ext>
                </a:extLst>
              </p:cNvPr>
              <p:cNvSpPr>
                <a:spLocks noGrp="1" noRot="1" noChangeAspect="1" noMove="1" noResize="1" noEditPoints="1" noAdjustHandles="1" noChangeArrowheads="1" noChangeShapeType="1" noTextEdit="1"/>
              </p:cNvSpPr>
              <p:nvPr>
                <p:ph idx="1"/>
              </p:nvPr>
            </p:nvSpPr>
            <p:spPr>
              <a:blipFill>
                <a:blip r:embed="rId2"/>
                <a:stretch>
                  <a:fillRect l="-928" t="-2101" r="-1623" b="-3501"/>
                </a:stretch>
              </a:blipFill>
            </p:spPr>
            <p:txBody>
              <a:bodyPr/>
              <a:lstStyle/>
              <a:p>
                <a:r>
                  <a:rPr lang="en-US">
                    <a:noFill/>
                  </a:rPr>
                  <a:t> </a:t>
                </a:r>
              </a:p>
            </p:txBody>
          </p:sp>
        </mc:Fallback>
      </mc:AlternateContent>
    </p:spTree>
    <p:extLst>
      <p:ext uri="{BB962C8B-B14F-4D97-AF65-F5344CB8AC3E}">
        <p14:creationId xmlns:p14="http://schemas.microsoft.com/office/powerpoint/2010/main" val="3947897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A94CB-87EC-49A7-BAEC-F2523837018C}"/>
              </a:ext>
            </a:extLst>
          </p:cNvPr>
          <p:cNvSpPr>
            <a:spLocks noGrp="1"/>
          </p:cNvSpPr>
          <p:nvPr>
            <p:ph type="title"/>
          </p:nvPr>
        </p:nvSpPr>
        <p:spPr/>
        <p:txBody>
          <a:bodyPr/>
          <a:lstStyle/>
          <a:p>
            <a:r>
              <a:rPr lang="en-US" dirty="0"/>
              <a:t>Perplexity Example</a:t>
            </a:r>
          </a:p>
        </p:txBody>
      </p:sp>
      <p:sp>
        <p:nvSpPr>
          <p:cNvPr id="3" name="Content Placeholder 2">
            <a:extLst>
              <a:ext uri="{FF2B5EF4-FFF2-40B4-BE49-F238E27FC236}">
                <a16:creationId xmlns:a16="http://schemas.microsoft.com/office/drawing/2014/main" id="{E084973E-9D06-4678-9F26-251218B8DC66}"/>
              </a:ext>
            </a:extLst>
          </p:cNvPr>
          <p:cNvSpPr>
            <a:spLocks noGrp="1"/>
          </p:cNvSpPr>
          <p:nvPr>
            <p:ph idx="1"/>
          </p:nvPr>
        </p:nvSpPr>
        <p:spPr/>
        <p:txBody>
          <a:bodyPr>
            <a:normAutofit fontScale="85000" lnSpcReduction="20000"/>
          </a:bodyPr>
          <a:lstStyle/>
          <a:p>
            <a:r>
              <a:rPr lang="en-US" dirty="0"/>
              <a:t>The textbook describes an example in which they trained unigram, bigram, and trigram models on text from the Wall Street Journal</a:t>
            </a:r>
          </a:p>
          <a:p>
            <a:r>
              <a:rPr lang="en-US" dirty="0"/>
              <a:t>The training set contained approximately 38 million words, with a vocabulary size of about 20,000</a:t>
            </a:r>
          </a:p>
          <a:p>
            <a:r>
              <a:rPr lang="en-US" dirty="0"/>
              <a:t>They then evaluated each model on a separate test set from the Wall Street Journal containing approximately 1.5 million words</a:t>
            </a:r>
          </a:p>
          <a:p>
            <a:r>
              <a:rPr lang="en-US" dirty="0"/>
              <a:t>The perplexities of the unigram, bigram, and trigram models were 962, 170, and 109, respectively</a:t>
            </a:r>
          </a:p>
          <a:p>
            <a:r>
              <a:rPr lang="en-US" dirty="0"/>
              <a:t>Recall that lower perplexity indicates a better result</a:t>
            </a:r>
          </a:p>
          <a:p>
            <a:r>
              <a:rPr lang="en-US" dirty="0"/>
              <a:t>It should be intuitive that the trigram model leads to the lowest perplexity, since it uses more context</a:t>
            </a:r>
          </a:p>
          <a:p>
            <a:r>
              <a:rPr lang="en-US" dirty="0"/>
              <a:t>At the same time, I think it is important to understand that the probabilities themselves become less accurate with increasing N, because the data is sparser</a:t>
            </a:r>
          </a:p>
        </p:txBody>
      </p:sp>
    </p:spTree>
    <p:extLst>
      <p:ext uri="{BB962C8B-B14F-4D97-AF65-F5344CB8AC3E}">
        <p14:creationId xmlns:p14="http://schemas.microsoft.com/office/powerpoint/2010/main" val="3710399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6A241-2B6E-4E0A-A98E-994BBCF6FAD8}"/>
              </a:ext>
            </a:extLst>
          </p:cNvPr>
          <p:cNvSpPr>
            <a:spLocks noGrp="1"/>
          </p:cNvSpPr>
          <p:nvPr>
            <p:ph type="title"/>
          </p:nvPr>
        </p:nvSpPr>
        <p:spPr/>
        <p:txBody>
          <a:bodyPr/>
          <a:lstStyle/>
          <a:p>
            <a:r>
              <a:rPr lang="en-US" dirty="0"/>
              <a:t>Smoothing</a:t>
            </a:r>
          </a:p>
        </p:txBody>
      </p:sp>
      <p:sp>
        <p:nvSpPr>
          <p:cNvPr id="3" name="Content Placeholder 2">
            <a:extLst>
              <a:ext uri="{FF2B5EF4-FFF2-40B4-BE49-F238E27FC236}">
                <a16:creationId xmlns:a16="http://schemas.microsoft.com/office/drawing/2014/main" id="{AE319D49-25FB-4048-987E-15615248F445}"/>
              </a:ext>
            </a:extLst>
          </p:cNvPr>
          <p:cNvSpPr>
            <a:spLocks noGrp="1"/>
          </p:cNvSpPr>
          <p:nvPr>
            <p:ph idx="1"/>
          </p:nvPr>
        </p:nvSpPr>
        <p:spPr/>
        <p:txBody>
          <a:bodyPr>
            <a:normAutofit fontScale="62500" lnSpcReduction="20000"/>
          </a:bodyPr>
          <a:lstStyle/>
          <a:p>
            <a:r>
              <a:rPr lang="en-US" dirty="0"/>
              <a:t>MLE produces poor estimates when counts are small due to </a:t>
            </a:r>
            <a:r>
              <a:rPr lang="en-US" i="1" dirty="0"/>
              <a:t>sparse data</a:t>
            </a:r>
            <a:r>
              <a:rPr lang="en-US" dirty="0"/>
              <a:t>, especially when counts are zero</a:t>
            </a:r>
          </a:p>
          <a:p>
            <a:r>
              <a:rPr lang="en-US" dirty="0"/>
              <a:t>When evaluating a language model on a dataset, if any N-gram occurs that never occurred in the training set, it would be assigned 0 probability (and the log probability would be undefined)</a:t>
            </a:r>
          </a:p>
          <a:p>
            <a:r>
              <a:rPr lang="en-US" b="1" dirty="0"/>
              <a:t>Smoothing</a:t>
            </a:r>
            <a:r>
              <a:rPr lang="en-US" dirty="0"/>
              <a:t> techniques are modifications that address poor estimates due to sparse data</a:t>
            </a:r>
          </a:p>
          <a:p>
            <a:r>
              <a:rPr lang="en-US" i="1" dirty="0"/>
              <a:t>Laplace smoothing </a:t>
            </a:r>
            <a:r>
              <a:rPr lang="en-US" dirty="0"/>
              <a:t>(e.g., </a:t>
            </a:r>
            <a:r>
              <a:rPr lang="en-US" i="1" dirty="0"/>
              <a:t>add-one smoothing</a:t>
            </a:r>
            <a:r>
              <a:rPr lang="en-US" dirty="0"/>
              <a:t>) is a simple method that adds a constant (e.g., 1) to all counts</a:t>
            </a:r>
          </a:p>
          <a:p>
            <a:r>
              <a:rPr lang="en-US" dirty="0"/>
              <a:t>For example, for unigram probability estimates, we have: P</a:t>
            </a:r>
            <a:r>
              <a:rPr lang="en-US" baseline="-25000" dirty="0"/>
              <a:t>Laplace</a:t>
            </a:r>
            <a:r>
              <a:rPr lang="en-US" dirty="0"/>
              <a:t>(w</a:t>
            </a:r>
            <a:r>
              <a:rPr lang="en-US" baseline="-25000" dirty="0"/>
              <a:t>i</a:t>
            </a:r>
            <a:r>
              <a:rPr lang="en-US" dirty="0"/>
              <a:t>) = (c</a:t>
            </a:r>
            <a:r>
              <a:rPr lang="en-US" baseline="-25000" dirty="0"/>
              <a:t>i</a:t>
            </a:r>
            <a:r>
              <a:rPr lang="en-US" dirty="0"/>
              <a:t> + 1) / (N + V)</a:t>
            </a:r>
          </a:p>
          <a:p>
            <a:r>
              <a:rPr lang="en-US" dirty="0"/>
              <a:t>We can view smoothing as </a:t>
            </a:r>
            <a:r>
              <a:rPr lang="en-US" i="1" dirty="0"/>
              <a:t>discounting</a:t>
            </a:r>
            <a:r>
              <a:rPr lang="en-US" dirty="0"/>
              <a:t> (lowering) some non-zero counts in order to obtain the probability mass that will be assigned to the zero counts</a:t>
            </a:r>
          </a:p>
          <a:p>
            <a:r>
              <a:rPr lang="en-US" dirty="0"/>
              <a:t>The changes due to add-one smoothing are too big in practice</a:t>
            </a:r>
          </a:p>
          <a:p>
            <a:r>
              <a:rPr lang="en-US" dirty="0"/>
              <a:t>You could try adding a fraction less-than one (this is a more general form of Laplace smoothing), but choosing an appropriate fraction is difficult (in practice, it can be chosen based on a development set)</a:t>
            </a:r>
          </a:p>
          <a:p>
            <a:r>
              <a:rPr lang="en-US" dirty="0"/>
              <a:t>The book discussed better alternatives; it mentions </a:t>
            </a:r>
            <a:r>
              <a:rPr lang="en-US" i="1" dirty="0"/>
              <a:t>Good-Turing smoothing</a:t>
            </a:r>
            <a:r>
              <a:rPr lang="en-US" dirty="0"/>
              <a:t> and discusses </a:t>
            </a:r>
            <a:r>
              <a:rPr lang="en-US" i="1" dirty="0"/>
              <a:t>Kneser-Ney smoothing </a:t>
            </a:r>
            <a:r>
              <a:rPr lang="en-US" dirty="0"/>
              <a:t>in detail</a:t>
            </a:r>
          </a:p>
          <a:p>
            <a:r>
              <a:rPr lang="en-US" dirty="0"/>
              <a:t>I personally worked on a smoothing method when I interned for Ken Church as a graduate student called </a:t>
            </a:r>
            <a:r>
              <a:rPr lang="en-US" i="1" dirty="0"/>
              <a:t>bins</a:t>
            </a:r>
            <a:r>
              <a:rPr lang="en-US" dirty="0"/>
              <a:t> (the evaluation was an example of extrinsic evaluation)</a:t>
            </a:r>
          </a:p>
        </p:txBody>
      </p:sp>
    </p:spTree>
    <p:extLst>
      <p:ext uri="{BB962C8B-B14F-4D97-AF65-F5344CB8AC3E}">
        <p14:creationId xmlns:p14="http://schemas.microsoft.com/office/powerpoint/2010/main" val="36692338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C5DED-8B99-43E9-B002-F071B1168F91}"/>
              </a:ext>
            </a:extLst>
          </p:cNvPr>
          <p:cNvSpPr>
            <a:spLocks noGrp="1"/>
          </p:cNvSpPr>
          <p:nvPr>
            <p:ph type="title"/>
          </p:nvPr>
        </p:nvSpPr>
        <p:spPr/>
        <p:txBody>
          <a:bodyPr/>
          <a:lstStyle/>
          <a:p>
            <a:r>
              <a:rPr lang="en-US" dirty="0"/>
              <a:t>Backoff and Interpolation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034A0B9-2D7D-4B3E-8594-F171DCACC275}"/>
                  </a:ext>
                </a:extLst>
              </p:cNvPr>
              <p:cNvSpPr>
                <a:spLocks noGrp="1"/>
              </p:cNvSpPr>
              <p:nvPr>
                <p:ph idx="1"/>
              </p:nvPr>
            </p:nvSpPr>
            <p:spPr/>
            <p:txBody>
              <a:bodyPr>
                <a:normAutofit fontScale="92500" lnSpcReduction="20000"/>
              </a:bodyPr>
              <a:lstStyle/>
              <a:p>
                <a:r>
                  <a:rPr lang="en-US" dirty="0"/>
                  <a:t>In a </a:t>
                </a:r>
                <a:r>
                  <a:rPr lang="en-US" b="1" dirty="0"/>
                  <a:t>backoff</a:t>
                </a:r>
                <a:r>
                  <a:rPr lang="en-US" dirty="0"/>
                  <a:t> approach, if the N-gram probability estimate is 0, you use the (N-1)-gram estimate</a:t>
                </a:r>
              </a:p>
              <a:p>
                <a:r>
                  <a:rPr lang="en-US" dirty="0"/>
                  <a:t>In </a:t>
                </a:r>
                <a:r>
                  <a:rPr lang="en-US" b="1" dirty="0"/>
                  <a:t>interpolation</a:t>
                </a:r>
                <a:r>
                  <a:rPr lang="en-US" dirty="0"/>
                  <a:t>, we mix the probability estimates from various N-gram models</a:t>
                </a:r>
              </a:p>
              <a:p>
                <a:r>
                  <a:rPr lang="en-US" dirty="0"/>
                  <a:t>For example, with </a:t>
                </a:r>
                <a:r>
                  <a:rPr lang="en-US" i="1" dirty="0"/>
                  <a:t>simple linear interpolation</a:t>
                </a:r>
                <a:r>
                  <a:rPr lang="en-US" dirty="0"/>
                  <a:t>, to compute trigram estimates, we use:</a:t>
                </a:r>
              </a:p>
              <a:p>
                <a:pPr marL="0" indent="0" algn="ctr">
                  <a:buNone/>
                </a:pPr>
                <a14:m>
                  <m:oMath xmlns:m="http://schemas.openxmlformats.org/officeDocument/2006/math">
                    <m:acc>
                      <m:accPr>
                        <m:chr m:val="̂"/>
                        <m:ctrlPr>
                          <a:rPr lang="en-US" sz="2400" i="1" smtClean="0">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P</m:t>
                        </m:r>
                      </m:e>
                    </m:acc>
                    <m:d>
                      <m:d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dPr>
                      <m:e>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sub>
                        </m:sSub>
                      </m:e>
                      <m:e>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−2</m:t>
                            </m:r>
                          </m:sub>
                        </m:sSub>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−1</m:t>
                            </m:r>
                          </m:sub>
                        </m:sSub>
                      </m:e>
                    </m:d>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λ</m:t>
                        </m:r>
                      </m:e>
                      <m:sub>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1</m:t>
                        </m:r>
                      </m:sub>
                    </m:s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dPr>
                      <m:e>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sub>
                        </m:sSub>
                      </m:e>
                      <m:e>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−2</m:t>
                            </m:r>
                          </m:sub>
                        </m:sSub>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−1</m:t>
                            </m:r>
                          </m:sub>
                        </m:sSub>
                      </m:e>
                    </m:d>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λ</m:t>
                        </m:r>
                      </m:e>
                      <m:sub>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2</m:t>
                        </m:r>
                      </m:sub>
                    </m:s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dPr>
                      <m:e>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sub>
                        </m:sSub>
                      </m:e>
                      <m:e>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−1</m:t>
                            </m:r>
                          </m:sub>
                        </m:sSub>
                      </m:e>
                    </m:d>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λ</m:t>
                        </m:r>
                      </m:e>
                      <m:sub>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3</m:t>
                        </m:r>
                      </m:sub>
                    </m:s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sub>
                    </m:sSub>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m:t>
                    </m:r>
                  </m:oMath>
                </a14:m>
                <a:r>
                  <a:rPr lang="en-US" sz="2400" dirty="0">
                    <a:effectLst/>
                    <a:ea typeface="Malgun Gothic" panose="020B0503020000020004" pitchFamily="34" charset="-127"/>
                    <a:cs typeface="Times New Roman" panose="02020603050405020304" pitchFamily="18" charset="0"/>
                  </a:rPr>
                  <a:t> </a:t>
                </a:r>
                <a:endParaRPr lang="en-US" sz="2400" dirty="0"/>
              </a:p>
              <a:p>
                <a:r>
                  <a:rPr lang="en-US" dirty="0"/>
                  <a:t>The 𝝀s must sum to 1 for the values to be valid probabilities</a:t>
                </a:r>
              </a:p>
              <a:p>
                <a:r>
                  <a:rPr lang="en-US" dirty="0"/>
                  <a:t>These 𝝀s are examples of hyperparameters, mentioned earlier; generally, the 𝝀s can be computed based on a development corpus</a:t>
                </a:r>
              </a:p>
              <a:p>
                <a:r>
                  <a:rPr lang="en-US" dirty="0"/>
                  <a:t>The textbook also mentions more sophisticated methods of linear interpolation (we will not cover those)</a:t>
                </a:r>
              </a:p>
              <a:p>
                <a:endParaRPr lang="en-US" dirty="0"/>
              </a:p>
            </p:txBody>
          </p:sp>
        </mc:Choice>
        <mc:Fallback xmlns="">
          <p:sp>
            <p:nvSpPr>
              <p:cNvPr id="3" name="Content Placeholder 2">
                <a:extLst>
                  <a:ext uri="{FF2B5EF4-FFF2-40B4-BE49-F238E27FC236}">
                    <a16:creationId xmlns:a16="http://schemas.microsoft.com/office/drawing/2014/main" id="{A034A0B9-2D7D-4B3E-8594-F171DCACC275}"/>
                  </a:ext>
                </a:extLst>
              </p:cNvPr>
              <p:cNvSpPr>
                <a:spLocks noGrp="1" noRot="1" noChangeAspect="1" noMove="1" noResize="1" noEditPoints="1" noAdjustHandles="1" noChangeArrowheads="1" noChangeShapeType="1" noTextEdit="1"/>
              </p:cNvSpPr>
              <p:nvPr>
                <p:ph idx="1"/>
              </p:nvPr>
            </p:nvSpPr>
            <p:spPr>
              <a:blipFill>
                <a:blip r:embed="rId2"/>
                <a:stretch>
                  <a:fillRect l="-928" t="-3501"/>
                </a:stretch>
              </a:blipFill>
            </p:spPr>
            <p:txBody>
              <a:bodyPr/>
              <a:lstStyle/>
              <a:p>
                <a:r>
                  <a:rPr lang="en-US">
                    <a:noFill/>
                  </a:rPr>
                  <a:t> </a:t>
                </a:r>
              </a:p>
            </p:txBody>
          </p:sp>
        </mc:Fallback>
      </mc:AlternateContent>
    </p:spTree>
    <p:extLst>
      <p:ext uri="{BB962C8B-B14F-4D97-AF65-F5344CB8AC3E}">
        <p14:creationId xmlns:p14="http://schemas.microsoft.com/office/powerpoint/2010/main" val="447959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1719</TotalTime>
  <Words>3279</Words>
  <Application>Microsoft Office PowerPoint</Application>
  <PresentationFormat>Widescreen</PresentationFormat>
  <Paragraphs>187</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Cambria Math</vt:lpstr>
      <vt:lpstr>Times New Roman</vt:lpstr>
      <vt:lpstr>Office Theme</vt:lpstr>
      <vt:lpstr>ECE467: Natural Language Processing</vt:lpstr>
      <vt:lpstr>N-grams and N-gram Models</vt:lpstr>
      <vt:lpstr>Applications of N-gram Models</vt:lpstr>
      <vt:lpstr>Corpora</vt:lpstr>
      <vt:lpstr>Words Revisited</vt:lpstr>
      <vt:lpstr>Estimating N-gram Probabilities</vt:lpstr>
      <vt:lpstr>The Chain Rule</vt:lpstr>
      <vt:lpstr>Applying N-gram Models</vt:lpstr>
      <vt:lpstr>Some Machine Learning Terminology</vt:lpstr>
      <vt:lpstr>Maximum Likelihood Estimates</vt:lpstr>
      <vt:lpstr>Start-of-sentence &amp; End-of-sentence Tokens</vt:lpstr>
      <vt:lpstr>Example of Bigram Estimates</vt:lpstr>
      <vt:lpstr>Natural Language Generation</vt:lpstr>
      <vt:lpstr>NLG: Trained on Shakespeare</vt:lpstr>
      <vt:lpstr>NLG: Trained on the Wall Street Journal</vt:lpstr>
      <vt:lpstr>Unknown Words</vt:lpstr>
      <vt:lpstr>Language Models</vt:lpstr>
      <vt:lpstr>Evaluating Language Models</vt:lpstr>
      <vt:lpstr>Log Probabilities</vt:lpstr>
      <vt:lpstr>Perplexity</vt:lpstr>
      <vt:lpstr>Perplexity Example</vt:lpstr>
      <vt:lpstr>Smoothing</vt:lpstr>
      <vt:lpstr>Backoff and Interpolation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ECE467: Natural Language Processing</dc:title>
  <dc:creator>Carl</dc:creator>
  <cp:lastModifiedBy>Carl Sable</cp:lastModifiedBy>
  <cp:revision>40</cp:revision>
  <dcterms:created xsi:type="dcterms:W3CDTF">2021-01-29T23:56:15Z</dcterms:created>
  <dcterms:modified xsi:type="dcterms:W3CDTF">2022-01-25T18:05:34Z</dcterms:modified>
</cp:coreProperties>
</file>