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9" r:id="rId43"/>
    <p:sldId id="301" r:id="rId44"/>
    <p:sldId id="300" r:id="rId45"/>
    <p:sldId id="302" r:id="rId46"/>
    <p:sldId id="303" r:id="rId47"/>
    <p:sldId id="304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D3F2-F41B-4027-B108-BC543F3DA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7ECF88-58B2-4959-98CF-551F95DDC4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B8D71-C485-4A7C-9BE0-8CB0D69A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894E0-8941-4389-B3F6-858888BD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F1C21-192C-46E6-B238-97DF9DB95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72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DB2C-E123-447B-9A4B-739B7F67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96B20-6B91-4D33-8F9C-EDE2D5673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84A8B-867B-4EC0-A46A-09266645D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AB7E2-3B1A-4967-AA5B-997B05E3E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02C7C-ECF1-43CC-B945-B0BCA8B4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4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92101-3E96-4128-A622-A9B4A250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5044A-0C3F-40D6-9449-694F90158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0FF9-4B81-4141-8705-FA39D499D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E69FD-E5C1-4402-9438-E4B6E6AA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0361E-671E-46F2-85C5-C6344591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8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A7BC-E570-4938-8E56-14524FFB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03D91-D76B-4DB7-BBF3-884DA5FDB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422846-9463-4E47-A254-905FB19B2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C0FF0-BD63-43D1-AE4D-B40C2A7A3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C23C2-A1F4-4E00-93BF-4B217BE5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539BE-67A3-47A0-9914-E73794D6F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7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C7E72-36FA-43ED-A131-A28DD1385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7A459-E09A-4B7E-AEEB-0D6F5685D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98CDC-AD14-4EB5-9F21-E14692B3B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52779-C648-4848-A328-91F4EBB06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C7250D-316B-4780-9614-F930E346B0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B45B8-7403-4AA5-88B8-EB25BBDE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33CFCB-2871-4CE8-BDE5-D811660A9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EE8F3-802D-4306-9E69-74092643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68C1B-A91C-40BA-9DB7-F06210B6A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86EB3-F79B-440B-9034-13D08741A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47DFB7-29AC-4F38-8BEA-29DE7E15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482D1-D5A8-4F1A-AA89-4975ADD7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83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7A54A6-786A-46A2-AF37-271F9CA1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63FC58-295E-4356-A4D7-D15AEBFA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BC538-9900-4986-A4FC-EC9831DD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6BB22-3E35-4104-BB8F-ED627E248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B5F3C-CAC0-4C66-A70F-CB105C00F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0A1A1-D285-4103-A5F2-9C46B695A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F141A-3D40-4C62-9CCE-F75D96F6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298E48-AA0A-4D0A-96AA-3B2713F0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05265-4774-4524-83B2-D42B8907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1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04D1-FDA0-46C0-8FD5-3EB51A483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15A754-F43C-4692-8D9A-85E09E2C7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24D91-0D96-454B-BE5F-F91DF5EED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8C82F-83B8-4B6B-A2CA-537CD21C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4446E-5BC7-40FE-913C-07E240BC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242F98-E193-48C8-9482-5A82C702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6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53D40-6707-45BE-9745-40822CBB2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E519B7-AC48-4831-8D7B-AA91D83F6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4C8E1-9586-4CEA-8DF3-E723D59C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A12D9-8210-421D-AC20-D113B7CB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EC6F7-DABA-4A5B-ABF4-02A4D9F7D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3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A854AC-FFDC-4C26-8165-15BE393723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4D32E-47E2-4BC0-85D3-24F2702C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9DFC3-DEB4-4DFC-8FD7-72DEF5F21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DE5CD-BF48-49A1-BC91-0A7F1880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7DE6-B65C-4ADF-826A-22B5F3E3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0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22B34C-2EB9-4E71-8557-2588C67E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21DE5-95E0-4DA0-BDBE-07D69DA77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D552-E4A0-4E77-B760-ED2570A070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AA6BC-AE9F-4AE7-B931-5490D7BFD7D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CEC2E-B834-4E6F-88D7-FB962B94F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594D4-6DFE-4ACF-AE8A-2E8203DB7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6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861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sz="6000" dirty="0"/>
              <a:t>Phrase Structure Grammars and Dependency Grammars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2703-195F-4858-8266-048152C1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are following along in the book…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F4312-E072-4712-B87C-40B08DD0E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majority of this topic is related to Chapter 12, titled "Constituency Grammars"</a:t>
            </a:r>
          </a:p>
          <a:p>
            <a:r>
              <a:rPr lang="en-US" dirty="0"/>
              <a:t>The textbook covers dependency grammars in Chapter 14, titled "Dependency Parsing"</a:t>
            </a:r>
          </a:p>
          <a:p>
            <a:r>
              <a:rPr lang="en-US" dirty="0"/>
              <a:t>We will discuss dependency grammars briefly toward the end of the topic</a:t>
            </a:r>
          </a:p>
          <a:p>
            <a:r>
              <a:rPr lang="en-US" dirty="0"/>
              <a:t>This topic will focus on English</a:t>
            </a:r>
          </a:p>
          <a:p>
            <a:r>
              <a:rPr lang="en-US" dirty="0"/>
              <a:t>Our next topic will consider grammars of human languages more generally</a:t>
            </a:r>
          </a:p>
          <a:p>
            <a:r>
              <a:rPr lang="en-US" dirty="0"/>
              <a:t>That topic will be based on excerpts from Pinker’s and Baker's books (not the textbook)</a:t>
            </a:r>
          </a:p>
        </p:txBody>
      </p:sp>
    </p:spTree>
    <p:extLst>
      <p:ext uri="{BB962C8B-B14F-4D97-AF65-F5344CB8AC3E}">
        <p14:creationId xmlns:p14="http://schemas.microsoft.com/office/powerpoint/2010/main" val="356667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0AC0-330D-44BF-9F8E-B6E558B2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2C231-D3AE-4D14-94A6-245EF98FA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According to our textbook, </a:t>
            </a:r>
            <a:r>
              <a:rPr lang="en-US" b="1" dirty="0"/>
              <a:t>syntax</a:t>
            </a:r>
            <a:r>
              <a:rPr lang="en-US" dirty="0"/>
              <a:t> "refers to the way that words are arranged together" (e.g., to form sentences)</a:t>
            </a:r>
          </a:p>
          <a:p>
            <a:r>
              <a:rPr lang="en-US" dirty="0"/>
              <a:t>Some previous notions we have seen that can be relevant to syntax include:</a:t>
            </a:r>
          </a:p>
          <a:p>
            <a:pPr lvl="1"/>
            <a:r>
              <a:rPr lang="en-US" i="1" dirty="0"/>
              <a:t>Regular expressions</a:t>
            </a:r>
            <a:r>
              <a:rPr lang="en-US" dirty="0"/>
              <a:t> can be used to represent orderings of strings of words (but we did not use them that way; we used them to discuss morphology)</a:t>
            </a:r>
          </a:p>
          <a:p>
            <a:pPr lvl="1"/>
            <a:r>
              <a:rPr lang="en-US" i="1" dirty="0"/>
              <a:t>N-grams</a:t>
            </a:r>
            <a:r>
              <a:rPr lang="en-US" dirty="0"/>
              <a:t> represent probabilities of short word sequences</a:t>
            </a:r>
          </a:p>
          <a:p>
            <a:pPr lvl="1"/>
            <a:r>
              <a:rPr lang="en-US" i="1" dirty="0"/>
              <a:t>Part-of-speech</a:t>
            </a:r>
            <a:r>
              <a:rPr lang="en-US" dirty="0"/>
              <a:t> (POS) categories represent classes of words that are important for syntax</a:t>
            </a:r>
          </a:p>
        </p:txBody>
      </p:sp>
    </p:spTree>
    <p:extLst>
      <p:ext uri="{BB962C8B-B14F-4D97-AF65-F5344CB8AC3E}">
        <p14:creationId xmlns:p14="http://schemas.microsoft.com/office/powerpoint/2010/main" val="15730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381C0-C9B6-41D6-848A-6D1FBD72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Phrase Structure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63B40-1BDE-4D94-8C99-CBA2AD3DD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fundamental idea of </a:t>
            </a:r>
            <a:r>
              <a:rPr lang="en-US" b="1" dirty="0"/>
              <a:t>phrase structure grammars</a:t>
            </a:r>
            <a:r>
              <a:rPr lang="en-US" dirty="0"/>
              <a:t> is that a group of words may behave as a single unit called a </a:t>
            </a:r>
            <a:r>
              <a:rPr lang="en-US" b="1" dirty="0"/>
              <a:t>phrase</a:t>
            </a:r>
            <a:r>
              <a:rPr lang="en-US" dirty="0"/>
              <a:t> or </a:t>
            </a:r>
            <a:r>
              <a:rPr lang="en-US" b="1" dirty="0"/>
              <a:t>constituent</a:t>
            </a:r>
          </a:p>
          <a:p>
            <a:r>
              <a:rPr lang="en-US" dirty="0"/>
              <a:t>Examples of categories of phrases include noun phrases, verb phrases, prepositional phrases, sentences, etc.</a:t>
            </a:r>
          </a:p>
          <a:p>
            <a:r>
              <a:rPr lang="en-US" dirty="0"/>
              <a:t>Phrase structure grammars are also known as </a:t>
            </a:r>
            <a:r>
              <a:rPr lang="en-US" b="1" dirty="0"/>
              <a:t>constituency grammars</a:t>
            </a:r>
            <a:r>
              <a:rPr lang="en-US" dirty="0"/>
              <a:t>; this is the term used by our textbook</a:t>
            </a:r>
          </a:p>
          <a:p>
            <a:r>
              <a:rPr lang="en-US" dirty="0"/>
              <a:t>We will use </a:t>
            </a:r>
            <a:r>
              <a:rPr lang="en-US" b="1" dirty="0"/>
              <a:t>context-free grammars</a:t>
            </a:r>
            <a:r>
              <a:rPr lang="en-US" dirty="0"/>
              <a:t> (</a:t>
            </a:r>
            <a:r>
              <a:rPr lang="en-US" b="1" dirty="0"/>
              <a:t>CFGs</a:t>
            </a:r>
            <a:r>
              <a:rPr lang="en-US" dirty="0"/>
              <a:t>) as a formalism for modeling constituency structure</a:t>
            </a:r>
          </a:p>
          <a:p>
            <a:r>
              <a:rPr lang="en-US" dirty="0"/>
              <a:t>Recall that it was mentioned during a previous topic that CFGs are part of the </a:t>
            </a:r>
            <a:r>
              <a:rPr lang="en-US" i="1" dirty="0"/>
              <a:t>Chomsky hierarchy</a:t>
            </a:r>
            <a:r>
              <a:rPr lang="en-US" dirty="0"/>
              <a:t> (as were regular grammars, which can be described by regular expressions)</a:t>
            </a:r>
          </a:p>
          <a:p>
            <a:r>
              <a:rPr lang="en-US" dirty="0"/>
              <a:t>Note that the textbook and some other sources use the term phrase structure grammar to refer to the formalism</a:t>
            </a:r>
          </a:p>
          <a:p>
            <a:r>
              <a:rPr lang="en-US" dirty="0"/>
              <a:t>I am using it more generally, the way that the textbook uses constituency grammar</a:t>
            </a:r>
          </a:p>
          <a:p>
            <a:r>
              <a:rPr lang="en-US" dirty="0"/>
              <a:t>In general, I have not seen consistency in the way these terms are used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4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60A8C-9B59-4F11-9C59-96DE494DF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Phrases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1032C-DA33-4C3C-B74A-8C6C2A209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Examples of noun phrases: "Harry the Horse", "the Broadway coppers", "they", "a high-class spot such as Mindy's", "the reason he comes into the Hot Box", "three parties from Brooklyn"</a:t>
            </a:r>
          </a:p>
          <a:p>
            <a:r>
              <a:rPr lang="en-US" dirty="0"/>
              <a:t>One piece of evidence that these words group together (i.e., form constituents or phrases) is that they appear in similar syntactic environments (for example, before a verb)</a:t>
            </a:r>
          </a:p>
          <a:p>
            <a:r>
              <a:rPr lang="en-US" dirty="0"/>
              <a:t>Another piece of evidence is that each phrase can be moved around together in some sentences</a:t>
            </a:r>
          </a:p>
          <a:p>
            <a:r>
              <a:rPr lang="en-US" dirty="0"/>
              <a:t>However, you can't generally break a phrase into parts and put the parts in different places</a:t>
            </a:r>
          </a:p>
          <a:p>
            <a:r>
              <a:rPr lang="en-US" dirty="0"/>
              <a:t>The book discusses an example involving the prepositional phrase "on September seventeenth" (see the next slide)</a:t>
            </a:r>
          </a:p>
          <a:p>
            <a:r>
              <a:rPr lang="en-US" dirty="0"/>
              <a:t>Many examples in this topic come from the Air Traffic Information System (ATIS) domain; this involves examples of spoken language by users booking airline reservations</a:t>
            </a:r>
          </a:p>
          <a:p>
            <a:r>
              <a:rPr lang="en-US" dirty="0"/>
              <a:t>Book: "ATIS systems were an early example of spoken language systems for helping book airline reservations"; users would interact with the system to book flights</a:t>
            </a:r>
          </a:p>
        </p:txBody>
      </p:sp>
    </p:spTree>
    <p:extLst>
      <p:ext uri="{BB962C8B-B14F-4D97-AF65-F5344CB8AC3E}">
        <p14:creationId xmlns:p14="http://schemas.microsoft.com/office/powerpoint/2010/main" val="1763168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47B29-7991-4AB6-9AB2-54E1622B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Phrase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E28B8-3E52-4655-ACF2-38BF18136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preposition phrase "on September 17</a:t>
            </a:r>
            <a:r>
              <a:rPr lang="en-US" baseline="30000" dirty="0"/>
              <a:t>th</a:t>
            </a:r>
            <a:r>
              <a:rPr lang="en-US" dirty="0"/>
              <a:t>"</a:t>
            </a:r>
          </a:p>
          <a:p>
            <a:r>
              <a:rPr lang="en-US" dirty="0"/>
              <a:t>Note that it can be placed at several locations in a sentence:</a:t>
            </a:r>
          </a:p>
          <a:p>
            <a:endParaRPr lang="en-US" sz="3200" dirty="0"/>
          </a:p>
          <a:p>
            <a:endParaRPr lang="en-US" dirty="0"/>
          </a:p>
          <a:p>
            <a:r>
              <a:rPr lang="en-US" dirty="0"/>
              <a:t>However, it is not generally the case that the words in the place can be split and placed in different locations:</a:t>
            </a:r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A72444AF-3B53-4204-B482-68FA5ADC5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41" y="2843000"/>
            <a:ext cx="7508520" cy="1141001"/>
          </a:xfrm>
          <a:prstGeom prst="rect">
            <a:avLst/>
          </a:prstGeo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9900EFEB-9867-49CE-AD39-48ADBD453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40" y="4730557"/>
            <a:ext cx="7508521" cy="12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14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30110-D1C1-4B21-B715-F878EF37C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Context-free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9457F-3BA2-44F3-876B-15CC98BCD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Context-free grammars</a:t>
            </a:r>
            <a:r>
              <a:rPr lang="en-US" dirty="0"/>
              <a:t> (</a:t>
            </a:r>
            <a:r>
              <a:rPr lang="en-US" b="1" dirty="0"/>
              <a:t>CFGs</a:t>
            </a:r>
            <a:r>
              <a:rPr lang="en-US" dirty="0"/>
              <a:t>) are the most common grammatical formalism used by linguists for modeling constituent structure in English and other natural languages</a:t>
            </a:r>
          </a:p>
          <a:p>
            <a:r>
              <a:rPr lang="en-US" dirty="0"/>
              <a:t>A CFG consists of a set of </a:t>
            </a:r>
            <a:r>
              <a:rPr lang="en-US" b="1" dirty="0"/>
              <a:t>rules</a:t>
            </a:r>
            <a:r>
              <a:rPr lang="en-US" dirty="0"/>
              <a:t>, a.k.a. </a:t>
            </a:r>
            <a:r>
              <a:rPr lang="en-US" b="1" dirty="0"/>
              <a:t>productions</a:t>
            </a:r>
            <a:r>
              <a:rPr lang="en-US" dirty="0"/>
              <a:t>, each of which expresses a way that symbols of the language can be grouped and ordered</a:t>
            </a:r>
          </a:p>
          <a:p>
            <a:r>
              <a:rPr lang="en-US" dirty="0"/>
              <a:t>Examples of possible rules include: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Det Nominal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ProperNoun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Noun | Nominal Noun</a:t>
            </a:r>
          </a:p>
          <a:p>
            <a:r>
              <a:rPr lang="en-US" dirty="0"/>
              <a:t>The book does not state how to read these rules, but I have learned that the </a:t>
            </a:r>
            <a:r>
              <a:rPr lang="en-US" i="1" dirty="0"/>
              <a:t>arrow</a:t>
            </a:r>
            <a:r>
              <a:rPr lang="en-US" dirty="0"/>
              <a:t> is often read, "can have the form of" or "can consist of"</a:t>
            </a:r>
          </a:p>
          <a:p>
            <a:r>
              <a:rPr lang="en-US" dirty="0"/>
              <a:t>The vertical bar is the "or" symbol; it's not technically part of the CFG specification, but it can be used as a shorthand to represent multiple rules</a:t>
            </a:r>
          </a:p>
          <a:p>
            <a:r>
              <a:rPr lang="en-US" dirty="0"/>
              <a:t>A CFG can also includes a </a:t>
            </a:r>
            <a:r>
              <a:rPr lang="en-US" i="1" dirty="0"/>
              <a:t>lexical rules</a:t>
            </a:r>
            <a:r>
              <a:rPr lang="en-US" dirty="0"/>
              <a:t>, defining a </a:t>
            </a:r>
            <a:r>
              <a:rPr lang="en-US" b="1" dirty="0"/>
              <a:t>lexicon</a:t>
            </a:r>
          </a:p>
          <a:p>
            <a:r>
              <a:rPr lang="en-US" dirty="0"/>
              <a:t>Here are some additional possible rules expressing facts about the lexicon: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Det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Det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the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Noun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flight</a:t>
            </a:r>
          </a:p>
        </p:txBody>
      </p:sp>
    </p:spTree>
    <p:extLst>
      <p:ext uri="{BB962C8B-B14F-4D97-AF65-F5344CB8AC3E}">
        <p14:creationId xmlns:p14="http://schemas.microsoft.com/office/powerpoint/2010/main" val="262964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69C4-5B84-4CFB-84AF-CB39D9C9D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9AC7F-2367-4AF8-99C2-EBB961103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symbols that correspond to words in a language are called </a:t>
            </a:r>
            <a:r>
              <a:rPr lang="en-US" b="1" dirty="0"/>
              <a:t>terminal symbols</a:t>
            </a:r>
            <a:r>
              <a:rPr lang="en-US" dirty="0"/>
              <a:t> (or </a:t>
            </a:r>
            <a:r>
              <a:rPr lang="en-US" i="1" dirty="0"/>
              <a:t>terminals</a:t>
            </a:r>
            <a:r>
              <a:rPr lang="en-US" dirty="0"/>
              <a:t>)</a:t>
            </a:r>
          </a:p>
          <a:p>
            <a:r>
              <a:rPr lang="en-US" dirty="0"/>
              <a:t>Symbols that express abstractions of these (basically, types of phrases) are called </a:t>
            </a:r>
            <a:r>
              <a:rPr lang="en-US" b="1" dirty="0"/>
              <a:t>non-terminal symbols</a:t>
            </a:r>
            <a:r>
              <a:rPr lang="en-US" dirty="0"/>
              <a:t> (or </a:t>
            </a:r>
            <a:r>
              <a:rPr lang="en-US" i="1" dirty="0"/>
              <a:t>non-terminals</a:t>
            </a:r>
            <a:r>
              <a:rPr lang="en-US" dirty="0"/>
              <a:t>)</a:t>
            </a:r>
          </a:p>
          <a:p>
            <a:r>
              <a:rPr lang="en-US" dirty="0"/>
              <a:t>In each rule:</a:t>
            </a:r>
          </a:p>
          <a:p>
            <a:pPr lvl="1"/>
            <a:r>
              <a:rPr lang="en-US" dirty="0"/>
              <a:t>To the left of the arrow, there is a single non-terminal</a:t>
            </a:r>
          </a:p>
          <a:p>
            <a:pPr lvl="1"/>
            <a:r>
              <a:rPr lang="en-US" dirty="0"/>
              <a:t>To the right of the arrow, there is an ordered list, or sequence, of one or more terminals and non-terminals</a:t>
            </a:r>
          </a:p>
          <a:p>
            <a:r>
              <a:rPr lang="en-US" i="1" dirty="0"/>
              <a:t>Lexical rules</a:t>
            </a:r>
            <a:r>
              <a:rPr lang="en-US" dirty="0"/>
              <a:t> include a POS to the left of the arrow and a word (terminal) to the right of the arrow</a:t>
            </a:r>
          </a:p>
          <a:p>
            <a:r>
              <a:rPr lang="en-US" dirty="0"/>
              <a:t>Every grammar must contain a designated </a:t>
            </a:r>
            <a:r>
              <a:rPr lang="en-US" b="1" dirty="0"/>
              <a:t>start symbol</a:t>
            </a:r>
            <a:r>
              <a:rPr lang="en-US" dirty="0"/>
              <a:t>, often called S, which in linguistics and NLP, is usually interpreted as a </a:t>
            </a:r>
            <a:r>
              <a:rPr lang="en-US" b="1" dirty="0"/>
              <a:t>sentence</a:t>
            </a:r>
            <a:r>
              <a:rPr lang="en-US" dirty="0"/>
              <a:t> node</a:t>
            </a:r>
          </a:p>
          <a:p>
            <a:r>
              <a:rPr lang="en-US" dirty="0"/>
              <a:t>This rule shows that a sentence can consist of a noun phrase followed by a verb phrase: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 VP</a:t>
            </a:r>
          </a:p>
          <a:p>
            <a:r>
              <a:rPr lang="en-US" dirty="0">
                <a:cs typeface="Courier New" panose="02070309020205020404" pitchFamily="49" charset="0"/>
              </a:rPr>
              <a:t>The next two slides show some additional grammar rules and lexical rules; the textbook refers to this simple grammar as </a:t>
            </a:r>
            <a:r>
              <a:rPr lang="en-US" dirty="0">
                <a:latin typeface="Kunstler Script" panose="030304020206070D0D06" pitchFamily="66" charset="0"/>
                <a:cs typeface="Courier New" panose="02070309020205020404" pitchFamily="49" charset="0"/>
              </a:rPr>
              <a:t>L</a:t>
            </a:r>
            <a:r>
              <a:rPr lang="en-US" baseline="-25000" dirty="0">
                <a:cs typeface="Courier New" panose="020703090202050204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70532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FD14-9896-49CA-8949-BE1BEFE4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Grammar Rules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870B62E-41A8-4D6B-A24D-D5BEFA7E5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5954" y="1690688"/>
            <a:ext cx="7680091" cy="4631284"/>
          </a:xfrm>
        </p:spPr>
      </p:pic>
    </p:spTree>
    <p:extLst>
      <p:ext uri="{BB962C8B-B14F-4D97-AF65-F5344CB8AC3E}">
        <p14:creationId xmlns:p14="http://schemas.microsoft.com/office/powerpoint/2010/main" val="3586804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B1595-7415-4A5B-ABFF-594F1A2A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Lexical Rules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3338BF-84F3-4419-8C61-7687AEB5E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3874" y="1690688"/>
            <a:ext cx="8964251" cy="3827242"/>
          </a:xfrm>
        </p:spPr>
      </p:pic>
    </p:spTree>
    <p:extLst>
      <p:ext uri="{BB962C8B-B14F-4D97-AF65-F5344CB8AC3E}">
        <p14:creationId xmlns:p14="http://schemas.microsoft.com/office/powerpoint/2010/main" val="425045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FBCBA-ED2F-4095-AEAF-DB0F37C9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A9827-9F48-43BB-9778-9BE454546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can view a CFG as a device for generating sentences or for assigning structure to a sentence</a:t>
            </a:r>
          </a:p>
          <a:p>
            <a:r>
              <a:rPr lang="en-US" dirty="0"/>
              <a:t>A sequence of expansions is called a </a:t>
            </a:r>
            <a:r>
              <a:rPr lang="en-US" i="1" dirty="0"/>
              <a:t>derivation</a:t>
            </a:r>
            <a:r>
              <a:rPr lang="en-US" dirty="0"/>
              <a:t> of a string of words, and it is common to represent a derivation as a </a:t>
            </a:r>
            <a:r>
              <a:rPr lang="en-US" b="1" dirty="0"/>
              <a:t>parse tree</a:t>
            </a:r>
          </a:p>
          <a:p>
            <a:r>
              <a:rPr lang="en-US" dirty="0"/>
              <a:t>An example of a parse tree is shown on the next slide</a:t>
            </a:r>
          </a:p>
          <a:p>
            <a:r>
              <a:rPr lang="en-US" dirty="0"/>
              <a:t>Book: "The problem of mapping from a string of words to its parse tree is called syntactic parsing"</a:t>
            </a:r>
          </a:p>
          <a:p>
            <a:r>
              <a:rPr lang="en-US" dirty="0"/>
              <a:t>We will cover </a:t>
            </a:r>
            <a:r>
              <a:rPr lang="en-US" b="1" dirty="0"/>
              <a:t>parsing</a:t>
            </a:r>
            <a:r>
              <a:rPr lang="en-US" dirty="0"/>
              <a:t> in a future topic</a:t>
            </a:r>
          </a:p>
        </p:txBody>
      </p:sp>
    </p:spTree>
    <p:extLst>
      <p:ext uri="{BB962C8B-B14F-4D97-AF65-F5344CB8AC3E}">
        <p14:creationId xmlns:p14="http://schemas.microsoft.com/office/powerpoint/2010/main" val="3537800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F10D-F3CA-4D46-B519-4A5D53F23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 Example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B81C4F55-AA78-4158-9282-DE05A830A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822" y="1690688"/>
            <a:ext cx="6832356" cy="4632544"/>
          </a:xfrm>
        </p:spPr>
      </p:pic>
    </p:spTree>
    <p:extLst>
      <p:ext uri="{BB962C8B-B14F-4D97-AF65-F5344CB8AC3E}">
        <p14:creationId xmlns:p14="http://schemas.microsoft.com/office/powerpoint/2010/main" val="3357613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E9B2A-32C7-48C8-A433-CDA126C1B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44AF-4DE1-4389-870B-1CF567665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CFG defines a </a:t>
            </a:r>
            <a:r>
              <a:rPr lang="en-US" b="1" dirty="0"/>
              <a:t>formal language</a:t>
            </a:r>
          </a:p>
          <a:p>
            <a:r>
              <a:rPr lang="en-US" dirty="0"/>
              <a:t>When discussing regular expressions, we learned that </a:t>
            </a:r>
            <a:r>
              <a:rPr lang="en-US" i="1" dirty="0"/>
              <a:t>a formal language is a set of strings</a:t>
            </a:r>
            <a:r>
              <a:rPr lang="en-US" dirty="0"/>
              <a:t>, typically adhering to some set of rules</a:t>
            </a:r>
          </a:p>
          <a:p>
            <a:r>
              <a:rPr lang="en-US" dirty="0"/>
              <a:t>Sentences (strings of words) that can be derived by a grammar are in the formal language defined by the grammar and are called </a:t>
            </a:r>
            <a:r>
              <a:rPr lang="en-US" i="1" dirty="0"/>
              <a:t>grammatical sentences</a:t>
            </a:r>
          </a:p>
          <a:p>
            <a:r>
              <a:rPr lang="en-US" dirty="0"/>
              <a:t>Strings of words that cannot be derived by a grammar are not in the language defined by the grammar and are referred to as </a:t>
            </a:r>
            <a:r>
              <a:rPr lang="en-US" i="1" dirty="0"/>
              <a:t>ungrammatical</a:t>
            </a:r>
          </a:p>
          <a:p>
            <a:r>
              <a:rPr lang="en-US" dirty="0"/>
              <a:t>This is a simplification of how natural languages really work</a:t>
            </a:r>
          </a:p>
          <a:p>
            <a:r>
              <a:rPr lang="en-US" dirty="0"/>
              <a:t>In reality, determining whether a given sentence is part of a natural language often depends on context</a:t>
            </a:r>
          </a:p>
          <a:p>
            <a:r>
              <a:rPr lang="en-US" dirty="0"/>
              <a:t>In linguistics, the use of formal languages to model natural languages is called </a:t>
            </a:r>
            <a:r>
              <a:rPr lang="en-US" i="1" dirty="0"/>
              <a:t>generative grammar</a:t>
            </a:r>
          </a:p>
          <a:p>
            <a:r>
              <a:rPr lang="en-US" dirty="0"/>
              <a:t>This is because the language is defined by the set of possible sentences that can be generated by the grammar</a:t>
            </a:r>
          </a:p>
        </p:txBody>
      </p:sp>
    </p:spTree>
    <p:extLst>
      <p:ext uri="{BB962C8B-B14F-4D97-AF65-F5344CB8AC3E}">
        <p14:creationId xmlns:p14="http://schemas.microsoft.com/office/powerpoint/2010/main" val="250770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43B23-2C6D-49B8-BA54-E2EFBA67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Description of CFGs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0AFA6-1328-49B0-9070-033A9D992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CFG is defined by four parameters:</a:t>
            </a:r>
          </a:p>
          <a:p>
            <a:pPr lvl="1"/>
            <a:r>
              <a:rPr lang="en-US" dirty="0"/>
              <a:t>N is a set of </a:t>
            </a:r>
            <a:r>
              <a:rPr lang="en-US" i="1" dirty="0"/>
              <a:t>non-terminal symbols</a:t>
            </a:r>
            <a:r>
              <a:rPr lang="en-US" dirty="0"/>
              <a:t> (a.k.a. </a:t>
            </a:r>
            <a:r>
              <a:rPr lang="en-US" i="1" dirty="0"/>
              <a:t>variables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∑ is a set of </a:t>
            </a:r>
            <a:r>
              <a:rPr lang="en-US" i="1" dirty="0"/>
              <a:t>terminal symbols</a:t>
            </a:r>
            <a:r>
              <a:rPr lang="en-US" dirty="0"/>
              <a:t> (disjoint from N)</a:t>
            </a:r>
          </a:p>
          <a:p>
            <a:pPr lvl="1"/>
            <a:r>
              <a:rPr lang="en-US" dirty="0"/>
              <a:t>R is a set of </a:t>
            </a:r>
            <a:r>
              <a:rPr lang="en-US" i="1" dirty="0"/>
              <a:t>rules</a:t>
            </a:r>
            <a:r>
              <a:rPr lang="en-US" dirty="0"/>
              <a:t>, or </a:t>
            </a:r>
            <a:r>
              <a:rPr lang="en-US" i="1" dirty="0"/>
              <a:t>productions</a:t>
            </a:r>
            <a:r>
              <a:rPr lang="en-US" dirty="0"/>
              <a:t>, each of the form A </a:t>
            </a:r>
            <a:r>
              <a:rPr lang="en-US" sz="18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dirty="0"/>
              <a:t> B, where A is a non-terminal and B is a string of symbols from the infinite set of strings (∑ U N)*</a:t>
            </a:r>
          </a:p>
          <a:p>
            <a:pPr lvl="1"/>
            <a:r>
              <a:rPr lang="en-US" dirty="0"/>
              <a:t>S is the designated </a:t>
            </a:r>
            <a:r>
              <a:rPr lang="en-US" i="1" dirty="0"/>
              <a:t>start symbol</a:t>
            </a:r>
          </a:p>
          <a:p>
            <a:r>
              <a:rPr lang="en-US" dirty="0"/>
              <a:t>Our textbook uses the following conventions:</a:t>
            </a:r>
          </a:p>
          <a:p>
            <a:pPr lvl="1"/>
            <a:r>
              <a:rPr lang="en-US" dirty="0"/>
              <a:t>Capital letters represent non-terminals</a:t>
            </a:r>
          </a:p>
          <a:p>
            <a:pPr lvl="1"/>
            <a:r>
              <a:rPr lang="en-US" dirty="0"/>
              <a:t>S specifically represents the start symbol</a:t>
            </a:r>
          </a:p>
          <a:p>
            <a:pPr lvl="1"/>
            <a:r>
              <a:rPr lang="en-US" dirty="0"/>
              <a:t>Lower-case Greek letters represent strings drawn from (∑ U N)*</a:t>
            </a:r>
          </a:p>
          <a:p>
            <a:pPr lvl="1"/>
            <a:r>
              <a:rPr lang="en-US" dirty="0"/>
              <a:t>Lower-case English letters represent strings of terminals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37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6E1B-6260-4507-AA74-203ABE887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Grammar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7622E-792A-4BCE-83E7-1BD1B4348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next portion of our lecture is related to Section 12.3 of the textbook, titled "Some Grammar Rules for English"</a:t>
            </a:r>
          </a:p>
          <a:p>
            <a:r>
              <a:rPr lang="en-US" dirty="0"/>
              <a:t>The textbook emphasizes that the discussion is far from complete</a:t>
            </a:r>
          </a:p>
          <a:p>
            <a:r>
              <a:rPr lang="en-US" dirty="0"/>
              <a:t>In fact, when you look at different sources, the rules, and even the types of phrases and POS categories, will differ</a:t>
            </a:r>
          </a:p>
          <a:p>
            <a:r>
              <a:rPr lang="en-US" dirty="0"/>
              <a:t>I would add that, in general, linguists try to develop grammar rules that are </a:t>
            </a:r>
            <a:r>
              <a:rPr lang="en-US" i="1" dirty="0"/>
              <a:t>descriptive</a:t>
            </a:r>
            <a:r>
              <a:rPr lang="en-US" dirty="0"/>
              <a:t>, rather than </a:t>
            </a:r>
            <a:r>
              <a:rPr lang="en-US" i="1" dirty="0"/>
              <a:t>prescriptive</a:t>
            </a:r>
          </a:p>
          <a:p>
            <a:r>
              <a:rPr lang="en-US" dirty="0"/>
              <a:t>We will discuss this distinction more at the end of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676767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647D-E2ED-490C-83DE-D94CEB02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Rules for English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25B51-9442-4746-BEEF-9060EF50F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There are several possible structures of English sentences</a:t>
            </a:r>
          </a:p>
          <a:p>
            <a:pPr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Some (by no means all) are 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indicated by the following rules: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NP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(declarative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(imperative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Aux NP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(yes-no question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Wh-NP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(wh-subject-question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Wh-NP Aux NP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(wh-non-subject-question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S CC 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(compound sentence with a coordinating conjunction)</a:t>
            </a:r>
          </a:p>
          <a:p>
            <a:r>
              <a:rPr lang="en-US" dirty="0"/>
              <a:t>The different types of sentences will be discussed over the next several slides</a:t>
            </a:r>
          </a:p>
        </p:txBody>
      </p:sp>
    </p:spTree>
    <p:extLst>
      <p:ext uri="{BB962C8B-B14F-4D97-AF65-F5344CB8AC3E}">
        <p14:creationId xmlns:p14="http://schemas.microsoft.com/office/powerpoint/2010/main" val="1748495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39B0D-6DE4-4B02-A9E8-D4AD3C44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Declarative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904B5-792D-465E-8EF4-405FC40EF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Sentences with </a:t>
            </a:r>
            <a:r>
              <a:rPr lang="en-US" i="1" dirty="0"/>
              <a:t>declarative structure</a:t>
            </a:r>
            <a:r>
              <a:rPr lang="en-US" dirty="0"/>
              <a:t> have a subject noun phrase followed by a verb phrase</a:t>
            </a:r>
          </a:p>
          <a:p>
            <a:r>
              <a:rPr lang="en-US" dirty="0"/>
              <a:t>This is the only type of sentence recognized by a rule in the simple grammar introduced earlier</a:t>
            </a:r>
          </a:p>
          <a:p>
            <a:r>
              <a:rPr lang="en-US" dirty="0"/>
              <a:t>Sentences of this structure have many different uses (e.g., stating a fact, a preference, an opinion, etc.)</a:t>
            </a:r>
          </a:p>
          <a:p>
            <a:r>
              <a:rPr lang="en-US" dirty="0"/>
              <a:t>Examples include:</a:t>
            </a:r>
          </a:p>
          <a:p>
            <a:pPr marL="457200" lvl="1" indent="0">
              <a:buNone/>
            </a:pPr>
            <a:r>
              <a:rPr lang="en-US" dirty="0"/>
              <a:t>"I prefer a morning flight"</a:t>
            </a:r>
          </a:p>
          <a:p>
            <a:pPr marL="457200" lvl="1" indent="0">
              <a:buNone/>
            </a:pPr>
            <a:r>
              <a:rPr lang="en-US" dirty="0"/>
              <a:t>"The return flight should leave at around seven p.m."</a:t>
            </a:r>
          </a:p>
        </p:txBody>
      </p:sp>
    </p:spTree>
    <p:extLst>
      <p:ext uri="{BB962C8B-B14F-4D97-AF65-F5344CB8AC3E}">
        <p14:creationId xmlns:p14="http://schemas.microsoft.com/office/powerpoint/2010/main" val="286166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0D06-A148-4D80-8580-4B6872E2D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Imperative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6AFCA-673B-401C-AD43-FF5D222F8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Sentences with </a:t>
            </a:r>
            <a:r>
              <a:rPr lang="en-US" i="1" dirty="0"/>
              <a:t>imperative structure</a:t>
            </a:r>
            <a:r>
              <a:rPr lang="en-US" dirty="0"/>
              <a:t> often begin with a verb phrase and have no subject</a:t>
            </a:r>
          </a:p>
          <a:p>
            <a:r>
              <a:rPr lang="en-US" dirty="0"/>
              <a:t>They are called imperative because they are often used for commands or suggestions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"Show me the cheapest fare that has lunch"</a:t>
            </a:r>
          </a:p>
          <a:p>
            <a:pPr lvl="1"/>
            <a:r>
              <a:rPr lang="en-US" dirty="0"/>
              <a:t>"Give me Sunday's flights arriving in Las Vegas from New York City"</a:t>
            </a:r>
          </a:p>
          <a:p>
            <a:r>
              <a:rPr lang="en-US" dirty="0"/>
              <a:t>I would add that this is the only type of English sentence in which the subject is not explicitly stated!</a:t>
            </a:r>
          </a:p>
        </p:txBody>
      </p:sp>
    </p:spTree>
    <p:extLst>
      <p:ext uri="{BB962C8B-B14F-4D97-AF65-F5344CB8AC3E}">
        <p14:creationId xmlns:p14="http://schemas.microsoft.com/office/powerpoint/2010/main" val="2297625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833DA-2C40-4549-88E6-19CDD496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Yes-No Question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AEA4F-C68C-47AD-8374-0F98D6E38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Sentences with </a:t>
            </a:r>
            <a:r>
              <a:rPr lang="en-US" i="1" dirty="0"/>
              <a:t>yes-no question structure</a:t>
            </a:r>
            <a:r>
              <a:rPr lang="en-US" dirty="0"/>
              <a:t> are often (though not always) used to ask a question</a:t>
            </a:r>
          </a:p>
          <a:p>
            <a:r>
              <a:rPr lang="en-US" dirty="0"/>
              <a:t>Sometimes they are used for making requests or suggestions</a:t>
            </a:r>
          </a:p>
          <a:p>
            <a:r>
              <a:rPr lang="en-US" dirty="0"/>
              <a:t>Examples include:</a:t>
            </a:r>
          </a:p>
          <a:p>
            <a:pPr marL="457200" lvl="1" indent="0">
              <a:buNone/>
            </a:pPr>
            <a:r>
              <a:rPr lang="en-US" dirty="0"/>
              <a:t>"Do any of these flights have stops?" (question)</a:t>
            </a:r>
          </a:p>
          <a:p>
            <a:pPr marL="457200" lvl="1" indent="0">
              <a:buNone/>
            </a:pPr>
            <a:r>
              <a:rPr lang="en-US" dirty="0"/>
              <a:t>"Can you give me the same information for United?" (request)</a:t>
            </a:r>
          </a:p>
          <a:p>
            <a:r>
              <a:rPr lang="en-US" dirty="0"/>
              <a:t>These sentences begin with an auxiliary verb, followed by a subject NP, followed by a VP</a:t>
            </a:r>
          </a:p>
        </p:txBody>
      </p:sp>
    </p:spTree>
    <p:extLst>
      <p:ext uri="{BB962C8B-B14F-4D97-AF65-F5344CB8AC3E}">
        <p14:creationId xmlns:p14="http://schemas.microsoft.com/office/powerpoint/2010/main" val="3254019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9EC59-8A16-42A7-A4AD-21D8F25C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Wh-Subject-Question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86599-DBA5-4136-8439-C1FF52383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There are at least two types of </a:t>
            </a:r>
            <a:r>
              <a:rPr lang="en-US" i="1" dirty="0"/>
              <a:t>wh-question structures</a:t>
            </a:r>
          </a:p>
          <a:p>
            <a:r>
              <a:rPr lang="en-US" dirty="0"/>
              <a:t>One of their constituents is a </a:t>
            </a:r>
            <a:r>
              <a:rPr lang="en-US" dirty="0" err="1"/>
              <a:t>Wh</a:t>
            </a:r>
            <a:r>
              <a:rPr lang="en-US" dirty="0"/>
              <a:t>-NP including a wh-word (e.g., "who", "whose", "when", "where", "what", "which", "how", "why")</a:t>
            </a:r>
          </a:p>
          <a:p>
            <a:r>
              <a:rPr lang="en-US" dirty="0"/>
              <a:t>One type, </a:t>
            </a:r>
            <a:r>
              <a:rPr lang="en-US" i="1" dirty="0"/>
              <a:t>wh-subject-question structure</a:t>
            </a:r>
            <a:r>
              <a:rPr lang="en-US" dirty="0"/>
              <a:t>, is nearly identical to declarative structure, except that the first noun phrase contains some wh-word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"What airlines fly from Burbank to Denver?"</a:t>
            </a:r>
          </a:p>
          <a:p>
            <a:pPr lvl="1"/>
            <a:r>
              <a:rPr lang="en-US" dirty="0"/>
              <a:t>"Which of these flights have the longest layover in Nashville?"</a:t>
            </a:r>
          </a:p>
          <a:p>
            <a:r>
              <a:rPr lang="en-US" dirty="0"/>
              <a:t>Additional rules would be necessary for the words that make up the Wh-NP constituent</a:t>
            </a:r>
          </a:p>
        </p:txBody>
      </p:sp>
    </p:spTree>
    <p:extLst>
      <p:ext uri="{BB962C8B-B14F-4D97-AF65-F5344CB8AC3E}">
        <p14:creationId xmlns:p14="http://schemas.microsoft.com/office/powerpoint/2010/main" val="1145221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C1C6-8443-42F6-8CC7-74007D6A6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Wh-Non-Subject-Question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31659-02B4-4A00-9ADA-501FCC058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For another type, </a:t>
            </a:r>
            <a:r>
              <a:rPr lang="en-US" i="1" dirty="0"/>
              <a:t>wh-non-subject-question structure</a:t>
            </a:r>
            <a:r>
              <a:rPr lang="en-US" dirty="0"/>
              <a:t>, the wh-phrase is not the subject, and so the sentence contains another subject</a:t>
            </a:r>
          </a:p>
          <a:p>
            <a:r>
              <a:rPr lang="en-US" dirty="0"/>
              <a:t>Structures like these include </a:t>
            </a:r>
            <a:r>
              <a:rPr lang="en-US" i="1" dirty="0"/>
              <a:t>long-distance dependencies</a:t>
            </a:r>
          </a:p>
          <a:p>
            <a:r>
              <a:rPr lang="en-US" dirty="0"/>
              <a:t>for example, in the question "What flights do you have from Burbank to Tacoma Washington?", "flights" is an argument of "have"</a:t>
            </a:r>
          </a:p>
          <a:p>
            <a:r>
              <a:rPr lang="en-US" dirty="0"/>
              <a:t>In some models of parsing, this is considered to be a semantic relationship, and it is determined during semantic interpretation (which takes place after syntactic parsing)</a:t>
            </a:r>
          </a:p>
          <a:p>
            <a:r>
              <a:rPr lang="en-US" dirty="0"/>
              <a:t>In other models, it is considered a syntactic relation, and the grammar is modified to insert a marker called a </a:t>
            </a:r>
            <a:r>
              <a:rPr lang="en-US" i="1" dirty="0"/>
              <a:t>trace</a:t>
            </a:r>
            <a:r>
              <a:rPr lang="en-US" dirty="0"/>
              <a:t>, a type of </a:t>
            </a:r>
            <a:r>
              <a:rPr lang="en-US" i="1" dirty="0"/>
              <a:t>empty category</a:t>
            </a:r>
            <a:r>
              <a:rPr lang="en-US" dirty="0"/>
              <a:t>, after the verb</a:t>
            </a:r>
          </a:p>
          <a:p>
            <a:r>
              <a:rPr lang="en-US" dirty="0"/>
              <a:t>One argument I have heard in favor of the existence of traces is that speakers usually pause where the trace would be</a:t>
            </a:r>
          </a:p>
          <a:p>
            <a:r>
              <a:rPr lang="en-US" dirty="0"/>
              <a:t>The previous edition of the textbook also mentioned </a:t>
            </a:r>
            <a:r>
              <a:rPr lang="en-US" i="1" dirty="0"/>
              <a:t>topicalization</a:t>
            </a:r>
            <a:r>
              <a:rPr lang="en-US" dirty="0"/>
              <a:t>, another sentence level structure that they did not give a rule for, but it also involves a long-distance dependency</a:t>
            </a:r>
          </a:p>
          <a:p>
            <a:r>
              <a:rPr lang="en-US" dirty="0"/>
              <a:t>With topicalization, a phrase is placed at the beginning of the sentence for discourse purposes; for example, "On Tuesday, I'd like to fly from Detroit to Saint Petersburg"</a:t>
            </a:r>
          </a:p>
        </p:txBody>
      </p:sp>
    </p:spTree>
    <p:extLst>
      <p:ext uri="{BB962C8B-B14F-4D97-AF65-F5344CB8AC3E}">
        <p14:creationId xmlns:p14="http://schemas.microsoft.com/office/powerpoint/2010/main" val="3730464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4BB0-998B-4EC3-A97F-83AB9E9F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Embedded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D4163-FDC7-4A4D-BA94-335D924C7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book also points out that S can also occur on the right-hand side of grammar rules</a:t>
            </a:r>
          </a:p>
          <a:p>
            <a:r>
              <a:rPr lang="en-US" dirty="0"/>
              <a:t>A sentence within a larger sentence can be called an </a:t>
            </a:r>
            <a:r>
              <a:rPr lang="en-US" i="1" dirty="0"/>
              <a:t>embedded sentence</a:t>
            </a:r>
          </a:p>
          <a:p>
            <a:r>
              <a:rPr lang="en-US" dirty="0"/>
              <a:t>The embedded S then corresponds "to the notion of a clause, which traditional grammars often describe as forming a complete thought" [book]</a:t>
            </a:r>
          </a:p>
          <a:p>
            <a:r>
              <a:rPr lang="en-US" dirty="0"/>
              <a:t>Although the book does not give any rules for this, one obvious rule (I included it on a previous slide) combines two S phrases with a coordinating conjunction</a:t>
            </a:r>
          </a:p>
          <a:p>
            <a:r>
              <a:rPr lang="en-US" dirty="0"/>
              <a:t>My made-up example: "I like sitting in an aisle seat, but I do not like stopovers."</a:t>
            </a:r>
          </a:p>
          <a:p>
            <a:r>
              <a:rPr lang="en-US" dirty="0"/>
              <a:t>Another type of embedded sentence occurs in dependent clauses after certain verbs (we will not look at a rule for this)</a:t>
            </a:r>
          </a:p>
          <a:p>
            <a:r>
              <a:rPr lang="en-US" dirty="0"/>
              <a:t>My made-up example: "I think that the meal contains a flight."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86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FE407-D433-40B3-B036-23E1B6DA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Noun Phrases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4373E-9586-4761-86A6-DC356C001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Kunstler Script" panose="030304020206070D0D06" pitchFamily="66" charset="0"/>
                <a:cs typeface="Courier New" panose="02070309020205020404" pitchFamily="49" charset="0"/>
              </a:rPr>
              <a:t>L</a:t>
            </a:r>
            <a:r>
              <a:rPr lang="en-US" baseline="-25000" dirty="0">
                <a:cs typeface="Courier New" panose="02070309020205020404" pitchFamily="49" charset="0"/>
              </a:rPr>
              <a:t>0</a:t>
            </a:r>
            <a:r>
              <a:rPr lang="en-US" dirty="0"/>
              <a:t> grammar accounts for only three types of </a:t>
            </a:r>
            <a:r>
              <a:rPr lang="en-US" b="1" dirty="0"/>
              <a:t>noun phrases</a:t>
            </a:r>
            <a:r>
              <a:rPr lang="en-US" dirty="0"/>
              <a:t>: pronouns, proper nouns, and a </a:t>
            </a:r>
            <a:r>
              <a:rPr lang="en-US" i="1" dirty="0"/>
              <a:t>determiner</a:t>
            </a:r>
            <a:r>
              <a:rPr lang="en-US" dirty="0"/>
              <a:t> followed by a </a:t>
            </a:r>
            <a:r>
              <a:rPr lang="en-US" i="1" dirty="0"/>
              <a:t>nominal</a:t>
            </a:r>
            <a:r>
              <a:rPr lang="en-US" dirty="0"/>
              <a:t> (nominals are discussed more on the next few slides)</a:t>
            </a:r>
            <a:endParaRPr lang="en-US" i="1" dirty="0"/>
          </a:p>
          <a:p>
            <a:r>
              <a:rPr lang="en-US" dirty="0"/>
              <a:t>We will now focus more on the determiners that can modify nominals</a:t>
            </a:r>
          </a:p>
          <a:p>
            <a:r>
              <a:rPr lang="en-US" dirty="0"/>
              <a:t>Determiners include </a:t>
            </a:r>
            <a:r>
              <a:rPr lang="en-US" i="1" dirty="0"/>
              <a:t>articles</a:t>
            </a:r>
            <a:r>
              <a:rPr lang="en-US" dirty="0"/>
              <a:t> (i.e., "a", "an", "the") and words such as "this", "those", "any", and "some"</a:t>
            </a:r>
          </a:p>
          <a:p>
            <a:r>
              <a:rPr lang="en-US" dirty="0"/>
              <a:t>The role of the determiner in English noun phrase can also be filled by more complex expressions; for example, "United's flight" or "Denver's mayor's mother's canceled flight"</a:t>
            </a:r>
          </a:p>
          <a:p>
            <a:r>
              <a:rPr lang="en-US" dirty="0"/>
              <a:t>In these examples, the role of the determiner is filled by a possessive expression consisting of a noun phrase followed by an 's as a possessive marker; the rule is: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 's</a:t>
            </a:r>
          </a:p>
          <a:p>
            <a:r>
              <a:rPr lang="en-US" dirty="0"/>
              <a:t>Note that this rule is recursive, since an NP can start with a Det (allowing the previous example)</a:t>
            </a:r>
          </a:p>
          <a:p>
            <a:r>
              <a:rPr lang="en-US" dirty="0"/>
              <a:t>In some cases, determiners are optional (but the book does not discuss modifying the rule)</a:t>
            </a:r>
          </a:p>
          <a:p>
            <a:r>
              <a:rPr lang="en-US" dirty="0"/>
              <a:t>For example, if the noun is plural: "Show me flights from San Francisco to Denver on weekdays"</a:t>
            </a:r>
          </a:p>
          <a:p>
            <a:r>
              <a:rPr lang="en-US" dirty="0"/>
              <a:t>Mass nouns, including substances and certain abstract nouns, also don't require a determiner; for example, "Does this flight serve dinner?"</a:t>
            </a:r>
          </a:p>
          <a:p>
            <a:r>
              <a:rPr lang="en-US" dirty="0"/>
              <a:t>Some noun phrases also include a </a:t>
            </a:r>
            <a:r>
              <a:rPr lang="en-US" i="1" dirty="0"/>
              <a:t>predeterminer</a:t>
            </a:r>
            <a:r>
              <a:rPr lang="en-US" dirty="0"/>
              <a:t> before the determiner; e.g., "all" in the phrase "all the morning flights" (we would need a new rule for this)</a:t>
            </a:r>
          </a:p>
        </p:txBody>
      </p:sp>
    </p:spTree>
    <p:extLst>
      <p:ext uri="{BB962C8B-B14F-4D97-AF65-F5344CB8AC3E}">
        <p14:creationId xmlns:p14="http://schemas.microsoft.com/office/powerpoint/2010/main" val="2627200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84EB9-F271-4BB9-BB6C-05A28EAE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Nominals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CA9C9-B9A7-4CB4-8501-BBB148AFC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nominal</a:t>
            </a:r>
            <a:r>
              <a:rPr lang="en-US" dirty="0"/>
              <a:t> consists of a head noun along with various modifiers that can occur before or after the head</a:t>
            </a:r>
          </a:p>
          <a:p>
            <a:r>
              <a:rPr lang="en-US" dirty="0"/>
              <a:t>I add: Although our textbook uses the phrase "head noun" several times in the context of noun phrases, they don't fully define the notion of a "head"</a:t>
            </a:r>
          </a:p>
          <a:p>
            <a:r>
              <a:rPr lang="en-US" dirty="0"/>
              <a:t>The </a:t>
            </a:r>
            <a:r>
              <a:rPr lang="en-US" b="1" dirty="0"/>
              <a:t>head</a:t>
            </a:r>
            <a:r>
              <a:rPr lang="en-US" dirty="0"/>
              <a:t> of a phrase is the word that is syntactically the most significant to the phrase; they often, but don't always, match my intuition</a:t>
            </a:r>
          </a:p>
          <a:p>
            <a:r>
              <a:rPr lang="en-US" dirty="0"/>
              <a:t>We will discuss the concept of heads of phrases in more detail in our next topic</a:t>
            </a:r>
          </a:p>
          <a:p>
            <a:r>
              <a:rPr lang="en-US" dirty="0"/>
              <a:t>The book shows several examples of pre- and post-head noun modifiers, which they consider part of the nominal (as is typical); we will look at some of these over the next two slides</a:t>
            </a:r>
          </a:p>
          <a:p>
            <a:r>
              <a:rPr lang="en-US" dirty="0"/>
              <a:t>Some linguistic theories would call the full phrase, including the determiner, a </a:t>
            </a:r>
            <a:r>
              <a:rPr lang="en-US" i="1" dirty="0"/>
              <a:t>determiner phrase</a:t>
            </a:r>
            <a:r>
              <a:rPr lang="en-US" dirty="0"/>
              <a:t>, with the determiner as the head, as opposed to a noun phrase</a:t>
            </a:r>
          </a:p>
          <a:p>
            <a:r>
              <a:rPr lang="en-US" dirty="0"/>
              <a:t>Some other linguistic theories don't distinguish between noun phrases and nominals at all</a:t>
            </a:r>
          </a:p>
          <a:p>
            <a:r>
              <a:rPr lang="en-US" dirty="0"/>
              <a:t>Earlier additions of the textbook considered the pre-head modifiers to be prenominal modifiers; that is, it considered them to be part of the noun phrase, but not part of the nominal (although this is not common)</a:t>
            </a:r>
          </a:p>
          <a:p>
            <a:r>
              <a:rPr lang="en-US" dirty="0"/>
              <a:t>In the simplest case, the nominal consists only of a single noun</a:t>
            </a:r>
          </a:p>
          <a:p>
            <a:r>
              <a:rPr lang="en-US" dirty="0"/>
              <a:t>The rule we have seen in </a:t>
            </a:r>
            <a:r>
              <a:rPr lang="en-US" dirty="0">
                <a:latin typeface="Kunstler Script" panose="030304020206070D0D06" pitchFamily="66" charset="0"/>
                <a:cs typeface="Courier New" panose="02070309020205020404" pitchFamily="49" charset="0"/>
              </a:rPr>
              <a:t>L</a:t>
            </a:r>
            <a:r>
              <a:rPr lang="en-US" baseline="-25000" dirty="0">
                <a:cs typeface="Courier New" panose="02070309020205020404" pitchFamily="49" charset="0"/>
              </a:rPr>
              <a:t>0  </a:t>
            </a:r>
            <a:r>
              <a:rPr lang="en-US" dirty="0"/>
              <a:t>recursively allows multiple nouns to combine to form a nominal (e.g., to allow nominals such as "dinner flight")</a:t>
            </a:r>
          </a:p>
        </p:txBody>
      </p:sp>
    </p:spTree>
    <p:extLst>
      <p:ext uri="{BB962C8B-B14F-4D97-AF65-F5344CB8AC3E}">
        <p14:creationId xmlns:p14="http://schemas.microsoft.com/office/powerpoint/2010/main" val="3531446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22B98-DDF4-4CAB-96A7-0D38A1FBD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Pre-head Noun Modifiers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6024D-C1A2-4816-8905-69697348E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/>
              <a:t>Pre-head noun modifiers</a:t>
            </a:r>
            <a:r>
              <a:rPr lang="en-US" dirty="0"/>
              <a:t> can appear before the head noun in a nominal; these include cardinal numbers (e.g., "one", "ten"), ordinal numbers, quantifiers (e.g., "many", "few"), and adjectives</a:t>
            </a:r>
          </a:p>
          <a:p>
            <a:r>
              <a:rPr lang="en-US" dirty="0"/>
              <a:t>Ordinal numbers include "first", "second", etc. but also words like "next", "past", and "another"</a:t>
            </a:r>
          </a:p>
          <a:p>
            <a:r>
              <a:rPr lang="en-US" dirty="0"/>
              <a:t>Adjectives can be grouped into an </a:t>
            </a:r>
            <a:r>
              <a:rPr lang="en-US" i="1" dirty="0"/>
              <a:t>adjective phrase</a:t>
            </a:r>
            <a:r>
              <a:rPr lang="en-US" dirty="0"/>
              <a:t> (AP) and placed before the head noun</a:t>
            </a:r>
          </a:p>
          <a:p>
            <a:r>
              <a:rPr lang="en-US" dirty="0"/>
              <a:t>APs can include an adverb before an adjective; for example, "the least expensive fare"</a:t>
            </a:r>
          </a:p>
          <a:p>
            <a:r>
              <a:rPr lang="en-US" dirty="0"/>
              <a:t>The textbook does not provide rules for this, but we could include something such as: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(Card) (Ord) (Quant) (AP) Nominal</a:t>
            </a:r>
          </a:p>
          <a:p>
            <a:r>
              <a:rPr lang="en-US" dirty="0"/>
              <a:t>The parentheses here are used to mark optional constituents of the NP; it is really a shorthand for multiple rules (with and without the optional constituent)</a:t>
            </a:r>
          </a:p>
          <a:p>
            <a:r>
              <a:rPr lang="en-US" dirty="0"/>
              <a:t>Of course, each of the optional constituents would require their own rules</a:t>
            </a:r>
          </a:p>
          <a:p>
            <a:r>
              <a:rPr lang="en-US" dirty="0"/>
              <a:t>Cardinal numbers, ordinal numbers, and quantifiers may be considered parts of speech, but the adjective phrase is a type of phrase consisting of one or more adjectives</a:t>
            </a:r>
          </a:p>
          <a:p>
            <a:r>
              <a:rPr lang="en-US" dirty="0"/>
              <a:t>Also note that this rule implies that there is a particular order to prenominal modifiers; other orders would not sound right</a:t>
            </a:r>
          </a:p>
        </p:txBody>
      </p:sp>
    </p:spTree>
    <p:extLst>
      <p:ext uri="{BB962C8B-B14F-4D97-AF65-F5344CB8AC3E}">
        <p14:creationId xmlns:p14="http://schemas.microsoft.com/office/powerpoint/2010/main" val="236496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264A3-4278-473C-95F8-51ABFEBFF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Postmodifiers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C2AB7-87F5-41E0-BBB1-8F9496E66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head noun can also be followed by </a:t>
            </a:r>
            <a:r>
              <a:rPr lang="en-US" i="1" dirty="0"/>
              <a:t>post-head noun modifiers</a:t>
            </a:r>
            <a:r>
              <a:rPr lang="en-US" dirty="0"/>
              <a:t>, or </a:t>
            </a:r>
            <a:r>
              <a:rPr lang="en-US" i="1" dirty="0"/>
              <a:t>postmodifiers</a:t>
            </a:r>
            <a:r>
              <a:rPr lang="en-US" dirty="0"/>
              <a:t>, which are part of the nominal</a:t>
            </a:r>
          </a:p>
          <a:p>
            <a:r>
              <a:rPr lang="en-US" dirty="0"/>
              <a:t>Examples include </a:t>
            </a:r>
            <a:r>
              <a:rPr lang="en-US" i="1" dirty="0"/>
              <a:t>prepositional phrases</a:t>
            </a:r>
            <a:r>
              <a:rPr lang="en-US" dirty="0"/>
              <a:t> ("all flights from Cleveland"), </a:t>
            </a:r>
            <a:r>
              <a:rPr lang="en-US" i="1" dirty="0"/>
              <a:t>non-finite clauses</a:t>
            </a:r>
            <a:r>
              <a:rPr lang="en-US" dirty="0"/>
              <a:t> ("any flights arriving after eleven a.m."), and </a:t>
            </a:r>
            <a:r>
              <a:rPr lang="en-US" i="1" dirty="0"/>
              <a:t>relative clauses</a:t>
            </a:r>
            <a:r>
              <a:rPr lang="en-US" dirty="0"/>
              <a:t> ("a flight that serves breakfast")</a:t>
            </a:r>
          </a:p>
          <a:p>
            <a:r>
              <a:rPr lang="en-US" dirty="0"/>
              <a:t>Prepositional phrases (PPs) can be strung together; for example, "all flights from Cleveland to Newark" or "a reservation on flight six oh six from Tampa to Montreal"</a:t>
            </a:r>
          </a:p>
          <a:p>
            <a:r>
              <a:rPr lang="en-US" dirty="0"/>
              <a:t>A possible rule to handle such PPs is: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Nominal PP</a:t>
            </a:r>
          </a:p>
          <a:p>
            <a:r>
              <a:rPr lang="en-US" dirty="0"/>
              <a:t>Three kinds of non-finite (meaning they do not indicate tense) postmodifiers are the gerundive (-</a:t>
            </a:r>
            <a:r>
              <a:rPr lang="en-US" dirty="0" err="1"/>
              <a:t>ing</a:t>
            </a:r>
            <a:r>
              <a:rPr lang="en-US" dirty="0"/>
              <a:t>), -ed ("the aircraft used by this flight"), and infinitive forms ("the last flight to arrive in Boston")</a:t>
            </a:r>
          </a:p>
          <a:p>
            <a:r>
              <a:rPr lang="en-US" dirty="0"/>
              <a:t>Gerundive postmodifiers consist of a verb phrase that begins with the gerundive (-</a:t>
            </a:r>
            <a:r>
              <a:rPr lang="en-US" dirty="0" err="1"/>
              <a:t>ing</a:t>
            </a:r>
            <a:r>
              <a:rPr lang="en-US" dirty="0"/>
              <a:t>) form of a verb, optionally followed by other types of phrases; e.g., "any flights arriving after eleven a.m." </a:t>
            </a:r>
          </a:p>
          <a:p>
            <a:r>
              <a:rPr lang="en-US" dirty="0"/>
              <a:t>Possible new rules for gerundive non-finite postmodifiers are: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Nominal GerundVP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GerundVP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GerundV NP | GerundV PP | GerundV | GerundV NP PP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GerundV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being | arriving | leaving | …</a:t>
            </a:r>
          </a:p>
          <a:p>
            <a:r>
              <a:rPr lang="en-US" dirty="0"/>
              <a:t>The book does not show rules for the infinitive or -ed forms of non-finite postmodifiers</a:t>
            </a:r>
          </a:p>
        </p:txBody>
      </p:sp>
    </p:spTree>
    <p:extLst>
      <p:ext uri="{BB962C8B-B14F-4D97-AF65-F5344CB8AC3E}">
        <p14:creationId xmlns:p14="http://schemas.microsoft.com/office/powerpoint/2010/main" val="1121384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F7E25-5CFF-4713-BEA1-16822AC4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Postnominal Relative Clauses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18167-9FE8-4C43-96D4-8B754D0BF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i="1" dirty="0"/>
              <a:t>postnominal relative clause</a:t>
            </a:r>
            <a:r>
              <a:rPr lang="en-US" dirty="0"/>
              <a:t> often begins with a </a:t>
            </a:r>
            <a:r>
              <a:rPr lang="en-US" i="1" dirty="0"/>
              <a:t>relative pronoun</a:t>
            </a:r>
            <a:r>
              <a:rPr lang="en-US" dirty="0"/>
              <a:t> (e.g., "who" or "that") which serves as the subject of the embedded verb</a:t>
            </a:r>
          </a:p>
          <a:p>
            <a:r>
              <a:rPr lang="en-US" dirty="0"/>
              <a:t>Examples include "a flight that serves breakfast", "the one that leaves at ten thirty five", and "the pilot who showed up late"</a:t>
            </a:r>
          </a:p>
          <a:p>
            <a:r>
              <a:rPr lang="en-US" dirty="0"/>
              <a:t>Rules that can help deal with these cases might include: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Nominal RelClause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RelClause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(who | that) VP</a:t>
            </a:r>
          </a:p>
          <a:p>
            <a:r>
              <a:rPr lang="en-US" dirty="0"/>
              <a:t>Without showing rules, the book points out that the relative pronoun may also function as the object of the embedded verb</a:t>
            </a:r>
          </a:p>
          <a:p>
            <a:r>
              <a:rPr lang="en-US" dirty="0"/>
              <a:t>For example, consider the phrase "the earliest American Airlines flight that I can get"</a:t>
            </a:r>
          </a:p>
          <a:p>
            <a:r>
              <a:rPr lang="en-US" dirty="0"/>
              <a:t>Various postnominal modifiers can be combined</a:t>
            </a:r>
          </a:p>
          <a:p>
            <a:r>
              <a:rPr lang="en-US" dirty="0"/>
              <a:t>For example, consider "a friend living in Denver that would like to visit me in DC"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308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BC71A-2C40-415E-9504-754615591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Verb Phrases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98D0D-E02F-44CB-9BAC-FCC1D04E4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Verb phrases</a:t>
            </a:r>
            <a:r>
              <a:rPr lang="en-US" dirty="0"/>
              <a:t> can take many different forms; here are some possible rules with examples: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(e.g., "disappear")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NP (e.g., "prefer a morning flight")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NP PP (e.g., "leave Boston in the morning")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PP (e.g., "leaving on Thursday")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S (e.g., "said there were two flights that were the cheapest")</a:t>
            </a:r>
          </a:p>
          <a:p>
            <a:r>
              <a:rPr lang="en-US" dirty="0"/>
              <a:t>Recall that verbs can also be followed by particles, resembling prepositions; together, the verb and particle form a phrasal verb</a:t>
            </a:r>
          </a:p>
          <a:p>
            <a:r>
              <a:rPr lang="en-US" dirty="0"/>
              <a:t>We won't look at rules handling phrasal verbs (neither does the book)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105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3D89-AA67-4EA7-A2ED-6140965E8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Subcategorization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1F929-BF94-4DC8-8F0C-B8D982BDE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Traditional grammars distinguish between transitive verbs and intransitive verbs</a:t>
            </a:r>
          </a:p>
          <a:p>
            <a:r>
              <a:rPr lang="en-US" dirty="0"/>
              <a:t>Transitive verbs (e.g., "find") take a direct object NP (e.g., "I found a flight") while intransitive verbs (e.g., "disappear") do not</a:t>
            </a:r>
          </a:p>
          <a:p>
            <a:r>
              <a:rPr lang="en-US" dirty="0"/>
              <a:t>Modern grammars distinguish as many as 100 subcategories</a:t>
            </a:r>
          </a:p>
          <a:p>
            <a:r>
              <a:rPr lang="en-US" dirty="0"/>
              <a:t>We say that a verb like "find" </a:t>
            </a:r>
            <a:r>
              <a:rPr lang="en-US" i="1" dirty="0"/>
              <a:t>subcategorizes</a:t>
            </a:r>
            <a:r>
              <a:rPr lang="en-US" dirty="0"/>
              <a:t> for an NP, while a verb like "want" subcategorizes for either an NP or a non-finite VP</a:t>
            </a:r>
          </a:p>
          <a:p>
            <a:r>
              <a:rPr lang="en-US" dirty="0"/>
              <a:t>We can call these constituents </a:t>
            </a:r>
            <a:r>
              <a:rPr lang="en-US" i="1" dirty="0"/>
              <a:t>complements</a:t>
            </a:r>
            <a:r>
              <a:rPr lang="en-US" dirty="0"/>
              <a:t> of the verb</a:t>
            </a:r>
          </a:p>
          <a:p>
            <a:r>
              <a:rPr lang="en-US" dirty="0"/>
              <a:t>The possible complements for a verb are called </a:t>
            </a:r>
            <a:r>
              <a:rPr lang="en-US" b="1" dirty="0"/>
              <a:t>subcategorization frames</a:t>
            </a:r>
          </a:p>
          <a:p>
            <a:r>
              <a:rPr lang="en-US" dirty="0"/>
              <a:t>The next slide shows subcategorization frames for some example verbs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699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138D-55A6-4183-8494-89D9CA66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Subcategorization Frame Examples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1137A-73DC-4332-8E31-70C365FB3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4745" y="2166582"/>
            <a:ext cx="10402510" cy="3000724"/>
          </a:xfrm>
        </p:spPr>
      </p:pic>
    </p:spTree>
    <p:extLst>
      <p:ext uri="{BB962C8B-B14F-4D97-AF65-F5344CB8AC3E}">
        <p14:creationId xmlns:p14="http://schemas.microsoft.com/office/powerpoint/2010/main" val="2263419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E983B-E3EC-4B88-92BF-CB6295FD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Subcategorization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CD040-B045-489D-8EE7-72DD04DCD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handle this with a CFG, using only techniques discussed so far requires rules such as these:</a:t>
            </a:r>
          </a:p>
          <a:p>
            <a:pPr lvl="1"/>
            <a:r>
              <a:rPr lang="en-US" dirty="0"/>
              <a:t>Verb-with-no-complement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disappear | …</a:t>
            </a:r>
          </a:p>
          <a:p>
            <a:pPr lvl="1"/>
            <a:r>
              <a:rPr lang="en-US" dirty="0"/>
              <a:t>Verb-with-NP-complement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find | leave | repeat | want | …</a:t>
            </a:r>
          </a:p>
          <a:p>
            <a:pPr lvl="1"/>
            <a:r>
              <a:rPr lang="en-US" dirty="0"/>
              <a:t>Verb-with-S-complement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think | believe | say | …</a:t>
            </a:r>
          </a:p>
          <a:p>
            <a:pPr lvl="1"/>
            <a:r>
              <a:rPr lang="en-US" dirty="0"/>
              <a:t>Verb-with-Inf-VP-complement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want | try | need | …</a:t>
            </a:r>
          </a:p>
          <a:p>
            <a:pPr lvl="1"/>
            <a:r>
              <a:rPr lang="en-US" dirty="0"/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Verb-with-no-complement</a:t>
            </a:r>
          </a:p>
          <a:p>
            <a:pPr lvl="1"/>
            <a:r>
              <a:rPr lang="en-US" dirty="0"/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Verb-with-NP-complement NP</a:t>
            </a:r>
          </a:p>
          <a:p>
            <a:pPr lvl="1"/>
            <a:r>
              <a:rPr lang="en-US" dirty="0"/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Verb-with-S-complement S</a:t>
            </a:r>
          </a:p>
          <a:p>
            <a:r>
              <a:rPr lang="en-US" dirty="0"/>
              <a:t>Note that some verbs can fall into multiple categories if they take different types of complements in different contexts</a:t>
            </a:r>
          </a:p>
          <a:p>
            <a:r>
              <a:rPr lang="en-US" dirty="0"/>
              <a:t>We will see a more reasonable way to handle subcategorization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500541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F7D5-C9B1-4986-8A8F-C45E7776B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Auxiliary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680A8-1CE9-4A61-AC50-F0E340BE7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Discussion of handling </a:t>
            </a:r>
            <a:r>
              <a:rPr lang="en-US" i="1" dirty="0"/>
              <a:t>auxiliary verbs</a:t>
            </a:r>
            <a:r>
              <a:rPr lang="en-US" dirty="0"/>
              <a:t> has been dropped in the current edition of the textbook</a:t>
            </a:r>
          </a:p>
          <a:p>
            <a:r>
              <a:rPr lang="en-US" dirty="0"/>
              <a:t>Auxiliary verbs include:</a:t>
            </a:r>
          </a:p>
          <a:p>
            <a:pPr lvl="1"/>
            <a:r>
              <a:rPr lang="en-US" dirty="0"/>
              <a:t>Modals ("can", "may", etc.)</a:t>
            </a:r>
          </a:p>
          <a:p>
            <a:pPr lvl="1"/>
            <a:r>
              <a:rPr lang="en-US" dirty="0"/>
              <a:t>The perfect "have" (e.g., "have booked")</a:t>
            </a:r>
          </a:p>
          <a:p>
            <a:pPr lvl="1"/>
            <a:r>
              <a:rPr lang="en-US" dirty="0"/>
              <a:t>The progressive "be" (e.g., "am going")</a:t>
            </a:r>
          </a:p>
          <a:p>
            <a:pPr lvl="1"/>
            <a:r>
              <a:rPr lang="en-US" dirty="0"/>
              <a:t>The passive "be" (e.g., "was delayed")</a:t>
            </a:r>
          </a:p>
          <a:p>
            <a:r>
              <a:rPr lang="en-US" dirty="0"/>
              <a:t>A verb phrase can include multiple auxiliary verbs, but they must appear in a certain order: modal &lt; perfect &lt; progressive &lt; passive</a:t>
            </a:r>
          </a:p>
          <a:p>
            <a:r>
              <a:rPr lang="en-US" dirty="0"/>
              <a:t>For example, consider the phrase "might have been prevented"</a:t>
            </a:r>
          </a:p>
          <a:p>
            <a:r>
              <a:rPr lang="en-US" dirty="0"/>
              <a:t>Each type of auxiliary verb expects a certain type of complement</a:t>
            </a:r>
          </a:p>
          <a:p>
            <a:r>
              <a:rPr lang="en-US" dirty="0"/>
              <a:t>For example, the perfect verb "have" subcategorizes for a VP whose head verb is a past participle, as in "have booked three flights"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377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5CAA6-2B2A-4D2E-BA29-142C8F941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Conjunctions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1E7A8-9C05-4EE0-BE18-BD8A130C1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Major phrase types can be combined with conjunctions to form larger constructions of the same type</a:t>
            </a:r>
          </a:p>
          <a:p>
            <a:r>
              <a:rPr lang="en-US" dirty="0"/>
              <a:t>Possible rules look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 and NP (e.g., "I need to know the aircraft and the flight number")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Nominal and Nominal (e.g., "I need to know the aircraft and flight number")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VP and VP (e.g., "What flights do you have leaving Denver and arriving in San Francisco?")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 and S (e.g., "I'm interested in a flight from Dallas to Washington and I'm also interested in going to Baltimore")</a:t>
            </a:r>
          </a:p>
          <a:p>
            <a:r>
              <a:rPr lang="en-US" dirty="0"/>
              <a:t>We can replace "and" with "CC" for more generality</a:t>
            </a:r>
          </a:p>
          <a:p>
            <a:r>
              <a:rPr lang="en-US" dirty="0"/>
              <a:t>The way the rules are listed above provides examples of rules with both terminals and nonterminals on the right-hand side</a:t>
            </a:r>
          </a:p>
          <a:p>
            <a:r>
              <a:rPr lang="en-US" dirty="0"/>
              <a:t>The ability to form coordinate phrases though conjunctions is often used as a test for constituency</a:t>
            </a:r>
          </a:p>
          <a:p>
            <a:r>
              <a:rPr lang="en-US" dirty="0"/>
              <a:t>In fact, this provides evidence for the Nominal constituent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140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9A834-32AC-48E4-9052-49D7CEF6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EC1B5-FA0E-457E-A4E3-F08C070C6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have seen when discussing morphology that nouns and verbs have different forms; in some cases, the form used for one word depends on the context of the surrounding words</a:t>
            </a:r>
          </a:p>
          <a:p>
            <a:r>
              <a:rPr lang="en-US" dirty="0"/>
              <a:t>Example: Most present tense verbs have a separate form for third-person singular subjects (e.g., "The flight leaves in the morning", "The flights leave in the morning", "I leave…", etc.)</a:t>
            </a:r>
          </a:p>
          <a:p>
            <a:r>
              <a:rPr lang="en-US" dirty="0"/>
              <a:t>One way to handle this requirement for </a:t>
            </a:r>
            <a:r>
              <a:rPr lang="en-US" i="1" dirty="0"/>
              <a:t>subject-verb agreement</a:t>
            </a:r>
            <a:r>
              <a:rPr lang="en-US" dirty="0"/>
              <a:t> is to expand the grammar with multiple sets of rules; e.g., the rule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 VP</a:t>
            </a:r>
            <a:r>
              <a:rPr lang="en-US" dirty="0"/>
              <a:t> might be replaced with these two rules: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3sgNP 3sgVP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Non3sgNP Non3pVP</a:t>
            </a:r>
          </a:p>
          <a:p>
            <a:r>
              <a:rPr lang="en-US" dirty="0"/>
              <a:t>However, handling agreement like this can possibly double the size of the grammar for every type of agreement (thus increasing the size of the grammar exponentially)</a:t>
            </a:r>
          </a:p>
          <a:p>
            <a:r>
              <a:rPr lang="en-US" dirty="0"/>
              <a:t>Other types of agreement include:</a:t>
            </a:r>
          </a:p>
          <a:p>
            <a:pPr lvl="1"/>
            <a:r>
              <a:rPr lang="en-US" i="1" dirty="0"/>
              <a:t>Case agreement</a:t>
            </a:r>
            <a:r>
              <a:rPr lang="en-US" dirty="0"/>
              <a:t>; for example, English pronouns have nominative (e.g., "I", "she", "he", "they") and accusative (e.g., "me", "her", "him", "them") versions</a:t>
            </a:r>
          </a:p>
          <a:p>
            <a:pPr lvl="1"/>
            <a:r>
              <a:rPr lang="en-US" dirty="0"/>
              <a:t>Some determiners require </a:t>
            </a:r>
            <a:r>
              <a:rPr lang="en-US" i="1" dirty="0"/>
              <a:t>determiner-noun agreement</a:t>
            </a:r>
            <a:r>
              <a:rPr lang="en-US" dirty="0"/>
              <a:t>, meaning that they must agree in number with the nouns they modify (for example, "this flight" versus "these flights")</a:t>
            </a:r>
          </a:p>
          <a:p>
            <a:pPr lvl="1"/>
            <a:r>
              <a:rPr lang="en-US" dirty="0"/>
              <a:t>In some languages, there is also a requirement for </a:t>
            </a:r>
            <a:r>
              <a:rPr lang="en-US" i="1" dirty="0"/>
              <a:t>gender agreement</a:t>
            </a:r>
          </a:p>
        </p:txBody>
      </p:sp>
    </p:spTree>
    <p:extLst>
      <p:ext uri="{BB962C8B-B14F-4D97-AF65-F5344CB8AC3E}">
        <p14:creationId xmlns:p14="http://schemas.microsoft.com/office/powerpoint/2010/main" val="2319263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0CD0B-F0E0-4148-BE34-53F2D52E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Augmented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919D1-63F3-4063-8475-01BFAE08E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There are various ways to augment grammars to handle various agreement rules that must be enforced, without exponentially increasing the size of the grammar</a:t>
            </a:r>
          </a:p>
          <a:p>
            <a:r>
              <a:rPr lang="en-US" dirty="0"/>
              <a:t>For example, our textbook discusses </a:t>
            </a:r>
            <a:r>
              <a:rPr lang="en-US" i="1" dirty="0"/>
              <a:t>lexicalized grammars</a:t>
            </a:r>
            <a:r>
              <a:rPr lang="en-US" dirty="0"/>
              <a:t> in Section 12.6, but we will skip this</a:t>
            </a:r>
          </a:p>
          <a:p>
            <a:r>
              <a:rPr lang="en-US" dirty="0"/>
              <a:t>Instead, we are going to briefly discuss a notation used in "Artificial Intelligence: A Modern Approach" by Stuart Russell and Peter Norvig (I use this textbook for my AI course)</a:t>
            </a:r>
          </a:p>
          <a:p>
            <a:r>
              <a:rPr lang="en-US" dirty="0"/>
              <a:t>Consider the following rules representing part of an </a:t>
            </a:r>
            <a:r>
              <a:rPr lang="en-US" b="1" dirty="0"/>
              <a:t>augmented grammar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S(head)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NP(Sbj, pn, h) VP(pn, head)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NP(c, pn, head)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Pronoun(c, pn, head) | Noun(c, pn, head)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VP(pn, head)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VP(pn, head) NP(Obj, pn, h)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PP(head)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Prep(head) NP(Obj, pn, h)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Pronoun(Sbj, 1S, I)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Pronoun(Sbj, 1P, we)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we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Pronoun(Obj, 1S, me)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me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Pronoun(Obj, 3P, them)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them</a:t>
            </a:r>
          </a:p>
          <a:p>
            <a:r>
              <a:rPr lang="en-US" dirty="0"/>
              <a:t>Here, "c" and "pn" represent </a:t>
            </a:r>
            <a:r>
              <a:rPr lang="en-US" i="1" dirty="0"/>
              <a:t>parameters</a:t>
            </a:r>
            <a:r>
              <a:rPr lang="en-US" dirty="0"/>
              <a:t>, or </a:t>
            </a:r>
            <a:r>
              <a:rPr lang="en-US" i="1" dirty="0"/>
              <a:t>features</a:t>
            </a:r>
            <a:r>
              <a:rPr lang="en-US" dirty="0"/>
              <a:t>, for case (subject or object) and person/number, respectively; "head" and "h" are parameters representing heads of phrases</a:t>
            </a:r>
          </a:p>
        </p:txBody>
      </p:sp>
    </p:spTree>
    <p:extLst>
      <p:ext uri="{BB962C8B-B14F-4D97-AF65-F5344CB8AC3E}">
        <p14:creationId xmlns:p14="http://schemas.microsoft.com/office/powerpoint/2010/main" val="1615885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0BABE-1F7B-4FBE-82C1-29573613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Augmented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A6726-3DBE-4F99-8290-ABDB98262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Certain facts indicated in the snippet of an augmented grammar on the previous slide are are:</a:t>
            </a:r>
          </a:p>
          <a:p>
            <a:pPr lvl="1"/>
            <a:r>
              <a:rPr lang="en-US" dirty="0"/>
              <a:t>"I" is a first-person singular subject, "them" is a third person plural object, etc.</a:t>
            </a:r>
          </a:p>
          <a:p>
            <a:pPr lvl="1"/>
            <a:r>
              <a:rPr lang="en-US" dirty="0"/>
              <a:t>A sentence can have the form of a subject noun phrase followed by a verb phrase, but only if the person and number of the noun phrase and the verb phrase match</a:t>
            </a:r>
          </a:p>
          <a:p>
            <a:pPr lvl="1"/>
            <a:r>
              <a:rPr lang="en-US" dirty="0"/>
              <a:t>When a sentence is formed this way, the head of the sentence is the head of the verb phrase</a:t>
            </a:r>
          </a:p>
          <a:p>
            <a:pPr lvl="1"/>
            <a:r>
              <a:rPr lang="en-US" dirty="0"/>
              <a:t>A noun phrase can have the form of a single pronoun or single noun, and the noun phrase takes the case, person, and number of the pronoun or noun</a:t>
            </a:r>
          </a:p>
          <a:p>
            <a:pPr lvl="1"/>
            <a:r>
              <a:rPr lang="en-US" dirty="0"/>
              <a:t>The head of each type of phrase comes from one of its words or sub-phrases </a:t>
            </a:r>
          </a:p>
          <a:p>
            <a:r>
              <a:rPr lang="en-US" dirty="0"/>
              <a:t>Augmentations like these can also be used for determiner-noun agreement, gender agreement, and verb subcategorization (discussed earlier)</a:t>
            </a:r>
          </a:p>
          <a:p>
            <a:r>
              <a:rPr lang="en-US" dirty="0"/>
              <a:t>All of this can be done without greatly increasing the size of the grammar</a:t>
            </a:r>
          </a:p>
          <a:p>
            <a:r>
              <a:rPr lang="en-US" dirty="0"/>
              <a:t>Theoretically, this type of augmentation does not add to the expressive power of the formalism</a:t>
            </a:r>
          </a:p>
          <a:p>
            <a:r>
              <a:rPr lang="en-US" dirty="0"/>
              <a:t>That is, for every augmented grammar of this type, there is an equivalent CFG (although it would possibly be much larger)</a:t>
            </a:r>
          </a:p>
        </p:txBody>
      </p:sp>
    </p:spTree>
    <p:extLst>
      <p:ext uri="{BB962C8B-B14F-4D97-AF65-F5344CB8AC3E}">
        <p14:creationId xmlns:p14="http://schemas.microsoft.com/office/powerpoint/2010/main" val="2559316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8BFC9-4E53-43A6-8F38-855E52875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CFGs?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4C341-F86A-4146-89CB-32AA4E46D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Recall again that CFGs are one type of grammar that is part of the </a:t>
            </a:r>
            <a:r>
              <a:rPr lang="en-US" i="1" dirty="0"/>
              <a:t>Chomsky hierarchy</a:t>
            </a:r>
            <a:endParaRPr lang="en-US" dirty="0"/>
          </a:p>
          <a:p>
            <a:r>
              <a:rPr lang="en-US" dirty="0"/>
              <a:t>We have previously learned that regular expressions can be useful to express morphology rules</a:t>
            </a:r>
          </a:p>
          <a:p>
            <a:r>
              <a:rPr lang="en-US" dirty="0"/>
              <a:t>It is typically wise to use the least powerful formalism that can be used to solve a task, because it generally makes it easier compared to using a more powerful formalism</a:t>
            </a:r>
          </a:p>
          <a:p>
            <a:r>
              <a:rPr lang="en-US" dirty="0"/>
              <a:t>It has been well established that natural languages cannot be defined by regular grammars</a:t>
            </a:r>
          </a:p>
          <a:p>
            <a:r>
              <a:rPr lang="en-US" dirty="0"/>
              <a:t>It has long been debated whether CFGs are capable of defining natural languages</a:t>
            </a:r>
          </a:p>
          <a:p>
            <a:r>
              <a:rPr lang="en-US" dirty="0"/>
              <a:t>It has been shown that a few constructs in some languages (but not English) are not context free</a:t>
            </a:r>
          </a:p>
          <a:p>
            <a:r>
              <a:rPr lang="en-US" dirty="0"/>
              <a:t>Nonetheless, CFGs have been the most common formalism used by linguists to represent grammar</a:t>
            </a:r>
          </a:p>
          <a:p>
            <a:r>
              <a:rPr lang="en-US" dirty="0"/>
              <a:t>More generally, the previous edition of the textbook discussed some evidence from psychology experiments supporting the notion that constituents (phrases) may be mentally depicted when humans process language</a:t>
            </a:r>
          </a:p>
          <a:p>
            <a:r>
              <a:rPr lang="en-US" dirty="0"/>
              <a:t>For example, one study started by asking subjects to read sentences that contain a constituent (e.g., a verb phrase) with a particular structure (e.g., V NP PP)</a:t>
            </a:r>
          </a:p>
          <a:p>
            <a:r>
              <a:rPr lang="en-US" dirty="0"/>
              <a:t>If the subjects were then asked to describe a picture, they were more likely to use the same structure</a:t>
            </a:r>
          </a:p>
          <a:p>
            <a:r>
              <a:rPr lang="en-US" dirty="0"/>
              <a:t>One possible explanation for this is that the particular form of the constituent has been </a:t>
            </a:r>
            <a:r>
              <a:rPr lang="en-US" i="1" dirty="0"/>
              <a:t>primed</a:t>
            </a:r>
            <a:r>
              <a:rPr lang="en-US" dirty="0"/>
              <a:t>, suggesting that the constituent is mentally represented</a:t>
            </a:r>
          </a:p>
        </p:txBody>
      </p:sp>
    </p:spTree>
    <p:extLst>
      <p:ext uri="{BB962C8B-B14F-4D97-AF65-F5344CB8AC3E}">
        <p14:creationId xmlns:p14="http://schemas.microsoft.com/office/powerpoint/2010/main" val="1400789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50B8B-0765-4021-A171-C0C7648F9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Treebanks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1FCE5-176A-4947-8C2A-72D75C695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treebank</a:t>
            </a:r>
            <a:r>
              <a:rPr lang="en-US" dirty="0"/>
              <a:t> is a corpus in which every sentence is syntactically annotated with a parse</a:t>
            </a:r>
          </a:p>
          <a:p>
            <a:r>
              <a:rPr lang="en-US" dirty="0"/>
              <a:t>The </a:t>
            </a:r>
            <a:r>
              <a:rPr lang="en-US" i="1" dirty="0"/>
              <a:t>Penn Treebank</a:t>
            </a:r>
            <a:r>
              <a:rPr lang="en-US" dirty="0"/>
              <a:t> project has produced treebanks from the Brown, switchboard, ATIS and Wall Street Journal corpora of English (as well as treebanks in Arabic and Chinese)</a:t>
            </a:r>
          </a:p>
          <a:p>
            <a:r>
              <a:rPr lang="en-US" dirty="0"/>
              <a:t>We have previously heard about the Penn Treebank when we discussed parts-of-speech (which are also manually annotated in the treebank); one tagset we looked at came from this treebank</a:t>
            </a:r>
          </a:p>
          <a:p>
            <a:r>
              <a:rPr lang="en-US" dirty="0"/>
              <a:t>The Penn Treebank is currently maintained and distributed by the Linguistic Data Consortium (LDC)</a:t>
            </a:r>
          </a:p>
          <a:p>
            <a:r>
              <a:rPr lang="en-US" dirty="0"/>
              <a:t>Unfortunately, it is not freely available, but Cooper Union does have access to it (we recently obtained it!)</a:t>
            </a:r>
          </a:p>
          <a:p>
            <a:r>
              <a:rPr lang="en-US" dirty="0"/>
              <a:t>Treebanks are often created by first having parsers automatically parse each sentence in a corpus, and then having human linguists hand-correct the parses</a:t>
            </a:r>
          </a:p>
          <a:p>
            <a:r>
              <a:rPr lang="en-US" dirty="0"/>
              <a:t>The book discusses formats used by treebanks (note that tagsets, formats, and grammars can differ between treebanks)</a:t>
            </a:r>
          </a:p>
          <a:p>
            <a:r>
              <a:rPr lang="en-US" dirty="0"/>
              <a:t>The next slide shows examples from the Brown and ATIS portions of the Penn Treebank (using different formats)</a:t>
            </a:r>
          </a:p>
          <a:p>
            <a:r>
              <a:rPr lang="en-US" dirty="0"/>
              <a:t>Some treebanks, including the Penn Treebank, include traces in their parses to mark certain long-distance dependencies (mentioned earlier)</a:t>
            </a:r>
          </a:p>
        </p:txBody>
      </p:sp>
    </p:spTree>
    <p:extLst>
      <p:ext uri="{BB962C8B-B14F-4D97-AF65-F5344CB8AC3E}">
        <p14:creationId xmlns:p14="http://schemas.microsoft.com/office/powerpoint/2010/main" val="2193315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33B40-E390-4A8C-9823-9FAC44312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Parses from the Penn Treebank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6A3A450-90E3-4504-89D4-225B80583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21" y="1806098"/>
            <a:ext cx="7641158" cy="4161314"/>
          </a:xfrm>
        </p:spPr>
      </p:pic>
    </p:spTree>
    <p:extLst>
      <p:ext uri="{BB962C8B-B14F-4D97-AF65-F5344CB8AC3E}">
        <p14:creationId xmlns:p14="http://schemas.microsoft.com/office/powerpoint/2010/main" val="32592554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65E21-026A-4844-960B-B7CB01A1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Treebanks and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B08EC-23EE-490D-A9BB-002591F55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Every treebank implicitly constitutes a grammar of the language that can be expressed as a CFG</a:t>
            </a:r>
          </a:p>
          <a:p>
            <a:r>
              <a:rPr lang="en-US" dirty="0"/>
              <a:t>Grammars represented by treebanks often include very many and very long rules</a:t>
            </a:r>
          </a:p>
          <a:p>
            <a:r>
              <a:rPr lang="en-US" dirty="0"/>
              <a:t>For example, one rule represented by the Penn Treebank is: 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VBP PP PP PP PP PP ADVP PP</a:t>
            </a:r>
          </a:p>
          <a:p>
            <a:r>
              <a:rPr lang="en-US" dirty="0"/>
              <a:t>The sentence that would indicate this rule is, "This mostly happens because we go from football in the fall to lifting in the winter to football again in the spring."</a:t>
            </a:r>
          </a:p>
          <a:p>
            <a:r>
              <a:rPr lang="en-US" dirty="0"/>
              <a:t>The Penn Treebank III Wall Street Journal corpus, which contains about 1 million words, consists of about 17,500 distinct rule types</a:t>
            </a:r>
          </a:p>
          <a:p>
            <a:r>
              <a:rPr lang="en-US" dirty="0"/>
              <a:t>Linguists and NLP practitioners typically don't use grammars learned from treebanks directly</a:t>
            </a:r>
          </a:p>
          <a:p>
            <a:r>
              <a:rPr lang="en-US" dirty="0"/>
              <a:t>However, it can still be useful for linguistic research to search a treebank for examples of a particular grammatical phenomenon</a:t>
            </a:r>
          </a:p>
        </p:txBody>
      </p:sp>
    </p:spTree>
    <p:extLst>
      <p:ext uri="{BB962C8B-B14F-4D97-AF65-F5344CB8AC3E}">
        <p14:creationId xmlns:p14="http://schemas.microsoft.com/office/powerpoint/2010/main" val="9423613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29A7-17FD-4A83-9599-9A099C79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Dependency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B9544-AFBC-40AA-8ED8-9B1E60264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Dependency grammars</a:t>
            </a:r>
            <a:r>
              <a:rPr lang="en-US" dirty="0"/>
              <a:t> offer an alternative to phrase structure grammars (a.k.a. constituency grammars)</a:t>
            </a:r>
          </a:p>
          <a:p>
            <a:r>
              <a:rPr lang="en-US" dirty="0"/>
              <a:t>We are only going to discuss this topic briefly, but it has become very important in modern NLP</a:t>
            </a:r>
          </a:p>
          <a:p>
            <a:r>
              <a:rPr lang="en-US" dirty="0"/>
              <a:t>Dependency grammars are </a:t>
            </a:r>
            <a:r>
              <a:rPr lang="en-US" i="1" dirty="0"/>
              <a:t>not based on constituents</a:t>
            </a:r>
          </a:p>
          <a:p>
            <a:r>
              <a:rPr lang="en-US" dirty="0"/>
              <a:t>Instead, individual words are related to each other through binary grammatical relations, each between a </a:t>
            </a:r>
            <a:r>
              <a:rPr lang="en-US" b="1" dirty="0"/>
              <a:t>head</a:t>
            </a:r>
            <a:r>
              <a:rPr lang="en-US" dirty="0"/>
              <a:t> word and one of its </a:t>
            </a:r>
            <a:r>
              <a:rPr lang="en-US" b="1" dirty="0"/>
              <a:t>dependents</a:t>
            </a:r>
          </a:p>
          <a:p>
            <a:r>
              <a:rPr lang="en-US" dirty="0"/>
              <a:t>The meaning of "head" here is similar to the meaning used with constituency grammars, but the notion of a phrase, a.k.a. constituent, is not as important</a:t>
            </a:r>
          </a:p>
          <a:p>
            <a:pPr lvl="1"/>
            <a:r>
              <a:rPr lang="en-US" dirty="0"/>
              <a:t>I add: I don't think that proponents of dependency grammars deny that phrases exist</a:t>
            </a:r>
          </a:p>
          <a:p>
            <a:pPr lvl="1"/>
            <a:r>
              <a:rPr lang="en-US" dirty="0"/>
              <a:t>However, they are not labeled as whole units, and there are no explicit rules for how they can be formed</a:t>
            </a:r>
          </a:p>
          <a:p>
            <a:r>
              <a:rPr lang="en-US" dirty="0"/>
              <a:t>As with constituency grammars, text is typically analyzed one sentence at a time</a:t>
            </a:r>
          </a:p>
        </p:txBody>
      </p:sp>
    </p:spTree>
    <p:extLst>
      <p:ext uri="{BB962C8B-B14F-4D97-AF65-F5344CB8AC3E}">
        <p14:creationId xmlns:p14="http://schemas.microsoft.com/office/powerpoint/2010/main" val="27120123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C58B-C9CC-492B-A08F-4DB90AA7D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Depicting Dependency Parses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8C982-C7F0-4142-B6EE-9459BD849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Two common conventions for graphically representing dependency parses are:</a:t>
            </a:r>
          </a:p>
          <a:p>
            <a:pPr lvl="1"/>
            <a:r>
              <a:rPr lang="en-US" dirty="0"/>
              <a:t>Draw arrows from each head to its dependents (there may be 0, 1, or many arrows leaving each word, including a special "root" symbol)</a:t>
            </a:r>
          </a:p>
          <a:p>
            <a:pPr lvl="1"/>
            <a:r>
              <a:rPr lang="en-US" dirty="0"/>
              <a:t>Draw arrows from each dependent to its head (every dependent is associated with a single head, including one that points to "root")</a:t>
            </a:r>
          </a:p>
          <a:p>
            <a:r>
              <a:rPr lang="en-US" dirty="0"/>
              <a:t>The textbook takes the first approach; here is an example of such a </a:t>
            </a:r>
            <a:r>
              <a:rPr lang="en-US" i="1" dirty="0"/>
              <a:t>dependency tree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arrow from "root" to "prefer" implies that "prefer" is the head of the entire sentence</a:t>
            </a:r>
          </a:p>
          <a:p>
            <a:r>
              <a:rPr lang="en-US" dirty="0"/>
              <a:t>Two slides from now, we will discuss the labels along the arrows</a:t>
            </a:r>
          </a:p>
          <a:p>
            <a:r>
              <a:rPr lang="en-US" dirty="0"/>
              <a:t>Dependency parses can also be depicted as </a:t>
            </a:r>
            <a:r>
              <a:rPr lang="en-US" i="1" dirty="0"/>
              <a:t>parse trees</a:t>
            </a:r>
            <a:r>
              <a:rPr lang="en-US" dirty="0"/>
              <a:t>; the next slide shows an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7C0C12-8540-42AD-A222-7A797E3FA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289" y="3260013"/>
            <a:ext cx="4913422" cy="172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909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D7371-BFB6-4B46-9B92-9B22B418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8575B1-36E9-43F5-AE6E-F28EEC708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1964" y="1690688"/>
            <a:ext cx="7008071" cy="4564173"/>
          </a:xfrm>
        </p:spPr>
      </p:pic>
    </p:spTree>
    <p:extLst>
      <p:ext uri="{BB962C8B-B14F-4D97-AF65-F5344CB8AC3E}">
        <p14:creationId xmlns:p14="http://schemas.microsoft.com/office/powerpoint/2010/main" val="332673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AF70-D749-4B47-AC4B-84DB28275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Dependency 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B07DE-63E3-4C86-8EE5-536CEF299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arrows in a graphical depiction of a dependency parse can include labels indicating the types of dependencies</a:t>
            </a:r>
          </a:p>
          <a:p>
            <a:r>
              <a:rPr lang="en-US" dirty="0"/>
              <a:t>Different researchers have come up with different sets of categories with which dependencies can be labeled</a:t>
            </a:r>
          </a:p>
          <a:p>
            <a:r>
              <a:rPr lang="en-US" dirty="0"/>
              <a:t>The example from the book uses labels from the </a:t>
            </a:r>
            <a:r>
              <a:rPr lang="en-US" i="1" dirty="0"/>
              <a:t>Universal Dependencies</a:t>
            </a:r>
            <a:r>
              <a:rPr lang="en-US" dirty="0"/>
              <a:t> project</a:t>
            </a:r>
          </a:p>
          <a:p>
            <a:r>
              <a:rPr lang="en-US" dirty="0"/>
              <a:t>The goal of this project is to come up with a set of labels that can be used for all the world's languages</a:t>
            </a:r>
          </a:p>
          <a:p>
            <a:r>
              <a:rPr lang="en-US" dirty="0"/>
              <a:t>The next slide shows a selected subset of relations form the Universal Dependencies set (including all of those used in the previous example)</a:t>
            </a:r>
          </a:p>
          <a:p>
            <a:r>
              <a:rPr lang="en-US" dirty="0"/>
              <a:t>As with constituency grammars, </a:t>
            </a:r>
            <a:r>
              <a:rPr lang="en-US" i="1" dirty="0"/>
              <a:t>dependency treebanks</a:t>
            </a:r>
            <a:r>
              <a:rPr lang="en-US" dirty="0"/>
              <a:t> have been annotated with dependency relations</a:t>
            </a:r>
          </a:p>
          <a:p>
            <a:r>
              <a:rPr lang="en-US" dirty="0"/>
              <a:t>Sometimes an algorithm applies labels first, and then experts correct mistakes</a:t>
            </a:r>
          </a:p>
          <a:p>
            <a:r>
              <a:rPr lang="en-US" dirty="0"/>
              <a:t>Such treebanks can be used to study dependency grammars or to evaluate dependency parsers</a:t>
            </a:r>
          </a:p>
        </p:txBody>
      </p:sp>
    </p:spTree>
    <p:extLst>
      <p:ext uri="{BB962C8B-B14F-4D97-AF65-F5344CB8AC3E}">
        <p14:creationId xmlns:p14="http://schemas.microsoft.com/office/powerpoint/2010/main" val="23123071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B6C44-EA12-4C90-A7AA-3E05F211D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Dependency Relations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CADD8C-F60C-4D89-8661-F759FD9DD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312" y="1690688"/>
            <a:ext cx="6905375" cy="4442892"/>
          </a:xfrm>
        </p:spPr>
      </p:pic>
    </p:spTree>
    <p:extLst>
      <p:ext uri="{BB962C8B-B14F-4D97-AF65-F5344CB8AC3E}">
        <p14:creationId xmlns:p14="http://schemas.microsoft.com/office/powerpoint/2010/main" val="35664755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968B-2530-4BE3-8B76-6A2C97A2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Constraints on Dependency Parses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E1190-BA95-4C5B-98AA-D784673AA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Unlike with constituency grammars, there are no specific rules for how words or phrases can combine to form other phrases; however, there are </a:t>
            </a:r>
            <a:r>
              <a:rPr lang="en-US" i="1" dirty="0"/>
              <a:t>constraints</a:t>
            </a:r>
            <a:r>
              <a:rPr lang="en-US" dirty="0"/>
              <a:t> imposed on the dependency parses</a:t>
            </a:r>
          </a:p>
          <a:p>
            <a:r>
              <a:rPr lang="en-US" dirty="0"/>
              <a:t>We can consider the constraints to be imposed on the dependency tree, consisting of a set of vertices V (representing words) and the arcs connecting them (representing dependency relations)</a:t>
            </a:r>
          </a:p>
          <a:p>
            <a:r>
              <a:rPr lang="en-US" dirty="0"/>
              <a:t>Here are three constraints, copied from the textbook: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There is a single designated root node that has no incoming arcs.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With the exception of the root node, each vertex has exactly one incoming arc.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There is a unique path from the root node to each vertex in V.</a:t>
            </a:r>
          </a:p>
          <a:p>
            <a:r>
              <a:rPr lang="en-US" dirty="0"/>
              <a:t>Additionally, some dependency grammar formalisms require </a:t>
            </a:r>
            <a:r>
              <a:rPr lang="en-US" i="1" dirty="0"/>
              <a:t>projectivity</a:t>
            </a:r>
          </a:p>
          <a:p>
            <a:r>
              <a:rPr lang="en-US" dirty="0"/>
              <a:t>Book: "An arc from a head to a dependent is said to be projective if there is a path from the head to every word that lies between the head and the dependent in the sentence"</a:t>
            </a:r>
          </a:p>
          <a:p>
            <a:r>
              <a:rPr lang="en-US" dirty="0"/>
              <a:t>It turns out that an equivalent constraint is to impose that arrows cannot cross each other (i.e., a sentence is projective if it is possible to draw the dependencies with no crossing arrows)</a:t>
            </a:r>
          </a:p>
          <a:p>
            <a:r>
              <a:rPr lang="en-US" dirty="0"/>
              <a:t>It is well-known that some sentences (including in English) violate this constraint (projectivity)</a:t>
            </a:r>
          </a:p>
          <a:p>
            <a:r>
              <a:rPr lang="en-US" dirty="0"/>
              <a:t>However, it was a useful constraint to impose for some traditional dependency parsing algorithms</a:t>
            </a:r>
          </a:p>
          <a:p>
            <a:r>
              <a:rPr lang="en-US" dirty="0"/>
              <a:t>We will cover </a:t>
            </a:r>
            <a:r>
              <a:rPr lang="en-US" i="1" dirty="0"/>
              <a:t>constituency parsing</a:t>
            </a:r>
            <a:r>
              <a:rPr lang="en-US" dirty="0"/>
              <a:t> in a future topic, but we will not cover </a:t>
            </a:r>
            <a:r>
              <a:rPr lang="en-US" i="1" dirty="0"/>
              <a:t>dependency parsing</a:t>
            </a:r>
          </a:p>
        </p:txBody>
      </p:sp>
    </p:spTree>
    <p:extLst>
      <p:ext uri="{BB962C8B-B14F-4D97-AF65-F5344CB8AC3E}">
        <p14:creationId xmlns:p14="http://schemas.microsoft.com/office/powerpoint/2010/main" val="548380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CB3A3-8D04-47B6-8004-D749A2D09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Spoken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7054F-CA3B-4CBB-9606-311F13A3C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edition of our textbook discussed the grammar of </a:t>
            </a:r>
            <a:r>
              <a:rPr lang="en-US" i="1" dirty="0"/>
              <a:t>spoken English</a:t>
            </a:r>
            <a:r>
              <a:rPr lang="en-US" dirty="0"/>
              <a:t>, which differs in several aspects from the grammar of written English</a:t>
            </a:r>
          </a:p>
          <a:p>
            <a:r>
              <a:rPr lang="en-US" dirty="0"/>
              <a:t>In the context of linguistics and NLP, the main unit for spoken English is sometimes referred to as an </a:t>
            </a:r>
            <a:r>
              <a:rPr lang="en-US" b="1" dirty="0"/>
              <a:t>utterance</a:t>
            </a:r>
            <a:r>
              <a:rPr lang="en-US" dirty="0"/>
              <a:t> as opposed to a sentence</a:t>
            </a:r>
          </a:p>
          <a:p>
            <a:r>
              <a:rPr lang="en-US" dirty="0"/>
              <a:t>Differences between spoken utterances and written sentences include:</a:t>
            </a:r>
          </a:p>
          <a:p>
            <a:pPr lvl="1"/>
            <a:r>
              <a:rPr lang="en-US" dirty="0"/>
              <a:t>Utterances contain a much higher frequency of pronouns</a:t>
            </a:r>
          </a:p>
          <a:p>
            <a:pPr lvl="1"/>
            <a:r>
              <a:rPr lang="en-US" dirty="0"/>
              <a:t>Utterances often consist of short fragments or phrases</a:t>
            </a:r>
          </a:p>
          <a:p>
            <a:pPr lvl="1"/>
            <a:r>
              <a:rPr lang="en-US" dirty="0"/>
              <a:t>There are phonological, prosodic, and acoustic characteristics</a:t>
            </a:r>
          </a:p>
          <a:p>
            <a:pPr lvl="1"/>
            <a:r>
              <a:rPr lang="en-US" dirty="0"/>
              <a:t>There are various kinds of disfluencies (e.g., hesitations, fillers such as "uh" and "um", restarts, word repetitions, and repairs)</a:t>
            </a:r>
          </a:p>
          <a:p>
            <a:r>
              <a:rPr lang="en-US" dirty="0"/>
              <a:t>Pinker emphasizes how complex and non-grammatical spoken English can be relative to written English in one chapter of "The Language Instinct"</a:t>
            </a:r>
          </a:p>
          <a:p>
            <a:r>
              <a:rPr lang="en-US" dirty="0"/>
              <a:t>To back this up, he discusses an excerpt from the Watergate transcripts (we'll talk about it during our lecture)</a:t>
            </a:r>
          </a:p>
        </p:txBody>
      </p:sp>
    </p:spTree>
    <p:extLst>
      <p:ext uri="{BB962C8B-B14F-4D97-AF65-F5344CB8AC3E}">
        <p14:creationId xmlns:p14="http://schemas.microsoft.com/office/powerpoint/2010/main" val="3109314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</TotalTime>
  <Words>6192</Words>
  <Application>Microsoft Office PowerPoint</Application>
  <PresentationFormat>Widescreen</PresentationFormat>
  <Paragraphs>383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Courier New</vt:lpstr>
      <vt:lpstr>Kunstler Script</vt:lpstr>
      <vt:lpstr>Times New Roman</vt:lpstr>
      <vt:lpstr>Office Theme</vt:lpstr>
      <vt:lpstr>ECE467: Natural Language Processing</vt:lpstr>
      <vt:lpstr>If you are following along in the book…</vt:lpstr>
      <vt:lpstr>Syntax</vt:lpstr>
      <vt:lpstr>Phrase Structure Grammars</vt:lpstr>
      <vt:lpstr>Phrases</vt:lpstr>
      <vt:lpstr>Phrase Example</vt:lpstr>
      <vt:lpstr>Context-free Grammars</vt:lpstr>
      <vt:lpstr>CFG Terminology</vt:lpstr>
      <vt:lpstr>Sample Grammar Rules</vt:lpstr>
      <vt:lpstr>Sample Lexical Rules</vt:lpstr>
      <vt:lpstr>Parse Trees</vt:lpstr>
      <vt:lpstr>Parse Tree Example</vt:lpstr>
      <vt:lpstr>Formal Languages</vt:lpstr>
      <vt:lpstr>Formal Description of CFGs</vt:lpstr>
      <vt:lpstr>English Grammar Rules</vt:lpstr>
      <vt:lpstr>Sample Rules for English Sentences</vt:lpstr>
      <vt:lpstr>Declarative Structure</vt:lpstr>
      <vt:lpstr>Imperative Structure</vt:lpstr>
      <vt:lpstr>Yes-No Question Structure</vt:lpstr>
      <vt:lpstr>Wh-Subject-Question Structure</vt:lpstr>
      <vt:lpstr>Wh-Non-Subject-Question Structure</vt:lpstr>
      <vt:lpstr>Embedded Sentences</vt:lpstr>
      <vt:lpstr>English Noun Phrases</vt:lpstr>
      <vt:lpstr>English Nominals</vt:lpstr>
      <vt:lpstr>Pre-head Noun Modifiers</vt:lpstr>
      <vt:lpstr>Postmodifiers</vt:lpstr>
      <vt:lpstr>Postnominal Relative Clauses</vt:lpstr>
      <vt:lpstr>Verb Phrases</vt:lpstr>
      <vt:lpstr>Subcategorization Frames</vt:lpstr>
      <vt:lpstr>Subcategorization Frame Examples</vt:lpstr>
      <vt:lpstr>Rules for Subcategorization</vt:lpstr>
      <vt:lpstr>Auxiliary Verbs</vt:lpstr>
      <vt:lpstr>Conjunctions</vt:lpstr>
      <vt:lpstr>Agreement</vt:lpstr>
      <vt:lpstr>Augmented Grammars</vt:lpstr>
      <vt:lpstr>Interpreting Augmented Grammars</vt:lpstr>
      <vt:lpstr>Why CFGs?</vt:lpstr>
      <vt:lpstr>Treebanks</vt:lpstr>
      <vt:lpstr>Sample Parses from the Penn Treebank</vt:lpstr>
      <vt:lpstr>Treebanks and Grammars</vt:lpstr>
      <vt:lpstr>Dependency Grammars</vt:lpstr>
      <vt:lpstr>Depicting Dependency Parses</vt:lpstr>
      <vt:lpstr>Parse Trees</vt:lpstr>
      <vt:lpstr>Dependency Relations</vt:lpstr>
      <vt:lpstr>Examples of Dependency Relations</vt:lpstr>
      <vt:lpstr>Constraints on Dependency Parses</vt:lpstr>
      <vt:lpstr>Spoken English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 Sable</dc:creator>
  <cp:lastModifiedBy>Carl Sable</cp:lastModifiedBy>
  <cp:revision>75</cp:revision>
  <dcterms:created xsi:type="dcterms:W3CDTF">2021-03-01T21:57:29Z</dcterms:created>
  <dcterms:modified xsi:type="dcterms:W3CDTF">2022-02-15T01:44:15Z</dcterms:modified>
</cp:coreProperties>
</file>