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6D73-7962-4582-8D37-6386F3C5B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00B051-2C51-4544-8CA2-B35CCF310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861E8-683B-4685-92A1-C7A699CE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17FD1-4D89-41C8-BB38-99A37788F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AFCA-A373-4B41-9123-E52180E8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3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ACF4-E250-4950-9D13-81061553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7F9DA-EA64-4517-9CE1-D71954129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2EFFF-8D01-4D95-8CF2-617069D9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67B2D-2814-49F0-9415-D6AA3A58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AF7CD-42D0-4B4E-B08C-A89FE615A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3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98949-83D0-41B2-A2D7-2D0C5EFC5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30AF8-57A3-41E9-A64F-CC1D76F46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FD662-FB24-4E75-A15B-C0CCB0F9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52C80-2A93-4798-842A-B52453445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2F03F-14F2-458E-A823-EDE7E45C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3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CF6F-9BC2-4E09-98B0-0B6547D0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2CDEB-BA9D-4C46-A3FF-7A63D6DA1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A8C23-B711-4ED4-879A-5DF522C0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F473D-7742-4FFF-B0EE-8F1F5BAE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C1E11-458A-4BE0-94BE-BDF4CEF3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488E6-64AA-437F-8DEB-50EEBEB0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1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6B1BD-2DBF-4F89-B2A9-412388F8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E318-9F69-4CEE-B240-8EE4EAA82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2195C-AC96-44B4-8A7A-AA21F2208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AE1E9-46EE-4AA3-9823-9C406D50B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DB63B8-56FF-40B8-8F32-2BF83BCF6D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A2132A-DE13-4124-BE04-F62CA284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68AA32-FAB6-4709-A830-E03FFA74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1DB1E-D619-4346-8264-519045A7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7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EEEA-3F49-49E1-A604-B68779C67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5ACCB-4D9D-4539-ADEE-59ECCFE8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39E06-8D5A-453D-89C3-49667C40D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36230-F005-4F5E-A291-AAC2CEF6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4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947527-36B6-4DCF-9689-1E0453A9E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C6D6A-9FF2-4E94-80F8-A774061A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98A9A-4BC3-4D41-935A-BFAA79D7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6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F1A2C-77AD-47EC-B075-F858FA25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8CD87-0D2F-44F6-A0C6-281D4EBAD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3F68B-E806-4EB9-99C2-89D7E1966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2F7CD-DE89-4E7E-A7DF-617C95B0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BA01C-8C09-4932-9C97-39DD60F07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BFF58-B7FC-4977-A1AD-62E30A05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6677-5BA1-4732-BCEF-86C042F4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EF6B1C-7C78-433E-A54A-9E75C4346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FC1E7-1582-4B4C-9F49-8B17045E1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EA25B-3BE2-4FB1-A303-11AB570DB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CF8B2-FE08-4910-B68F-91DFA659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ED5DC-BFA0-4D3A-A5AB-C199F385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1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5E538-2872-493E-85B0-482342D16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2B253-AD10-46C8-B9DF-EA4FA5DB6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EC2D5-530A-4511-8044-FC27F51B0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411BA-29B5-4194-9A14-23CBF0F15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AD34A-6E8C-4BCE-B9B6-05AAA066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0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496EED-6CD8-49CC-A6C8-E822D1301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8ACE1-B33B-46A3-BBE2-95A6488C3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31F75-6C70-4C3C-B0A8-901CE9F8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CB308-62BE-4C26-BB56-A0A49921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D27F0-280B-42E6-B788-5FED25B5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5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DB338F-702B-4505-A41B-61ED00496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80911-1FC6-480F-A2F5-1D5FF636F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CA91A-AE6D-4ED4-8ECD-27AD66CDC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7D0F3-EEDE-41BB-8B6F-8E1BF93A9B1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AFD55-9FB2-4A47-A617-A1409A406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A928D-87C5-4EEC-952E-02B08EF3E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A3A1-1E57-43B3-B0DF-A8C67E898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Undecidability and Diagonalization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earlier topics, we explored </a:t>
            </a:r>
            <a:r>
              <a:rPr lang="en-US" i="1" dirty="0"/>
              <a:t>formalisms</a:t>
            </a:r>
            <a:r>
              <a:rPr lang="en-US" dirty="0"/>
              <a:t> that are sufficient for describing the </a:t>
            </a:r>
            <a:r>
              <a:rPr lang="en-US" i="1" dirty="0"/>
              <a:t>regular languages </a:t>
            </a:r>
            <a:r>
              <a:rPr lang="en-US" dirty="0"/>
              <a:t>and the </a:t>
            </a:r>
            <a:r>
              <a:rPr lang="en-US" i="1" dirty="0"/>
              <a:t>context-free languages</a:t>
            </a:r>
          </a:p>
          <a:p>
            <a:r>
              <a:rPr lang="en-US" dirty="0"/>
              <a:t>Although they are useful for various purposes, those formalisms are quite limited in </a:t>
            </a:r>
            <a:r>
              <a:rPr lang="en-US" i="1" dirty="0"/>
              <a:t>power</a:t>
            </a:r>
            <a:endParaRPr lang="en-US" dirty="0"/>
          </a:p>
          <a:p>
            <a:r>
              <a:rPr lang="en-US" dirty="0"/>
              <a:t>Then, we discussed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then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In our previous topic, we saw some examples of </a:t>
            </a:r>
            <a:r>
              <a:rPr lang="en-US" b="1" dirty="0"/>
              <a:t>decidable languages</a:t>
            </a:r>
          </a:p>
          <a:p>
            <a:r>
              <a:rPr lang="en-US" dirty="0"/>
              <a:t>These language were interesting in that they were related to regular languages or context-free languages and the formalisms that describe them</a:t>
            </a:r>
          </a:p>
          <a:p>
            <a:r>
              <a:rPr lang="en-US" dirty="0"/>
              <a:t>Toward the end of the topic, we mentioned that one language, EQ</a:t>
            </a:r>
            <a:r>
              <a:rPr lang="en-US" baseline="-25000" dirty="0"/>
              <a:t>CFG</a:t>
            </a:r>
            <a:r>
              <a:rPr lang="en-US" dirty="0"/>
              <a:t>, is an </a:t>
            </a:r>
            <a:r>
              <a:rPr lang="en-US" b="1" dirty="0"/>
              <a:t>undecidable language</a:t>
            </a:r>
            <a:r>
              <a:rPr lang="en-US" dirty="0"/>
              <a:t>; no Turing machine, and thus no algorithm, is capable of deciding whether two CFGs describe the same language</a:t>
            </a:r>
          </a:p>
          <a:p>
            <a:r>
              <a:rPr lang="en-US" dirty="0"/>
              <a:t>In this topic, we will learn about another undecidable language, and we will use a technique called </a:t>
            </a:r>
            <a:r>
              <a:rPr lang="en-US" b="1" dirty="0"/>
              <a:t>diagonalization</a:t>
            </a:r>
            <a:r>
              <a:rPr lang="en-US" dirty="0"/>
              <a:t> to prove that it is undecidable</a:t>
            </a:r>
          </a:p>
          <a:p>
            <a:r>
              <a:rPr lang="en-US" dirty="0"/>
              <a:t>This topic is based on Section 4.2 of the textbook</a:t>
            </a:r>
          </a:p>
          <a:p>
            <a:r>
              <a:rPr lang="en-US" dirty="0"/>
              <a:t>In our next topic, we will learn how to use </a:t>
            </a:r>
            <a:r>
              <a:rPr lang="en-US" b="1" dirty="0"/>
              <a:t>reductions</a:t>
            </a:r>
            <a:r>
              <a:rPr lang="en-US" dirty="0"/>
              <a:t> to prove that several other languages are also undecidable</a:t>
            </a:r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CCB66-2E73-4BB4-A0EA-D62FC3AE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5062-1825-4019-A211-5FE908746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first language we will prove is undecidable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{&lt;M, w&gt;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pPr lvl="1"/>
            <a:r>
              <a:rPr lang="en-US" dirty="0"/>
              <a:t>This is the language of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(&lt;M&gt;, w)</a:t>
            </a:r>
            <a:r>
              <a:rPr lang="en-US" dirty="0"/>
              <a:t> pairs such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(the TM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)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Deciding whether a string is a member of this language is equivalent to deciding if the TM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accepts the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This is known as the </a:t>
            </a:r>
            <a:r>
              <a:rPr lang="en-US" i="1" dirty="0"/>
              <a:t>acceptance problem for Turing machines</a:t>
            </a:r>
          </a:p>
          <a:p>
            <a:r>
              <a:rPr lang="en-US" dirty="0"/>
              <a:t>Recall that we have previously seen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DFA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NFA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REX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are all decidable languages; however, we will soon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not</a:t>
            </a:r>
          </a:p>
          <a:p>
            <a:r>
              <a:rPr lang="en-US" dirty="0"/>
              <a:t>In our next topic, we will see that this problem is related to the famous </a:t>
            </a:r>
            <a:r>
              <a:rPr lang="en-US" i="1" dirty="0"/>
              <a:t>halting problem</a:t>
            </a:r>
            <a:r>
              <a:rPr lang="en-US" dirty="0"/>
              <a:t>, which we will prove is also undecidable</a:t>
            </a:r>
          </a:p>
          <a:p>
            <a:r>
              <a:rPr lang="en-US" dirty="0"/>
              <a:t>Although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not </a:t>
            </a:r>
            <a:r>
              <a:rPr lang="en-US" b="1" dirty="0"/>
              <a:t>Turing-decidable</a:t>
            </a:r>
            <a:r>
              <a:rPr lang="en-US" dirty="0"/>
              <a:t> (a.k.a. </a:t>
            </a:r>
            <a:r>
              <a:rPr lang="en-US" b="1" dirty="0"/>
              <a:t>decidable</a:t>
            </a:r>
            <a:r>
              <a:rPr lang="en-US" dirty="0"/>
              <a:t>), it is clearly </a:t>
            </a:r>
            <a:r>
              <a:rPr lang="en-US" b="1" dirty="0"/>
              <a:t>Turing-recognizable</a:t>
            </a:r>
          </a:p>
          <a:p>
            <a:pPr lvl="1"/>
            <a:r>
              <a:rPr lang="en-US" dirty="0"/>
              <a:t>Consider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, that accepts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 string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can simulate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</a:p>
          <a:p>
            <a:pPr lvl="1"/>
            <a:r>
              <a:rPr lang="en-US" dirty="0"/>
              <a:t>However,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never halts,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never halts;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is a </a:t>
            </a:r>
            <a:r>
              <a:rPr lang="en-US" i="1" dirty="0"/>
              <a:t>recognizer</a:t>
            </a:r>
            <a:r>
              <a:rPr lang="en-US" dirty="0"/>
              <a:t> for A</a:t>
            </a:r>
            <a:r>
              <a:rPr lang="en-US" baseline="-25000" dirty="0"/>
              <a:t>TM</a:t>
            </a:r>
            <a:r>
              <a:rPr lang="en-US" dirty="0"/>
              <a:t>, but not a </a:t>
            </a:r>
            <a:r>
              <a:rPr lang="en-US" i="1" dirty="0"/>
              <a:t>decider</a:t>
            </a:r>
            <a:r>
              <a:rPr lang="en-US" dirty="0"/>
              <a:t> for A</a:t>
            </a:r>
            <a:r>
              <a:rPr lang="en-US" baseline="-25000" dirty="0"/>
              <a:t>TM</a:t>
            </a:r>
          </a:p>
          <a:p>
            <a:pPr lvl="1"/>
            <a:r>
              <a:rPr lang="en-US" dirty="0"/>
              <a:t>In fact, in this example,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is a </a:t>
            </a:r>
            <a:r>
              <a:rPr lang="en-US" b="1" dirty="0"/>
              <a:t>universal Turing machine</a:t>
            </a:r>
            <a:r>
              <a:rPr lang="en-US" dirty="0"/>
              <a:t>, which we discussed in a previous topic (this is where the textbook introduces the concept)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9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5465-AE60-4D4B-8B28-9F79B6BC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BDB9-1AD9-4DFD-B0A2-EB7520265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technique called </a:t>
            </a:r>
            <a:r>
              <a:rPr lang="en-US" b="1" dirty="0"/>
              <a:t>diagonalization</a:t>
            </a:r>
            <a:r>
              <a:rPr lang="en-US" dirty="0"/>
              <a:t> was originally used by Cantor, who "was concerned with the problem of measuring the sizes of infinite sets"</a:t>
            </a:r>
          </a:p>
          <a:p>
            <a:pPr lvl="1"/>
            <a:r>
              <a:rPr lang="en-US" dirty="0"/>
              <a:t>In particular, Cantor proved that the set of real numbers is not countable (we will soon explain what this means)</a:t>
            </a:r>
          </a:p>
          <a:p>
            <a:pPr lvl="1"/>
            <a:r>
              <a:rPr lang="en-US" dirty="0"/>
              <a:t>Our textbook specifies the year of this achievement as 1873</a:t>
            </a:r>
          </a:p>
          <a:p>
            <a:pPr lvl="1"/>
            <a:r>
              <a:rPr lang="en-US" dirty="0"/>
              <a:t>Based on online sources, Cantor's original proof was published in 1874 and did not use diagonalization</a:t>
            </a:r>
          </a:p>
          <a:p>
            <a:pPr lvl="1"/>
            <a:r>
              <a:rPr lang="en-US" dirty="0"/>
              <a:t>However, a later proof by Cantor, published in 1891, used diagonalization</a:t>
            </a:r>
          </a:p>
          <a:p>
            <a:r>
              <a:rPr lang="en-US" dirty="0"/>
              <a:t>We will first explain how diagonalization can be used to show that the set of real number is not countable</a:t>
            </a:r>
          </a:p>
          <a:p>
            <a:r>
              <a:rPr lang="en-US" dirty="0"/>
              <a:t>Soon, we will see that diagonalization can also be used to show that certain languages are undecidable</a:t>
            </a:r>
          </a:p>
        </p:txBody>
      </p:sp>
    </p:spTree>
    <p:extLst>
      <p:ext uri="{BB962C8B-B14F-4D97-AF65-F5344CB8AC3E}">
        <p14:creationId xmlns:p14="http://schemas.microsoft.com/office/powerpoint/2010/main" val="361158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1AE0-F8F8-4750-BA09-7B249507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One-to-One Correspondences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A66C0-376E-4A67-A36B-68CCDDED0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Cantor observed that finite sets have the same size if the elements of each set can be paired with each other</a:t>
            </a:r>
          </a:p>
          <a:p>
            <a:r>
              <a:rPr lang="en-US" dirty="0"/>
              <a:t>He reasoned that we should could consider infinite sets to have the same size under the same circumstances</a:t>
            </a:r>
          </a:p>
          <a:p>
            <a:r>
              <a:rPr lang="en-US" dirty="0"/>
              <a:t>Some terminology (taken from Definition 4.12 of the textbook):</a:t>
            </a:r>
          </a:p>
          <a:p>
            <a:pPr lvl="1"/>
            <a:r>
              <a:rPr lang="en-US" dirty="0"/>
              <a:t>Suppose we have two sets (finite or infinite)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and 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that maps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lvl="1"/>
            <a:r>
              <a:rPr lang="en-US" dirty="0"/>
              <a:t>We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is </a:t>
            </a:r>
            <a:r>
              <a:rPr lang="en-US" i="1" dirty="0"/>
              <a:t>one-to-one</a:t>
            </a:r>
            <a:r>
              <a:rPr lang="en-US" dirty="0"/>
              <a:t> (a.k.a. </a:t>
            </a:r>
            <a:r>
              <a:rPr lang="en-US" i="1" dirty="0"/>
              <a:t>injective</a:t>
            </a:r>
            <a:r>
              <a:rPr lang="en-US" dirty="0"/>
              <a:t>) if it never maps two different elements to the same value; i.e.,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≠ b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f(a) ≠ f(b)</a:t>
            </a:r>
          </a:p>
          <a:p>
            <a:pPr lvl="1"/>
            <a:r>
              <a:rPr lang="en-US" dirty="0"/>
              <a:t>We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is </a:t>
            </a:r>
            <a:r>
              <a:rPr lang="en-US" i="1" dirty="0"/>
              <a:t>onto</a:t>
            </a:r>
            <a:r>
              <a:rPr lang="en-US" dirty="0"/>
              <a:t> (a.k.a. </a:t>
            </a:r>
            <a:r>
              <a:rPr lang="en-US" i="1" dirty="0"/>
              <a:t>surjective</a:t>
            </a:r>
            <a:r>
              <a:rPr lang="en-US" dirty="0"/>
              <a:t>) if every element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has something that maps to it</a:t>
            </a:r>
          </a:p>
          <a:p>
            <a:pPr lvl="1"/>
            <a:r>
              <a:rPr lang="en-US" dirty="0"/>
              <a:t>A function that is both one-to-one and onto is a </a:t>
            </a:r>
            <a:r>
              <a:rPr lang="en-US" i="1" dirty="0"/>
              <a:t>correspondence</a:t>
            </a:r>
            <a:r>
              <a:rPr lang="en-US" dirty="0"/>
              <a:t> (other sources call this a </a:t>
            </a:r>
            <a:r>
              <a:rPr lang="en-US" b="1" dirty="0"/>
              <a:t>one-to-one correspondence</a:t>
            </a:r>
            <a:r>
              <a:rPr lang="en-US" dirty="0"/>
              <a:t>, and that's the term that I use; some sources use the term </a:t>
            </a:r>
            <a:r>
              <a:rPr lang="en-US" i="1" dirty="0"/>
              <a:t>bijection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will say that two sets are the same size if and only if there is a one-to-one correspondence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→ 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 one-to-one correspondence maps every element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to a unique element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, and it maps every element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 to a unique element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provides a way of </a:t>
            </a:r>
            <a:r>
              <a:rPr lang="en-US" i="1" dirty="0">
                <a:sym typeface="Wingdings" panose="05000000000000000000" pitchFamily="2" charset="2"/>
              </a:rPr>
              <a:t>pairing</a:t>
            </a:r>
            <a:r>
              <a:rPr lang="en-US" dirty="0">
                <a:sym typeface="Wingdings" panose="05000000000000000000" pitchFamily="2" charset="2"/>
              </a:rPr>
              <a:t> the elements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and the elements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</a:p>
          <a:p>
            <a:r>
              <a:rPr lang="en-US" dirty="0"/>
              <a:t>We wills say that two sets (finite or infinite) have the same size if and only if there is a one-to-one correspondence that pairs the elements of the two sets</a:t>
            </a:r>
          </a:p>
        </p:txBody>
      </p:sp>
    </p:spTree>
    <p:extLst>
      <p:ext uri="{BB962C8B-B14F-4D97-AF65-F5344CB8AC3E}">
        <p14:creationId xmlns:p14="http://schemas.microsoft.com/office/powerpoint/2010/main" val="204712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813E-8C40-4150-B76F-80AF16802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Countable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1E35A8-434C-459A-BF14-98326D9FC4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set of natural numbers can be expressed as: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= {1, 2, 3, …}</a:t>
                </a:r>
              </a:p>
              <a:p>
                <a:r>
                  <a:rPr lang="en-US" dirty="0"/>
                  <a:t>Definition 4.14 states: "A set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is </a:t>
                </a:r>
                <a:r>
                  <a:rPr lang="en-US" b="1" dirty="0"/>
                  <a:t>countable</a:t>
                </a:r>
                <a:r>
                  <a:rPr lang="en-US" dirty="0"/>
                  <a:t> if either it is finite or it has the same size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We now know that an infinite set has the same size as N if and only if there is a one-to-one correspondence with N</a:t>
                </a:r>
              </a:p>
              <a:p>
                <a:r>
                  <a:rPr lang="en-US" dirty="0"/>
                  <a:t>As an example, the set of even natural numbers, E = {2, 4, 6, …}, is countable</a:t>
                </a:r>
              </a:p>
              <a:p>
                <a:r>
                  <a:rPr lang="en-US" dirty="0"/>
                  <a:t>The textbook visualizes the one-to-one correspondence between N and E as a table as follows: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 perhaps more surprising example is that the set of rational numbers,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den>
                        </m:f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</m:d>
                  </m:oMath>
                </a14:m>
                <a:r>
                  <a:rPr lang="en-US" dirty="0"/>
                  <a:t>, is countable</a:t>
                </a:r>
              </a:p>
              <a:p>
                <a:r>
                  <a:rPr lang="en-US" dirty="0"/>
                  <a:t>The figure on the next slide helps to visualize the one-to-one correspondence between N and Q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1E35A8-434C-459A-BF14-98326D9FC4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A353287-FA66-47C9-B24A-3E33C1087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657" y="3763751"/>
            <a:ext cx="1514686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2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5A1EB-43EE-4B5F-B69F-890E61FEB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One-to-One Correspondence between N &amp; Q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195B40-3DED-4003-835C-9AC789F30E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8601" y="1784472"/>
            <a:ext cx="5534797" cy="4172532"/>
          </a:xfrm>
        </p:spPr>
      </p:pic>
    </p:spTree>
    <p:extLst>
      <p:ext uri="{BB962C8B-B14F-4D97-AF65-F5344CB8AC3E}">
        <p14:creationId xmlns:p14="http://schemas.microsoft.com/office/powerpoint/2010/main" val="375409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3409-FF4A-4AE4-B794-DA4C60A7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Uncountable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BDDF1-EA8F-4C91-8A7B-0292EDB3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 infinite set is </a:t>
            </a:r>
            <a:r>
              <a:rPr lang="en-US" b="1" dirty="0"/>
              <a:t>uncountable</a:t>
            </a:r>
            <a:r>
              <a:rPr lang="en-US" dirty="0"/>
              <a:t> if there does not exist any one-to-one correspondence with N</a:t>
            </a:r>
          </a:p>
          <a:p>
            <a:r>
              <a:rPr lang="en-US" dirty="0"/>
              <a:t>Consider the set of real numbers, R, which contain all numbers that have a decimal representation; e.g.,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3.14159…</a:t>
            </a:r>
          </a:p>
          <a:p>
            <a:r>
              <a:rPr lang="en-US" dirty="0"/>
              <a:t>Theorem 4.17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uncountable"</a:t>
            </a:r>
          </a:p>
          <a:p>
            <a:r>
              <a:rPr lang="en-US" dirty="0"/>
              <a:t>We will prove this with an </a:t>
            </a:r>
            <a:r>
              <a:rPr lang="en-US" i="1" dirty="0"/>
              <a:t>indirect proof</a:t>
            </a:r>
            <a:r>
              <a:rPr lang="en-US" dirty="0"/>
              <a:t> (a.k.a. </a:t>
            </a:r>
            <a:r>
              <a:rPr lang="en-US" i="1" dirty="0"/>
              <a:t>proof by contradiction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countable</a:t>
            </a:r>
          </a:p>
          <a:p>
            <a:pPr lvl="1"/>
            <a:r>
              <a:rPr lang="en-US" dirty="0"/>
              <a:t>Then there must be a one-to-one correspondence between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</a:p>
          <a:p>
            <a:pPr lvl="1"/>
            <a:r>
              <a:rPr lang="en-US" dirty="0"/>
              <a:t>We would be able to represent such a one-to-one correspondence as a table, as shown in the left figure on the next slide</a:t>
            </a:r>
          </a:p>
          <a:p>
            <a:pPr lvl="1"/>
            <a:r>
              <a:rPr lang="en-US" dirty="0"/>
              <a:t>Now consider the following decimal number,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The whole number portion is 0</a:t>
            </a:r>
          </a:p>
          <a:p>
            <a:pPr lvl="2"/>
            <a:r>
              <a:rPr lang="en-US" dirty="0"/>
              <a:t>To create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th</a:t>
            </a:r>
            <a:r>
              <a:rPr lang="en-US" dirty="0"/>
              <a:t> digit after the decimal point, look at 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th</a:t>
            </a:r>
            <a:r>
              <a:rPr lang="en-US" dirty="0"/>
              <a:t> digit after the decimal point of the real number paired with natural number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, and choose any other digit (but don't choose 0 or 9 to avoid a "slight problem" – I'll discuss this in class)</a:t>
            </a:r>
          </a:p>
          <a:p>
            <a:pPr lvl="2"/>
            <a:r>
              <a:rPr lang="en-US" dirty="0"/>
              <a:t>This process is demonstrated by the right figure on the next slide</a:t>
            </a:r>
          </a:p>
          <a:p>
            <a:pPr lvl="1"/>
            <a:r>
              <a:rPr lang="en-US" dirty="0"/>
              <a:t>Clearly,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is different than every entry in the table by at least one digit</a:t>
            </a:r>
          </a:p>
          <a:p>
            <a:pPr lvl="1"/>
            <a:r>
              <a:rPr lang="en-US" dirty="0"/>
              <a:t>Therefore, this is not a proper one-to-one correspondence between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contradicting our assumption</a:t>
            </a:r>
          </a:p>
          <a:p>
            <a:pPr lvl="1"/>
            <a:r>
              <a:rPr lang="en-US" dirty="0"/>
              <a:t>Therefore, the assumption must be false;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i="1" dirty="0"/>
              <a:t> is uncountable</a:t>
            </a:r>
          </a:p>
        </p:txBody>
      </p:sp>
    </p:spTree>
    <p:extLst>
      <p:ext uri="{BB962C8B-B14F-4D97-AF65-F5344CB8AC3E}">
        <p14:creationId xmlns:p14="http://schemas.microsoft.com/office/powerpoint/2010/main" val="2654064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E349-03AE-4B6D-8BA7-EDD02C8F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One-to-One Correspondence between N &amp; R?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2AD6CF-FDBA-42DB-BA7C-AB7F50A2F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Hypothetical one-to-one correspondence between N &amp; 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2BDB6-EC75-438D-8DA9-798DC8A200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Creation of a real number leading to a contradiction to our assumption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AB0B616-1047-4D2D-8EE2-DFDB305F361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901396" y="3485236"/>
            <a:ext cx="3724795" cy="1724266"/>
          </a:xfrm>
        </p:spPr>
      </p:pic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DE6BC701-0C38-44FF-8426-4BB6C12613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75601" y="3475710"/>
            <a:ext cx="1686160" cy="1743318"/>
          </a:xfrm>
        </p:spPr>
      </p:pic>
    </p:spTree>
    <p:extLst>
      <p:ext uri="{BB962C8B-B14F-4D97-AF65-F5344CB8AC3E}">
        <p14:creationId xmlns:p14="http://schemas.microsoft.com/office/powerpoint/2010/main" val="81778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AFB0CF9-9EEB-4424-86A1-F60B70D4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Languages are Not Turing-Recognizable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CBC021-35E1-4264-8E18-0EA229DA8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proves that </a:t>
            </a:r>
            <a:r>
              <a:rPr lang="en-US" i="1" dirty="0"/>
              <a:t>some languages are not Turing-recognizable</a:t>
            </a:r>
            <a:r>
              <a:rPr lang="en-US" dirty="0"/>
              <a:t>; there are three main steps:</a:t>
            </a:r>
            <a:endParaRPr lang="en-US" i="1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Showing that the set of all Turing machines is countable</a:t>
            </a:r>
          </a:p>
          <a:p>
            <a:pPr lvl="2"/>
            <a:r>
              <a:rPr lang="en-US" sz="2100" dirty="0"/>
              <a:t>We have explained that a Turing machine can be encoded as a string</a:t>
            </a:r>
          </a:p>
          <a:p>
            <a:pPr lvl="2"/>
            <a:r>
              <a:rPr lang="en-US" sz="2100" dirty="0"/>
              <a:t>We can loop through all possible strings using any given alphabet (e.g., all strings of length 1, then all strings of length 2, etc.); this is related to the concept of a </a:t>
            </a:r>
            <a:r>
              <a:rPr lang="en-US" sz="2100" i="1" dirty="0"/>
              <a:t>lexicographical order</a:t>
            </a:r>
            <a:r>
              <a:rPr lang="en-US" sz="2100" dirty="0"/>
              <a:t> that we discussed in DSA 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Showing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the set of all infinite binary strings (i.e., sequences of 0s and 1s), is not countable</a:t>
            </a:r>
          </a:p>
          <a:p>
            <a:pPr lvl="2"/>
            <a:r>
              <a:rPr lang="en-US" sz="2100" dirty="0"/>
              <a:t>We can prove this using diagonalization and an indirect proof</a:t>
            </a:r>
          </a:p>
          <a:p>
            <a:pPr lvl="2"/>
            <a:r>
              <a:rPr lang="en-US" sz="2100" dirty="0"/>
              <a:t>Assume there is a one-to-one correlation between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100" dirty="0"/>
              <a:t> and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100" dirty="0"/>
              <a:t> </a:t>
            </a:r>
          </a:p>
          <a:p>
            <a:pPr lvl="2"/>
            <a:r>
              <a:rPr lang="en-US" sz="2100" dirty="0"/>
              <a:t>Consider a matrix, where each row represents an element of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100" dirty="0"/>
              <a:t>, and each column stores one bit</a:t>
            </a:r>
          </a:p>
          <a:p>
            <a:pPr lvl="2"/>
            <a:r>
              <a:rPr lang="en-US" sz="2100" dirty="0"/>
              <a:t>Now consider the binary string formed by taking the elements of the diagonal and flipping all the bits; this is an infinite sequence of 0s and 1s that is different than all the elements of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Showing that the size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equal to the size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the set of all languages over some alphabet</a:t>
            </a:r>
          </a:p>
          <a:p>
            <a:pPr lvl="2"/>
            <a:r>
              <a:rPr lang="en-US" sz="2100" dirty="0"/>
              <a:t>Consider any language over a specified alphabet</a:t>
            </a:r>
          </a:p>
          <a:p>
            <a:pPr lvl="2"/>
            <a:r>
              <a:rPr lang="en-US" sz="2100" dirty="0"/>
              <a:t>Some strings that can be formed using the alphabet are members of the language, and some are not</a:t>
            </a:r>
          </a:p>
          <a:p>
            <a:pPr lvl="2"/>
            <a:r>
              <a:rPr lang="en-US" sz="2100" dirty="0"/>
              <a:t>We can represent any such language as a string of 0s and 1s, where the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1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th</a:t>
            </a:r>
            <a:r>
              <a:rPr lang="en-US" sz="2100" dirty="0"/>
              <a:t> bit indicates whether the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1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th</a:t>
            </a:r>
            <a:r>
              <a:rPr lang="en-US" sz="2100" dirty="0"/>
              <a:t> string (using the same sort of ordering specified above) is part of the language</a:t>
            </a:r>
          </a:p>
          <a:p>
            <a:pPr lvl="2"/>
            <a:r>
              <a:rPr lang="en-US" sz="2100" dirty="0"/>
              <a:t>This gives us a one-to-one correspondence between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100" dirty="0"/>
              <a:t> and the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sz="2100" dirty="0"/>
              <a:t>, so they must have the same size</a:t>
            </a:r>
          </a:p>
          <a:p>
            <a:r>
              <a:rPr lang="en-US" sz="2900" dirty="0"/>
              <a:t>Since the number of languages over an alphabet is larger than the number of TMs, and each TM recognizes one language, some languages must not be Turing-recognizable</a:t>
            </a:r>
          </a:p>
        </p:txBody>
      </p:sp>
    </p:spTree>
    <p:extLst>
      <p:ext uri="{BB962C8B-B14F-4D97-AF65-F5344CB8AC3E}">
        <p14:creationId xmlns:p14="http://schemas.microsoft.com/office/powerpoint/2010/main" val="1719025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ACF0-BB60-4037-BFB5-90B4EEB2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that A</a:t>
            </a:r>
            <a:r>
              <a:rPr lang="en-US" baseline="-25000" dirty="0"/>
              <a:t>TM</a:t>
            </a:r>
            <a:r>
              <a:rPr lang="en-US" dirty="0"/>
              <a:t> is Undecidable (the start)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B85079-17BF-400D-BDAD-81BE2D554A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Earlier, we defined: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{&lt;M, w&gt; | M</a:t>
                </a:r>
                <a:r>
                  <a:rPr lang="en-US" dirty="0"/>
                  <a:t> is a TM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w}</a:t>
                </a:r>
              </a:p>
              <a:p>
                <a:r>
                  <a:rPr lang="en-US" dirty="0"/>
                  <a:t>We now have the tools to prove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TM</a:t>
                </a:r>
                <a:r>
                  <a:rPr lang="en-US" i="1" dirty="0"/>
                  <a:t> is undecidable</a:t>
                </a:r>
              </a:p>
              <a:p>
                <a:r>
                  <a:rPr lang="en-US" dirty="0"/>
                  <a:t>We will use another indirect proof relying on diagonalization</a:t>
                </a:r>
              </a:p>
              <a:p>
                <a:r>
                  <a:rPr lang="en-US" dirty="0"/>
                  <a:t>This will be very similar to the proof we discussed in DSA 2 to show that the halting problem is undecidable</a:t>
                </a:r>
              </a:p>
              <a:p>
                <a:r>
                  <a:rPr lang="en-US" dirty="0"/>
                  <a:t>Assume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decidable; then here must be some Turing machine,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, that decides it</a:t>
                </a:r>
              </a:p>
              <a:p>
                <a:r>
                  <a:rPr lang="en-US" dirty="0"/>
                  <a:t>We can summarize the behavior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</m:d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ccept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accepts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reject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does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not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B85079-17BF-400D-BDAD-81BE2D554A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198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D4F8-BFBC-482A-9D9F-2BAE79B52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A7C933-C3F4-4FDA-A8A8-E3A4337672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have previously reasoned that once we have a TM that can do something, we can treat it as if it could be used as a subroutine by other TMs</a:t>
                </a:r>
              </a:p>
              <a:p>
                <a:r>
                  <a:rPr lang="en-US" dirty="0"/>
                  <a:t>If it were possible to create the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, specified on the previous slide, then we could create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, that behaves as follows:</a:t>
                </a:r>
              </a:p>
              <a:p>
                <a:pPr lvl="1"/>
                <a:r>
                  <a:rPr lang="en-US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/>
                  <a:t> processes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, the encoding of a Turing machine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, as input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runs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on the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&lt;M&gt;&gt;</a:t>
                </a:r>
                <a:r>
                  <a:rPr lang="en-US" dirty="0"/>
                  <a:t>; that is,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will apply H, which will simulate the Turing machine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applied to M's encoding</a:t>
                </a:r>
              </a:p>
              <a:p>
                <a:pPr lvl="1"/>
                <a:r>
                  <a:rPr lang="en-US" dirty="0"/>
                  <a:t>Recall that H is a decider, so it will either accept or reject its input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accepts (meaning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),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rejects;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rejects (meaning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does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),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accepts</a:t>
                </a:r>
              </a:p>
              <a:p>
                <a:r>
                  <a:rPr lang="en-US" dirty="0"/>
                  <a:t>This behavior could be summarized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</m:d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ccept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does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not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reject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accepts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Now consider what happens when D is fed its own encoding as input: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</m:d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ccept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does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not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reject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accepts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Here, D is forced to do the opposite of whatever it actually does, which is a contradiction</a:t>
                </a:r>
              </a:p>
              <a:p>
                <a:r>
                  <a:rPr lang="en-US" dirty="0"/>
                  <a:t>An extremely observant student might recognize that this is very similar to the "Trouble" procedure that we used in DSA 2 to prove that the halting problem is undecidable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A7C933-C3F4-4FDA-A8A8-E3A4337672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464" b="-16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6700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9B30-8671-4646-A9B2-BA63B3AC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diagonalization?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30DF8-1D2E-43F2-BBED-B4BDB4D6C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top-left figure on the next slide displays what hypothetically happen when a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is run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, the slot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(i, j)</a:t>
            </a:r>
            <a:r>
              <a:rPr lang="en-US" dirty="0"/>
              <a:t> in the table is filled in with </a:t>
            </a:r>
            <a:r>
              <a:rPr lang="en-US" i="1" dirty="0"/>
              <a:t>accept</a:t>
            </a:r>
          </a:p>
          <a:p>
            <a:pPr lvl="1"/>
            <a:r>
              <a:rPr lang="en-US" dirty="0"/>
              <a:t>Otherwise, the slot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(i, j)</a:t>
            </a:r>
            <a:r>
              <a:rPr lang="en-US" dirty="0"/>
              <a:t> is left blank; in some of these cases,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might reject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, and in other places, it may run forever (i.e., never halt)</a:t>
            </a:r>
          </a:p>
          <a:p>
            <a:r>
              <a:rPr lang="en-US" dirty="0"/>
              <a:t>The bottom-left figure on the next slide displays the values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when fed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&gt;&gt;</a:t>
            </a:r>
            <a:r>
              <a:rPr lang="en-US" dirty="0"/>
              <a:t> as input</a:t>
            </a:r>
          </a:p>
          <a:p>
            <a:pPr lvl="1"/>
            <a:r>
              <a:rPr lang="en-US" dirty="0"/>
              <a:t>This is basically the same as the previous figure, but all blanks have been replaced with reject</a:t>
            </a:r>
          </a:p>
          <a:p>
            <a:pPr lvl="1"/>
            <a:r>
              <a:rPr lang="en-US" dirty="0"/>
              <a:t>This is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(which is a decider) accepts its input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, and rejects otherwise</a:t>
            </a:r>
          </a:p>
          <a:p>
            <a:pPr lvl="1"/>
            <a:r>
              <a:rPr lang="en-US" dirty="0"/>
              <a:t>Clearly, such a TM is possible if the acceptance problem for TMs is solvable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is a TM that solves the acceptance problem)</a:t>
            </a:r>
          </a:p>
          <a:p>
            <a:r>
              <a:rPr lang="en-US" dirty="0"/>
              <a:t>The right figure on the next slide is the same as the previous figure, but we are pondering whether any row in the table represents the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</a:p>
          <a:p>
            <a:pPr lvl="1"/>
            <a:r>
              <a:rPr lang="en-US" dirty="0"/>
              <a:t>We can logically reason that this is not possible,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will differ from every row in the table in at least one position, which is on the diagonal</a:t>
            </a:r>
          </a:p>
          <a:p>
            <a:pPr lvl="1"/>
            <a:r>
              <a:rPr lang="en-US" dirty="0"/>
              <a:t>On the other hand,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is a TM, then we would be able to implement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/>
              <a:t> as a TM, so this is a contradiction</a:t>
            </a:r>
          </a:p>
          <a:p>
            <a:r>
              <a:rPr lang="en-US" dirty="0"/>
              <a:t>The assumption that led us to this contradiction was the assumption made two slides back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</a:t>
            </a:r>
          </a:p>
        </p:txBody>
      </p:sp>
    </p:spTree>
    <p:extLst>
      <p:ext uri="{BB962C8B-B14F-4D97-AF65-F5344CB8AC3E}">
        <p14:creationId xmlns:p14="http://schemas.microsoft.com/office/powerpoint/2010/main" val="231722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D70EC-27E6-48C4-82B1-4E1ACD2A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Contradiction Explained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8D262F-A649-4915-BE01-572EF8B578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106113" cy="2267266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665DC8F-1FCC-4031-9CE6-8E3738932C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610580"/>
            <a:ext cx="5181600" cy="278142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E6C95F-57C0-43B3-B346-4AA310E70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27828"/>
            <a:ext cx="5009064" cy="21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68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0C1BF4-C4A6-4680-880C-AE249197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Co-Turing-Recognizable Languages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F2FE8D-EE4D-4DC3-82D1-4798562D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co-Turing-recognizable</a:t>
            </a:r>
            <a:r>
              <a:rPr lang="en-US" dirty="0"/>
              <a:t> language is any language that is the complement of a Turing recognizable language</a:t>
            </a:r>
          </a:p>
          <a:p>
            <a:r>
              <a:rPr lang="en-US" dirty="0"/>
              <a:t>Theorem 4.22 states: "A language is decidable iff it is Turing-recognizable and co-Turing-recognizable"</a:t>
            </a:r>
          </a:p>
          <a:p>
            <a:r>
              <a:rPr lang="en-US" dirty="0"/>
              <a:t>To prove this, we have to show two things</a:t>
            </a:r>
          </a:p>
          <a:p>
            <a:r>
              <a:rPr lang="en-US" dirty="0"/>
              <a:t>First, if a language is decidable, it is Turing-recognizable and co-Turing-recognizable</a:t>
            </a:r>
          </a:p>
          <a:p>
            <a:pPr lvl="1"/>
            <a:r>
              <a:rPr lang="en-US" dirty="0"/>
              <a:t>We already know that all decidable languages are Turing-recognizable</a:t>
            </a:r>
          </a:p>
          <a:p>
            <a:pPr lvl="1"/>
            <a:r>
              <a:rPr lang="en-US" dirty="0"/>
              <a:t>It is also obvious that such a language is co-Turing-recognizable, since the complement of a decidable language is clearly also decidable</a:t>
            </a:r>
          </a:p>
          <a:p>
            <a:r>
              <a:rPr lang="en-US" dirty="0"/>
              <a:t>Second, if a language is Turing-recognizable and co-Turing-recognizable, it is decidable</a:t>
            </a:r>
          </a:p>
          <a:p>
            <a:pPr lvl="1"/>
            <a:r>
              <a:rPr lang="en-US" dirty="0"/>
              <a:t>The book describes this as if a Turing machine can run the recognizers for the language and its complement "in parallel"</a:t>
            </a:r>
          </a:p>
          <a:p>
            <a:pPr lvl="1"/>
            <a:r>
              <a:rPr lang="en-US" dirty="0"/>
              <a:t>Of course, a Turing machine can't really do that, but it can simulate it</a:t>
            </a:r>
          </a:p>
          <a:p>
            <a:pPr lvl="1"/>
            <a:r>
              <a:rPr lang="en-US" dirty="0"/>
              <a:t>The textbook discusses using a multi-tape TM, where different tapes are used for each simulation, but of course, anything that can be done with a multi-tape TM can be done with a single-tape TM</a:t>
            </a:r>
          </a:p>
          <a:p>
            <a:pPr lvl="1"/>
            <a:r>
              <a:rPr lang="en-US" dirty="0"/>
              <a:t>Once one of the two simulated TMs accepts (one of them eventually will), the TM performing the simulation would either accept or reject</a:t>
            </a:r>
          </a:p>
        </p:txBody>
      </p:sp>
    </p:spTree>
    <p:extLst>
      <p:ext uri="{BB962C8B-B14F-4D97-AF65-F5344CB8AC3E}">
        <p14:creationId xmlns:p14="http://schemas.microsoft.com/office/powerpoint/2010/main" val="379030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817F3-E92F-49BF-9507-62D22D02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Non-Turing-Recognizable Language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BDC1CC-6946-4DB8-AFC1-A6409ED614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Corollary 4.23 of the book states: "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Turing-recognizable"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the complement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  <a:p>
                <a:r>
                  <a:rPr lang="en-US" dirty="0"/>
                  <a:t>This language consists of all strings from its alphabet that are not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 TM that accepts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/>
                  <a:t>The proof is simple:</a:t>
                </a:r>
              </a:p>
              <a:p>
                <a:pPr lvl="1"/>
                <a:r>
                  <a:rPr lang="en-US" dirty="0"/>
                  <a:t>We already know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is Turing-recognizable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were also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would be co-Turing-recognizable (by definition)</a:t>
                </a:r>
              </a:p>
              <a:p>
                <a:pPr lvl="1"/>
                <a:r>
                  <a:rPr lang="en-US" dirty="0"/>
                  <a:t>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would be decidable</a:t>
                </a:r>
              </a:p>
              <a:p>
                <a:pPr lvl="1"/>
                <a:r>
                  <a:rPr lang="en-US" dirty="0"/>
                  <a:t>We have already proved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is not decidable</a:t>
                </a:r>
              </a:p>
              <a:p>
                <a:pPr lvl="1"/>
                <a:r>
                  <a:rPr lang="en-US" dirty="0"/>
                  <a:t>Hence,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</a:t>
                </a:r>
              </a:p>
              <a:p>
                <a:r>
                  <a:rPr lang="en-US" dirty="0"/>
                  <a:t>Therefore, there is no TM that will eventually halt in an accept state for all strings that are not part of the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BDC1CC-6946-4DB8-AFC1-A6409ED614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b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08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2598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ATM</vt:lpstr>
      <vt:lpstr>Diagonalization</vt:lpstr>
      <vt:lpstr>One-to-One Correspondences</vt:lpstr>
      <vt:lpstr>Countable Sets</vt:lpstr>
      <vt:lpstr>One-to-One Correspondence between N &amp; Q</vt:lpstr>
      <vt:lpstr>Uncountable Sets</vt:lpstr>
      <vt:lpstr>One-to-One Correspondence between N &amp; R?</vt:lpstr>
      <vt:lpstr>Some Languages are Not Turing-Recognizable</vt:lpstr>
      <vt:lpstr>Proving that ATM is Undecidable (the start)</vt:lpstr>
      <vt:lpstr>Trouble</vt:lpstr>
      <vt:lpstr>How is this related to diagonalization?</vt:lpstr>
      <vt:lpstr>The Contradiction Explained</vt:lpstr>
      <vt:lpstr>Co-Turing-Recognizable Languages</vt:lpstr>
      <vt:lpstr>A Non-Turing-Recognizable Language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15</cp:revision>
  <dcterms:created xsi:type="dcterms:W3CDTF">2022-02-21T04:33:53Z</dcterms:created>
  <dcterms:modified xsi:type="dcterms:W3CDTF">2022-02-25T14:49:19Z</dcterms:modified>
</cp:coreProperties>
</file>