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2104-3C10-4405-B37D-B0362C3831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E8192D-C927-4770-9E9C-0B3E14FD8E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480AD0-5DC8-40A7-B7DF-A1E86651C7E8}"/>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5" name="Footer Placeholder 4">
            <a:extLst>
              <a:ext uri="{FF2B5EF4-FFF2-40B4-BE49-F238E27FC236}">
                <a16:creationId xmlns:a16="http://schemas.microsoft.com/office/drawing/2014/main" id="{C1909EC8-B174-4CB1-9DAF-C9FED38115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245F1D-445A-49AE-8906-4A7A8384E388}"/>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213914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2FDE2-9649-4265-87A3-EF057563C2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DB709D-61FF-4616-83F0-F6E177C798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52FDC-9186-4FB1-BE89-7C8731BB195A}"/>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5" name="Footer Placeholder 4">
            <a:extLst>
              <a:ext uri="{FF2B5EF4-FFF2-40B4-BE49-F238E27FC236}">
                <a16:creationId xmlns:a16="http://schemas.microsoft.com/office/drawing/2014/main" id="{C552BF06-C4B7-46D4-A325-03AEEAE09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49B6FC-6C32-435F-8A3F-AF8CE9CD6BE0}"/>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3900488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61B26-7F62-4C96-AD03-F8ABB6E9FC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CCE305-22D2-4396-A722-17B8BC0613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7A7075-DB03-4D4C-9DDF-6BCAB9FE987C}"/>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5" name="Footer Placeholder 4">
            <a:extLst>
              <a:ext uri="{FF2B5EF4-FFF2-40B4-BE49-F238E27FC236}">
                <a16:creationId xmlns:a16="http://schemas.microsoft.com/office/drawing/2014/main" id="{9439ED24-17E3-44B2-BD82-8D6796DD6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57A6C7-2AA1-4F7E-BEAB-2864C8216D3A}"/>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340421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ECA8-D49B-4AA5-ABEC-32970BE63E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E69D2C-30AE-418F-B067-8B3358C784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5C4D3C-73C6-49FC-9F7B-5B235A926E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225D6F-295A-4A54-A2B0-493BE293519D}"/>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6" name="Footer Placeholder 5">
            <a:extLst>
              <a:ext uri="{FF2B5EF4-FFF2-40B4-BE49-F238E27FC236}">
                <a16:creationId xmlns:a16="http://schemas.microsoft.com/office/drawing/2014/main" id="{F34AC7B2-7A8E-43A6-B727-FC308FD7F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F857BE-587E-43B1-8F2A-B7FCECF7641C}"/>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695866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55AB4-F86A-4CFF-A54F-003E88F89E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E17F68-0F61-42F0-A924-56104C77A8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9CB3BA-E356-4B3F-B4BB-8AD49CA149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D74778-B96E-4530-AF66-6AA4EE47EA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8F65A1-C0B5-4DE5-BC7C-38642ED9E9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C1EACF-F67A-45AF-BA8E-33B972D51C2E}"/>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8" name="Footer Placeholder 7">
            <a:extLst>
              <a:ext uri="{FF2B5EF4-FFF2-40B4-BE49-F238E27FC236}">
                <a16:creationId xmlns:a16="http://schemas.microsoft.com/office/drawing/2014/main" id="{2E431452-2F6C-4B1F-A6D5-5D815C5A35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DE6D56-18F8-4C18-B671-59571C0A27DB}"/>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974992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6C6E-73AC-4F3A-A0D6-0860A6EE34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6D4DF6-2088-49C7-BA9F-CACD0C7C6D62}"/>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4" name="Footer Placeholder 3">
            <a:extLst>
              <a:ext uri="{FF2B5EF4-FFF2-40B4-BE49-F238E27FC236}">
                <a16:creationId xmlns:a16="http://schemas.microsoft.com/office/drawing/2014/main" id="{BBBC6E99-4E7D-4BEB-9C6E-498D8BD178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644BF2-0977-4CBA-BF61-B7058EF73DF5}"/>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3636053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ADB3C8-2D45-4397-B7B0-BB7296164874}"/>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3" name="Footer Placeholder 2">
            <a:extLst>
              <a:ext uri="{FF2B5EF4-FFF2-40B4-BE49-F238E27FC236}">
                <a16:creationId xmlns:a16="http://schemas.microsoft.com/office/drawing/2014/main" id="{40488323-AA40-4B63-8FF8-B7A0E773E5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440FF4-8810-4F5C-9EDF-1F5A72622F3D}"/>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973742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1BBE-99E3-45DF-9698-0892228803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C2786B-8BEE-4706-926D-3E20FA665F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761A1F-71AC-40CD-B434-332376F8A7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E423A-CE81-434A-85BC-DE4491A916BA}"/>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6" name="Footer Placeholder 5">
            <a:extLst>
              <a:ext uri="{FF2B5EF4-FFF2-40B4-BE49-F238E27FC236}">
                <a16:creationId xmlns:a16="http://schemas.microsoft.com/office/drawing/2014/main" id="{EC4ED6F0-0FCE-4B7E-ADEC-8A144D2984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EE9D12-E7D3-42E4-87F7-03D2E0AAE626}"/>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431261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EF9CD-BDCA-489F-A472-FA02A3909C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9404A4-3348-4C28-889E-5500401C89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7ED964-0944-465A-9EE2-7CEB52729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3A62E1-D59E-48F0-9FE1-76FDD2185EA0}"/>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6" name="Footer Placeholder 5">
            <a:extLst>
              <a:ext uri="{FF2B5EF4-FFF2-40B4-BE49-F238E27FC236}">
                <a16:creationId xmlns:a16="http://schemas.microsoft.com/office/drawing/2014/main" id="{6132FEC7-FAF9-4938-82F8-4E755E31F1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04AE50-41D8-4434-9102-FA9B0122B516}"/>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1601812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706A-1001-49B7-B5CD-1004170606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9DE6B7-EDF4-4E07-9D80-1143B48407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A9366-211E-47E9-886C-E73FB3304F48}"/>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5" name="Footer Placeholder 4">
            <a:extLst>
              <a:ext uri="{FF2B5EF4-FFF2-40B4-BE49-F238E27FC236}">
                <a16:creationId xmlns:a16="http://schemas.microsoft.com/office/drawing/2014/main" id="{83BEC33F-AE44-4586-909F-2C6DB21C65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777AED-A902-465B-AD1E-2706CB95E840}"/>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2116329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BE22F5-08A8-4FE9-94AC-3100BC1696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A6C4E4-9974-4AB9-8084-A179E74077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B4BC9-71B9-4D66-9955-969AD12389BC}"/>
              </a:ext>
            </a:extLst>
          </p:cNvPr>
          <p:cNvSpPr>
            <a:spLocks noGrp="1"/>
          </p:cNvSpPr>
          <p:nvPr>
            <p:ph type="dt" sz="half" idx="10"/>
          </p:nvPr>
        </p:nvSpPr>
        <p:spPr/>
        <p:txBody>
          <a:bodyPr/>
          <a:lstStyle/>
          <a:p>
            <a:fld id="{AF958F99-13EF-4FC9-A090-CE433BA227EE}" type="datetimeFigureOut">
              <a:rPr lang="en-US" smtClean="0"/>
              <a:t>3/12/2022</a:t>
            </a:fld>
            <a:endParaRPr lang="en-US"/>
          </a:p>
        </p:txBody>
      </p:sp>
      <p:sp>
        <p:nvSpPr>
          <p:cNvPr id="5" name="Footer Placeholder 4">
            <a:extLst>
              <a:ext uri="{FF2B5EF4-FFF2-40B4-BE49-F238E27FC236}">
                <a16:creationId xmlns:a16="http://schemas.microsoft.com/office/drawing/2014/main" id="{B83FFC76-BD98-4850-9537-832CD70A4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6E2C4F-511E-45E7-9DB1-DCCEF9EFDC95}"/>
              </a:ext>
            </a:extLst>
          </p:cNvPr>
          <p:cNvSpPr>
            <a:spLocks noGrp="1"/>
          </p:cNvSpPr>
          <p:nvPr>
            <p:ph type="sldNum" sz="quarter" idx="12"/>
          </p:nvPr>
        </p:nvSpPr>
        <p:spPr/>
        <p:txBody>
          <a:bodyPr/>
          <a:lstStyle/>
          <a:p>
            <a:fld id="{FCB14C73-04C2-4957-A8F4-4BF9BD75F472}" type="slidenum">
              <a:rPr lang="en-US" smtClean="0"/>
              <a:t>‹#›</a:t>
            </a:fld>
            <a:endParaRPr lang="en-US"/>
          </a:p>
        </p:txBody>
      </p:sp>
    </p:spTree>
    <p:extLst>
      <p:ext uri="{BB962C8B-B14F-4D97-AF65-F5344CB8AC3E}">
        <p14:creationId xmlns:p14="http://schemas.microsoft.com/office/powerpoint/2010/main" val="3796347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9B7FB4-17CE-4C05-AA34-1F0AB2DE67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AA1CAF-32A8-4764-9FFD-DF96B17CE5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32EDF0-7DC8-4BA1-B5EE-3375ACD7E0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958F99-13EF-4FC9-A090-CE433BA227EE}" type="datetimeFigureOut">
              <a:rPr lang="en-US" smtClean="0"/>
              <a:t>3/12/2022</a:t>
            </a:fld>
            <a:endParaRPr lang="en-US"/>
          </a:p>
        </p:txBody>
      </p:sp>
      <p:sp>
        <p:nvSpPr>
          <p:cNvPr id="5" name="Footer Placeholder 4">
            <a:extLst>
              <a:ext uri="{FF2B5EF4-FFF2-40B4-BE49-F238E27FC236}">
                <a16:creationId xmlns:a16="http://schemas.microsoft.com/office/drawing/2014/main" id="{055CB941-0D54-4552-B0A4-FE4CA0E33E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6AAB02-ABEC-4FAC-BF7B-56FE641269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B14C73-04C2-4957-A8F4-4BF9BD75F472}" type="slidenum">
              <a:rPr lang="en-US" smtClean="0"/>
              <a:t>‹#›</a:t>
            </a:fld>
            <a:endParaRPr lang="en-US"/>
          </a:p>
        </p:txBody>
      </p:sp>
    </p:spTree>
    <p:extLst>
      <p:ext uri="{BB962C8B-B14F-4D97-AF65-F5344CB8AC3E}">
        <p14:creationId xmlns:p14="http://schemas.microsoft.com/office/powerpoint/2010/main" val="171989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Turing Machines and Algorithms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8E0D-C485-4422-9DCB-B111123AC5DE}"/>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AD035D06-F631-49BA-AADF-69B98E248B24}"/>
              </a:ext>
            </a:extLst>
          </p:cNvPr>
          <p:cNvSpPr>
            <a:spLocks noGrp="1"/>
          </p:cNvSpPr>
          <p:nvPr>
            <p:ph idx="1"/>
          </p:nvPr>
        </p:nvSpPr>
        <p:spPr/>
        <p:txBody>
          <a:bodyPr>
            <a:normAutofit fontScale="70000" lnSpcReduction="20000"/>
          </a:bodyPr>
          <a:lstStyle/>
          <a:p>
            <a:r>
              <a:rPr lang="en-US" dirty="0"/>
              <a:t>In earlier topics, we learned about three equally powerful formalisms capable of recognizing the </a:t>
            </a:r>
            <a:r>
              <a:rPr lang="en-US" b="1" dirty="0"/>
              <a:t>regular languages</a:t>
            </a:r>
            <a:r>
              <a:rPr lang="en-US" dirty="0"/>
              <a:t>:</a:t>
            </a:r>
          </a:p>
          <a:p>
            <a:pPr lvl="1"/>
            <a:r>
              <a:rPr lang="en-US" b="1" dirty="0"/>
              <a:t>Deterministic finite automata</a:t>
            </a:r>
            <a:r>
              <a:rPr lang="en-US" dirty="0"/>
              <a:t> (DFAs)</a:t>
            </a:r>
            <a:endParaRPr lang="en-US" b="1" dirty="0"/>
          </a:p>
          <a:p>
            <a:pPr lvl="1"/>
            <a:r>
              <a:rPr lang="en-US" b="1" dirty="0"/>
              <a:t>Nondeterministic finite automata</a:t>
            </a:r>
            <a:r>
              <a:rPr lang="en-US" dirty="0"/>
              <a:t> (NFAs)</a:t>
            </a:r>
            <a:endParaRPr lang="en-US" b="1" dirty="0"/>
          </a:p>
          <a:p>
            <a:pPr lvl="1"/>
            <a:r>
              <a:rPr lang="en-US" b="1" dirty="0"/>
              <a:t>Regular expressions</a:t>
            </a:r>
            <a:r>
              <a:rPr lang="en-US" dirty="0"/>
              <a:t> (REs)</a:t>
            </a:r>
            <a:endParaRPr lang="en-US" b="1" dirty="0"/>
          </a:p>
          <a:p>
            <a:r>
              <a:rPr lang="en-US" dirty="0"/>
              <a:t>In other topics, we learned about two equally powerful formalisms capable of describing the </a:t>
            </a:r>
            <a:r>
              <a:rPr lang="en-US" b="1" dirty="0"/>
              <a:t>context-free languages</a:t>
            </a:r>
            <a:r>
              <a:rPr lang="en-US" dirty="0"/>
              <a:t> (CFLs):</a:t>
            </a:r>
          </a:p>
          <a:p>
            <a:pPr lvl="1"/>
            <a:r>
              <a:rPr lang="en-US" b="1" dirty="0"/>
              <a:t>Context-free grammars</a:t>
            </a:r>
            <a:r>
              <a:rPr lang="en-US" dirty="0"/>
              <a:t> (CFGs)</a:t>
            </a:r>
          </a:p>
          <a:p>
            <a:pPr lvl="1"/>
            <a:r>
              <a:rPr lang="en-US" b="1" dirty="0"/>
              <a:t>Pushdown automata</a:t>
            </a:r>
            <a:r>
              <a:rPr lang="en-US" dirty="0"/>
              <a:t> (PDAs)</a:t>
            </a:r>
          </a:p>
          <a:p>
            <a:r>
              <a:rPr lang="en-US" dirty="0"/>
              <a:t>We have also learned about two forms of </a:t>
            </a:r>
            <a:r>
              <a:rPr lang="en-US" b="1" dirty="0"/>
              <a:t>the pumping lemma</a:t>
            </a:r>
            <a:r>
              <a:rPr lang="en-US" dirty="0"/>
              <a:t>; namely, </a:t>
            </a:r>
            <a:r>
              <a:rPr lang="en-US" i="1" dirty="0"/>
              <a:t>the pumping lemma for regular languages</a:t>
            </a:r>
            <a:r>
              <a:rPr lang="en-US" dirty="0"/>
              <a:t> and </a:t>
            </a:r>
            <a:r>
              <a:rPr lang="en-US" i="1" dirty="0"/>
              <a:t>the pumping lemma for context-free languages</a:t>
            </a:r>
            <a:endParaRPr lang="en-US" dirty="0"/>
          </a:p>
          <a:p>
            <a:r>
              <a:rPr lang="en-US" dirty="0"/>
              <a:t>These lemmas can be used to prove that certain languages are not regular or are not context free</a:t>
            </a:r>
          </a:p>
          <a:p>
            <a:r>
              <a:rPr lang="en-US" dirty="0"/>
              <a:t>In this topic, we will discuss </a:t>
            </a:r>
            <a:r>
              <a:rPr lang="en-US" b="1" dirty="0"/>
              <a:t>Turing machines</a:t>
            </a:r>
            <a:r>
              <a:rPr lang="en-US" dirty="0"/>
              <a:t>, providing us with the most powerful known formalism for modeling computation</a:t>
            </a:r>
          </a:p>
          <a:p>
            <a:r>
              <a:rPr lang="en-US" dirty="0"/>
              <a:t>This topic is based on Chapter 3 of the textbook</a:t>
            </a:r>
          </a:p>
          <a:p>
            <a:endParaRPr lang="en-US" dirty="0"/>
          </a:p>
        </p:txBody>
      </p:sp>
    </p:spTree>
    <p:extLst>
      <p:ext uri="{BB962C8B-B14F-4D97-AF65-F5344CB8AC3E}">
        <p14:creationId xmlns:p14="http://schemas.microsoft.com/office/powerpoint/2010/main" val="15125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CF4CE-9D22-4405-938F-4EC8A1DB778D}"/>
              </a:ext>
            </a:extLst>
          </p:cNvPr>
          <p:cNvSpPr>
            <a:spLocks noGrp="1"/>
          </p:cNvSpPr>
          <p:nvPr>
            <p:ph type="title"/>
          </p:nvPr>
        </p:nvSpPr>
        <p:spPr/>
        <p:txBody>
          <a:bodyPr/>
          <a:lstStyle/>
          <a:p>
            <a:r>
              <a:rPr lang="en-US" dirty="0"/>
              <a:t>Hilbert's Problems</a:t>
            </a:r>
          </a:p>
        </p:txBody>
      </p:sp>
      <p:sp>
        <p:nvSpPr>
          <p:cNvPr id="3" name="Content Placeholder 2">
            <a:extLst>
              <a:ext uri="{FF2B5EF4-FFF2-40B4-BE49-F238E27FC236}">
                <a16:creationId xmlns:a16="http://schemas.microsoft.com/office/drawing/2014/main" id="{8FED01AE-3DB4-41F1-AE15-B0B43805E2B7}"/>
              </a:ext>
            </a:extLst>
          </p:cNvPr>
          <p:cNvSpPr>
            <a:spLocks noGrp="1"/>
          </p:cNvSpPr>
          <p:nvPr>
            <p:ph idx="1"/>
          </p:nvPr>
        </p:nvSpPr>
        <p:spPr/>
        <p:txBody>
          <a:bodyPr>
            <a:normAutofit fontScale="85000" lnSpcReduction="20000"/>
          </a:bodyPr>
          <a:lstStyle/>
          <a:p>
            <a:r>
              <a:rPr lang="en-US" dirty="0"/>
              <a:t>In 1900, David Hilbert published 23 mathematical problems, whose solutions at the time were unknown</a:t>
            </a:r>
          </a:p>
          <a:p>
            <a:r>
              <a:rPr lang="en-US" dirty="0"/>
              <a:t>Our textbook discusses </a:t>
            </a:r>
            <a:r>
              <a:rPr lang="en-US" i="1" dirty="0"/>
              <a:t>Hilbert's 10</a:t>
            </a:r>
            <a:r>
              <a:rPr lang="en-US" i="1" baseline="30000" dirty="0"/>
              <a:t>th</a:t>
            </a:r>
            <a:r>
              <a:rPr lang="en-US" i="1" dirty="0"/>
              <a:t> problem</a:t>
            </a:r>
          </a:p>
          <a:p>
            <a:pPr lvl="1"/>
            <a:r>
              <a:rPr lang="en-US" dirty="0"/>
              <a:t>This challenged mathematicians to devise an algorithm to determine if a polynomial with multiple variables and integer coefficients has an integral root</a:t>
            </a:r>
          </a:p>
          <a:p>
            <a:pPr lvl="1"/>
            <a:r>
              <a:rPr lang="en-US" dirty="0"/>
              <a:t>Although the textbook doesn't mention the term, these are called Diophantine equations</a:t>
            </a:r>
          </a:p>
          <a:p>
            <a:pPr lvl="1"/>
            <a:r>
              <a:rPr lang="en-US" dirty="0"/>
              <a:t>It is now known that this problem cannot be solved</a:t>
            </a:r>
          </a:p>
          <a:p>
            <a:r>
              <a:rPr lang="en-US" i="1" dirty="0"/>
              <a:t>Gödel's incompleteness theorems</a:t>
            </a:r>
            <a:r>
              <a:rPr lang="en-US" dirty="0"/>
              <a:t> were produced given in response to another challenge by Hilbert</a:t>
            </a:r>
          </a:p>
          <a:p>
            <a:pPr lvl="1"/>
            <a:r>
              <a:rPr lang="en-US" dirty="0"/>
              <a:t>In DSA 2, we discussed </a:t>
            </a:r>
            <a:r>
              <a:rPr lang="en-US" i="1" dirty="0"/>
              <a:t>Gödel's first incompleteness theorem</a:t>
            </a:r>
            <a:r>
              <a:rPr lang="en-US" dirty="0"/>
              <a:t>, which states that no appropriately expressive system of mathematics can be both </a:t>
            </a:r>
            <a:r>
              <a:rPr lang="en-US" i="1" dirty="0"/>
              <a:t>consistent</a:t>
            </a:r>
            <a:r>
              <a:rPr lang="en-US" dirty="0"/>
              <a:t> and </a:t>
            </a:r>
            <a:r>
              <a:rPr lang="en-US" i="1" dirty="0"/>
              <a:t>complete</a:t>
            </a:r>
          </a:p>
          <a:p>
            <a:pPr lvl="1"/>
            <a:r>
              <a:rPr lang="en-US" dirty="0"/>
              <a:t>This theorem will come up later in the textbook (in Section 6.2)</a:t>
            </a:r>
          </a:p>
          <a:p>
            <a:pPr lvl="1"/>
            <a:r>
              <a:rPr lang="en-US" i="1" dirty="0"/>
              <a:t>Gödel's second incompleteness theorem </a:t>
            </a:r>
            <a:r>
              <a:rPr lang="en-US" dirty="0"/>
              <a:t>states that no appropriately expressive system of mathematics can prove its own consistency (this was in response to </a:t>
            </a:r>
            <a:r>
              <a:rPr lang="en-US" i="1" dirty="0"/>
              <a:t>Hilbert's 2</a:t>
            </a:r>
            <a:r>
              <a:rPr lang="en-US" i="1" baseline="30000" dirty="0"/>
              <a:t>nd</a:t>
            </a:r>
            <a:r>
              <a:rPr lang="en-US" i="1" dirty="0"/>
              <a:t> problem</a:t>
            </a:r>
            <a:r>
              <a:rPr lang="en-US" dirty="0"/>
              <a:t>)</a:t>
            </a:r>
          </a:p>
          <a:p>
            <a:endParaRPr lang="en-US" dirty="0"/>
          </a:p>
        </p:txBody>
      </p:sp>
    </p:spTree>
    <p:extLst>
      <p:ext uri="{BB962C8B-B14F-4D97-AF65-F5344CB8AC3E}">
        <p14:creationId xmlns:p14="http://schemas.microsoft.com/office/powerpoint/2010/main" val="117101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802D-FDA8-4646-8CC3-87806783E37D}"/>
              </a:ext>
            </a:extLst>
          </p:cNvPr>
          <p:cNvSpPr>
            <a:spLocks noGrp="1"/>
          </p:cNvSpPr>
          <p:nvPr>
            <p:ph type="title"/>
          </p:nvPr>
        </p:nvSpPr>
        <p:spPr/>
        <p:txBody>
          <a:bodyPr/>
          <a:lstStyle/>
          <a:p>
            <a:r>
              <a:rPr lang="en-US" dirty="0"/>
              <a:t>The Church-Turing Thesis</a:t>
            </a:r>
          </a:p>
        </p:txBody>
      </p:sp>
      <p:sp>
        <p:nvSpPr>
          <p:cNvPr id="3" name="Content Placeholder 2">
            <a:extLst>
              <a:ext uri="{FF2B5EF4-FFF2-40B4-BE49-F238E27FC236}">
                <a16:creationId xmlns:a16="http://schemas.microsoft.com/office/drawing/2014/main" id="{290F9B50-3C66-4332-BA42-FB945D47E402}"/>
              </a:ext>
            </a:extLst>
          </p:cNvPr>
          <p:cNvSpPr>
            <a:spLocks noGrp="1"/>
          </p:cNvSpPr>
          <p:nvPr>
            <p:ph idx="1"/>
          </p:nvPr>
        </p:nvSpPr>
        <p:spPr/>
        <p:txBody>
          <a:bodyPr>
            <a:normAutofit fontScale="62500" lnSpcReduction="20000"/>
          </a:bodyPr>
          <a:lstStyle/>
          <a:p>
            <a:r>
              <a:rPr lang="en-US" dirty="0"/>
              <a:t>Another challenge by Hilbert (not one of the 23 problems) was known as the </a:t>
            </a:r>
            <a:r>
              <a:rPr lang="en-US" i="1" dirty="0"/>
              <a:t>Entscheidungsproblem</a:t>
            </a:r>
          </a:p>
          <a:p>
            <a:r>
              <a:rPr lang="en-US" dirty="0"/>
              <a:t>Casually speaking, this challenged mathematicians to devise an algorithm capable of answering any well-formed yes/no mathematical question</a:t>
            </a:r>
          </a:p>
          <a:p>
            <a:r>
              <a:rPr lang="en-US" dirty="0"/>
              <a:t>Turing's development of </a:t>
            </a:r>
            <a:r>
              <a:rPr lang="en-US" b="1" dirty="0"/>
              <a:t>the Turing machine</a:t>
            </a:r>
            <a:r>
              <a:rPr lang="en-US" dirty="0"/>
              <a:t> (TM) and Church's development of </a:t>
            </a:r>
            <a:r>
              <a:rPr lang="en-US" i="1" dirty="0"/>
              <a:t>lambda calculus</a:t>
            </a:r>
            <a:r>
              <a:rPr lang="en-US" dirty="0"/>
              <a:t> were both in response to this; they are given joint credit for demonstrating that Hilbert's challenge is impossible</a:t>
            </a:r>
          </a:p>
          <a:p>
            <a:r>
              <a:rPr lang="en-US" dirty="0"/>
              <a:t>The Turing machine, introduced by Turing in 1936, is widely believed by mathematicians and computer scientists to capture the full intuitive notion of what it means to be an </a:t>
            </a:r>
            <a:r>
              <a:rPr lang="en-US" b="1" dirty="0"/>
              <a:t>algorithm</a:t>
            </a:r>
          </a:p>
          <a:p>
            <a:r>
              <a:rPr lang="en-US" dirty="0"/>
              <a:t>Many theoretical computer scientists accept this as the </a:t>
            </a:r>
            <a:r>
              <a:rPr lang="en-US" i="1" dirty="0"/>
              <a:t>definition of an algorithm</a:t>
            </a:r>
            <a:r>
              <a:rPr lang="en-US" dirty="0"/>
              <a:t>; that is, </a:t>
            </a:r>
            <a:r>
              <a:rPr lang="en-US" i="1" dirty="0"/>
              <a:t>an algorithm is a computational process that can be reproduced by some Turing machine</a:t>
            </a:r>
            <a:r>
              <a:rPr lang="en-US" dirty="0"/>
              <a:t> (or an equivalent device)</a:t>
            </a:r>
          </a:p>
          <a:p>
            <a:r>
              <a:rPr lang="en-US" dirty="0"/>
              <a:t>This is encapsulated by </a:t>
            </a:r>
            <a:r>
              <a:rPr lang="en-US" b="1" dirty="0"/>
              <a:t>the Church-Turing thesis</a:t>
            </a:r>
          </a:p>
          <a:p>
            <a:pPr lvl="1"/>
            <a:r>
              <a:rPr lang="en-US" dirty="0"/>
              <a:t>Interestingly, while the title of Chapter 3 in our textbook is titled "The Church-Turing Thesis", and Figure 3.22 (see above) is captioned "The Church-Turing Thesis", the textbook never actually states the thesis!</a:t>
            </a:r>
          </a:p>
          <a:p>
            <a:pPr lvl="1"/>
            <a:r>
              <a:rPr lang="en-US" dirty="0"/>
              <a:t>According to Wikipedia, the Church-Turing thesis "states that a function on the natural numbers can be calculated by an effective method if and only if it is computable by a Turing machine"</a:t>
            </a:r>
          </a:p>
          <a:p>
            <a:pPr lvl="1"/>
            <a:r>
              <a:rPr lang="en-US" dirty="0"/>
              <a:t>According to the Arora and Barak book, the thesis "states that every physically realizable computation device – whether it's based on silicon, DNA, neurons, or some other alien technology - can be simulated by a Turing machine"</a:t>
            </a:r>
          </a:p>
          <a:p>
            <a:pPr lvl="1"/>
            <a:r>
              <a:rPr lang="en-US" dirty="0"/>
              <a:t>Also from Arora and Barak: "The CT thesis is not a theorem, merely a belief about the nature of the world as we currently understand it."</a:t>
            </a:r>
          </a:p>
        </p:txBody>
      </p:sp>
      <p:pic>
        <p:nvPicPr>
          <p:cNvPr id="5" name="Picture 4">
            <a:extLst>
              <a:ext uri="{FF2B5EF4-FFF2-40B4-BE49-F238E27FC236}">
                <a16:creationId xmlns:a16="http://schemas.microsoft.com/office/drawing/2014/main" id="{A60CCB53-FDEB-438F-BEBB-F5D21F2BB887}"/>
              </a:ext>
            </a:extLst>
          </p:cNvPr>
          <p:cNvPicPr>
            <a:picLocks noChangeAspect="1"/>
          </p:cNvPicPr>
          <p:nvPr/>
        </p:nvPicPr>
        <p:blipFill>
          <a:blip r:embed="rId2"/>
          <a:stretch>
            <a:fillRect/>
          </a:stretch>
        </p:blipFill>
        <p:spPr>
          <a:xfrm>
            <a:off x="6950652" y="556140"/>
            <a:ext cx="4403148" cy="943531"/>
          </a:xfrm>
          <a:prstGeom prst="rect">
            <a:avLst/>
          </a:prstGeom>
        </p:spPr>
      </p:pic>
    </p:spTree>
    <p:extLst>
      <p:ext uri="{BB962C8B-B14F-4D97-AF65-F5344CB8AC3E}">
        <p14:creationId xmlns:p14="http://schemas.microsoft.com/office/powerpoint/2010/main" val="1385464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7548-53F3-4C3C-9E94-E9DE1158CA8E}"/>
              </a:ext>
            </a:extLst>
          </p:cNvPr>
          <p:cNvSpPr>
            <a:spLocks noGrp="1"/>
          </p:cNvSpPr>
          <p:nvPr>
            <p:ph type="title"/>
          </p:nvPr>
        </p:nvSpPr>
        <p:spPr/>
        <p:txBody>
          <a:bodyPr/>
          <a:lstStyle/>
          <a:p>
            <a:r>
              <a:rPr lang="en-US" dirty="0"/>
              <a:t>What's a Turing Machine?</a:t>
            </a:r>
          </a:p>
        </p:txBody>
      </p:sp>
      <p:sp>
        <p:nvSpPr>
          <p:cNvPr id="3" name="Content Placeholder 2">
            <a:extLst>
              <a:ext uri="{FF2B5EF4-FFF2-40B4-BE49-F238E27FC236}">
                <a16:creationId xmlns:a16="http://schemas.microsoft.com/office/drawing/2014/main" id="{AB729FA8-5340-478C-8F46-333D4709AD02}"/>
              </a:ext>
            </a:extLst>
          </p:cNvPr>
          <p:cNvSpPr>
            <a:spLocks noGrp="1"/>
          </p:cNvSpPr>
          <p:nvPr>
            <p:ph idx="1"/>
          </p:nvPr>
        </p:nvSpPr>
        <p:spPr/>
        <p:txBody>
          <a:bodyPr>
            <a:normAutofit fontScale="62500" lnSpcReduction="20000"/>
          </a:bodyPr>
          <a:lstStyle/>
          <a:p>
            <a:r>
              <a:rPr lang="en-US" dirty="0"/>
              <a:t>Different textbooks, articles, websites, etc. define Turing machines differently</a:t>
            </a:r>
          </a:p>
          <a:p>
            <a:r>
              <a:rPr lang="en-US" dirty="0"/>
              <a:t>So long as the definitions are reasonable, the formalisms are all equivalent in </a:t>
            </a:r>
            <a:r>
              <a:rPr lang="en-US" i="1" dirty="0"/>
              <a:t>power</a:t>
            </a:r>
            <a:r>
              <a:rPr lang="en-US" dirty="0"/>
              <a:t>; all attempts to create more powerful (but still reasonable) computational formalisms have failed</a:t>
            </a:r>
          </a:p>
          <a:p>
            <a:r>
              <a:rPr lang="en-US" dirty="0"/>
              <a:t>The book briefly discusses what it means for a TM model to reasonable near the end of Section 3.2</a:t>
            </a:r>
          </a:p>
          <a:p>
            <a:r>
              <a:rPr lang="en-US" dirty="0"/>
              <a:t>They point out in a footnote: "For example, one requirement is the ability to perform only a finite amount of work in a single step"</a:t>
            </a:r>
          </a:p>
          <a:p>
            <a:r>
              <a:rPr lang="en-US" dirty="0"/>
              <a:t>According to our textbook, a Turing machine consists of:</a:t>
            </a:r>
          </a:p>
          <a:p>
            <a:pPr lvl="1"/>
            <a:r>
              <a:rPr lang="en-US" dirty="0"/>
              <a:t>An infinitely long </a:t>
            </a:r>
            <a:r>
              <a:rPr lang="en-US" b="1" dirty="0"/>
              <a:t>tape</a:t>
            </a:r>
            <a:r>
              <a:rPr lang="en-US" dirty="0"/>
              <a:t> of squares (infinitely long in one direction); initially, a finite number of squares on the tape are marked with symbols from the machine's </a:t>
            </a:r>
            <a:r>
              <a:rPr lang="en-US" b="1" dirty="0"/>
              <a:t>alphabet</a:t>
            </a:r>
            <a:r>
              <a:rPr lang="en-US" dirty="0"/>
              <a:t>, and the other squares are blank</a:t>
            </a:r>
          </a:p>
          <a:p>
            <a:pPr lvl="1"/>
            <a:r>
              <a:rPr lang="en-US" dirty="0"/>
              <a:t>A </a:t>
            </a:r>
            <a:r>
              <a:rPr lang="en-US" b="1" dirty="0"/>
              <a:t>tape head </a:t>
            </a:r>
            <a:r>
              <a:rPr lang="en-US" dirty="0"/>
              <a:t>(I call this a </a:t>
            </a:r>
            <a:r>
              <a:rPr lang="en-US" i="1" dirty="0"/>
              <a:t>read-write head</a:t>
            </a:r>
            <a:r>
              <a:rPr lang="en-US" dirty="0"/>
              <a:t>) that can "read and write symbols and move around on the tape"</a:t>
            </a:r>
          </a:p>
          <a:p>
            <a:pPr lvl="1"/>
            <a:r>
              <a:rPr lang="en-US" dirty="0"/>
              <a:t>A finite set of </a:t>
            </a:r>
            <a:r>
              <a:rPr lang="en-US" b="1" dirty="0"/>
              <a:t>states</a:t>
            </a:r>
            <a:r>
              <a:rPr lang="en-US" dirty="0"/>
              <a:t>, including exactly one </a:t>
            </a:r>
            <a:r>
              <a:rPr lang="en-US" b="1" dirty="0"/>
              <a:t>start state</a:t>
            </a:r>
            <a:r>
              <a:rPr lang="en-US" dirty="0"/>
              <a:t> (I sometimes call this the </a:t>
            </a:r>
            <a:r>
              <a:rPr lang="en-US" i="1" dirty="0"/>
              <a:t>initial state</a:t>
            </a:r>
            <a:r>
              <a:rPr lang="en-US" dirty="0"/>
              <a:t>), exactly one </a:t>
            </a:r>
            <a:r>
              <a:rPr lang="en-US" b="1" dirty="0"/>
              <a:t>accept state</a:t>
            </a:r>
            <a:r>
              <a:rPr lang="en-US" dirty="0"/>
              <a:t>, and exactly one </a:t>
            </a:r>
            <a:r>
              <a:rPr lang="en-US" b="1" dirty="0"/>
              <a:t>reject state</a:t>
            </a:r>
          </a:p>
          <a:p>
            <a:pPr lvl="1"/>
            <a:r>
              <a:rPr lang="en-US" dirty="0"/>
              <a:t>A </a:t>
            </a:r>
            <a:r>
              <a:rPr lang="en-US" b="1" dirty="0"/>
              <a:t>transition function</a:t>
            </a:r>
            <a:r>
              <a:rPr lang="en-US" dirty="0"/>
              <a:t> (we will discuss this in more detail)</a:t>
            </a:r>
          </a:p>
          <a:p>
            <a:r>
              <a:rPr lang="en-US" dirty="0"/>
              <a:t>At each step during machine a Turing machine's computation, depending on the current state and symbol under the read-write head, the transition function directs the machine to:</a:t>
            </a:r>
          </a:p>
          <a:p>
            <a:pPr lvl="1"/>
            <a:r>
              <a:rPr lang="en-US" dirty="0"/>
              <a:t>Write some specified symbol at the location of the read-write head</a:t>
            </a:r>
          </a:p>
          <a:p>
            <a:pPr lvl="1"/>
            <a:r>
              <a:rPr lang="en-US" dirty="0"/>
              <a:t>Move the read-write head either one space left or one space right</a:t>
            </a:r>
          </a:p>
          <a:p>
            <a:pPr lvl="1"/>
            <a:r>
              <a:rPr lang="en-US" dirty="0"/>
              <a:t>Jump to some specified state</a:t>
            </a:r>
          </a:p>
          <a:p>
            <a:pPr lvl="1"/>
            <a:endParaRPr lang="en-US" dirty="0"/>
          </a:p>
        </p:txBody>
      </p:sp>
    </p:spTree>
    <p:extLst>
      <p:ext uri="{BB962C8B-B14F-4D97-AF65-F5344CB8AC3E}">
        <p14:creationId xmlns:p14="http://schemas.microsoft.com/office/powerpoint/2010/main" val="1302809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6365C-BC29-4C12-ADB9-808B267DF4E5}"/>
              </a:ext>
            </a:extLst>
          </p:cNvPr>
          <p:cNvSpPr>
            <a:spLocks noGrp="1"/>
          </p:cNvSpPr>
          <p:nvPr>
            <p:ph type="title"/>
          </p:nvPr>
        </p:nvSpPr>
        <p:spPr/>
        <p:txBody>
          <a:bodyPr/>
          <a:lstStyle/>
          <a:p>
            <a:r>
              <a:rPr lang="en-US" dirty="0"/>
              <a:t>Formal Definition of a Turing Machine</a:t>
            </a:r>
          </a:p>
        </p:txBody>
      </p:sp>
      <p:sp>
        <p:nvSpPr>
          <p:cNvPr id="3" name="Content Placeholder 2">
            <a:extLst>
              <a:ext uri="{FF2B5EF4-FFF2-40B4-BE49-F238E27FC236}">
                <a16:creationId xmlns:a16="http://schemas.microsoft.com/office/drawing/2014/main" id="{D775CE54-DBA8-4E9E-AF0E-CBA3B537D918}"/>
              </a:ext>
            </a:extLst>
          </p:cNvPr>
          <p:cNvSpPr>
            <a:spLocks noGrp="1"/>
          </p:cNvSpPr>
          <p:nvPr>
            <p:ph idx="1"/>
          </p:nvPr>
        </p:nvSpPr>
        <p:spPr/>
        <p:txBody>
          <a:bodyPr>
            <a:normAutofit fontScale="85000" lnSpcReduction="20000"/>
          </a:bodyPr>
          <a:lstStyle/>
          <a:p>
            <a:r>
              <a:rPr lang="en-US" dirty="0"/>
              <a:t>Definition 3.3 in the textbook provides a formal definition of a Turing machine (I am keeping their exact wording):</a:t>
            </a:r>
          </a:p>
          <a:p>
            <a:r>
              <a:rPr lang="en-US" dirty="0"/>
              <a:t>A Turing machine is a 7-tuple </a:t>
            </a:r>
            <a:r>
              <a:rPr lang="en-US" dirty="0">
                <a:latin typeface="Cambria Math" panose="02040503050406030204" pitchFamily="18" charset="0"/>
                <a:ea typeface="Cambria Math" panose="02040503050406030204" pitchFamily="18" charset="0"/>
              </a:rPr>
              <a:t>(Q,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r>
              <a:rPr lang="en-US" dirty="0"/>
              <a:t>, where </a:t>
            </a:r>
            <a:r>
              <a:rPr lang="en-US" dirty="0">
                <a:latin typeface="Cambria Math" panose="02040503050406030204" pitchFamily="18" charset="0"/>
                <a:ea typeface="Cambria Math" panose="02040503050406030204" pitchFamily="18" charset="0"/>
              </a:rPr>
              <a:t>Q</a:t>
            </a:r>
            <a:r>
              <a:rPr lang="en-US" dirty="0"/>
              <a:t>, </a:t>
            </a:r>
            <a:r>
              <a:rPr lang="el-GR" dirty="0">
                <a:latin typeface="Cambria Math" panose="02040503050406030204" pitchFamily="18" charset="0"/>
                <a:ea typeface="Cambria Math" panose="02040503050406030204" pitchFamily="18" charset="0"/>
              </a:rPr>
              <a:t>Σ</a:t>
            </a:r>
            <a:r>
              <a:rPr lang="en-US" dirty="0"/>
              <a:t>, </a:t>
            </a:r>
            <a:r>
              <a:rPr lang="el-GR" dirty="0">
                <a:latin typeface="Cambria Math" panose="02040503050406030204" pitchFamily="18" charset="0"/>
                <a:ea typeface="Cambria Math" panose="02040503050406030204" pitchFamily="18" charset="0"/>
              </a:rPr>
              <a:t>Γ</a:t>
            </a:r>
            <a:r>
              <a:rPr lang="en-US" dirty="0"/>
              <a:t> are all finite sets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dirty="0"/>
              <a:t> is the set of states,</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Σ</a:t>
            </a:r>
            <a:r>
              <a:rPr lang="en-US" dirty="0"/>
              <a:t> is the input alphabet not containing the blank symbol </a:t>
            </a:r>
            <a:r>
              <a:rPr lang="en-US" dirty="0">
                <a:latin typeface="MS Gothic" panose="020B0609070205080204" pitchFamily="49" charset="-128"/>
                <a:ea typeface="MS Gothic" panose="020B0609070205080204" pitchFamily="49" charset="-128"/>
              </a:rPr>
              <a:t>␣</a:t>
            </a:r>
            <a:r>
              <a:rPr lang="en-US" dirty="0">
                <a:ea typeface="MS Gothic" panose="020B0609070205080204" pitchFamily="49" charset="-128"/>
              </a:rPr>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Γ</a:t>
            </a:r>
            <a:r>
              <a:rPr lang="en-US" dirty="0">
                <a:ea typeface="Cambria Math" panose="02040503050406030204" pitchFamily="18" charset="0"/>
              </a:rPr>
              <a:t> is the tape alphabet, where </a:t>
            </a:r>
            <a:r>
              <a:rPr lang="en-US" sz="2000" dirty="0">
                <a:latin typeface="MS Gothic" panose="020B0609070205080204" pitchFamily="49" charset="-128"/>
                <a:ea typeface="MS Gothic" panose="020B0609070205080204" pitchFamily="49" charset="-128"/>
              </a:rPr>
              <a:t>␣</a:t>
            </a:r>
            <a:r>
              <a:rPr lang="en-US" sz="2000" dirty="0">
                <a:latin typeface="Cambria Math" panose="02040503050406030204" pitchFamily="18" charset="0"/>
                <a:ea typeface="Cambria Math" panose="02040503050406030204" pitchFamily="18" charset="0"/>
              </a:rPr>
              <a:t> </a:t>
            </a:r>
            <a:r>
              <a:rPr lang="en-US" sz="1800" dirty="0">
                <a:effectLst/>
                <a:latin typeface="Cambria Math" panose="02040503050406030204" pitchFamily="18" charset="0"/>
                <a:ea typeface="Calibri" panose="020F0502020204030204" pitchFamily="34" charset="0"/>
                <a:cs typeface="Cambria Math" panose="02040503050406030204" pitchFamily="18" charset="0"/>
              </a:rPr>
              <a:t>∈</a:t>
            </a:r>
            <a:r>
              <a:rPr lang="el-GR" dirty="0">
                <a:latin typeface="Cambria Math" panose="02040503050406030204" pitchFamily="18" charset="0"/>
                <a:ea typeface="Cambria Math" panose="02040503050406030204" pitchFamily="18" charset="0"/>
              </a:rPr>
              <a:t> Γ</a:t>
            </a:r>
            <a:r>
              <a:rPr lang="en-US" dirty="0">
                <a:ea typeface="Cambria Math" panose="02040503050406030204" pitchFamily="18" charset="0"/>
              </a:rPr>
              <a:t> and </a:t>
            </a:r>
            <a:r>
              <a:rPr lang="el-GR" sz="1800" dirty="0">
                <a:latin typeface="Cambria Math" panose="02040503050406030204" pitchFamily="18" charset="0"/>
                <a:ea typeface="Cambria Math" panose="02040503050406030204" pitchFamily="18" charset="0"/>
              </a:rPr>
              <a:t>Σ </a:t>
            </a:r>
            <a:r>
              <a:rPr lang="en-US" sz="1800" dirty="0">
                <a:latin typeface="Cambria Math" panose="02040503050406030204" pitchFamily="18" charset="0"/>
                <a:ea typeface="Cambria Math" panose="02040503050406030204" pitchFamily="18" charset="0"/>
              </a:rPr>
              <a:t> </a:t>
            </a:r>
            <a:r>
              <a:rPr lang="en-US" sz="1800" dirty="0">
                <a:effectLst/>
                <a:latin typeface="Cambria Math" panose="02040503050406030204" pitchFamily="18" charset="0"/>
                <a:ea typeface="Calibri" panose="020F0502020204030204" pitchFamily="34" charset="0"/>
                <a:cs typeface="Cambria Math" panose="02040503050406030204" pitchFamily="18" charset="0"/>
              </a:rPr>
              <a:t>⊆</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dirty="0">
                <a:effectLst/>
                <a:latin typeface="Cambria Math" panose="02040503050406030204" pitchFamily="18" charset="0"/>
                <a:ea typeface="Calibri" panose="020F0502020204030204" pitchFamily="34" charset="0"/>
                <a:cs typeface="Cambria Math" panose="02040503050406030204" pitchFamily="18" charset="0"/>
              </a:rPr>
              <a:t> → Q x</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 x {L, R}</a:t>
            </a:r>
            <a:r>
              <a:rPr lang="en-US" dirty="0">
                <a:ea typeface="Cambria Math" panose="02040503050406030204" pitchFamily="18" charset="0"/>
              </a:rPr>
              <a:t> is the transition function,</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a:t>
            </a:r>
            <a:r>
              <a:rPr lang="el-GR"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the start state,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a:t>
            </a:r>
            <a:r>
              <a:rPr lang="el-GR"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the accept state,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sz="2400" dirty="0">
                <a:effectLst/>
                <a:latin typeface="Cambria Math" panose="02040503050406030204" pitchFamily="18" charset="0"/>
                <a:ea typeface="Cambria Math" panose="02040503050406030204" pitchFamily="18" charset="0"/>
                <a:cs typeface="Cambria Math" panose="02040503050406030204" pitchFamily="18" charset="0"/>
              </a:rPr>
              <a:t> ∈</a:t>
            </a:r>
            <a:r>
              <a:rPr lang="el-GR"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the reject state, where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 ≠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The textbook's formulation allows the tape alphabet to contain symbols in addition to the blank and the members of the input alphabet</a:t>
            </a:r>
          </a:p>
          <a:p>
            <a:r>
              <a:rPr lang="en-US" dirty="0">
                <a:ea typeface="Cambria Math" panose="02040503050406030204" pitchFamily="18" charset="0"/>
              </a:rPr>
              <a:t>This will come in handy for various purposes</a:t>
            </a:r>
          </a:p>
        </p:txBody>
      </p:sp>
    </p:spTree>
    <p:extLst>
      <p:ext uri="{BB962C8B-B14F-4D97-AF65-F5344CB8AC3E}">
        <p14:creationId xmlns:p14="http://schemas.microsoft.com/office/powerpoint/2010/main" val="2498478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B3B3-BECB-4B95-A4CB-D49F04722221}"/>
              </a:ext>
            </a:extLst>
          </p:cNvPr>
          <p:cNvSpPr>
            <a:spLocks noGrp="1"/>
          </p:cNvSpPr>
          <p:nvPr>
            <p:ph type="title"/>
          </p:nvPr>
        </p:nvSpPr>
        <p:spPr/>
        <p:txBody>
          <a:bodyPr/>
          <a:lstStyle/>
          <a:p>
            <a:r>
              <a:rPr lang="en-US" dirty="0"/>
              <a:t>Computation on a Turing Machine</a:t>
            </a:r>
          </a:p>
        </p:txBody>
      </p:sp>
      <p:sp>
        <p:nvSpPr>
          <p:cNvPr id="3" name="Content Placeholder 2">
            <a:extLst>
              <a:ext uri="{FF2B5EF4-FFF2-40B4-BE49-F238E27FC236}">
                <a16:creationId xmlns:a16="http://schemas.microsoft.com/office/drawing/2014/main" id="{7F772F03-36D0-4ECF-9688-76011CF0F77D}"/>
              </a:ext>
            </a:extLst>
          </p:cNvPr>
          <p:cNvSpPr>
            <a:spLocks noGrp="1"/>
          </p:cNvSpPr>
          <p:nvPr>
            <p:ph idx="1"/>
          </p:nvPr>
        </p:nvSpPr>
        <p:spPr/>
        <p:txBody>
          <a:bodyPr>
            <a:normAutofit fontScale="92500" lnSpcReduction="10000"/>
          </a:bodyPr>
          <a:lstStyle/>
          <a:p>
            <a:r>
              <a:rPr lang="en-US" dirty="0"/>
              <a:t>Consider a Turing machine </a:t>
            </a:r>
            <a:r>
              <a:rPr lang="en-US" dirty="0">
                <a:latin typeface="Cambria Math" panose="02040503050406030204" pitchFamily="18" charset="0"/>
                <a:ea typeface="Cambria Math" panose="02040503050406030204" pitchFamily="18" charset="0"/>
              </a:rPr>
              <a:t>M = (Q,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The initial input is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,with the symbols of the input string located on the leftmost n squares of the tape</a:t>
            </a:r>
          </a:p>
          <a:p>
            <a:r>
              <a:rPr lang="en-US" dirty="0">
                <a:ea typeface="Cambria Math" panose="02040503050406030204" pitchFamily="18" charset="0"/>
              </a:rPr>
              <a:t>The read-write head starts at the leftmost square, above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1</a:t>
            </a:r>
          </a:p>
          <a:p>
            <a:r>
              <a:rPr lang="en-US" dirty="0">
                <a:ea typeface="Cambria Math" panose="02040503050406030204" pitchFamily="18" charset="0"/>
              </a:rPr>
              <a:t>The computation proceeds one step at a time, according to the transition function, </a:t>
            </a:r>
            <a:r>
              <a:rPr lang="el-GR" dirty="0">
                <a:latin typeface="Cambria Math" panose="02040503050406030204" pitchFamily="18" charset="0"/>
                <a:ea typeface="Cambria Math" panose="02040503050406030204" pitchFamily="18" charset="0"/>
              </a:rPr>
              <a:t>δ</a:t>
            </a:r>
            <a:endParaRPr lang="en-US" dirty="0">
              <a:ea typeface="Cambria Math" panose="02040503050406030204" pitchFamily="18" charset="0"/>
            </a:endParaRPr>
          </a:p>
          <a:p>
            <a:r>
              <a:rPr lang="en-US" dirty="0">
                <a:ea typeface="Cambria Math" panose="02040503050406030204" pitchFamily="18" charset="0"/>
              </a:rPr>
              <a:t>If at any time, the transition function attempts to move the read-write head left from the leftmost square, it stays still for that move</a:t>
            </a:r>
          </a:p>
          <a:p>
            <a:r>
              <a:rPr lang="en-US" dirty="0">
                <a:ea typeface="Cambria Math" panose="02040503050406030204" pitchFamily="18" charset="0"/>
              </a:rPr>
              <a:t>The computation continues until the state becomes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dirty="0">
                <a:ea typeface="Cambria Math" panose="02040503050406030204" pitchFamily="18" charset="0"/>
              </a:rPr>
              <a:t>, at which point the Turing machine halts</a:t>
            </a:r>
            <a:endParaRPr lang="en-US" baseline="-25000"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If neither of those states is ever reached, the TM runs forever</a:t>
            </a:r>
          </a:p>
        </p:txBody>
      </p:sp>
    </p:spTree>
    <p:extLst>
      <p:ext uri="{BB962C8B-B14F-4D97-AF65-F5344CB8AC3E}">
        <p14:creationId xmlns:p14="http://schemas.microsoft.com/office/powerpoint/2010/main" val="3627205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3B3B-9258-4700-971C-FF9E2E4B8956}"/>
              </a:ext>
            </a:extLst>
          </p:cNvPr>
          <p:cNvSpPr>
            <a:spLocks noGrp="1"/>
          </p:cNvSpPr>
          <p:nvPr>
            <p:ph type="title"/>
          </p:nvPr>
        </p:nvSpPr>
        <p:spPr/>
        <p:txBody>
          <a:bodyPr/>
          <a:lstStyle/>
          <a:p>
            <a:r>
              <a:rPr lang="en-US" dirty="0"/>
              <a:t>We Learned a Different Definition in DSA 2</a:t>
            </a:r>
          </a:p>
        </p:txBody>
      </p:sp>
      <p:sp>
        <p:nvSpPr>
          <p:cNvPr id="3" name="Content Placeholder 2">
            <a:extLst>
              <a:ext uri="{FF2B5EF4-FFF2-40B4-BE49-F238E27FC236}">
                <a16:creationId xmlns:a16="http://schemas.microsoft.com/office/drawing/2014/main" id="{0691C9F0-40A3-4281-8393-644E2883631C}"/>
              </a:ext>
            </a:extLst>
          </p:cNvPr>
          <p:cNvSpPr>
            <a:spLocks noGrp="1"/>
          </p:cNvSpPr>
          <p:nvPr>
            <p:ph idx="1"/>
          </p:nvPr>
        </p:nvSpPr>
        <p:spPr/>
        <p:txBody>
          <a:bodyPr>
            <a:normAutofit fontScale="62500" lnSpcReduction="20000"/>
          </a:bodyPr>
          <a:lstStyle/>
          <a:p>
            <a:r>
              <a:rPr lang="en-US" dirty="0"/>
              <a:t>An astute student may notice several differences between this definition of a Turing machine from what we learned in DSA 2; the main differences are:</a:t>
            </a:r>
          </a:p>
          <a:p>
            <a:pPr lvl="1"/>
            <a:r>
              <a:rPr lang="en-US" dirty="0"/>
              <a:t>In DSA 2, we learned that the tape was infinitely long in both directions, and the read-write head is allowed to move left from its starting position</a:t>
            </a:r>
          </a:p>
          <a:p>
            <a:pPr lvl="1"/>
            <a:r>
              <a:rPr lang="en-US" dirty="0"/>
              <a:t>In DSA 2, we learned that there can be multiple accept states</a:t>
            </a:r>
          </a:p>
          <a:p>
            <a:pPr lvl="1"/>
            <a:r>
              <a:rPr lang="en-US" dirty="0"/>
              <a:t>In DSA 2, Turing machines did not have any reject states</a:t>
            </a:r>
          </a:p>
          <a:p>
            <a:r>
              <a:rPr lang="en-US" dirty="0"/>
              <a:t>Although these differences may seem significant, the two formalisms are equivalent in power; I will discuss how one sort of Turing machine can simulate the other in class</a:t>
            </a:r>
          </a:p>
          <a:p>
            <a:r>
              <a:rPr lang="en-US" dirty="0"/>
              <a:t>There is also another important conceptual difference between how we discussed Turing machines in DSA 2 and how we will mostly be discussing them now</a:t>
            </a:r>
          </a:p>
          <a:p>
            <a:pPr lvl="1"/>
            <a:r>
              <a:rPr lang="en-US" dirty="0"/>
              <a:t>In this course, we are often going to talk about Turing machines as </a:t>
            </a:r>
            <a:r>
              <a:rPr lang="en-US" i="1" dirty="0"/>
              <a:t>recognizers</a:t>
            </a:r>
            <a:r>
              <a:rPr lang="en-US" dirty="0"/>
              <a:t> or </a:t>
            </a:r>
            <a:r>
              <a:rPr lang="en-US" i="1" dirty="0"/>
              <a:t>deciders</a:t>
            </a:r>
            <a:r>
              <a:rPr lang="en-US" dirty="0"/>
              <a:t> for languages (we'll define these terms later); that is, the main thing that matters is whether the Turing machine accepts or rejects its current input</a:t>
            </a:r>
          </a:p>
          <a:p>
            <a:pPr lvl="1"/>
            <a:r>
              <a:rPr lang="en-US" dirty="0"/>
              <a:t>In DSA 2, we paid more attention to the final string on the machine's tape at the end of the computation</a:t>
            </a:r>
          </a:p>
          <a:p>
            <a:pPr lvl="1"/>
            <a:r>
              <a:rPr lang="en-US" dirty="0"/>
              <a:t>We can think of the resulting string as the output of the algorithm; not all algorithms are intended to give a yes/no answer to a question</a:t>
            </a:r>
          </a:p>
          <a:p>
            <a:r>
              <a:rPr lang="en-US" dirty="0"/>
              <a:t>In DSA 2, we also learned that we could define Turing machines using only 0s and 1s instead of a full alphabet plus the blank symbol; only a finite number of squares would be marked with 1 at any time</a:t>
            </a:r>
          </a:p>
          <a:p>
            <a:r>
              <a:rPr lang="en-US" dirty="0"/>
              <a:t>Note that these and other variations do affect the </a:t>
            </a:r>
            <a:r>
              <a:rPr lang="en-US" i="1" dirty="0"/>
              <a:t>efficiency</a:t>
            </a:r>
            <a:r>
              <a:rPr lang="en-US" dirty="0"/>
              <a:t> of Turing machines, but not their power</a:t>
            </a:r>
          </a:p>
        </p:txBody>
      </p:sp>
    </p:spTree>
    <p:extLst>
      <p:ext uri="{BB962C8B-B14F-4D97-AF65-F5344CB8AC3E}">
        <p14:creationId xmlns:p14="http://schemas.microsoft.com/office/powerpoint/2010/main" val="532784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CDAE3-E012-4A70-963E-DA7D38767661}"/>
              </a:ext>
            </a:extLst>
          </p:cNvPr>
          <p:cNvSpPr>
            <a:spLocks noGrp="1"/>
          </p:cNvSpPr>
          <p:nvPr>
            <p:ph type="title"/>
          </p:nvPr>
        </p:nvSpPr>
        <p:spPr/>
        <p:txBody>
          <a:bodyPr/>
          <a:lstStyle/>
          <a:p>
            <a:r>
              <a:rPr lang="en-US" dirty="0"/>
              <a:t>Configurations</a:t>
            </a:r>
          </a:p>
        </p:txBody>
      </p:sp>
      <p:sp>
        <p:nvSpPr>
          <p:cNvPr id="3" name="Content Placeholder 2">
            <a:extLst>
              <a:ext uri="{FF2B5EF4-FFF2-40B4-BE49-F238E27FC236}">
                <a16:creationId xmlns:a16="http://schemas.microsoft.com/office/drawing/2014/main" id="{4B9983E8-C78C-4C06-8E42-2E79DBE11E41}"/>
              </a:ext>
            </a:extLst>
          </p:cNvPr>
          <p:cNvSpPr>
            <a:spLocks noGrp="1"/>
          </p:cNvSpPr>
          <p:nvPr>
            <p:ph idx="1"/>
          </p:nvPr>
        </p:nvSpPr>
        <p:spPr/>
        <p:txBody>
          <a:bodyPr>
            <a:normAutofit fontScale="77500" lnSpcReduction="20000"/>
          </a:bodyPr>
          <a:lstStyle/>
          <a:p>
            <a:r>
              <a:rPr lang="en-US" dirty="0"/>
              <a:t>The current </a:t>
            </a:r>
            <a:r>
              <a:rPr lang="en-US" b="1" dirty="0"/>
              <a:t>configuration</a:t>
            </a:r>
            <a:r>
              <a:rPr lang="en-US" dirty="0"/>
              <a:t> of a Turing machine is determined by the following three things:</a:t>
            </a:r>
          </a:p>
          <a:p>
            <a:pPr lvl="1"/>
            <a:r>
              <a:rPr lang="en-US" dirty="0"/>
              <a:t>The current content of the tape</a:t>
            </a:r>
          </a:p>
          <a:p>
            <a:pPr lvl="1"/>
            <a:r>
              <a:rPr lang="en-US" dirty="0"/>
              <a:t>The current location of the read-write head</a:t>
            </a:r>
          </a:p>
          <a:p>
            <a:pPr lvl="1"/>
            <a:r>
              <a:rPr lang="en-US" dirty="0"/>
              <a:t>The current state</a:t>
            </a:r>
          </a:p>
          <a:p>
            <a:r>
              <a:rPr lang="en-US" dirty="0"/>
              <a:t>It is often useful to be able to represent the configuration of a TM as a string</a:t>
            </a:r>
          </a:p>
          <a:p>
            <a:r>
              <a:rPr lang="en-US" dirty="0"/>
              <a:t>We can specify the current configuration of a Turing machine, </a:t>
            </a:r>
            <a:r>
              <a:rPr lang="en-US" dirty="0">
                <a:latin typeface="Cambria Math" panose="02040503050406030204" pitchFamily="18" charset="0"/>
                <a:ea typeface="Cambria Math" panose="02040503050406030204" pitchFamily="18" charset="0"/>
              </a:rPr>
              <a:t>M</a:t>
            </a:r>
            <a:r>
              <a:rPr lang="en-US" dirty="0"/>
              <a:t>, as </a:t>
            </a:r>
            <a:r>
              <a:rPr lang="en-US" dirty="0">
                <a:latin typeface="Cambria Math" panose="02040503050406030204" pitchFamily="18" charset="0"/>
                <a:ea typeface="Cambria Math" panose="02040503050406030204" pitchFamily="18" charset="0"/>
              </a:rPr>
              <a:t>uqv</a:t>
            </a:r>
            <a:r>
              <a:rPr lang="en-US" dirty="0"/>
              <a:t>, where:</a:t>
            </a:r>
          </a:p>
          <a:p>
            <a:pPr lvl="1"/>
            <a:r>
              <a:rPr lang="en-US" dirty="0">
                <a:latin typeface="Cambria Math" panose="02040503050406030204" pitchFamily="18" charset="0"/>
                <a:ea typeface="Cambria Math" panose="02040503050406030204" pitchFamily="18" charset="0"/>
              </a:rPr>
              <a:t>uv</a:t>
            </a:r>
            <a:r>
              <a:rPr lang="en-US" dirty="0"/>
              <a:t> is the contents of </a:t>
            </a:r>
            <a:r>
              <a:rPr lang="en-US" dirty="0">
                <a:latin typeface="Cambria Math" panose="02040503050406030204" pitchFamily="18" charset="0"/>
                <a:ea typeface="Cambria Math" panose="02040503050406030204" pitchFamily="18" charset="0"/>
              </a:rPr>
              <a:t>M</a:t>
            </a:r>
            <a:r>
              <a:rPr lang="en-US" dirty="0"/>
              <a:t>'s tape (all squares to the right of </a:t>
            </a:r>
            <a:r>
              <a:rPr lang="en-US" dirty="0">
                <a:latin typeface="Cambria Math" panose="02040503050406030204" pitchFamily="18" charset="0"/>
                <a:ea typeface="Cambria Math" panose="02040503050406030204" pitchFamily="18" charset="0"/>
              </a:rPr>
              <a:t>v</a:t>
            </a:r>
            <a:r>
              <a:rPr lang="en-US" dirty="0"/>
              <a:t> contain blanks)</a:t>
            </a:r>
          </a:p>
          <a:p>
            <a:pPr lvl="1"/>
            <a:r>
              <a:rPr lang="en-US" dirty="0">
                <a:latin typeface="Cambria Math" panose="02040503050406030204" pitchFamily="18" charset="0"/>
                <a:ea typeface="Cambria Math" panose="02040503050406030204" pitchFamily="18" charset="0"/>
              </a:rPr>
              <a:t>q</a:t>
            </a:r>
            <a:r>
              <a:rPr lang="en-US" dirty="0"/>
              <a:t> is the current state of </a:t>
            </a:r>
            <a:r>
              <a:rPr lang="en-US" dirty="0">
                <a:latin typeface="Cambria Math" panose="02040503050406030204" pitchFamily="18" charset="0"/>
                <a:ea typeface="Cambria Math" panose="02040503050406030204" pitchFamily="18" charset="0"/>
              </a:rPr>
              <a:t>M</a:t>
            </a:r>
          </a:p>
          <a:p>
            <a:pPr lvl="1"/>
            <a:r>
              <a:rPr lang="en-US" dirty="0">
                <a:latin typeface="Cambria Math" panose="02040503050406030204" pitchFamily="18" charset="0"/>
                <a:ea typeface="Cambria Math" panose="02040503050406030204" pitchFamily="18" charset="0"/>
              </a:rPr>
              <a:t>M</a:t>
            </a:r>
            <a:r>
              <a:rPr lang="en-US" dirty="0"/>
              <a:t>'s read-write head is over the leftmost symbol of </a:t>
            </a:r>
            <a:r>
              <a:rPr lang="en-US" dirty="0">
                <a:latin typeface="Cambria Math" panose="02040503050406030204" pitchFamily="18" charset="0"/>
                <a:ea typeface="Cambria Math" panose="02040503050406030204" pitchFamily="18" charset="0"/>
              </a:rPr>
              <a:t>v</a:t>
            </a:r>
            <a:r>
              <a:rPr lang="en-US" dirty="0"/>
              <a:t> (if </a:t>
            </a:r>
            <a:r>
              <a:rPr lang="en-US" dirty="0">
                <a:latin typeface="Cambria Math" panose="02040503050406030204" pitchFamily="18" charset="0"/>
                <a:ea typeface="Cambria Math" panose="02040503050406030204" pitchFamily="18" charset="0"/>
              </a:rPr>
              <a:t>v</a:t>
            </a:r>
            <a:r>
              <a:rPr lang="en-US" dirty="0"/>
              <a:t> is the empty string, </a:t>
            </a:r>
            <a:r>
              <a:rPr lang="en-US" dirty="0">
                <a:latin typeface="Cambria Math" panose="02040503050406030204" pitchFamily="18" charset="0"/>
                <a:ea typeface="Cambria Math" panose="02040503050406030204" pitchFamily="18" charset="0"/>
              </a:rPr>
              <a:t>M</a:t>
            </a:r>
            <a:r>
              <a:rPr lang="en-US" dirty="0"/>
              <a:t> is positioned over the blank symbol just to the right of </a:t>
            </a:r>
            <a:r>
              <a:rPr lang="en-US" dirty="0">
                <a:latin typeface="Cambria Math" panose="02040503050406030204" pitchFamily="18" charset="0"/>
                <a:ea typeface="Cambria Math" panose="02040503050406030204" pitchFamily="18" charset="0"/>
              </a:rPr>
              <a:t>u</a:t>
            </a:r>
            <a:r>
              <a:rPr lang="en-US" dirty="0"/>
              <a:t>)</a:t>
            </a:r>
          </a:p>
          <a:p>
            <a:pPr>
              <a:lnSpc>
                <a:spcPct val="120000"/>
              </a:lnSpc>
            </a:pPr>
            <a:r>
              <a:rPr lang="en-US" dirty="0"/>
              <a:t>For example, consider the configuration </a:t>
            </a:r>
            <a:r>
              <a:rPr lang="en-US" dirty="0">
                <a:latin typeface="Cambria Math" panose="02040503050406030204" pitchFamily="18" charset="0"/>
                <a:ea typeface="Cambria Math" panose="02040503050406030204" pitchFamily="18" charset="0"/>
              </a:rPr>
              <a:t>1011q</a:t>
            </a:r>
            <a:r>
              <a:rPr lang="en-US" baseline="-25000" dirty="0">
                <a:latin typeface="Cambria Math" panose="02040503050406030204" pitchFamily="18" charset="0"/>
                <a:ea typeface="Cambria Math" panose="02040503050406030204" pitchFamily="18" charset="0"/>
              </a:rPr>
              <a:t>7</a:t>
            </a:r>
            <a:r>
              <a:rPr lang="en-US" dirty="0">
                <a:latin typeface="Cambria Math" panose="02040503050406030204" pitchFamily="18" charset="0"/>
                <a:ea typeface="Cambria Math" panose="02040503050406030204" pitchFamily="18" charset="0"/>
              </a:rPr>
              <a:t>01111</a:t>
            </a:r>
            <a:r>
              <a:rPr lang="en-US" dirty="0"/>
              <a:t>; the figure above graphically depicts a Turing machine in this configuration</a:t>
            </a:r>
          </a:p>
          <a:p>
            <a:pPr>
              <a:lnSpc>
                <a:spcPct val="120000"/>
              </a:lnSpc>
            </a:pPr>
            <a:r>
              <a:rPr lang="en-US" dirty="0"/>
              <a:t>The </a:t>
            </a:r>
            <a:r>
              <a:rPr lang="en-US" i="1" dirty="0"/>
              <a:t>start configuration</a:t>
            </a:r>
            <a:r>
              <a:rPr lang="en-US" dirty="0"/>
              <a:t> of M can be represented as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w</a:t>
            </a:r>
            <a:r>
              <a:rPr lang="en-US" dirty="0"/>
              <a:t>, where </a:t>
            </a:r>
            <a:r>
              <a:rPr lang="en-US" dirty="0">
                <a:latin typeface="Cambria Math" panose="02040503050406030204" pitchFamily="18" charset="0"/>
                <a:ea typeface="Cambria Math" panose="02040503050406030204" pitchFamily="18" charset="0"/>
              </a:rPr>
              <a:t>w</a:t>
            </a:r>
            <a:r>
              <a:rPr lang="en-US" dirty="0"/>
              <a:t> is the initial input</a:t>
            </a:r>
          </a:p>
        </p:txBody>
      </p:sp>
      <p:pic>
        <p:nvPicPr>
          <p:cNvPr id="5" name="Picture 4">
            <a:extLst>
              <a:ext uri="{FF2B5EF4-FFF2-40B4-BE49-F238E27FC236}">
                <a16:creationId xmlns:a16="http://schemas.microsoft.com/office/drawing/2014/main" id="{31BC5567-8D37-4F6B-BD4B-989FED3C3FBF}"/>
              </a:ext>
            </a:extLst>
          </p:cNvPr>
          <p:cNvPicPr>
            <a:picLocks noChangeAspect="1"/>
          </p:cNvPicPr>
          <p:nvPr/>
        </p:nvPicPr>
        <p:blipFill>
          <a:blip r:embed="rId2"/>
          <a:stretch>
            <a:fillRect/>
          </a:stretch>
        </p:blipFill>
        <p:spPr>
          <a:xfrm>
            <a:off x="7144680" y="333970"/>
            <a:ext cx="4209120" cy="1387872"/>
          </a:xfrm>
          <a:prstGeom prst="rect">
            <a:avLst/>
          </a:prstGeom>
        </p:spPr>
      </p:pic>
    </p:spTree>
    <p:extLst>
      <p:ext uri="{BB962C8B-B14F-4D97-AF65-F5344CB8AC3E}">
        <p14:creationId xmlns:p14="http://schemas.microsoft.com/office/powerpoint/2010/main" val="1735162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1843A-93C0-4190-86C6-2CFEA396EC69}"/>
              </a:ext>
            </a:extLst>
          </p:cNvPr>
          <p:cNvSpPr>
            <a:spLocks noGrp="1"/>
          </p:cNvSpPr>
          <p:nvPr>
            <p:ph type="title"/>
          </p:nvPr>
        </p:nvSpPr>
        <p:spPr/>
        <p:txBody>
          <a:bodyPr/>
          <a:lstStyle/>
          <a:p>
            <a:r>
              <a:rPr lang="en-US" dirty="0"/>
              <a:t>Computation in Terms of Configurations</a:t>
            </a:r>
          </a:p>
        </p:txBody>
      </p:sp>
      <p:sp>
        <p:nvSpPr>
          <p:cNvPr id="3" name="Content Placeholder 2">
            <a:extLst>
              <a:ext uri="{FF2B5EF4-FFF2-40B4-BE49-F238E27FC236}">
                <a16:creationId xmlns:a16="http://schemas.microsoft.com/office/drawing/2014/main" id="{0725D134-42DC-4FEC-83C8-7B28151517D0}"/>
              </a:ext>
            </a:extLst>
          </p:cNvPr>
          <p:cNvSpPr>
            <a:spLocks noGrp="1"/>
          </p:cNvSpPr>
          <p:nvPr>
            <p:ph idx="1"/>
          </p:nvPr>
        </p:nvSpPr>
        <p:spPr/>
        <p:txBody>
          <a:bodyPr>
            <a:normAutofit fontScale="62500" lnSpcReduction="20000"/>
          </a:bodyPr>
          <a:lstStyle/>
          <a:p>
            <a:r>
              <a:rPr lang="en-US" dirty="0"/>
              <a:t>We can reconsider how a Turing machine, </a:t>
            </a:r>
            <a:r>
              <a:rPr lang="en-US" dirty="0">
                <a:latin typeface="Cambria Math" panose="02040503050406030204" pitchFamily="18" charset="0"/>
                <a:ea typeface="Cambria Math" panose="02040503050406030204" pitchFamily="18" charset="0"/>
              </a:rPr>
              <a:t>M</a:t>
            </a:r>
            <a:r>
              <a:rPr lang="en-US" dirty="0"/>
              <a:t>, computes in terms of its sequence of configurations</a:t>
            </a:r>
          </a:p>
          <a:p>
            <a:r>
              <a:rPr lang="en-US" dirty="0"/>
              <a:t>Suppose that the current configuration of </a:t>
            </a:r>
            <a:r>
              <a:rPr lang="en-US" dirty="0">
                <a:latin typeface="Cambria Math" panose="02040503050406030204" pitchFamily="18" charset="0"/>
                <a:ea typeface="Cambria Math" panose="02040503050406030204" pitchFamily="18" charset="0"/>
              </a:rPr>
              <a:t>M</a:t>
            </a:r>
            <a:r>
              <a:rPr lang="en-US" dirty="0"/>
              <a:t> is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ea typeface="Cambria Math" panose="02040503050406030204" pitchFamily="18" charset="0"/>
              </a:rPr>
              <a:t> and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b)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c, L)</a:t>
            </a:r>
          </a:p>
          <a:p>
            <a:pPr lvl="1"/>
            <a:r>
              <a:rPr lang="en-US" dirty="0"/>
              <a:t>Then, the next configuration of </a:t>
            </a:r>
            <a:r>
              <a:rPr lang="en-US" dirty="0">
                <a:latin typeface="Cambria Math" panose="02040503050406030204" pitchFamily="18" charset="0"/>
                <a:ea typeface="Cambria Math" panose="02040503050406030204" pitchFamily="18" charset="0"/>
              </a:rPr>
              <a:t>M</a:t>
            </a:r>
            <a:r>
              <a:rPr lang="en-US" dirty="0"/>
              <a:t> will be </a:t>
            </a:r>
            <a:r>
              <a:rPr lang="en-US" dirty="0">
                <a:latin typeface="Cambria Math" panose="02040503050406030204" pitchFamily="18" charset="0"/>
                <a:ea typeface="Cambria Math" panose="02040503050406030204" pitchFamily="18" charset="0"/>
              </a:rPr>
              <a:t>uq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acv</a:t>
            </a:r>
          </a:p>
          <a:p>
            <a:pPr lvl="1"/>
            <a:r>
              <a:rPr lang="en-US" dirty="0"/>
              <a:t>For this case, we can say that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t> </a:t>
            </a:r>
            <a:r>
              <a:rPr lang="en-US" b="1" dirty="0"/>
              <a:t>yields</a:t>
            </a:r>
            <a:r>
              <a:rPr lang="en-US" dirty="0"/>
              <a:t> </a:t>
            </a:r>
            <a:r>
              <a:rPr lang="en-US" dirty="0">
                <a:latin typeface="Cambria Math" panose="02040503050406030204" pitchFamily="18" charset="0"/>
                <a:ea typeface="Cambria Math" panose="02040503050406030204" pitchFamily="18" charset="0"/>
              </a:rPr>
              <a:t>uq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acv</a:t>
            </a:r>
          </a:p>
          <a:p>
            <a:r>
              <a:rPr lang="en-US" dirty="0"/>
              <a:t>Now suppose that the current configuration of </a:t>
            </a:r>
            <a:r>
              <a:rPr lang="en-US" dirty="0">
                <a:latin typeface="Cambria Math" panose="02040503050406030204" pitchFamily="18" charset="0"/>
                <a:ea typeface="Cambria Math" panose="02040503050406030204" pitchFamily="18" charset="0"/>
              </a:rPr>
              <a:t>M</a:t>
            </a:r>
            <a:r>
              <a:rPr lang="en-US" dirty="0"/>
              <a:t> is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 and</a:t>
            </a:r>
            <a:r>
              <a:rPr lang="en-US" dirty="0"/>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b)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c, R)</a:t>
            </a:r>
          </a:p>
          <a:p>
            <a:pPr lvl="1"/>
            <a:r>
              <a:rPr lang="en-US" dirty="0"/>
              <a:t>Then, the next configuration of </a:t>
            </a:r>
            <a:r>
              <a:rPr lang="en-US" dirty="0">
                <a:latin typeface="Cambria Math" panose="02040503050406030204" pitchFamily="18" charset="0"/>
                <a:ea typeface="Cambria Math" panose="02040503050406030204" pitchFamily="18" charset="0"/>
              </a:rPr>
              <a:t>M</a:t>
            </a:r>
            <a:r>
              <a:rPr lang="en-US" dirty="0"/>
              <a:t> will be </a:t>
            </a:r>
            <a:r>
              <a:rPr lang="en-US" dirty="0">
                <a:latin typeface="Cambria Math" panose="02040503050406030204" pitchFamily="18" charset="0"/>
                <a:ea typeface="Cambria Math" panose="02040503050406030204" pitchFamily="18" charset="0"/>
              </a:rPr>
              <a:t>uacq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v</a:t>
            </a:r>
          </a:p>
          <a:p>
            <a:pPr lvl="1"/>
            <a:r>
              <a:rPr lang="en-US" dirty="0"/>
              <a:t>For this case, we can say that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t> </a:t>
            </a:r>
            <a:r>
              <a:rPr lang="en-US" i="1" dirty="0"/>
              <a:t>yields</a:t>
            </a:r>
            <a:r>
              <a:rPr lang="en-US" dirty="0"/>
              <a:t> </a:t>
            </a:r>
            <a:r>
              <a:rPr lang="en-US" dirty="0">
                <a:latin typeface="Cambria Math" panose="02040503050406030204" pitchFamily="18" charset="0"/>
                <a:ea typeface="Cambria Math" panose="02040503050406030204" pitchFamily="18" charset="0"/>
              </a:rPr>
              <a:t>uacq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v</a:t>
            </a:r>
          </a:p>
          <a:p>
            <a:r>
              <a:rPr lang="en-US" dirty="0"/>
              <a:t>A special case occurs if the current state is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t> and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b)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c, L)</a:t>
            </a:r>
            <a:r>
              <a:rPr lang="en-US" dirty="0">
                <a:ea typeface="Cambria Math" panose="02040503050406030204" pitchFamily="18" charset="0"/>
              </a:rPr>
              <a:t>; then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bv</a:t>
            </a:r>
            <a:r>
              <a:rPr lang="en-US" dirty="0"/>
              <a:t> yields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cv</a:t>
            </a:r>
          </a:p>
          <a:p>
            <a:r>
              <a:rPr lang="en-US" dirty="0"/>
              <a:t>If the read-write head is at the right-most location,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dirty="0"/>
              <a:t> is equivalent to </a:t>
            </a:r>
            <a:r>
              <a:rPr lang="en-US" dirty="0">
                <a:latin typeface="Cambria Math" panose="02040503050406030204" pitchFamily="18" charset="0"/>
                <a:ea typeface="Cambria Math" panose="02040503050406030204" pitchFamily="18" charset="0"/>
              </a:rPr>
              <a:t>uaq</a:t>
            </a:r>
            <a:r>
              <a:rPr lang="en-US" baseline="-25000" dirty="0">
                <a:latin typeface="Cambria Math" panose="02040503050406030204" pitchFamily="18" charset="0"/>
                <a:ea typeface="Cambria Math" panose="02040503050406030204" pitchFamily="18" charset="0"/>
              </a:rPr>
              <a:t>i</a:t>
            </a:r>
            <a:r>
              <a:rPr lang="en-US" sz="2800" dirty="0">
                <a:latin typeface="MS Gothic" panose="020B0609070205080204" pitchFamily="49" charset="-128"/>
                <a:ea typeface="MS Gothic" panose="020B0609070205080204" pitchFamily="49" charset="-128"/>
              </a:rPr>
              <a:t>␣</a:t>
            </a:r>
            <a:r>
              <a:rPr lang="en-US" dirty="0"/>
              <a:t>, and we can handle this with the regular rules</a:t>
            </a:r>
          </a:p>
          <a:p>
            <a:r>
              <a:rPr lang="en-US" dirty="0"/>
              <a:t>A Turing machine computes in this manner, until the current state is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ea typeface="Cambria Math" panose="02040503050406030204" pitchFamily="18" charset="0"/>
              </a:rPr>
              <a:t> (leading to an </a:t>
            </a:r>
            <a:r>
              <a:rPr lang="en-US" i="1" dirty="0">
                <a:ea typeface="Cambria Math" panose="02040503050406030204" pitchFamily="18" charset="0"/>
              </a:rPr>
              <a:t>accepting configuration</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dirty="0">
                <a:ea typeface="Cambria Math" panose="02040503050406030204" pitchFamily="18" charset="0"/>
              </a:rPr>
              <a:t> (leading to a </a:t>
            </a:r>
            <a:r>
              <a:rPr lang="en-US" i="1" dirty="0">
                <a:ea typeface="Cambria Math" panose="02040503050406030204" pitchFamily="18" charset="0"/>
              </a:rPr>
              <a:t>rejecting configuration</a:t>
            </a:r>
            <a:r>
              <a:rPr lang="en-US" dirty="0">
                <a:ea typeface="Cambria Math" panose="02040503050406030204" pitchFamily="18" charset="0"/>
              </a:rPr>
              <a:t>)</a:t>
            </a:r>
          </a:p>
          <a:p>
            <a:pPr lvl="1"/>
            <a:r>
              <a:rPr lang="en-US" dirty="0">
                <a:ea typeface="Cambria Math" panose="02040503050406030204" pitchFamily="18" charset="0"/>
              </a:rPr>
              <a:t>Those are both </a:t>
            </a:r>
            <a:r>
              <a:rPr lang="en-US" i="1" dirty="0">
                <a:ea typeface="Cambria Math" panose="02040503050406030204" pitchFamily="18" charset="0"/>
              </a:rPr>
              <a:t>halting configurations</a:t>
            </a:r>
            <a:r>
              <a:rPr lang="en-US" dirty="0">
                <a:ea typeface="Cambria Math" panose="02040503050406030204" pitchFamily="18" charset="0"/>
              </a:rPr>
              <a:t>, which do not yield further configurations</a:t>
            </a:r>
          </a:p>
          <a:p>
            <a:pPr lvl="1"/>
            <a:r>
              <a:rPr lang="en-US" dirty="0">
                <a:ea typeface="Cambria Math" panose="02040503050406030204" pitchFamily="18" charset="0"/>
              </a:rPr>
              <a:t>The book points out that we could have therefore defined the transition function to be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dirty="0">
                <a:effectLst/>
                <a:latin typeface="Cambria Math" panose="02040503050406030204" pitchFamily="18" charset="0"/>
                <a:ea typeface="Cambria Math" panose="02040503050406030204" pitchFamily="18" charset="0"/>
                <a:cs typeface="Cambria Math" panose="02040503050406030204" pitchFamily="18" charset="0"/>
              </a:rPr>
              <a:t> → Q x</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 x {L, R}</a:t>
            </a:r>
            <a:r>
              <a:rPr lang="en-US" dirty="0">
                <a:ea typeface="Cambria Math" panose="02040503050406030204" pitchFamily="18" charset="0"/>
              </a:rPr>
              <a:t>, where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without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endParaRPr lang="en-US"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If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never halts, it runs forever, continuously yielding new configurations</a:t>
            </a:r>
          </a:p>
        </p:txBody>
      </p:sp>
    </p:spTree>
    <p:extLst>
      <p:ext uri="{BB962C8B-B14F-4D97-AF65-F5344CB8AC3E}">
        <p14:creationId xmlns:p14="http://schemas.microsoft.com/office/powerpoint/2010/main" val="1244339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F57B-506B-4543-8879-F2B2C6AB4198}"/>
              </a:ext>
            </a:extLst>
          </p:cNvPr>
          <p:cNvSpPr>
            <a:spLocks noGrp="1"/>
          </p:cNvSpPr>
          <p:nvPr>
            <p:ph type="title"/>
          </p:nvPr>
        </p:nvSpPr>
        <p:spPr/>
        <p:txBody>
          <a:bodyPr/>
          <a:lstStyle/>
          <a:p>
            <a:r>
              <a:rPr lang="en-US" dirty="0"/>
              <a:t>Turing Machines and Languages</a:t>
            </a:r>
          </a:p>
        </p:txBody>
      </p:sp>
      <p:sp>
        <p:nvSpPr>
          <p:cNvPr id="3" name="Content Placeholder 2">
            <a:extLst>
              <a:ext uri="{FF2B5EF4-FFF2-40B4-BE49-F238E27FC236}">
                <a16:creationId xmlns:a16="http://schemas.microsoft.com/office/drawing/2014/main" id="{8522DAF7-2ABD-40D3-A0CE-733350EADD92}"/>
              </a:ext>
            </a:extLst>
          </p:cNvPr>
          <p:cNvSpPr>
            <a:spLocks noGrp="1"/>
          </p:cNvSpPr>
          <p:nvPr>
            <p:ph idx="1"/>
          </p:nvPr>
        </p:nvSpPr>
        <p:spPr/>
        <p:txBody>
          <a:bodyPr>
            <a:normAutofit fontScale="70000" lnSpcReduction="20000"/>
          </a:bodyPr>
          <a:lstStyle/>
          <a:p>
            <a:r>
              <a:rPr lang="en-US" dirty="0"/>
              <a:t>The set of all strings accepted by a Turing machine, M, is </a:t>
            </a:r>
            <a:r>
              <a:rPr lang="en-US" i="1" dirty="0"/>
              <a:t>the language of M</a:t>
            </a:r>
            <a:r>
              <a:rPr lang="en-US" dirty="0"/>
              <a:t>, or </a:t>
            </a:r>
            <a:r>
              <a:rPr lang="en-US" i="1" dirty="0"/>
              <a:t>the language recognized by M</a:t>
            </a:r>
            <a:r>
              <a:rPr lang="en-US" dirty="0"/>
              <a:t>, denoted L(M)</a:t>
            </a:r>
          </a:p>
          <a:p>
            <a:r>
              <a:rPr lang="en-US" dirty="0"/>
              <a:t>M is said to be a </a:t>
            </a:r>
            <a:r>
              <a:rPr lang="en-US" i="1" dirty="0"/>
              <a:t>recognizer</a:t>
            </a:r>
            <a:r>
              <a:rPr lang="en-US" dirty="0"/>
              <a:t> of the language</a:t>
            </a:r>
          </a:p>
          <a:p>
            <a:r>
              <a:rPr lang="en-US" dirty="0"/>
              <a:t>A language is said to be </a:t>
            </a:r>
            <a:r>
              <a:rPr lang="en-US" b="1" dirty="0"/>
              <a:t>Turing-recognizable</a:t>
            </a:r>
            <a:r>
              <a:rPr lang="en-US" dirty="0"/>
              <a:t> (a.k.a. </a:t>
            </a:r>
            <a:r>
              <a:rPr lang="en-US" i="1" dirty="0"/>
              <a:t>recursively enumerable</a:t>
            </a:r>
            <a:r>
              <a:rPr lang="en-US" dirty="0"/>
              <a:t>) if some Turing machine recognizes it</a:t>
            </a:r>
          </a:p>
          <a:p>
            <a:r>
              <a:rPr lang="en-US" dirty="0"/>
              <a:t>For non-instances of L(M), the machine might reject the non-instances, or it might run or loop forever (i.e., never halt)</a:t>
            </a:r>
          </a:p>
          <a:p>
            <a:r>
              <a:rPr lang="en-US" dirty="0"/>
              <a:t>If the Turing machine rejects all non-instances of L(M), it is said to be a </a:t>
            </a:r>
            <a:r>
              <a:rPr lang="en-US" i="1" dirty="0"/>
              <a:t>decider</a:t>
            </a:r>
            <a:r>
              <a:rPr lang="en-US" dirty="0"/>
              <a:t> for the language, and it decides the language</a:t>
            </a:r>
          </a:p>
          <a:p>
            <a:r>
              <a:rPr lang="en-US" dirty="0"/>
              <a:t>Such a Turing machine ultimately halts for all inputs, either in the accept state or the reject state</a:t>
            </a:r>
          </a:p>
          <a:p>
            <a:r>
              <a:rPr lang="en-US" dirty="0"/>
              <a:t>A language is said to be </a:t>
            </a:r>
            <a:r>
              <a:rPr lang="en-US" b="1" dirty="0"/>
              <a:t>Turing-decidable</a:t>
            </a:r>
            <a:r>
              <a:rPr lang="en-US" dirty="0"/>
              <a:t> (a.k.a. </a:t>
            </a:r>
            <a:r>
              <a:rPr lang="en-US" i="1" dirty="0"/>
              <a:t>recursive</a:t>
            </a:r>
            <a:r>
              <a:rPr lang="en-US" dirty="0"/>
              <a:t> or </a:t>
            </a:r>
            <a:r>
              <a:rPr lang="en-US" i="1" dirty="0"/>
              <a:t>decidable</a:t>
            </a:r>
            <a:r>
              <a:rPr lang="en-US" dirty="0"/>
              <a:t>) if some Turing machine decides it</a:t>
            </a:r>
          </a:p>
          <a:p>
            <a:r>
              <a:rPr lang="en-US" dirty="0"/>
              <a:t>Clearly, all Turing-decidable languages are also Turing-recognizable</a:t>
            </a:r>
          </a:p>
          <a:p>
            <a:r>
              <a:rPr lang="en-US" dirty="0"/>
              <a:t>We will see that some languages are Turing-recognizable but not Turing-decidable, and that some languages are not Turing-recognizable</a:t>
            </a:r>
          </a:p>
        </p:txBody>
      </p:sp>
    </p:spTree>
    <p:extLst>
      <p:ext uri="{BB962C8B-B14F-4D97-AF65-F5344CB8AC3E}">
        <p14:creationId xmlns:p14="http://schemas.microsoft.com/office/powerpoint/2010/main" val="208748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A09A-9C73-4E80-B078-B9FBDE3116E9}"/>
              </a:ext>
            </a:extLst>
          </p:cNvPr>
          <p:cNvSpPr>
            <a:spLocks noGrp="1"/>
          </p:cNvSpPr>
          <p:nvPr>
            <p:ph type="title"/>
          </p:nvPr>
        </p:nvSpPr>
        <p:spPr/>
        <p:txBody>
          <a:bodyPr/>
          <a:lstStyle/>
          <a:p>
            <a:r>
              <a:rPr lang="en-US" dirty="0"/>
              <a:t>Turing-Decidable Language: Example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B13CBF-B340-4E6B-9774-989D39648C0E}"/>
                  </a:ext>
                </a:extLst>
              </p:cNvPr>
              <p:cNvSpPr>
                <a:spLocks noGrp="1"/>
              </p:cNvSpPr>
              <p:nvPr>
                <p:ph idx="1"/>
              </p:nvPr>
            </p:nvSpPr>
            <p:spPr/>
            <p:txBody>
              <a:bodyPr>
                <a:normAutofit fontScale="77500" lnSpcReduction="20000"/>
              </a:bodyPr>
              <a:lstStyle/>
              <a:p>
                <a:r>
                  <a:rPr lang="en-US" dirty="0"/>
                  <a:t>Our first example of a decider will be a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that decides the language </a:t>
                </a:r>
                <a14:m>
                  <m:oMath xmlns:m="http://schemas.openxmlformats.org/officeDocument/2006/math">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A</m:t>
                        </m:r>
                        <m:r>
                          <a:rPr lang="en-US" b="0" i="0" smtClean="0">
                            <a:latin typeface="Cambria Math" panose="02040503050406030204" pitchFamily="18" charset="0"/>
                          </a:rPr>
                          <m:t>={0</m:t>
                        </m:r>
                      </m:e>
                      <m:sup>
                        <m:sSup>
                          <m:sSupPr>
                            <m:ctrlPr>
                              <a:rPr lang="en-US" i="1" smtClean="0">
                                <a:latin typeface="Cambria Math" panose="02040503050406030204" pitchFamily="18" charset="0"/>
                              </a:rPr>
                            </m:ctrlPr>
                          </m:sSupPr>
                          <m:e>
                            <m:r>
                              <a:rPr lang="en-US" b="0" i="0" smtClean="0">
                                <a:latin typeface="Cambria Math" panose="02040503050406030204" pitchFamily="18" charset="0"/>
                              </a:rPr>
                              <m:t>2</m:t>
                            </m:r>
                          </m:e>
                          <m:sup>
                            <m:r>
                              <m:rPr>
                                <m:sty m:val="p"/>
                              </m:rPr>
                              <a:rPr lang="en-US" b="0" i="0" smtClean="0">
                                <a:latin typeface="Cambria Math" panose="02040503050406030204" pitchFamily="18" charset="0"/>
                              </a:rPr>
                              <m:t>n</m:t>
                            </m:r>
                          </m:sup>
                        </m:sSup>
                      </m:sup>
                    </m:sSup>
                    <m:d>
                      <m:dPr>
                        <m:begChr m:val="|"/>
                        <m:endChr m:val="}"/>
                        <m:ctrlPr>
                          <a:rPr lang="en-US" b="0" i="1" smtClean="0">
                            <a:latin typeface="Cambria Math" panose="02040503050406030204" pitchFamily="18" charset="0"/>
                          </a:rPr>
                        </m:ctrlPr>
                      </m:dPr>
                      <m:e>
                        <m:r>
                          <m:rPr>
                            <m:sty m:val="p"/>
                          </m:rPr>
                          <a:rPr lang="en-US" b="0" i="0" smtClean="0">
                            <a:latin typeface="Cambria Math" panose="02040503050406030204" pitchFamily="18" charset="0"/>
                          </a:rPr>
                          <m:t>n</m:t>
                        </m:r>
                        <m:r>
                          <a:rPr lang="en-US" b="0" i="0" smtClean="0">
                            <a:latin typeface="Cambria Math" panose="02040503050406030204" pitchFamily="18" charset="0"/>
                            <a:ea typeface="Cambria Math" panose="02040503050406030204" pitchFamily="18" charset="0"/>
                          </a:rPr>
                          <m:t>≥0</m:t>
                        </m:r>
                      </m:e>
                    </m:d>
                  </m:oMath>
                </a14:m>
                <a:endParaRPr lang="en-US" b="0" dirty="0">
                  <a:ea typeface="Cambria Math" panose="02040503050406030204" pitchFamily="18" charset="0"/>
                </a:endParaRPr>
              </a:p>
              <a:p>
                <a:r>
                  <a:rPr lang="en-US" dirty="0"/>
                  <a:t>This language with a unary alphabet consists of all strings of 0s with a length that is a power of 2</a:t>
                </a:r>
              </a:p>
              <a:p>
                <a:r>
                  <a:rPr lang="en-US" dirty="0"/>
                  <a:t>We will describe the Turing machine casually here, then more formally (on the next slide), and then with a state diagram (two slides forward)</a:t>
                </a:r>
              </a:p>
              <a:p>
                <a:r>
                  <a:rPr lang="en-US" dirty="0"/>
                  <a:t>In the future, we will typically just describe Turing machines casually</a:t>
                </a:r>
              </a:p>
              <a:p>
                <a:r>
                  <a:rPr lang="en-US" dirty="0">
                    <a:latin typeface="Cambria Math" panose="02040503050406030204" pitchFamily="18" charset="0"/>
                    <a:ea typeface="Cambria Math" panose="02040503050406030204" pitchFamily="18" charset="0"/>
                  </a:rPr>
                  <a:t>Casually speaking, M</a:t>
                </a:r>
                <a:r>
                  <a:rPr lang="en-US" baseline="-25000" dirty="0">
                    <a:latin typeface="Cambria Math" panose="02040503050406030204" pitchFamily="18" charset="0"/>
                    <a:ea typeface="Cambria Math" panose="02040503050406030204" pitchFamily="18" charset="0"/>
                  </a:rPr>
                  <a:t>2</a:t>
                </a:r>
                <a:r>
                  <a:rPr lang="en-US" dirty="0"/>
                  <a:t> processes its input, w, as follows:</a:t>
                </a:r>
              </a:p>
              <a:p>
                <a:pPr marL="914400" lvl="1" indent="-457200">
                  <a:buFont typeface="+mj-lt"/>
                  <a:buAutoNum type="arabicPeriod"/>
                </a:pPr>
                <a:r>
                  <a:rPr lang="en-US" dirty="0"/>
                  <a:t>Sweep left to right, crossing off every other 0 (therefore cutting the number of 0s in half)</a:t>
                </a:r>
              </a:p>
              <a:p>
                <a:pPr marL="914400" lvl="1" indent="-457200">
                  <a:buFont typeface="+mj-lt"/>
                  <a:buAutoNum type="arabicPeriod"/>
                </a:pPr>
                <a:r>
                  <a:rPr lang="en-US" dirty="0"/>
                  <a:t>If in stage 1, the number of 0s was 1, accept</a:t>
                </a:r>
              </a:p>
              <a:p>
                <a:pPr marL="914400" lvl="1" indent="-457200">
                  <a:buFont typeface="+mj-lt"/>
                  <a:buAutoNum type="arabicPeriod"/>
                </a:pPr>
                <a:r>
                  <a:rPr lang="en-US" dirty="0"/>
                  <a:t>If in stage 1, there was more than one 0 and an odd number of 0s, reject</a:t>
                </a:r>
              </a:p>
              <a:p>
                <a:pPr marL="914400" lvl="1" indent="-457200">
                  <a:buFont typeface="+mj-lt"/>
                  <a:buAutoNum type="arabicPeriod"/>
                </a:pPr>
                <a:r>
                  <a:rPr lang="en-US" dirty="0"/>
                  <a:t>Return the head to the left-hand end of the tape</a:t>
                </a:r>
              </a:p>
              <a:p>
                <a:pPr lvl="2"/>
                <a:r>
                  <a:rPr lang="en-US" dirty="0"/>
                  <a:t>In this example, we will detect this by replacing the first 0 with a blank, and scanning left for the blank</a:t>
                </a:r>
              </a:p>
              <a:p>
                <a:pPr lvl="2"/>
                <a:r>
                  <a:rPr lang="en-US" dirty="0"/>
                  <a:t>In a later example, we will discuss a more general technique for returning to a particular location in the input</a:t>
                </a:r>
              </a:p>
              <a:p>
                <a:pPr marL="914400" lvl="1" indent="-457200">
                  <a:buFont typeface="+mj-lt"/>
                  <a:buAutoNum type="arabicPeriod"/>
                </a:pPr>
                <a:r>
                  <a:rPr lang="en-US" dirty="0"/>
                  <a:t>Go to stage 1</a:t>
                </a:r>
              </a:p>
            </p:txBody>
          </p:sp>
        </mc:Choice>
        <mc:Fallback xmlns="">
          <p:sp>
            <p:nvSpPr>
              <p:cNvPr id="3" name="Content Placeholder 2">
                <a:extLst>
                  <a:ext uri="{FF2B5EF4-FFF2-40B4-BE49-F238E27FC236}">
                    <a16:creationId xmlns:a16="http://schemas.microsoft.com/office/drawing/2014/main" id="{B4B13CBF-B340-4E6B-9774-989D39648C0E}"/>
                  </a:ext>
                </a:extLst>
              </p:cNvPr>
              <p:cNvSpPr>
                <a:spLocks noGrp="1" noRot="1" noChangeAspect="1" noMove="1" noResize="1" noEditPoints="1" noAdjustHandles="1" noChangeArrowheads="1" noChangeShapeType="1" noTextEdit="1"/>
              </p:cNvSpPr>
              <p:nvPr>
                <p:ph idx="1"/>
              </p:nvPr>
            </p:nvSpPr>
            <p:spPr>
              <a:blipFill>
                <a:blip r:embed="rId2"/>
                <a:stretch>
                  <a:fillRect l="-696" t="-3081" b="-1681"/>
                </a:stretch>
              </a:blipFill>
            </p:spPr>
            <p:txBody>
              <a:bodyPr/>
              <a:lstStyle/>
              <a:p>
                <a:r>
                  <a:rPr lang="en-US">
                    <a:noFill/>
                  </a:rPr>
                  <a:t> </a:t>
                </a:r>
              </a:p>
            </p:txBody>
          </p:sp>
        </mc:Fallback>
      </mc:AlternateContent>
    </p:spTree>
    <p:extLst>
      <p:ext uri="{BB962C8B-B14F-4D97-AF65-F5344CB8AC3E}">
        <p14:creationId xmlns:p14="http://schemas.microsoft.com/office/powerpoint/2010/main" val="155920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91234-DBA9-487D-8F65-867A011B0A49}"/>
              </a:ext>
            </a:extLst>
          </p:cNvPr>
          <p:cNvSpPr>
            <a:spLocks noGrp="1"/>
          </p:cNvSpPr>
          <p:nvPr>
            <p:ph type="title"/>
          </p:nvPr>
        </p:nvSpPr>
        <p:spPr/>
        <p:txBody>
          <a:bodyPr/>
          <a:lstStyle/>
          <a:p>
            <a:r>
              <a:rPr lang="en-US" dirty="0"/>
              <a:t>Formal Description of M</a:t>
            </a:r>
            <a:r>
              <a:rPr lang="en-US" baseline="-25000" dirty="0"/>
              <a:t>2</a:t>
            </a:r>
          </a:p>
        </p:txBody>
      </p:sp>
      <p:sp>
        <p:nvSpPr>
          <p:cNvPr id="3" name="Content Placeholder 2">
            <a:extLst>
              <a:ext uri="{FF2B5EF4-FFF2-40B4-BE49-F238E27FC236}">
                <a16:creationId xmlns:a16="http://schemas.microsoft.com/office/drawing/2014/main" id="{1CC2FC5D-EECE-4092-A3D1-DC2C88F458F7}"/>
              </a:ext>
            </a:extLst>
          </p:cNvPr>
          <p:cNvSpPr>
            <a:spLocks noGrp="1"/>
          </p:cNvSpPr>
          <p:nvPr>
            <p:ph idx="1"/>
          </p:nvPr>
        </p:nvSpPr>
        <p:spPr/>
        <p:txBody>
          <a:bodyPr>
            <a:normAutofit fontScale="77500" lnSpcReduction="20000"/>
          </a:bodyPr>
          <a:lstStyle/>
          <a:p>
            <a:r>
              <a:rPr lang="en-US" dirty="0"/>
              <a:t>We have learned that formally, every Turing machine is a 7-tuple</a:t>
            </a:r>
            <a:endParaRPr lang="en-US"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We can define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as follows:</a:t>
            </a:r>
          </a:p>
          <a:p>
            <a:pPr lvl="1"/>
            <a:r>
              <a:rPr lang="en-US" dirty="0">
                <a:latin typeface="Cambria Math" panose="02040503050406030204" pitchFamily="18" charset="0"/>
                <a:ea typeface="Cambria Math" panose="02040503050406030204" pitchFamily="18" charset="0"/>
              </a:rPr>
              <a:t>Q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3</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4</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5</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p>
          <a:p>
            <a:pPr lvl="1"/>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{0}</a:t>
            </a:r>
          </a:p>
          <a:p>
            <a:pPr lvl="1"/>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 {0, x, </a:t>
            </a:r>
            <a:r>
              <a:rPr lang="en-US" sz="2400" dirty="0">
                <a:latin typeface="MS Gothic" panose="020B0609070205080204" pitchFamily="49" charset="-128"/>
                <a:ea typeface="MS Gothic" panose="020B0609070205080204" pitchFamily="49" charset="-128"/>
              </a:rPr>
              <a:t>␣</a:t>
            </a:r>
            <a:r>
              <a:rPr lang="en-US" dirty="0">
                <a:latin typeface="Cambria Math" panose="02040503050406030204" pitchFamily="18" charset="0"/>
                <a:ea typeface="Cambria Math" panose="02040503050406030204" pitchFamily="18" charset="0"/>
              </a:rPr>
              <a:t>}</a:t>
            </a:r>
          </a:p>
          <a:p>
            <a:pPr lvl="1"/>
            <a:r>
              <a:rPr lang="el-GR" dirty="0">
                <a:latin typeface="Cambria Math" panose="02040503050406030204" pitchFamily="18" charset="0"/>
                <a:ea typeface="Cambria Math" panose="02040503050406030204" pitchFamily="18" charset="0"/>
              </a:rPr>
              <a:t>δ</a:t>
            </a:r>
            <a:r>
              <a:rPr lang="en-US" dirty="0">
                <a:ea typeface="Cambria Math" panose="02040503050406030204" pitchFamily="18" charset="0"/>
              </a:rPr>
              <a:t> is explained by the state diagram on the next slide</a:t>
            </a:r>
          </a:p>
          <a:p>
            <a:pPr lvl="1"/>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reject</a:t>
            </a:r>
            <a:r>
              <a:rPr lang="en-US" dirty="0">
                <a:ea typeface="Cambria Math" panose="02040503050406030204" pitchFamily="18" charset="0"/>
              </a:rPr>
              <a:t> are the start state, accept state, and reject state, respectively</a:t>
            </a:r>
          </a:p>
          <a:p>
            <a:r>
              <a:rPr lang="en-US" dirty="0">
                <a:ea typeface="Cambria Math" panose="02040503050406030204" pitchFamily="18" charset="0"/>
              </a:rPr>
              <a:t>We will discuss the state diagram in class, and I encourage you to step through it to understand how everything works</a:t>
            </a:r>
          </a:p>
          <a:p>
            <a:r>
              <a:rPr lang="en-US" dirty="0">
                <a:ea typeface="Cambria Math" panose="02040503050406030204" pitchFamily="18" charset="0"/>
              </a:rPr>
              <a:t>Here are some general comments about the edge labels:</a:t>
            </a:r>
          </a:p>
          <a:p>
            <a:pPr lvl="1"/>
            <a:r>
              <a:rPr lang="en-US" dirty="0">
                <a:ea typeface="Cambria Math" panose="02040503050406030204" pitchFamily="18" charset="0"/>
              </a:rPr>
              <a:t>In the state diagram, suppose an edge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is labeled, for example,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b,L</a:t>
            </a:r>
          </a:p>
          <a:p>
            <a:pPr lvl="1"/>
            <a:r>
              <a:rPr lang="en-US" dirty="0">
                <a:ea typeface="Cambria Math" panose="02040503050406030204" pitchFamily="18" charset="0"/>
              </a:rPr>
              <a:t>This means that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a)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b, L)</a:t>
            </a:r>
          </a:p>
          <a:p>
            <a:pPr lvl="1"/>
            <a:r>
              <a:rPr lang="en-US" dirty="0">
                <a:ea typeface="Cambria Math" panose="02040503050406030204" pitchFamily="18" charset="0"/>
              </a:rPr>
              <a:t>If the output symbol is the same as the input symbol, it is left out of the label</a:t>
            </a:r>
          </a:p>
          <a:p>
            <a:r>
              <a:rPr lang="en-US" dirty="0">
                <a:ea typeface="Cambria Math" panose="02040503050406030204" pitchFamily="18" charset="0"/>
              </a:rPr>
              <a:t>In most future examples, we will discuss Turing machines more casually</a:t>
            </a:r>
            <a:endParaRPr lang="en-US" dirty="0"/>
          </a:p>
        </p:txBody>
      </p:sp>
    </p:spTree>
    <p:extLst>
      <p:ext uri="{BB962C8B-B14F-4D97-AF65-F5344CB8AC3E}">
        <p14:creationId xmlns:p14="http://schemas.microsoft.com/office/powerpoint/2010/main" val="419472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EC4A-EFD5-4B56-89D3-A86928F07A9B}"/>
              </a:ext>
            </a:extLst>
          </p:cNvPr>
          <p:cNvSpPr>
            <a:spLocks noGrp="1"/>
          </p:cNvSpPr>
          <p:nvPr>
            <p:ph type="title"/>
          </p:nvPr>
        </p:nvSpPr>
        <p:spPr/>
        <p:txBody>
          <a:bodyPr/>
          <a:lstStyle/>
          <a:p>
            <a:r>
              <a:rPr lang="en-US" dirty="0"/>
              <a:t>State Diagram for M</a:t>
            </a:r>
            <a:r>
              <a:rPr lang="en-US" baseline="-25000" dirty="0"/>
              <a:t>2</a:t>
            </a:r>
          </a:p>
        </p:txBody>
      </p:sp>
      <p:pic>
        <p:nvPicPr>
          <p:cNvPr id="5" name="Content Placeholder 4">
            <a:extLst>
              <a:ext uri="{FF2B5EF4-FFF2-40B4-BE49-F238E27FC236}">
                <a16:creationId xmlns:a16="http://schemas.microsoft.com/office/drawing/2014/main" id="{CC18353C-586E-4C8C-92E6-2D4542E335BF}"/>
              </a:ext>
            </a:extLst>
          </p:cNvPr>
          <p:cNvPicPr>
            <a:picLocks noGrp="1" noChangeAspect="1"/>
          </p:cNvPicPr>
          <p:nvPr>
            <p:ph idx="1"/>
          </p:nvPr>
        </p:nvPicPr>
        <p:blipFill>
          <a:blip r:embed="rId2"/>
          <a:stretch>
            <a:fillRect/>
          </a:stretch>
        </p:blipFill>
        <p:spPr>
          <a:xfrm>
            <a:off x="3314312" y="1690688"/>
            <a:ext cx="5563376" cy="3858163"/>
          </a:xfrm>
        </p:spPr>
      </p:pic>
    </p:spTree>
    <p:extLst>
      <p:ext uri="{BB962C8B-B14F-4D97-AF65-F5344CB8AC3E}">
        <p14:creationId xmlns:p14="http://schemas.microsoft.com/office/powerpoint/2010/main" val="1380476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46455-8DA0-4C42-BF40-0C280FD4352A}"/>
              </a:ext>
            </a:extLst>
          </p:cNvPr>
          <p:cNvSpPr>
            <a:spLocks noGrp="1"/>
          </p:cNvSpPr>
          <p:nvPr>
            <p:ph type="title"/>
          </p:nvPr>
        </p:nvSpPr>
        <p:spPr/>
        <p:txBody>
          <a:bodyPr/>
          <a:lstStyle/>
          <a:p>
            <a:r>
              <a:rPr lang="en-US" dirty="0"/>
              <a:t>Turing-Decidable Language: Example 2</a:t>
            </a:r>
          </a:p>
        </p:txBody>
      </p:sp>
      <p:sp>
        <p:nvSpPr>
          <p:cNvPr id="3" name="Content Placeholder 2">
            <a:extLst>
              <a:ext uri="{FF2B5EF4-FFF2-40B4-BE49-F238E27FC236}">
                <a16:creationId xmlns:a16="http://schemas.microsoft.com/office/drawing/2014/main" id="{8CD36C5F-0E25-4576-B019-2747C33D6DF0}"/>
              </a:ext>
            </a:extLst>
          </p:cNvPr>
          <p:cNvSpPr>
            <a:spLocks noGrp="1"/>
          </p:cNvSpPr>
          <p:nvPr>
            <p:ph idx="1"/>
          </p:nvPr>
        </p:nvSpPr>
        <p:spPr/>
        <p:txBody>
          <a:bodyPr>
            <a:normAutofit fontScale="85000" lnSpcReduction="20000"/>
          </a:bodyPr>
          <a:lstStyle/>
          <a:p>
            <a:r>
              <a:rPr lang="en-US" dirty="0"/>
              <a:t>Our second example of a decider will be a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t> that decides the language </a:t>
            </a:r>
            <a:r>
              <a:rPr lang="en-US" dirty="0">
                <a:latin typeface="Cambria Math" panose="02040503050406030204" pitchFamily="18" charset="0"/>
                <a:ea typeface="Cambria Math" panose="02040503050406030204" pitchFamily="18" charset="0"/>
              </a:rPr>
              <a:t>C = {a</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i*j=k and </a:t>
            </a:r>
            <a:r>
              <a:rPr lang="en-US" dirty="0" err="1">
                <a:latin typeface="Cambria Math" panose="02040503050406030204" pitchFamily="18" charset="0"/>
                <a:ea typeface="Cambria Math" panose="02040503050406030204" pitchFamily="18" charset="0"/>
              </a:rPr>
              <a:t>i,j,k</a:t>
            </a:r>
            <a:r>
              <a:rPr lang="en-US" dirty="0">
                <a:latin typeface="Cambria Math" panose="02040503050406030204" pitchFamily="18" charset="0"/>
                <a:ea typeface="Cambria Math" panose="02040503050406030204" pitchFamily="18" charset="0"/>
              </a:rPr>
              <a:t> ≥ 1}</a:t>
            </a:r>
          </a:p>
          <a:p>
            <a:r>
              <a:rPr lang="en-US" dirty="0">
                <a:latin typeface="Cambria Math" panose="02040503050406030204" pitchFamily="18" charset="0"/>
                <a:ea typeface="Cambria Math" panose="02040503050406030204" pitchFamily="18" charset="0"/>
              </a:rPr>
              <a:t>Casually speaking, M</a:t>
            </a:r>
            <a:r>
              <a:rPr lang="en-US" baseline="-25000" dirty="0">
                <a:latin typeface="Cambria Math" panose="02040503050406030204" pitchFamily="18" charset="0"/>
                <a:ea typeface="Cambria Math" panose="02040503050406030204" pitchFamily="18" charset="0"/>
              </a:rPr>
              <a:t>3</a:t>
            </a:r>
            <a:r>
              <a:rPr lang="en-US" dirty="0"/>
              <a:t> processes its input, </a:t>
            </a:r>
            <a:r>
              <a:rPr lang="en-US" dirty="0">
                <a:latin typeface="Cambria Math" panose="02040503050406030204" pitchFamily="18" charset="0"/>
                <a:ea typeface="Cambria Math" panose="02040503050406030204" pitchFamily="18" charset="0"/>
              </a:rPr>
              <a:t>w</a:t>
            </a:r>
            <a:r>
              <a:rPr lang="en-US" dirty="0"/>
              <a:t>, as follows (I'm wording this a bit differently than the textbook):</a:t>
            </a:r>
          </a:p>
          <a:p>
            <a:pPr marL="914400" lvl="1" indent="-457200">
              <a:buFont typeface="+mj-lt"/>
              <a:buAutoNum type="arabicPeriod"/>
            </a:pPr>
            <a:r>
              <a:rPr lang="en-US" dirty="0"/>
              <a:t>Perform an initial pass to verify that the input is in the correct format (that is, make sure is of the form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b</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c</a:t>
            </a:r>
            <a:r>
              <a:rPr lang="en-US" baseline="30000" dirty="0">
                <a:latin typeface="Cambria Math" panose="02040503050406030204" pitchFamily="18" charset="0"/>
                <a:ea typeface="Cambria Math" panose="02040503050406030204" pitchFamily="18" charset="0"/>
              </a:rPr>
              <a:t>+</a:t>
            </a:r>
            <a:r>
              <a:rPr lang="en-US" dirty="0"/>
              <a:t>); otherwise, reject</a:t>
            </a:r>
          </a:p>
          <a:p>
            <a:pPr marL="914400" lvl="1" indent="-457200">
              <a:buFont typeface="+mj-lt"/>
              <a:buAutoNum type="arabicPeriod"/>
            </a:pPr>
            <a:r>
              <a:rPr lang="en-US" dirty="0"/>
              <a:t>Return the read-write head to the left of the tape (one way to do this is to mark the first </a:t>
            </a:r>
            <a:r>
              <a:rPr lang="en-US" dirty="0">
                <a:latin typeface="Cambria Math" panose="02040503050406030204" pitchFamily="18" charset="0"/>
                <a:ea typeface="Cambria Math" panose="02040503050406030204" pitchFamily="18" charset="0"/>
              </a:rPr>
              <a:t>a</a:t>
            </a:r>
            <a:r>
              <a:rPr lang="en-US" dirty="0"/>
              <a:t>, similar to the previous example)</a:t>
            </a:r>
          </a:p>
          <a:p>
            <a:pPr marL="914400" lvl="1" indent="-457200">
              <a:buFont typeface="+mj-lt"/>
              <a:buAutoNum type="arabicPeriod"/>
            </a:pPr>
            <a:r>
              <a:rPr lang="en-US" dirty="0"/>
              <a:t>Cross out one a and scan for the first b; then:</a:t>
            </a:r>
          </a:p>
          <a:p>
            <a:pPr lvl="2"/>
            <a:r>
              <a:rPr lang="en-US" dirty="0"/>
              <a:t>Zig-zag between the </a:t>
            </a:r>
            <a:r>
              <a:rPr lang="en-US" dirty="0">
                <a:latin typeface="Cambria Math" panose="02040503050406030204" pitchFamily="18" charset="0"/>
                <a:ea typeface="Cambria Math" panose="02040503050406030204" pitchFamily="18" charset="0"/>
              </a:rPr>
              <a:t>b</a:t>
            </a:r>
            <a:r>
              <a:rPr lang="en-US" dirty="0"/>
              <a:t>'s and </a:t>
            </a:r>
            <a:r>
              <a:rPr lang="en-US" dirty="0">
                <a:latin typeface="Cambria Math" panose="02040503050406030204" pitchFamily="18" charset="0"/>
                <a:ea typeface="Cambria Math" panose="02040503050406030204" pitchFamily="18" charset="0"/>
              </a:rPr>
              <a:t>c</a:t>
            </a:r>
            <a:r>
              <a:rPr lang="en-US" dirty="0"/>
              <a:t>'s, and cross off one </a:t>
            </a:r>
            <a:r>
              <a:rPr lang="en-US" dirty="0">
                <a:latin typeface="Cambria Math" panose="02040503050406030204" pitchFamily="18" charset="0"/>
                <a:ea typeface="Cambria Math" panose="02040503050406030204" pitchFamily="18" charset="0"/>
              </a:rPr>
              <a:t>c</a:t>
            </a:r>
            <a:r>
              <a:rPr lang="en-US" dirty="0"/>
              <a:t> for every </a:t>
            </a:r>
            <a:r>
              <a:rPr lang="en-US" dirty="0">
                <a:latin typeface="Cambria Math" panose="02040503050406030204" pitchFamily="18" charset="0"/>
                <a:ea typeface="Cambria Math" panose="02040503050406030204" pitchFamily="18" charset="0"/>
              </a:rPr>
              <a:t>b</a:t>
            </a:r>
          </a:p>
          <a:p>
            <a:pPr lvl="2"/>
            <a:r>
              <a:rPr lang="en-US" dirty="0"/>
              <a:t>If all the </a:t>
            </a:r>
            <a:r>
              <a:rPr lang="en-US" dirty="0">
                <a:latin typeface="Cambria Math" panose="02040503050406030204" pitchFamily="18" charset="0"/>
                <a:ea typeface="Cambria Math" panose="02040503050406030204" pitchFamily="18" charset="0"/>
              </a:rPr>
              <a:t>c</a:t>
            </a:r>
            <a:r>
              <a:rPr lang="en-US" dirty="0"/>
              <a:t>'s are gone when </a:t>
            </a:r>
            <a:r>
              <a:rPr lang="en-US" dirty="0">
                <a:latin typeface="Cambria Math" panose="02040503050406030204" pitchFamily="18" charset="0"/>
                <a:ea typeface="Cambria Math" panose="02040503050406030204" pitchFamily="18" charset="0"/>
              </a:rPr>
              <a:t>b</a:t>
            </a:r>
            <a:r>
              <a:rPr lang="en-US" dirty="0"/>
              <a:t>'s remain, reject</a:t>
            </a:r>
          </a:p>
          <a:p>
            <a:pPr marL="914400" lvl="1" indent="-457200">
              <a:buFont typeface="+mj-lt"/>
              <a:buAutoNum type="arabicPeriod"/>
            </a:pPr>
            <a:r>
              <a:rPr lang="en-US" dirty="0"/>
              <a:t>Restore the crossed-out </a:t>
            </a:r>
            <a:r>
              <a:rPr lang="en-US" dirty="0">
                <a:latin typeface="Cambria Math" panose="02040503050406030204" pitchFamily="18" charset="0"/>
                <a:ea typeface="Cambria Math" panose="02040503050406030204" pitchFamily="18" charset="0"/>
              </a:rPr>
              <a:t>b</a:t>
            </a:r>
            <a:r>
              <a:rPr lang="en-US" dirty="0"/>
              <a:t>'s</a:t>
            </a:r>
          </a:p>
          <a:p>
            <a:pPr marL="914400" lvl="1" indent="-457200">
              <a:buFont typeface="+mj-lt"/>
              <a:buAutoNum type="arabicPeriod"/>
            </a:pPr>
            <a:r>
              <a:rPr lang="en-US" dirty="0"/>
              <a:t>Check if there are additional </a:t>
            </a:r>
            <a:r>
              <a:rPr lang="en-US" dirty="0">
                <a:latin typeface="Cambria Math" panose="02040503050406030204" pitchFamily="18" charset="0"/>
                <a:ea typeface="Cambria Math" panose="02040503050406030204" pitchFamily="18" charset="0"/>
              </a:rPr>
              <a:t>a</a:t>
            </a:r>
            <a:r>
              <a:rPr lang="en-US" dirty="0"/>
              <a:t>'s</a:t>
            </a:r>
          </a:p>
          <a:p>
            <a:pPr lvl="2"/>
            <a:r>
              <a:rPr lang="en-US" dirty="0"/>
              <a:t>If all </a:t>
            </a:r>
            <a:r>
              <a:rPr lang="en-US" dirty="0">
                <a:latin typeface="Cambria Math" panose="02040503050406030204" pitchFamily="18" charset="0"/>
                <a:ea typeface="Cambria Math" panose="02040503050406030204" pitchFamily="18" charset="0"/>
              </a:rPr>
              <a:t>a</a:t>
            </a:r>
            <a:r>
              <a:rPr lang="en-US" dirty="0"/>
              <a:t>'s have been crossed out, and there are additional </a:t>
            </a:r>
            <a:r>
              <a:rPr lang="en-US" dirty="0">
                <a:latin typeface="Cambria Math" panose="02040503050406030204" pitchFamily="18" charset="0"/>
                <a:ea typeface="Cambria Math" panose="02040503050406030204" pitchFamily="18" charset="0"/>
              </a:rPr>
              <a:t>c</a:t>
            </a:r>
            <a:r>
              <a:rPr lang="en-US" dirty="0"/>
              <a:t>'s, reject</a:t>
            </a:r>
          </a:p>
          <a:p>
            <a:pPr lvl="2"/>
            <a:r>
              <a:rPr lang="en-US" dirty="0"/>
              <a:t>If all </a:t>
            </a:r>
            <a:r>
              <a:rPr lang="en-US" dirty="0">
                <a:latin typeface="Cambria Math" panose="02040503050406030204" pitchFamily="18" charset="0"/>
                <a:ea typeface="Cambria Math" panose="02040503050406030204" pitchFamily="18" charset="0"/>
              </a:rPr>
              <a:t>a</a:t>
            </a:r>
            <a:r>
              <a:rPr lang="en-US" dirty="0"/>
              <a:t>'s have been crossed out, and there are no additional </a:t>
            </a:r>
            <a:r>
              <a:rPr lang="en-US" dirty="0">
                <a:latin typeface="Cambria Math" panose="02040503050406030204" pitchFamily="18" charset="0"/>
                <a:ea typeface="Cambria Math" panose="02040503050406030204" pitchFamily="18" charset="0"/>
              </a:rPr>
              <a:t>c</a:t>
            </a:r>
            <a:r>
              <a:rPr lang="en-US" dirty="0"/>
              <a:t>'s, accept</a:t>
            </a:r>
          </a:p>
          <a:p>
            <a:pPr lvl="2"/>
            <a:r>
              <a:rPr lang="en-US" dirty="0"/>
              <a:t>If there are remaining </a:t>
            </a:r>
            <a:r>
              <a:rPr lang="en-US" dirty="0">
                <a:latin typeface="Cambria Math" panose="02040503050406030204" pitchFamily="18" charset="0"/>
                <a:ea typeface="Cambria Math" panose="02040503050406030204" pitchFamily="18" charset="0"/>
              </a:rPr>
              <a:t>a</a:t>
            </a:r>
            <a:r>
              <a:rPr lang="en-US" dirty="0"/>
              <a:t>'s, return to stage 3</a:t>
            </a:r>
          </a:p>
        </p:txBody>
      </p:sp>
    </p:spTree>
    <p:extLst>
      <p:ext uri="{BB962C8B-B14F-4D97-AF65-F5344CB8AC3E}">
        <p14:creationId xmlns:p14="http://schemas.microsoft.com/office/powerpoint/2010/main" val="3583927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0BB2-C9E9-448D-BCF8-F811F296E1A6}"/>
              </a:ext>
            </a:extLst>
          </p:cNvPr>
          <p:cNvSpPr>
            <a:spLocks noGrp="1"/>
          </p:cNvSpPr>
          <p:nvPr>
            <p:ph type="title"/>
          </p:nvPr>
        </p:nvSpPr>
        <p:spPr/>
        <p:txBody>
          <a:bodyPr/>
          <a:lstStyle/>
          <a:p>
            <a:r>
              <a:rPr lang="en-US" dirty="0"/>
              <a:t>Marking Symbols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ADE348-09FB-4C37-A69E-F180D7B8A3DD}"/>
                  </a:ext>
                </a:extLst>
              </p:cNvPr>
              <p:cNvSpPr>
                <a:spLocks noGrp="1"/>
              </p:cNvSpPr>
              <p:nvPr>
                <p:ph idx="1"/>
              </p:nvPr>
            </p:nvSpPr>
            <p:spPr/>
            <p:txBody>
              <a:bodyPr>
                <a:normAutofit fontScale="62500" lnSpcReduction="20000"/>
              </a:bodyPr>
              <a:lstStyle/>
              <a:p>
                <a:r>
                  <a:rPr lang="en-US" dirty="0"/>
                  <a:t>In our previous two examples, we were able to find the left side of the tape by modifying the first character</a:t>
                </a:r>
              </a:p>
              <a:p>
                <a:r>
                  <a:rPr lang="en-US" dirty="0"/>
                  <a:t>Since the first character was always a 0 in the first example, and always an a in the second example, we didn't lose any information</a:t>
                </a:r>
              </a:p>
              <a:p>
                <a:r>
                  <a:rPr lang="en-US" dirty="0"/>
                  <a:t>For many examples, we want to mark a symbol in such a way as to find that location later, without forgetting what symbol it was</a:t>
                </a:r>
              </a:p>
              <a:p>
                <a:r>
                  <a:rPr lang="en-US" dirty="0"/>
                  <a:t>The textbook will often refer to this as placing a </a:t>
                </a:r>
                <a:r>
                  <a:rPr lang="en-US" i="1" dirty="0"/>
                  <a:t>mark</a:t>
                </a:r>
                <a:r>
                  <a:rPr lang="en-US" dirty="0"/>
                  <a:t> over the symbol, or </a:t>
                </a:r>
                <a:r>
                  <a:rPr lang="en-US" i="1" dirty="0"/>
                  <a:t>marking</a:t>
                </a:r>
                <a:r>
                  <a:rPr lang="en-US" dirty="0"/>
                  <a:t> the symbol (which, of course, is not something a Turing machine can actually do)</a:t>
                </a:r>
              </a:p>
              <a:p>
                <a:r>
                  <a:rPr lang="en-US" dirty="0"/>
                  <a:t>The way this works is that the alphabet of the Turing machine is expanded to contain what we can think of as two versions of every symbol</a:t>
                </a:r>
              </a:p>
              <a:p>
                <a:pPr lvl="1"/>
                <a:r>
                  <a:rPr lang="en-US" dirty="0"/>
                  <a:t>One of the symbol is marked, and the other is not</a:t>
                </a:r>
              </a:p>
              <a:p>
                <a:pPr lvl="1"/>
                <a:r>
                  <a:rPr lang="en-US" dirty="0"/>
                  <a:t>For example, if one symbol in the alphabet is #, we can think of the other as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m:t>
                        </m:r>
                      </m:e>
                    </m:acc>
                  </m:oMath>
                </a14:m>
                <a:endParaRPr lang="en-US" dirty="0"/>
              </a:p>
              <a:p>
                <a:r>
                  <a:rPr lang="en-US" dirty="0"/>
                  <a:t>The transitions of the Turing machine can be set up such that we can find the marked version of a symbol</a:t>
                </a:r>
              </a:p>
              <a:p>
                <a:r>
                  <a:rPr lang="en-US" dirty="0"/>
                  <a:t>Later, we can overwrite the marked symbol with the original symbol to unmark it</a:t>
                </a:r>
              </a:p>
              <a:p>
                <a:r>
                  <a:rPr lang="en-US" dirty="0"/>
                  <a:t>With this understanding, we can describe Turing machines as if they have the ability to mark symbols, and to find the marked symbols later (generally to return to some marked position in the input)</a:t>
                </a:r>
              </a:p>
              <a:p>
                <a:r>
                  <a:rPr lang="en-US" dirty="0"/>
                  <a:t>This will come in handy in some future examples, including the next one</a:t>
                </a:r>
              </a:p>
            </p:txBody>
          </p:sp>
        </mc:Choice>
        <mc:Fallback xmlns="">
          <p:sp>
            <p:nvSpPr>
              <p:cNvPr id="3" name="Content Placeholder 2">
                <a:extLst>
                  <a:ext uri="{FF2B5EF4-FFF2-40B4-BE49-F238E27FC236}">
                    <a16:creationId xmlns:a16="http://schemas.microsoft.com/office/drawing/2014/main" id="{FEADE348-09FB-4C37-A69E-F180D7B8A3DD}"/>
                  </a:ext>
                </a:extLst>
              </p:cNvPr>
              <p:cNvSpPr>
                <a:spLocks noGrp="1" noRot="1" noChangeAspect="1" noMove="1" noResize="1" noEditPoints="1" noAdjustHandles="1" noChangeArrowheads="1" noChangeShapeType="1" noTextEdit="1"/>
              </p:cNvSpPr>
              <p:nvPr>
                <p:ph idx="1"/>
              </p:nvPr>
            </p:nvSpPr>
            <p:spPr>
              <a:blipFill>
                <a:blip r:embed="rId2"/>
                <a:stretch>
                  <a:fillRect l="-406" t="-2241" r="-638" b="-140"/>
                </a:stretch>
              </a:blipFill>
            </p:spPr>
            <p:txBody>
              <a:bodyPr/>
              <a:lstStyle/>
              <a:p>
                <a:r>
                  <a:rPr lang="en-US">
                    <a:noFill/>
                  </a:rPr>
                  <a:t> </a:t>
                </a:r>
              </a:p>
            </p:txBody>
          </p:sp>
        </mc:Fallback>
      </mc:AlternateContent>
    </p:spTree>
    <p:extLst>
      <p:ext uri="{BB962C8B-B14F-4D97-AF65-F5344CB8AC3E}">
        <p14:creationId xmlns:p14="http://schemas.microsoft.com/office/powerpoint/2010/main" val="883121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DBBF2-6D3F-482A-8793-DD338A235B85}"/>
              </a:ext>
            </a:extLst>
          </p:cNvPr>
          <p:cNvSpPr>
            <a:spLocks noGrp="1"/>
          </p:cNvSpPr>
          <p:nvPr>
            <p:ph type="title"/>
          </p:nvPr>
        </p:nvSpPr>
        <p:spPr/>
        <p:txBody>
          <a:bodyPr/>
          <a:lstStyle/>
          <a:p>
            <a:r>
              <a:rPr lang="en-US" dirty="0"/>
              <a:t>Turing-Decidable Language: Example 3</a:t>
            </a:r>
          </a:p>
        </p:txBody>
      </p:sp>
      <p:sp>
        <p:nvSpPr>
          <p:cNvPr id="3" name="Content Placeholder 2">
            <a:extLst>
              <a:ext uri="{FF2B5EF4-FFF2-40B4-BE49-F238E27FC236}">
                <a16:creationId xmlns:a16="http://schemas.microsoft.com/office/drawing/2014/main" id="{C4F9A1D5-A78F-4ECC-99EF-2679349F5FA3}"/>
              </a:ext>
            </a:extLst>
          </p:cNvPr>
          <p:cNvSpPr>
            <a:spLocks noGrp="1"/>
          </p:cNvSpPr>
          <p:nvPr>
            <p:ph idx="1"/>
          </p:nvPr>
        </p:nvSpPr>
        <p:spPr/>
        <p:txBody>
          <a:bodyPr>
            <a:normAutofit fontScale="85000" lnSpcReduction="20000"/>
          </a:bodyPr>
          <a:lstStyle/>
          <a:p>
            <a:r>
              <a:rPr lang="en-US" dirty="0"/>
              <a:t>Our second example of a decider will be a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4</a:t>
            </a:r>
            <a:r>
              <a:rPr lang="en-US" dirty="0"/>
              <a:t> that decides the language </a:t>
            </a:r>
            <a:r>
              <a:rPr lang="en-US" dirty="0">
                <a:latin typeface="Cambria Math" panose="02040503050406030204" pitchFamily="18" charset="0"/>
                <a:ea typeface="Cambria Math" panose="02040503050406030204" pitchFamily="18" charset="0"/>
              </a:rPr>
              <a:t>E = {#x</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 | each x</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{0,1}</a:t>
            </a:r>
            <a:r>
              <a:rPr lang="en-US" baseline="30000"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for each </a:t>
            </a:r>
            <a:r>
              <a:rPr lang="en-US" dirty="0">
                <a:latin typeface="Cambria Math" panose="02040503050406030204" pitchFamily="18" charset="0"/>
                <a:ea typeface="Cambria Math" panose="02040503050406030204" pitchFamily="18" charset="0"/>
              </a:rPr>
              <a:t>i ≠ j}</a:t>
            </a:r>
          </a:p>
          <a:p>
            <a:r>
              <a:rPr lang="en-US" dirty="0">
                <a:ea typeface="Cambria Math" panose="02040503050406030204" pitchFamily="18" charset="0"/>
              </a:rPr>
              <a:t>The textbook refers to this as the "element distinctness problem";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4</a:t>
            </a:r>
            <a:r>
              <a:rPr lang="en-US" dirty="0">
                <a:ea typeface="Cambria Math" panose="02040503050406030204" pitchFamily="18" charset="0"/>
              </a:rPr>
              <a:t> accepts an input if and only iff all the substrings are different</a:t>
            </a:r>
          </a:p>
          <a:p>
            <a:r>
              <a:rPr lang="en-US" dirty="0">
                <a:ea typeface="Cambria Math" panose="02040503050406030204" pitchFamily="18" charset="0"/>
              </a:rPr>
              <a:t>I'll list the steps of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4</a:t>
            </a:r>
            <a:r>
              <a:rPr lang="en-US" dirty="0">
                <a:ea typeface="Cambria Math" panose="02040503050406030204" pitchFamily="18" charset="0"/>
              </a:rPr>
              <a:t> (still casual) on the next slide</a:t>
            </a:r>
          </a:p>
          <a:p>
            <a:r>
              <a:rPr lang="en-US" dirty="0">
                <a:ea typeface="Cambria Math" panose="02040503050406030204" pitchFamily="18" charset="0"/>
              </a:rPr>
              <a:t>Here, I'll describe the high-level idea</a:t>
            </a:r>
          </a:p>
          <a:p>
            <a:r>
              <a:rPr lang="en-US" dirty="0">
                <a:ea typeface="Cambria Math" panose="02040503050406030204" pitchFamily="18" charset="0"/>
              </a:rPr>
              <a:t>First, compare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then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3</a:t>
            </a:r>
            <a:r>
              <a:rPr lang="en-US" dirty="0">
                <a:ea typeface="Cambria Math" panose="02040503050406030204" pitchFamily="18" charset="0"/>
              </a:rPr>
              <a:t>, etc. until it is compared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l</a:t>
            </a:r>
          </a:p>
          <a:p>
            <a:r>
              <a:rPr lang="en-US" dirty="0">
                <a:ea typeface="Cambria Math" panose="02040503050406030204" pitchFamily="18" charset="0"/>
              </a:rPr>
              <a:t>If any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with </a:t>
            </a:r>
            <a:r>
              <a:rPr lang="en-US" dirty="0">
                <a:latin typeface="Cambria Math" panose="02040503050406030204" pitchFamily="18" charset="0"/>
                <a:ea typeface="Cambria Math" panose="02040503050406030204" pitchFamily="18" charset="0"/>
              </a:rPr>
              <a:t>i &gt; 1</a:t>
            </a:r>
            <a:r>
              <a:rPr lang="en-US" dirty="0">
                <a:ea typeface="Cambria Math" panose="02040503050406030204" pitchFamily="18" charset="0"/>
              </a:rPr>
              <a:t> matches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reject</a:t>
            </a:r>
          </a:p>
          <a:p>
            <a:r>
              <a:rPr lang="en-US" dirty="0">
                <a:ea typeface="Cambria Math" panose="02040503050406030204" pitchFamily="18" charset="0"/>
              </a:rPr>
              <a:t>Then, compare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3</a:t>
            </a:r>
            <a:r>
              <a:rPr lang="en-US" dirty="0">
                <a:ea typeface="Cambria Math" panose="02040503050406030204" pitchFamily="18" charset="0"/>
              </a:rPr>
              <a:t>, then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4</a:t>
            </a:r>
            <a:r>
              <a:rPr lang="en-US" dirty="0">
                <a:ea typeface="Cambria Math" panose="02040503050406030204" pitchFamily="18" charset="0"/>
              </a:rPr>
              <a:t>, etc. until it is compared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l</a:t>
            </a:r>
          </a:p>
          <a:p>
            <a:r>
              <a:rPr lang="en-US" dirty="0">
                <a:ea typeface="Cambria Math" panose="02040503050406030204" pitchFamily="18" charset="0"/>
              </a:rPr>
              <a:t>If any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with </a:t>
            </a:r>
            <a:r>
              <a:rPr lang="en-US" dirty="0">
                <a:latin typeface="Cambria Math" panose="02040503050406030204" pitchFamily="18" charset="0"/>
                <a:ea typeface="Cambria Math" panose="02040503050406030204" pitchFamily="18" charset="0"/>
              </a:rPr>
              <a:t>i &gt; 2</a:t>
            </a:r>
            <a:r>
              <a:rPr lang="en-US" dirty="0">
                <a:ea typeface="Cambria Math" panose="02040503050406030204" pitchFamily="18" charset="0"/>
              </a:rPr>
              <a:t> matches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reject</a:t>
            </a:r>
          </a:p>
          <a:p>
            <a:r>
              <a:rPr lang="en-US" dirty="0">
                <a:ea typeface="Cambria Math" panose="02040503050406030204" pitchFamily="18" charset="0"/>
              </a:rPr>
              <a:t>Continue in this manner until every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ea typeface="Cambria Math" panose="02040503050406030204" pitchFamily="18" charset="0"/>
              </a:rPr>
              <a:t> has been compared with each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to its right</a:t>
            </a:r>
          </a:p>
          <a:p>
            <a:r>
              <a:rPr lang="en-US" dirty="0">
                <a:ea typeface="Cambria Math" panose="02040503050406030204" pitchFamily="18" charset="0"/>
              </a:rPr>
              <a:t>If not duplicate is found, accept</a:t>
            </a:r>
          </a:p>
        </p:txBody>
      </p:sp>
    </p:spTree>
    <p:extLst>
      <p:ext uri="{BB962C8B-B14F-4D97-AF65-F5344CB8AC3E}">
        <p14:creationId xmlns:p14="http://schemas.microsoft.com/office/powerpoint/2010/main" val="1048250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0BFE-4A3B-4C27-8657-6509302D9E87}"/>
              </a:ext>
            </a:extLst>
          </p:cNvPr>
          <p:cNvSpPr>
            <a:spLocks noGrp="1"/>
          </p:cNvSpPr>
          <p:nvPr>
            <p:ph type="title"/>
          </p:nvPr>
        </p:nvSpPr>
        <p:spPr/>
        <p:txBody>
          <a:bodyPr/>
          <a:lstStyle/>
          <a:p>
            <a:r>
              <a:rPr lang="en-US" dirty="0"/>
              <a:t>The Steps of M</a:t>
            </a:r>
            <a:r>
              <a:rPr lang="en-US" baseline="-25000" dirty="0"/>
              <a:t>4</a:t>
            </a:r>
          </a:p>
        </p:txBody>
      </p:sp>
      <p:sp>
        <p:nvSpPr>
          <p:cNvPr id="3" name="Content Placeholder 2">
            <a:extLst>
              <a:ext uri="{FF2B5EF4-FFF2-40B4-BE49-F238E27FC236}">
                <a16:creationId xmlns:a16="http://schemas.microsoft.com/office/drawing/2014/main" id="{D0A0C4E6-FB7D-45B1-8F01-0FC3875153E0}"/>
              </a:ext>
            </a:extLst>
          </p:cNvPr>
          <p:cNvSpPr>
            <a:spLocks noGrp="1"/>
          </p:cNvSpPr>
          <p:nvPr>
            <p:ph idx="1"/>
          </p:nvPr>
        </p:nvSpPr>
        <p:spPr/>
        <p:txBody>
          <a:bodyPr>
            <a:normAutofit fontScale="77500" lnSpcReduction="20000"/>
          </a:bodyPr>
          <a:lstStyle/>
          <a:p>
            <a:r>
              <a:rPr lang="en-US" dirty="0">
                <a:latin typeface="Cambria Math" panose="02040503050406030204" pitchFamily="18" charset="0"/>
                <a:ea typeface="Cambria Math" panose="02040503050406030204" pitchFamily="18" charset="0"/>
              </a:rPr>
              <a:t>Casually speaking, M</a:t>
            </a:r>
            <a:r>
              <a:rPr lang="en-US" baseline="-25000" dirty="0">
                <a:latin typeface="Cambria Math" panose="02040503050406030204" pitchFamily="18" charset="0"/>
                <a:ea typeface="Cambria Math" panose="02040503050406030204" pitchFamily="18" charset="0"/>
              </a:rPr>
              <a:t>4</a:t>
            </a:r>
            <a:r>
              <a:rPr lang="en-US" dirty="0"/>
              <a:t> processes its input, </a:t>
            </a:r>
            <a:r>
              <a:rPr lang="en-US" dirty="0">
                <a:latin typeface="Cambria Math" panose="02040503050406030204" pitchFamily="18" charset="0"/>
                <a:ea typeface="Cambria Math" panose="02040503050406030204" pitchFamily="18" charset="0"/>
              </a:rPr>
              <a:t>w</a:t>
            </a:r>
            <a:r>
              <a:rPr lang="en-US" dirty="0"/>
              <a:t>, as follows (I'm again wording this a bit differently than the textbook):</a:t>
            </a:r>
          </a:p>
          <a:p>
            <a:pPr marL="914400" lvl="1" indent="-457200">
              <a:buFont typeface="+mj-lt"/>
              <a:buAutoNum type="arabicPeriod"/>
            </a:pPr>
            <a:r>
              <a:rPr lang="en-US" dirty="0"/>
              <a:t>Place a mark on the top of the leftmost tape symbol (as explained on a previous slide)</a:t>
            </a:r>
          </a:p>
          <a:p>
            <a:pPr lvl="2"/>
            <a:r>
              <a:rPr lang="en-US" dirty="0"/>
              <a:t>If this symbol was a blank, accept (assuming the empty string is a valid member of E)</a:t>
            </a:r>
          </a:p>
          <a:p>
            <a:pPr lvl="2"/>
            <a:r>
              <a:rPr lang="en-US" dirty="0"/>
              <a:t>Otherwise, if this symbol not a #, reject (it means the input has an improper format)</a:t>
            </a:r>
          </a:p>
          <a:p>
            <a:pPr marL="914400" lvl="1" indent="-457200">
              <a:buFont typeface="+mj-lt"/>
              <a:buAutoNum type="arabicPeriod"/>
            </a:pPr>
            <a:r>
              <a:rPr lang="en-US" dirty="0"/>
              <a:t>Scan right to the next #</a:t>
            </a:r>
          </a:p>
          <a:p>
            <a:pPr lvl="2"/>
            <a:r>
              <a:rPr lang="en-US" dirty="0"/>
              <a:t>If a second # is found, put a second mark on top of it</a:t>
            </a:r>
          </a:p>
          <a:p>
            <a:pPr lvl="2"/>
            <a:r>
              <a:rPr lang="en-US" dirty="0"/>
              <a:t>If there is no second #, and a blank is encountered, accept</a:t>
            </a:r>
          </a:p>
          <a:p>
            <a:pPr lvl="3"/>
            <a:r>
              <a:rPr lang="en-US" sz="1900" dirty="0"/>
              <a:t>In the textbook's solution, this means that there is x</a:t>
            </a:r>
            <a:r>
              <a:rPr lang="en-US" sz="1900" baseline="-25000" dirty="0"/>
              <a:t>1</a:t>
            </a:r>
            <a:r>
              <a:rPr lang="en-US" sz="1900" dirty="0"/>
              <a:t> and no x</a:t>
            </a:r>
            <a:r>
              <a:rPr lang="en-US" sz="1900" baseline="-25000" dirty="0"/>
              <a:t>2</a:t>
            </a:r>
            <a:r>
              <a:rPr lang="en-US" sz="1900" dirty="0"/>
              <a:t>, which is valid</a:t>
            </a:r>
          </a:p>
          <a:p>
            <a:pPr lvl="3"/>
            <a:r>
              <a:rPr lang="en-US" sz="1900" dirty="0"/>
              <a:t>In my solution, this means that the leftmost mark has moved to x</a:t>
            </a:r>
            <a:r>
              <a:rPr lang="en-US" sz="1900" baseline="-25000" dirty="0"/>
              <a:t>l</a:t>
            </a:r>
            <a:r>
              <a:rPr lang="en-US" sz="1900" dirty="0"/>
              <a:t>, and no duplicate strings have been found</a:t>
            </a:r>
          </a:p>
          <a:p>
            <a:pPr marL="914400" lvl="1" indent="-457200">
              <a:buFont typeface="+mj-lt"/>
              <a:buAutoNum type="arabicPeriod"/>
            </a:pPr>
            <a:r>
              <a:rPr lang="en-US" dirty="0"/>
              <a:t>Zig-zag back and forth between the two strings to the right of the two marked #'s</a:t>
            </a:r>
          </a:p>
          <a:p>
            <a:pPr lvl="2"/>
            <a:r>
              <a:rPr lang="en-US" dirty="0"/>
              <a:t>If they are equal, reject</a:t>
            </a:r>
          </a:p>
          <a:p>
            <a:pPr lvl="2"/>
            <a:r>
              <a:rPr lang="en-US" dirty="0"/>
              <a:t>The book doesn't explain the details of how to check this, but it also relies on marking, so we can compare the left-most unmarked bit (or more generally, symbol) of each substring, without losing any information</a:t>
            </a:r>
          </a:p>
          <a:p>
            <a:pPr marL="914400" lvl="1" indent="-457200">
              <a:buFont typeface="+mj-lt"/>
              <a:buAutoNum type="arabicPeriod"/>
            </a:pPr>
            <a:r>
              <a:rPr lang="en-US" dirty="0"/>
              <a:t>Move the rightmost of the two marks to the next # to its right</a:t>
            </a:r>
          </a:p>
          <a:p>
            <a:pPr lvl="2"/>
            <a:r>
              <a:rPr lang="en-US" dirty="0"/>
              <a:t>If there is no # to the right of the rightmost mark, then move the leftmost of the two marks to its right and return to stage 2 (the book describes this differently, but I'm somewhat confident this is equivalent)</a:t>
            </a:r>
          </a:p>
          <a:p>
            <a:pPr lvl="2"/>
            <a:r>
              <a:rPr lang="en-US" dirty="0"/>
              <a:t>If the rightmost mark is successfully moved right, then return to state 3</a:t>
            </a:r>
          </a:p>
          <a:p>
            <a:endParaRPr lang="en-US" dirty="0"/>
          </a:p>
        </p:txBody>
      </p:sp>
    </p:spTree>
    <p:extLst>
      <p:ext uri="{BB962C8B-B14F-4D97-AF65-F5344CB8AC3E}">
        <p14:creationId xmlns:p14="http://schemas.microsoft.com/office/powerpoint/2010/main" val="2415626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1EE0D-D865-417B-9135-59109206B7B8}"/>
              </a:ext>
            </a:extLst>
          </p:cNvPr>
          <p:cNvSpPr>
            <a:spLocks noGrp="1"/>
          </p:cNvSpPr>
          <p:nvPr>
            <p:ph type="title"/>
          </p:nvPr>
        </p:nvSpPr>
        <p:spPr/>
        <p:txBody>
          <a:bodyPr/>
          <a:lstStyle/>
          <a:p>
            <a:r>
              <a:rPr lang="en-US" dirty="0"/>
              <a:t>Variations of Turing Machines</a:t>
            </a:r>
          </a:p>
        </p:txBody>
      </p:sp>
      <p:sp>
        <p:nvSpPr>
          <p:cNvPr id="3" name="Content Placeholder 2">
            <a:extLst>
              <a:ext uri="{FF2B5EF4-FFF2-40B4-BE49-F238E27FC236}">
                <a16:creationId xmlns:a16="http://schemas.microsoft.com/office/drawing/2014/main" id="{075D7510-CBD9-4498-B807-DFD349B535DB}"/>
              </a:ext>
            </a:extLst>
          </p:cNvPr>
          <p:cNvSpPr>
            <a:spLocks noGrp="1"/>
          </p:cNvSpPr>
          <p:nvPr>
            <p:ph idx="1"/>
          </p:nvPr>
        </p:nvSpPr>
        <p:spPr/>
        <p:txBody>
          <a:bodyPr>
            <a:normAutofit fontScale="70000" lnSpcReduction="20000"/>
          </a:bodyPr>
          <a:lstStyle/>
          <a:p>
            <a:r>
              <a:rPr lang="en-US" dirty="0"/>
              <a:t>We already discussed differences between our textbook's definition of Turing machines and what we learned in DSA 2</a:t>
            </a:r>
          </a:p>
          <a:p>
            <a:r>
              <a:rPr lang="en-US" dirty="0"/>
              <a:t>In general, different sources define Turing machines differently</a:t>
            </a:r>
          </a:p>
          <a:p>
            <a:r>
              <a:rPr lang="en-US" dirty="0"/>
              <a:t>This is OK, because all reasonable definitions of the formalism are equal in power</a:t>
            </a:r>
          </a:p>
          <a:p>
            <a:r>
              <a:rPr lang="en-US" dirty="0"/>
              <a:t>One simple variation, for example, is that some definitions allow transitions that keep the read-write head still</a:t>
            </a:r>
          </a:p>
          <a:p>
            <a:r>
              <a:rPr lang="en-US" dirty="0"/>
              <a:t>The transition function would then be defined as</a:t>
            </a:r>
            <a:r>
              <a:rPr lang="el-GR" dirty="0">
                <a:latin typeface="Cambria Math" panose="02040503050406030204" pitchFamily="18" charset="0"/>
                <a:ea typeface="Cambria Math" panose="02040503050406030204" pitchFamily="18" charset="0"/>
              </a:rPr>
              <a:t> 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dirty="0">
                <a:effectLst/>
                <a:latin typeface="Cambria Math" panose="02040503050406030204" pitchFamily="18" charset="0"/>
                <a:ea typeface="Calibri" panose="020F0502020204030204" pitchFamily="34" charset="0"/>
                <a:cs typeface="Cambria Math" panose="02040503050406030204" pitchFamily="18" charset="0"/>
              </a:rPr>
              <a:t> → Q x</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 x {L, R, S}</a:t>
            </a:r>
          </a:p>
          <a:p>
            <a:r>
              <a:rPr lang="en-US" dirty="0"/>
              <a:t>A Turing machine without the ability to stay still can easily simulate one that has it</a:t>
            </a:r>
          </a:p>
          <a:p>
            <a:r>
              <a:rPr lang="en-US" dirty="0"/>
              <a:t>For each transition that stays still, the Turing machine without this ability would instead move right, followed by another transition that moves left</a:t>
            </a:r>
          </a:p>
          <a:p>
            <a:r>
              <a:rPr lang="en-US" dirty="0"/>
              <a:t>The textbook doesn't fully explain this; it potentially involves a lot of extra states and rules</a:t>
            </a:r>
          </a:p>
          <a:p>
            <a:pPr lvl="1"/>
            <a:r>
              <a:rPr lang="en-US" dirty="0"/>
              <a:t>Suppose in the simulated Turing machine,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a)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b, S)</a:t>
            </a:r>
          </a:p>
          <a:p>
            <a:pPr lvl="1"/>
            <a:r>
              <a:rPr lang="en-US" dirty="0">
                <a:ea typeface="Cambria Math" panose="02040503050406030204" pitchFamily="18" charset="0"/>
              </a:rPr>
              <a:t>Then, in the simulating Turing machine,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a)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b, R)</a:t>
            </a:r>
            <a:endParaRPr lang="en-US" dirty="0">
              <a:ea typeface="Cambria Math" panose="02040503050406030204" pitchFamily="18" charset="0"/>
            </a:endParaRPr>
          </a:p>
          <a:p>
            <a:pPr lvl="1"/>
            <a:r>
              <a:rPr lang="en-US" dirty="0">
                <a:ea typeface="Cambria Math" panose="02040503050406030204" pitchFamily="18" charset="0"/>
              </a:rPr>
              <a:t>Also, in the simulating Turing machine, for every tape symbol s, we need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s) =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s, L)</a:t>
            </a:r>
            <a:endParaRPr lang="en-US" dirty="0">
              <a:ea typeface="Cambria Math" panose="02040503050406030204" pitchFamily="18" charset="0"/>
            </a:endParaRPr>
          </a:p>
          <a:p>
            <a:pPr lvl="1"/>
            <a:endParaRPr lang="en-US" dirty="0"/>
          </a:p>
        </p:txBody>
      </p:sp>
    </p:spTree>
    <p:extLst>
      <p:ext uri="{BB962C8B-B14F-4D97-AF65-F5344CB8AC3E}">
        <p14:creationId xmlns:p14="http://schemas.microsoft.com/office/powerpoint/2010/main" val="876658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DE0DC-3ACA-41F4-8745-7213B4E23BC0}"/>
              </a:ext>
            </a:extLst>
          </p:cNvPr>
          <p:cNvSpPr>
            <a:spLocks noGrp="1"/>
          </p:cNvSpPr>
          <p:nvPr>
            <p:ph type="title"/>
          </p:nvPr>
        </p:nvSpPr>
        <p:spPr/>
        <p:txBody>
          <a:bodyPr/>
          <a:lstStyle/>
          <a:p>
            <a:r>
              <a:rPr lang="en-US" dirty="0"/>
              <a:t>Multi-tape Turing Machines</a:t>
            </a:r>
          </a:p>
        </p:txBody>
      </p:sp>
      <p:sp>
        <p:nvSpPr>
          <p:cNvPr id="3" name="Content Placeholder 2">
            <a:extLst>
              <a:ext uri="{FF2B5EF4-FFF2-40B4-BE49-F238E27FC236}">
                <a16:creationId xmlns:a16="http://schemas.microsoft.com/office/drawing/2014/main" id="{4606CEB2-8BFE-4C31-BD46-EB16CAC664E9}"/>
              </a:ext>
            </a:extLst>
          </p:cNvPr>
          <p:cNvSpPr>
            <a:spLocks noGrp="1"/>
          </p:cNvSpPr>
          <p:nvPr>
            <p:ph idx="1"/>
          </p:nvPr>
        </p:nvSpPr>
        <p:spPr/>
        <p:txBody>
          <a:bodyPr>
            <a:normAutofit fontScale="70000" lnSpcReduction="20000"/>
          </a:bodyPr>
          <a:lstStyle/>
          <a:p>
            <a:r>
              <a:rPr lang="en-US" dirty="0"/>
              <a:t>One commonly discussed variation of a Turing machine is a </a:t>
            </a:r>
            <a:r>
              <a:rPr lang="en-US" b="1" dirty="0"/>
              <a:t>multi-tape Turing machine</a:t>
            </a:r>
            <a:r>
              <a:rPr lang="en-US" dirty="0"/>
              <a:t> (the book considers "multitape" to be a single word without a dash)</a:t>
            </a:r>
            <a:endParaRPr lang="en-US" b="1" dirty="0"/>
          </a:p>
          <a:p>
            <a:r>
              <a:rPr lang="en-US" dirty="0"/>
              <a:t>For example, the Arora and Barak book discuss a Turing machine where three tapes are used as a read-only input tape, a work tape, and an output tape</a:t>
            </a:r>
          </a:p>
          <a:p>
            <a:r>
              <a:rPr lang="en-US" dirty="0"/>
              <a:t>They also discuss a general k-tape Turing machine, and how such a Turing machine can be simulated by a single-tape Turing machine</a:t>
            </a:r>
          </a:p>
          <a:p>
            <a:r>
              <a:rPr lang="en-US" dirty="0"/>
              <a:t>Their proof is a bit different than the version in our textbook</a:t>
            </a:r>
          </a:p>
          <a:p>
            <a:r>
              <a:rPr lang="en-US" dirty="0"/>
              <a:t>We will consider Turing machines that have k tapes, each with its own read-write head that can move left or right or stay still</a:t>
            </a:r>
          </a:p>
          <a:p>
            <a:r>
              <a:rPr lang="en-US" dirty="0"/>
              <a:t>Then, the form of the transition function would be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baseline="30000" dirty="0">
                <a:latin typeface="Cambria Math" panose="02040503050406030204" pitchFamily="18" charset="0"/>
                <a:ea typeface="Cambria Math" panose="02040503050406030204" pitchFamily="18" charset="0"/>
              </a:rPr>
              <a:t>k</a:t>
            </a:r>
            <a:r>
              <a:rPr lang="en-US" dirty="0">
                <a:effectLst/>
                <a:latin typeface="Cambria Math" panose="02040503050406030204" pitchFamily="18" charset="0"/>
                <a:ea typeface="Calibri" panose="020F0502020204030204" pitchFamily="34" charset="0"/>
                <a:cs typeface="Cambria Math" panose="02040503050406030204" pitchFamily="18" charset="0"/>
              </a:rPr>
              <a:t> → Q x</a:t>
            </a:r>
            <a:r>
              <a:rPr lang="el-GR" dirty="0">
                <a:latin typeface="Cambria Math" panose="02040503050406030204" pitchFamily="18" charset="0"/>
                <a:ea typeface="Cambria Math" panose="02040503050406030204" pitchFamily="18" charset="0"/>
              </a:rPr>
              <a:t> Γ</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x {L, R, S}</a:t>
            </a:r>
            <a:r>
              <a:rPr lang="en-US" baseline="30000" dirty="0">
                <a:latin typeface="Cambria Math" panose="02040503050406030204" pitchFamily="18" charset="0"/>
                <a:ea typeface="Cambria Math" panose="02040503050406030204" pitchFamily="18" charset="0"/>
              </a:rPr>
              <a:t>k</a:t>
            </a:r>
          </a:p>
          <a:p>
            <a:r>
              <a:rPr lang="en-US" dirty="0"/>
              <a:t>The figure on the next slide helps to explain how a single-tape Turing machine can simulate this</a:t>
            </a:r>
          </a:p>
          <a:p>
            <a:pPr lvl="1"/>
            <a:r>
              <a:rPr lang="en-US" dirty="0"/>
              <a:t>Each tape from the original Turing machine is copied to one segment of the single-tape machine simulating it</a:t>
            </a:r>
          </a:p>
          <a:p>
            <a:pPr lvl="1"/>
            <a:r>
              <a:rPr lang="en-US" dirty="0"/>
              <a:t>The marked symbol in each segment represents the location of the corresponding read-write head</a:t>
            </a:r>
          </a:p>
          <a:p>
            <a:r>
              <a:rPr lang="en-US" dirty="0"/>
              <a:t>The slide after that explains how the simulation works; the description seems to assume that the input starts off on the first tape, and the other tapes start blank</a:t>
            </a:r>
          </a:p>
        </p:txBody>
      </p:sp>
    </p:spTree>
    <p:extLst>
      <p:ext uri="{BB962C8B-B14F-4D97-AF65-F5344CB8AC3E}">
        <p14:creationId xmlns:p14="http://schemas.microsoft.com/office/powerpoint/2010/main" val="2826256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6102-3CA7-4D06-9BE0-362EFD908CA4}"/>
              </a:ext>
            </a:extLst>
          </p:cNvPr>
          <p:cNvSpPr>
            <a:spLocks noGrp="1"/>
          </p:cNvSpPr>
          <p:nvPr>
            <p:ph type="title"/>
          </p:nvPr>
        </p:nvSpPr>
        <p:spPr/>
        <p:txBody>
          <a:bodyPr/>
          <a:lstStyle/>
          <a:p>
            <a:r>
              <a:rPr lang="en-US" dirty="0"/>
              <a:t>Simulating a 3-Tape Turing Machine Example</a:t>
            </a:r>
          </a:p>
        </p:txBody>
      </p:sp>
      <p:pic>
        <p:nvPicPr>
          <p:cNvPr id="5" name="Content Placeholder 4">
            <a:extLst>
              <a:ext uri="{FF2B5EF4-FFF2-40B4-BE49-F238E27FC236}">
                <a16:creationId xmlns:a16="http://schemas.microsoft.com/office/drawing/2014/main" id="{F453C012-439A-4E39-AD2D-23E7E8690DB8}"/>
              </a:ext>
            </a:extLst>
          </p:cNvPr>
          <p:cNvPicPr>
            <a:picLocks noGrp="1" noChangeAspect="1"/>
          </p:cNvPicPr>
          <p:nvPr>
            <p:ph idx="1"/>
          </p:nvPr>
        </p:nvPicPr>
        <p:blipFill>
          <a:blip r:embed="rId2"/>
          <a:stretch>
            <a:fillRect/>
          </a:stretch>
        </p:blipFill>
        <p:spPr>
          <a:xfrm>
            <a:off x="3190469" y="2122823"/>
            <a:ext cx="5811061" cy="3077004"/>
          </a:xfrm>
        </p:spPr>
      </p:pic>
    </p:spTree>
    <p:extLst>
      <p:ext uri="{BB962C8B-B14F-4D97-AF65-F5344CB8AC3E}">
        <p14:creationId xmlns:p14="http://schemas.microsoft.com/office/powerpoint/2010/main" val="1745656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85FEA-8E17-4115-85DB-FAA4FE7A12A7}"/>
              </a:ext>
            </a:extLst>
          </p:cNvPr>
          <p:cNvSpPr>
            <a:spLocks noGrp="1"/>
          </p:cNvSpPr>
          <p:nvPr>
            <p:ph type="title"/>
          </p:nvPr>
        </p:nvSpPr>
        <p:spPr/>
        <p:txBody>
          <a:bodyPr/>
          <a:lstStyle/>
          <a:p>
            <a:r>
              <a:rPr lang="en-US" dirty="0"/>
              <a:t>Simulating a k-Tape Turing Machine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389429-E132-4B32-B9DB-FA50C547E775}"/>
                  </a:ext>
                </a:extLst>
              </p:cNvPr>
              <p:cNvSpPr>
                <a:spLocks noGrp="1"/>
              </p:cNvSpPr>
              <p:nvPr>
                <p:ph idx="1"/>
              </p:nvPr>
            </p:nvSpPr>
            <p:spPr/>
            <p:txBody>
              <a:bodyPr>
                <a:normAutofit fontScale="70000" lnSpcReduction="20000"/>
              </a:bodyPr>
              <a:lstStyle/>
              <a:p>
                <a:r>
                  <a:rPr lang="en-US" dirty="0"/>
                  <a:t>A single-tape TM, </a:t>
                </a:r>
                <a:r>
                  <a:rPr lang="en-US" dirty="0">
                    <a:latin typeface="Cambria Math" panose="02040503050406030204" pitchFamily="18" charset="0"/>
                    <a:ea typeface="Cambria Math" panose="02040503050406030204" pitchFamily="18" charset="0"/>
                  </a:rPr>
                  <a:t>S</a:t>
                </a:r>
                <a:r>
                  <a:rPr lang="en-US" dirty="0"/>
                  <a:t>, can simulate a k-tape TM, </a:t>
                </a:r>
                <a:r>
                  <a:rPr lang="en-US" dirty="0">
                    <a:latin typeface="Cambria Math" panose="02040503050406030204" pitchFamily="18" charset="0"/>
                    <a:ea typeface="Cambria Math" panose="02040503050406030204" pitchFamily="18" charset="0"/>
                  </a:rPr>
                  <a:t>M</a:t>
                </a:r>
                <a:r>
                  <a:rPr lang="en-US" dirty="0"/>
                  <a:t>, applied to input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t>, as follows:</a:t>
                </a:r>
              </a:p>
              <a:p>
                <a:pPr marL="914400" lvl="1" indent="-457200">
                  <a:buFont typeface="+mj-lt"/>
                  <a:buAutoNum type="arabicPeriod"/>
                </a:pPr>
                <a:r>
                  <a:rPr lang="en-US" dirty="0"/>
                  <a:t>First </a:t>
                </a:r>
                <a:r>
                  <a:rPr lang="en-US" dirty="0">
                    <a:latin typeface="Cambria Math" panose="02040503050406030204" pitchFamily="18" charset="0"/>
                    <a:ea typeface="Cambria Math" panose="02040503050406030204" pitchFamily="18" charset="0"/>
                  </a:rPr>
                  <a:t>S</a:t>
                </a:r>
                <a:r>
                  <a:rPr lang="en-US" dirty="0"/>
                  <a:t> formats its tape to represent the starting content of </a:t>
                </a:r>
                <a:r>
                  <a:rPr lang="en-US" dirty="0">
                    <a:latin typeface="Cambria Math" panose="02040503050406030204" pitchFamily="18" charset="0"/>
                    <a:ea typeface="Cambria Math" panose="02040503050406030204" pitchFamily="18" charset="0"/>
                  </a:rPr>
                  <a:t>M</a:t>
                </a:r>
                <a:r>
                  <a:rPr lang="en-US" dirty="0"/>
                  <a:t>: </a:t>
                </a:r>
                <a:r>
                  <a:rPr lang="en-US" dirty="0">
                    <a:latin typeface="Cambria Math" panose="02040503050406030204" pitchFamily="18" charset="0"/>
                    <a:ea typeface="Cambria Math" panose="02040503050406030204" pitchFamily="18" charset="0"/>
                  </a:rPr>
                  <a:t>#</a:t>
                </a:r>
                <a14:m>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a:rPr lang="en-US" b="0" i="0" smtClean="0">
                                <a:latin typeface="Cambria Math" panose="02040503050406030204" pitchFamily="18" charset="0"/>
                                <a:ea typeface="Cambria Math" panose="02040503050406030204" pitchFamily="18" charset="0"/>
                              </a:rPr>
                              <m:t>1</m:t>
                            </m:r>
                          </m:sub>
                        </m:sSub>
                      </m:e>
                    </m:acc>
                  </m:oMath>
                </a14:m>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a:t>
                </a:r>
                <a14:m>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r>
                          <m:rPr>
                            <m:nor/>
                          </m:rPr>
                          <a:rPr lang="en-US">
                            <a:latin typeface="MS Gothic" panose="020B0609070205080204" pitchFamily="49" charset="-128"/>
                            <a:cs typeface="MS Gothic" panose="020B0609070205080204" pitchFamily="49" charset="-128"/>
                          </a:rPr>
                          <m:t>␣</m:t>
                        </m:r>
                      </m:e>
                    </m:acc>
                  </m:oMath>
                </a14:m>
                <a:r>
                  <a:rPr lang="en-US" dirty="0">
                    <a:latin typeface="Cambria Math" panose="02040503050406030204" pitchFamily="18" charset="0"/>
                    <a:ea typeface="Cambria Math" panose="02040503050406030204" pitchFamily="18" charset="0"/>
                  </a:rPr>
                  <a:t>#</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m:rPr>
                            <m:nor/>
                          </m:rPr>
                          <a:rPr lang="en-US">
                            <a:latin typeface="MS Gothic" panose="020B0609070205080204" pitchFamily="49" charset="-128"/>
                            <a:cs typeface="MS Gothic" panose="020B0609070205080204" pitchFamily="49" charset="-128"/>
                          </a:rPr>
                          <m:t>␣</m:t>
                        </m:r>
                      </m:e>
                    </m:acc>
                  </m:oMath>
                </a14:m>
                <a:r>
                  <a:rPr lang="en-US" dirty="0">
                    <a:latin typeface="Cambria Math" panose="02040503050406030204" pitchFamily="18" charset="0"/>
                    <a:ea typeface="Cambria Math" panose="02040503050406030204" pitchFamily="18" charset="0"/>
                  </a:rPr>
                  <a:t>#...#</a:t>
                </a:r>
              </a:p>
              <a:p>
                <a:pPr marL="914400" lvl="1" indent="-457200">
                  <a:buFont typeface="+mj-lt"/>
                  <a:buAutoNum type="arabicPeriod"/>
                </a:pPr>
                <a:r>
                  <a:rPr lang="en-US" dirty="0">
                    <a:ea typeface="Cambria Math" panose="02040503050406030204" pitchFamily="18" charset="0"/>
                  </a:rPr>
                  <a:t>S scans its tape to determine the symbols under the virtual read-write heads; a second pass is made to update the symbols appropriately</a:t>
                </a:r>
              </a:p>
              <a:p>
                <a:pPr marL="914400" lvl="1" indent="-457200">
                  <a:buFont typeface="+mj-lt"/>
                  <a:buAutoNum type="arabicPeriod"/>
                </a:pPr>
                <a:r>
                  <a:rPr lang="en-US" dirty="0">
                    <a:ea typeface="Cambria Math" panose="02040503050406030204" pitchFamily="18" charset="0"/>
                  </a:rPr>
                  <a:t>Whenever a virtual head moves right onto a </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it has moved over a blank portion of the simulated tape</a:t>
                </a:r>
              </a:p>
              <a:p>
                <a:pPr lvl="2"/>
                <a:r>
                  <a:rPr lang="en-US" sz="2100" dirty="0">
                    <a:ea typeface="Cambria Math" panose="02040503050406030204" pitchFamily="18" charset="0"/>
                  </a:rPr>
                  <a:t>The book states that in this case, "</a:t>
                </a:r>
                <a:r>
                  <a:rPr lang="en-US" sz="2100" dirty="0">
                    <a:latin typeface="Cambria Math" panose="02040503050406030204" pitchFamily="18" charset="0"/>
                    <a:ea typeface="Cambria Math" panose="02040503050406030204" pitchFamily="18" charset="0"/>
                  </a:rPr>
                  <a:t>S</a:t>
                </a:r>
                <a:r>
                  <a:rPr lang="en-US" sz="2100" dirty="0">
                    <a:ea typeface="Cambria Math" panose="02040503050406030204" pitchFamily="18" charset="0"/>
                  </a:rPr>
                  <a:t> writes a blank symbol on this tape cell and shifts the tape contents, from this cell until the rightmost </a:t>
                </a:r>
                <a:r>
                  <a:rPr lang="en-US" sz="2100" dirty="0">
                    <a:latin typeface="Cambria Math" panose="02040503050406030204" pitchFamily="18" charset="0"/>
                    <a:ea typeface="Cambria Math" panose="02040503050406030204" pitchFamily="18" charset="0"/>
                  </a:rPr>
                  <a:t>#,</a:t>
                </a:r>
                <a:r>
                  <a:rPr lang="en-US" sz="2100" dirty="0">
                    <a:ea typeface="Cambria Math" panose="02040503050406030204" pitchFamily="18" charset="0"/>
                  </a:rPr>
                  <a:t> one unit to the right"</a:t>
                </a:r>
              </a:p>
              <a:p>
                <a:pPr lvl="2"/>
                <a:r>
                  <a:rPr lang="en-US" sz="2100" dirty="0">
                    <a:ea typeface="Cambria Math" panose="02040503050406030204" pitchFamily="18" charset="0"/>
                  </a:rPr>
                  <a:t>They don't explain how this can be achieved</a:t>
                </a:r>
              </a:p>
              <a:p>
                <a:pPr lvl="2"/>
                <a:r>
                  <a:rPr lang="en-US" sz="2100" dirty="0">
                    <a:ea typeface="Cambria Math" panose="02040503050406030204" pitchFamily="18" charset="0"/>
                  </a:rPr>
                  <a:t>For each symbol that is overwritten, </a:t>
                </a:r>
                <a:r>
                  <a:rPr lang="en-US" sz="2100" dirty="0">
                    <a:latin typeface="Cambria Math" panose="02040503050406030204" pitchFamily="18" charset="0"/>
                    <a:ea typeface="Cambria Math" panose="02040503050406030204" pitchFamily="18" charset="0"/>
                  </a:rPr>
                  <a:t>S</a:t>
                </a:r>
                <a:r>
                  <a:rPr lang="en-US" sz="2100" dirty="0">
                    <a:ea typeface="Cambria Math" panose="02040503050406030204" pitchFamily="18" charset="0"/>
                  </a:rPr>
                  <a:t> moves to a state that in some sense represents the symbol, to make sure the correct symbol is written over the next symbol</a:t>
                </a:r>
              </a:p>
              <a:p>
                <a:pPr lvl="2"/>
                <a:r>
                  <a:rPr lang="en-US" sz="2100" dirty="0">
                    <a:ea typeface="Cambria Math" panose="02040503050406030204" pitchFamily="18" charset="0"/>
                  </a:rPr>
                  <a:t>After the final </a:t>
                </a:r>
                <a:r>
                  <a:rPr lang="en-US" sz="2100" dirty="0">
                    <a:latin typeface="Cambria Math" panose="02040503050406030204" pitchFamily="18" charset="0"/>
                    <a:ea typeface="Cambria Math" panose="02040503050406030204" pitchFamily="18" charset="0"/>
                  </a:rPr>
                  <a:t>#</a:t>
                </a:r>
                <a:r>
                  <a:rPr lang="en-US" sz="2100" dirty="0">
                    <a:ea typeface="Cambria Math" panose="02040503050406030204" pitchFamily="18" charset="0"/>
                  </a:rPr>
                  <a:t> is written over the blank that was to its right, </a:t>
                </a:r>
                <a:r>
                  <a:rPr lang="en-US" sz="2100" dirty="0">
                    <a:latin typeface="Cambria Math" panose="02040503050406030204" pitchFamily="18" charset="0"/>
                    <a:ea typeface="Cambria Math" panose="02040503050406030204" pitchFamily="18" charset="0"/>
                  </a:rPr>
                  <a:t>S</a:t>
                </a:r>
                <a:r>
                  <a:rPr lang="en-US" sz="2100" dirty="0">
                    <a:ea typeface="Cambria Math" panose="02040503050406030204" pitchFamily="18" charset="0"/>
                  </a:rPr>
                  <a:t> "continues the simulation as before"</a:t>
                </a:r>
              </a:p>
              <a:p>
                <a:r>
                  <a:rPr lang="en-US" dirty="0">
                    <a:ea typeface="Cambria Math" panose="02040503050406030204" pitchFamily="18" charset="0"/>
                  </a:rPr>
                  <a:t>This is a proof by construction that every multi-tape TM can be simulated by a single-tape TM</a:t>
                </a:r>
              </a:p>
              <a:p>
                <a:r>
                  <a:rPr lang="en-US" dirty="0">
                    <a:ea typeface="Cambria Math" panose="02040503050406030204" pitchFamily="18" charset="0"/>
                  </a:rPr>
                  <a:t>The book then states a corollary: A language is Turing-recognizable if and only if some multi-tape Turing machine recognizes it; a similar corollary could be stated for Turing-decidable languages</a:t>
                </a:r>
              </a:p>
              <a:p>
                <a:r>
                  <a:rPr lang="en-US" dirty="0">
                    <a:ea typeface="Cambria Math" panose="02040503050406030204" pitchFamily="18" charset="0"/>
                  </a:rPr>
                  <a:t>In Chapter 7, our textbook shows that this simulation leads to at most a quadratic slowdown</a:t>
                </a:r>
              </a:p>
              <a:p>
                <a:r>
                  <a:rPr lang="en-US" dirty="0">
                    <a:ea typeface="Cambria Math" panose="02040503050406030204" pitchFamily="18" charset="0"/>
                  </a:rPr>
                  <a:t>The Arora and Barak book provides a different mechanism for the simulation; their analysis shows that if M with k tapes requires T(N) steps, the simulation requires at most 5kT(N)</a:t>
                </a:r>
                <a:r>
                  <a:rPr lang="en-US" baseline="30000" dirty="0">
                    <a:ea typeface="Cambria Math" panose="02040503050406030204" pitchFamily="18" charset="0"/>
                  </a:rPr>
                  <a:t>2</a:t>
                </a:r>
                <a:r>
                  <a:rPr lang="en-US" dirty="0">
                    <a:ea typeface="Cambria Math" panose="02040503050406030204" pitchFamily="18" charset="0"/>
                  </a:rPr>
                  <a:t> steps</a:t>
                </a:r>
              </a:p>
            </p:txBody>
          </p:sp>
        </mc:Choice>
        <mc:Fallback>
          <p:sp>
            <p:nvSpPr>
              <p:cNvPr id="3" name="Content Placeholder 2">
                <a:extLst>
                  <a:ext uri="{FF2B5EF4-FFF2-40B4-BE49-F238E27FC236}">
                    <a16:creationId xmlns:a16="http://schemas.microsoft.com/office/drawing/2014/main" id="{5D389429-E132-4B32-B9DB-FA50C547E775}"/>
                  </a:ext>
                </a:extLst>
              </p:cNvPr>
              <p:cNvSpPr>
                <a:spLocks noGrp="1" noRot="1" noChangeAspect="1" noMove="1" noResize="1" noEditPoints="1" noAdjustHandles="1" noChangeArrowheads="1" noChangeShapeType="1" noTextEdit="1"/>
              </p:cNvSpPr>
              <p:nvPr>
                <p:ph idx="1"/>
              </p:nvPr>
            </p:nvSpPr>
            <p:spPr>
              <a:blipFill>
                <a:blip r:embed="rId2"/>
                <a:stretch>
                  <a:fillRect l="-522" t="-2801" r="-870"/>
                </a:stretch>
              </a:blipFill>
            </p:spPr>
            <p:txBody>
              <a:bodyPr/>
              <a:lstStyle/>
              <a:p>
                <a:r>
                  <a:rPr lang="en-US">
                    <a:noFill/>
                  </a:rPr>
                  <a:t> </a:t>
                </a:r>
              </a:p>
            </p:txBody>
          </p:sp>
        </mc:Fallback>
      </mc:AlternateContent>
    </p:spTree>
    <p:extLst>
      <p:ext uri="{BB962C8B-B14F-4D97-AF65-F5344CB8AC3E}">
        <p14:creationId xmlns:p14="http://schemas.microsoft.com/office/powerpoint/2010/main" val="2393724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97774-95DC-4C42-AEA0-9E0A5D7A010C}"/>
              </a:ext>
            </a:extLst>
          </p:cNvPr>
          <p:cNvSpPr>
            <a:spLocks noGrp="1"/>
          </p:cNvSpPr>
          <p:nvPr>
            <p:ph type="title"/>
          </p:nvPr>
        </p:nvSpPr>
        <p:spPr/>
        <p:txBody>
          <a:bodyPr/>
          <a:lstStyle/>
          <a:p>
            <a:r>
              <a:rPr lang="en-US" dirty="0"/>
              <a:t>Nondeterministic Turing Machines</a:t>
            </a:r>
          </a:p>
        </p:txBody>
      </p:sp>
      <p:sp>
        <p:nvSpPr>
          <p:cNvPr id="3" name="Content Placeholder 2">
            <a:extLst>
              <a:ext uri="{FF2B5EF4-FFF2-40B4-BE49-F238E27FC236}">
                <a16:creationId xmlns:a16="http://schemas.microsoft.com/office/drawing/2014/main" id="{08A93DD5-9D96-414D-94A6-611ECF78F366}"/>
              </a:ext>
            </a:extLst>
          </p:cNvPr>
          <p:cNvSpPr>
            <a:spLocks noGrp="1"/>
          </p:cNvSpPr>
          <p:nvPr>
            <p:ph idx="1"/>
          </p:nvPr>
        </p:nvSpPr>
        <p:spPr/>
        <p:txBody>
          <a:bodyPr>
            <a:normAutofit fontScale="62500" lnSpcReduction="20000"/>
          </a:bodyPr>
          <a:lstStyle/>
          <a:p>
            <a:r>
              <a:rPr lang="en-US" dirty="0"/>
              <a:t>Textbook: "A nondeterministic Turing machine is defined in the expected way"</a:t>
            </a:r>
          </a:p>
          <a:p>
            <a:r>
              <a:rPr lang="en-US" dirty="0"/>
              <a:t>That is, a </a:t>
            </a:r>
            <a:r>
              <a:rPr lang="en-US" b="1" dirty="0"/>
              <a:t>nondeterministic Turing machine</a:t>
            </a:r>
            <a:r>
              <a:rPr lang="en-US" dirty="0"/>
              <a:t> (NTM) adds nondeterminism to Turing machines</a:t>
            </a:r>
          </a:p>
          <a:p>
            <a:r>
              <a:rPr lang="en-US" dirty="0"/>
              <a:t>The transition function for an NTM has the form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 x </a:t>
            </a:r>
            <a:r>
              <a:rPr lang="el-GR" dirty="0">
                <a:latin typeface="Cambria Math" panose="02040503050406030204" pitchFamily="18" charset="0"/>
                <a:ea typeface="Cambria Math" panose="02040503050406030204" pitchFamily="18" charset="0"/>
              </a:rPr>
              <a:t>Γ</a:t>
            </a:r>
            <a:r>
              <a:rPr lang="en-US" dirty="0">
                <a:effectLst/>
                <a:latin typeface="Cambria Math" panose="02040503050406030204" pitchFamily="18" charset="0"/>
                <a:ea typeface="Calibri" panose="020F0502020204030204" pitchFamily="34" charset="0"/>
                <a:cs typeface="Cambria Math" panose="02040503050406030204" pitchFamily="18" charset="0"/>
              </a:rPr>
              <a:t> → P(Q x</a:t>
            </a:r>
            <a:r>
              <a:rPr lang="el-GR" dirty="0">
                <a:latin typeface="Cambria Math" panose="02040503050406030204" pitchFamily="18" charset="0"/>
                <a:ea typeface="Cambria Math" panose="02040503050406030204" pitchFamily="18" charset="0"/>
              </a:rPr>
              <a:t> Γ</a:t>
            </a:r>
            <a:r>
              <a:rPr lang="en-US" dirty="0">
                <a:latin typeface="Cambria Math" panose="02040503050406030204" pitchFamily="18" charset="0"/>
                <a:ea typeface="Cambria Math" panose="02040503050406030204" pitchFamily="18" charset="0"/>
              </a:rPr>
              <a:t> x {L, R})</a:t>
            </a:r>
            <a:endParaRPr lang="en-US" baseline="30000" dirty="0">
              <a:latin typeface="Cambria Math" panose="02040503050406030204" pitchFamily="18" charset="0"/>
              <a:ea typeface="Cambria Math" panose="02040503050406030204" pitchFamily="18" charset="0"/>
            </a:endParaRPr>
          </a:p>
          <a:p>
            <a:r>
              <a:rPr lang="en-US" dirty="0"/>
              <a:t>Recall that </a:t>
            </a:r>
            <a:r>
              <a:rPr lang="en-US" dirty="0">
                <a:latin typeface="Cambria Math" panose="02040503050406030204" pitchFamily="18" charset="0"/>
                <a:ea typeface="Cambria Math" panose="02040503050406030204" pitchFamily="18" charset="0"/>
              </a:rPr>
              <a:t>P</a:t>
            </a:r>
            <a:r>
              <a:rPr lang="en-US" dirty="0"/>
              <a:t> represents a power set; so, given the current state and tape symbol, there can be 0, 1, or multiple transitions</a:t>
            </a:r>
          </a:p>
          <a:p>
            <a:r>
              <a:rPr lang="en-US" dirty="0"/>
              <a:t>We can think about the NTM exploring all paths in parallel, as exploring a computation tree, or as taking perfect guesses when there is any path that leads to an accept state</a:t>
            </a:r>
          </a:p>
          <a:p>
            <a:r>
              <a:rPr lang="en-US" dirty="0"/>
              <a:t>The book correctly indicates that "if some branch of the computation leads to the accept state, the machine accepts its input"</a:t>
            </a:r>
          </a:p>
          <a:p>
            <a:r>
              <a:rPr lang="en-US" dirty="0"/>
              <a:t>What the book makes less clear is that a Turing machine only rejects its input if every path rejects</a:t>
            </a:r>
          </a:p>
          <a:p>
            <a:r>
              <a:rPr lang="en-US" dirty="0"/>
              <a:t>Book (after its proof that any NTM can be simulated by a deterministic TM, or DTM): "We call a nondeterministic Turing machine a decider if all branches halt on all inputs"</a:t>
            </a:r>
          </a:p>
          <a:p>
            <a:r>
              <a:rPr lang="en-US" dirty="0"/>
              <a:t>Recall that for a DTM, a </a:t>
            </a:r>
            <a:r>
              <a:rPr lang="en-US" b="1" dirty="0"/>
              <a:t>decider</a:t>
            </a:r>
            <a:r>
              <a:rPr lang="en-US" dirty="0"/>
              <a:t> accepts all instances of a language and rejects all non-instances of a language; this is also true for an NTM that is a decider</a:t>
            </a:r>
          </a:p>
          <a:p>
            <a:r>
              <a:rPr lang="en-US" dirty="0"/>
              <a:t>However, there is one aspect of an NTM decider that I am a bit confused about; it is unclear to me whether all paths should be required to halt for positive instances of the language (I'll discuss this more in class)</a:t>
            </a:r>
          </a:p>
        </p:txBody>
      </p:sp>
    </p:spTree>
    <p:extLst>
      <p:ext uri="{BB962C8B-B14F-4D97-AF65-F5344CB8AC3E}">
        <p14:creationId xmlns:p14="http://schemas.microsoft.com/office/powerpoint/2010/main" val="1438377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A823-693E-4147-9931-E85A3904346B}"/>
              </a:ext>
            </a:extLst>
          </p:cNvPr>
          <p:cNvSpPr>
            <a:spLocks noGrp="1"/>
          </p:cNvSpPr>
          <p:nvPr>
            <p:ph type="title"/>
          </p:nvPr>
        </p:nvSpPr>
        <p:spPr/>
        <p:txBody>
          <a:bodyPr/>
          <a:lstStyle/>
          <a:p>
            <a:r>
              <a:rPr lang="en-US" dirty="0"/>
              <a:t>Further Thoughts about NTMs</a:t>
            </a:r>
          </a:p>
        </p:txBody>
      </p:sp>
      <p:sp>
        <p:nvSpPr>
          <p:cNvPr id="3" name="Content Placeholder 2">
            <a:extLst>
              <a:ext uri="{FF2B5EF4-FFF2-40B4-BE49-F238E27FC236}">
                <a16:creationId xmlns:a16="http://schemas.microsoft.com/office/drawing/2014/main" id="{433EF292-752F-4B5D-9FF9-BB08193774DB}"/>
              </a:ext>
            </a:extLst>
          </p:cNvPr>
          <p:cNvSpPr>
            <a:spLocks noGrp="1"/>
          </p:cNvSpPr>
          <p:nvPr>
            <p:ph idx="1"/>
          </p:nvPr>
        </p:nvSpPr>
        <p:spPr/>
        <p:txBody>
          <a:bodyPr>
            <a:normAutofit fontScale="62500" lnSpcReduction="20000"/>
          </a:bodyPr>
          <a:lstStyle/>
          <a:p>
            <a:r>
              <a:rPr lang="en-US" dirty="0"/>
              <a:t>I would like to add some of my own thoughts about NTMs, and the way that they use nondeterminism compared to other nondeterministic formalisms</a:t>
            </a:r>
          </a:p>
          <a:p>
            <a:pPr lvl="1"/>
            <a:r>
              <a:rPr lang="en-US" dirty="0"/>
              <a:t>When considering an NFA, each path being explored only needs to keep track of its current state</a:t>
            </a:r>
          </a:p>
          <a:p>
            <a:pPr lvl="1"/>
            <a:r>
              <a:rPr lang="en-US" dirty="0"/>
              <a:t>An implementation of an NFA can merge paths that are in the same state at a certain step in the execution</a:t>
            </a:r>
          </a:p>
          <a:p>
            <a:pPr lvl="1"/>
            <a:r>
              <a:rPr lang="en-US" dirty="0"/>
              <a:t>When considering a PDA (we only discussed the nondeterministic version), each path needs to keep track of its current state and the contents of its stack</a:t>
            </a:r>
          </a:p>
          <a:p>
            <a:pPr lvl="1"/>
            <a:r>
              <a:rPr lang="en-US" dirty="0"/>
              <a:t>Hence, we cannot merge paths that are in the same state</a:t>
            </a:r>
          </a:p>
          <a:p>
            <a:pPr lvl="1"/>
            <a:r>
              <a:rPr lang="en-US" dirty="0"/>
              <a:t>When considering an NTM, each path needs a copy of the entire configuration of the machine</a:t>
            </a:r>
          </a:p>
          <a:p>
            <a:pPr lvl="1"/>
            <a:r>
              <a:rPr lang="en-US" dirty="0"/>
              <a:t>Recall that a configuration of a Turing machine includes the current state, the position of the read-write head, and the entire contents of its tape</a:t>
            </a:r>
          </a:p>
          <a:p>
            <a:pPr lvl="1"/>
            <a:r>
              <a:rPr lang="en-US" dirty="0"/>
              <a:t>Furthermore, the paths of NFAs or PDAs are in no sense affected by each other (each path will halt after processing the input, or if there are no valid transitions at any point along the way)</a:t>
            </a:r>
          </a:p>
          <a:p>
            <a:pPr lvl="1"/>
            <a:r>
              <a:rPr lang="en-US" dirty="0"/>
              <a:t>That seems to be different for NTMs, since the entire machine stops if any path accepts; note that an NTM can be a recognizer of a language even if some non-accepting paths are infinitely long</a:t>
            </a:r>
          </a:p>
          <a:p>
            <a:r>
              <a:rPr lang="en-US" dirty="0"/>
              <a:t>We are about to discuss the proof that NTMs and DTMs are equal in power</a:t>
            </a:r>
          </a:p>
          <a:p>
            <a:r>
              <a:rPr lang="en-US" dirty="0"/>
              <a:t>However, keep in mind that the efficiencies of the two formalisms may be vastly different for some problems</a:t>
            </a:r>
          </a:p>
          <a:p>
            <a:r>
              <a:rPr lang="en-US" dirty="0"/>
              <a:t>This will come up later in the course, when we discuss </a:t>
            </a:r>
            <a:r>
              <a:rPr lang="en-US" i="1" dirty="0"/>
              <a:t>the P versus NP question</a:t>
            </a:r>
            <a:r>
              <a:rPr lang="en-US" dirty="0"/>
              <a:t> (we discussed this in DSA 2, so you should be aware of its importance)</a:t>
            </a:r>
            <a:endParaRPr lang="en-US" i="1" dirty="0"/>
          </a:p>
        </p:txBody>
      </p:sp>
    </p:spTree>
    <p:extLst>
      <p:ext uri="{BB962C8B-B14F-4D97-AF65-F5344CB8AC3E}">
        <p14:creationId xmlns:p14="http://schemas.microsoft.com/office/powerpoint/2010/main" val="3620090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49BE2-B5BD-41D7-881B-10FFAAB154AE}"/>
              </a:ext>
            </a:extLst>
          </p:cNvPr>
          <p:cNvSpPr>
            <a:spLocks noGrp="1"/>
          </p:cNvSpPr>
          <p:nvPr>
            <p:ph type="title"/>
          </p:nvPr>
        </p:nvSpPr>
        <p:spPr/>
        <p:txBody>
          <a:bodyPr/>
          <a:lstStyle/>
          <a:p>
            <a:r>
              <a:rPr lang="en-US" dirty="0"/>
              <a:t>NTMs and DTMs are Equal in Power</a:t>
            </a:r>
          </a:p>
        </p:txBody>
      </p:sp>
      <p:sp>
        <p:nvSpPr>
          <p:cNvPr id="3" name="Content Placeholder 2">
            <a:extLst>
              <a:ext uri="{FF2B5EF4-FFF2-40B4-BE49-F238E27FC236}">
                <a16:creationId xmlns:a16="http://schemas.microsoft.com/office/drawing/2014/main" id="{68C594B7-48DC-4D14-AD71-B1366A8635AC}"/>
              </a:ext>
            </a:extLst>
          </p:cNvPr>
          <p:cNvSpPr>
            <a:spLocks noGrp="1"/>
          </p:cNvSpPr>
          <p:nvPr>
            <p:ph idx="1"/>
          </p:nvPr>
        </p:nvSpPr>
        <p:spPr/>
        <p:txBody>
          <a:bodyPr>
            <a:normAutofit fontScale="62500" lnSpcReduction="20000"/>
          </a:bodyPr>
          <a:lstStyle/>
          <a:p>
            <a:r>
              <a:rPr lang="en-US" dirty="0"/>
              <a:t>Every DTM is a valid NTM; so clearly, the NTM formalism is at least as powerful as the DTM formalism</a:t>
            </a:r>
          </a:p>
          <a:p>
            <a:r>
              <a:rPr lang="en-US" dirty="0"/>
              <a:t>Therefore, to show that the two formalisms are equal in power, we need to show that every NTM can be simulated by a DTM</a:t>
            </a:r>
          </a:p>
          <a:p>
            <a:r>
              <a:rPr lang="en-US" dirty="0"/>
              <a:t>Textbook (Theorem 3.16): "Every nondeterministic Turing machine has an equivalent deterministic Turing machine"</a:t>
            </a:r>
          </a:p>
          <a:p>
            <a:r>
              <a:rPr lang="en-US" dirty="0"/>
              <a:t>In their "proof idea", they discuss a DTM, </a:t>
            </a:r>
            <a:r>
              <a:rPr lang="en-US" dirty="0">
                <a:latin typeface="Cambria Math" panose="02040503050406030204" pitchFamily="18" charset="0"/>
                <a:ea typeface="Cambria Math" panose="02040503050406030204" pitchFamily="18" charset="0"/>
              </a:rPr>
              <a:t>D</a:t>
            </a:r>
            <a:r>
              <a:rPr lang="en-US" dirty="0"/>
              <a:t>, simulating an NTM, </a:t>
            </a:r>
            <a:r>
              <a:rPr lang="en-US" dirty="0">
                <a:latin typeface="Cambria Math" panose="02040503050406030204" pitchFamily="18" charset="0"/>
                <a:ea typeface="Cambria Math" panose="02040503050406030204" pitchFamily="18" charset="0"/>
              </a:rPr>
              <a:t>N</a:t>
            </a:r>
          </a:p>
          <a:p>
            <a:r>
              <a:rPr lang="en-US" dirty="0"/>
              <a:t>We can consider </a:t>
            </a:r>
            <a:r>
              <a:rPr lang="en-US" dirty="0">
                <a:latin typeface="Cambria Math" panose="02040503050406030204" pitchFamily="18" charset="0"/>
                <a:ea typeface="Cambria Math" panose="02040503050406030204" pitchFamily="18" charset="0"/>
              </a:rPr>
              <a:t>N</a:t>
            </a:r>
            <a:r>
              <a:rPr lang="en-US" dirty="0"/>
              <a:t>'s computation, applied to an input </a:t>
            </a:r>
            <a:r>
              <a:rPr lang="en-US" dirty="0">
                <a:latin typeface="Cambria Math" panose="02040503050406030204" pitchFamily="18" charset="0"/>
                <a:ea typeface="Cambria Math" panose="02040503050406030204" pitchFamily="18" charset="0"/>
              </a:rPr>
              <a:t>w,</a:t>
            </a:r>
            <a:r>
              <a:rPr lang="en-US" dirty="0"/>
              <a:t> to be represented as a computation tree, with each branch of the tree representing one branch of </a:t>
            </a:r>
            <a:r>
              <a:rPr lang="en-US" dirty="0">
                <a:latin typeface="Cambria Math" panose="02040503050406030204" pitchFamily="18" charset="0"/>
                <a:ea typeface="Cambria Math" panose="02040503050406030204" pitchFamily="18" charset="0"/>
              </a:rPr>
              <a:t>N</a:t>
            </a:r>
            <a:r>
              <a:rPr lang="en-US" dirty="0"/>
              <a:t>'s nondeterminism</a:t>
            </a:r>
          </a:p>
          <a:p>
            <a:r>
              <a:rPr lang="en-US" dirty="0"/>
              <a:t>The root of the tree represents the start configuration of </a:t>
            </a:r>
            <a:r>
              <a:rPr lang="en-US" dirty="0">
                <a:latin typeface="Cambria Math" panose="02040503050406030204" pitchFamily="18" charset="0"/>
                <a:ea typeface="Cambria Math" panose="02040503050406030204" pitchFamily="18" charset="0"/>
              </a:rPr>
              <a:t>N</a:t>
            </a:r>
          </a:p>
          <a:p>
            <a:r>
              <a:rPr lang="en-US" dirty="0">
                <a:latin typeface="Cambria Math" panose="02040503050406030204" pitchFamily="18" charset="0"/>
                <a:ea typeface="Cambria Math" panose="02040503050406030204" pitchFamily="18" charset="0"/>
              </a:rPr>
              <a:t>D</a:t>
            </a:r>
            <a:r>
              <a:rPr lang="en-US" dirty="0"/>
              <a:t> has to search the tree for an accepting configuration</a:t>
            </a:r>
          </a:p>
          <a:p>
            <a:r>
              <a:rPr lang="en-US" dirty="0"/>
              <a:t>The book explains that a depth-first search wouldn't work, because some branches might be infinitely long</a:t>
            </a:r>
          </a:p>
          <a:p>
            <a:r>
              <a:rPr lang="en-US" dirty="0"/>
              <a:t>Instead, </a:t>
            </a:r>
            <a:r>
              <a:rPr lang="en-US" dirty="0">
                <a:latin typeface="Cambria Math" panose="02040503050406030204" pitchFamily="18" charset="0"/>
                <a:ea typeface="Cambria Math" panose="02040503050406030204" pitchFamily="18" charset="0"/>
              </a:rPr>
              <a:t>D</a:t>
            </a:r>
            <a:r>
              <a:rPr lang="en-US" dirty="0"/>
              <a:t> will search the tree using a breadth-first search (BFS)</a:t>
            </a:r>
          </a:p>
          <a:p>
            <a:r>
              <a:rPr lang="en-US" dirty="0"/>
              <a:t>That's also what we said in DSA 2 to explain that the two formalisms have equal power, and we just left it at that; now, we'll flesh this out in more detail</a:t>
            </a:r>
          </a:p>
          <a:p>
            <a:r>
              <a:rPr lang="en-US" dirty="0"/>
              <a:t>Note that this simulation would tend to cause an exponential slowdown (the book explains this in Chapter 7)</a:t>
            </a:r>
          </a:p>
        </p:txBody>
      </p:sp>
    </p:spTree>
    <p:extLst>
      <p:ext uri="{BB962C8B-B14F-4D97-AF65-F5344CB8AC3E}">
        <p14:creationId xmlns:p14="http://schemas.microsoft.com/office/powerpoint/2010/main" val="2479076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5308-A78B-445C-9C33-4FA112A1AEB8}"/>
              </a:ext>
            </a:extLst>
          </p:cNvPr>
          <p:cNvSpPr>
            <a:spLocks noGrp="1"/>
          </p:cNvSpPr>
          <p:nvPr>
            <p:ph type="title"/>
          </p:nvPr>
        </p:nvSpPr>
        <p:spPr/>
        <p:txBody>
          <a:bodyPr/>
          <a:lstStyle/>
          <a:p>
            <a:r>
              <a:rPr lang="en-US" dirty="0"/>
              <a:t>Simulating an NTM with a DTM</a:t>
            </a:r>
          </a:p>
        </p:txBody>
      </p:sp>
      <p:sp>
        <p:nvSpPr>
          <p:cNvPr id="3" name="Content Placeholder 2">
            <a:extLst>
              <a:ext uri="{FF2B5EF4-FFF2-40B4-BE49-F238E27FC236}">
                <a16:creationId xmlns:a16="http://schemas.microsoft.com/office/drawing/2014/main" id="{348344B7-107D-43FF-A472-1154139E7958}"/>
              </a:ext>
            </a:extLst>
          </p:cNvPr>
          <p:cNvSpPr>
            <a:spLocks noGrp="1"/>
          </p:cNvSpPr>
          <p:nvPr>
            <p:ph idx="1"/>
          </p:nvPr>
        </p:nvSpPr>
        <p:spPr/>
        <p:txBody>
          <a:bodyPr>
            <a:normAutofit fontScale="70000" lnSpcReduction="20000"/>
          </a:bodyPr>
          <a:lstStyle/>
          <a:p>
            <a:r>
              <a:rPr lang="en-US" dirty="0"/>
              <a:t>Taking advantage of our previous proof, the textbook explains how a three-tape DTM, </a:t>
            </a:r>
            <a:r>
              <a:rPr lang="en-US" dirty="0">
                <a:latin typeface="Cambria Math" panose="02040503050406030204" pitchFamily="18" charset="0"/>
                <a:ea typeface="Cambria Math" panose="02040503050406030204" pitchFamily="18" charset="0"/>
              </a:rPr>
              <a:t>D</a:t>
            </a:r>
            <a:r>
              <a:rPr lang="en-US" dirty="0"/>
              <a:t>, can simulate an NTM, </a:t>
            </a:r>
            <a:r>
              <a:rPr lang="en-US" dirty="0">
                <a:latin typeface="Cambria Math" panose="02040503050406030204" pitchFamily="18" charset="0"/>
                <a:ea typeface="Cambria Math" panose="02040503050406030204" pitchFamily="18" charset="0"/>
              </a:rPr>
              <a:t>N</a:t>
            </a:r>
          </a:p>
          <a:p>
            <a:pPr lvl="1"/>
            <a:r>
              <a:rPr lang="en-US" dirty="0"/>
              <a:t>The first tape is considered an input-tape, and </a:t>
            </a:r>
            <a:r>
              <a:rPr lang="en-US" dirty="0">
                <a:latin typeface="Cambria Math" panose="02040503050406030204" pitchFamily="18" charset="0"/>
                <a:ea typeface="Cambria Math" panose="02040503050406030204" pitchFamily="18" charset="0"/>
              </a:rPr>
              <a:t>D</a:t>
            </a:r>
            <a:r>
              <a:rPr lang="en-US" dirty="0"/>
              <a:t> will never modify it</a:t>
            </a:r>
          </a:p>
          <a:p>
            <a:pPr lvl="1"/>
            <a:r>
              <a:rPr lang="en-US" dirty="0"/>
              <a:t>The second tape is considered a "simulation tape"; it is used to simulate a single branch of </a:t>
            </a:r>
            <a:r>
              <a:rPr lang="en-US" dirty="0">
                <a:latin typeface="Cambria Math" panose="02040503050406030204" pitchFamily="18" charset="0"/>
                <a:ea typeface="Cambria Math" panose="02040503050406030204" pitchFamily="18" charset="0"/>
              </a:rPr>
              <a:t>N</a:t>
            </a:r>
            <a:r>
              <a:rPr lang="en-US" dirty="0"/>
              <a:t>'s computation (it is used to execute the BFS)</a:t>
            </a:r>
          </a:p>
          <a:p>
            <a:pPr lvl="1"/>
            <a:r>
              <a:rPr lang="en-US" dirty="0"/>
              <a:t>The third tape is an "address tape", which we will discuss in more detail</a:t>
            </a:r>
          </a:p>
          <a:p>
            <a:r>
              <a:rPr lang="en-US" dirty="0"/>
              <a:t>The third state stores an </a:t>
            </a:r>
            <a:r>
              <a:rPr lang="en-US" i="1" dirty="0"/>
              <a:t>address</a:t>
            </a:r>
            <a:r>
              <a:rPr lang="en-US" dirty="0"/>
              <a:t>, which is an indication of a path from the root of </a:t>
            </a:r>
            <a:r>
              <a:rPr lang="en-US" dirty="0">
                <a:latin typeface="Cambria Math" panose="02040503050406030204" pitchFamily="18" charset="0"/>
                <a:ea typeface="Cambria Math" panose="02040503050406030204" pitchFamily="18" charset="0"/>
              </a:rPr>
              <a:t>N</a:t>
            </a:r>
            <a:r>
              <a:rPr lang="en-US" dirty="0"/>
              <a:t>'s computation tree </a:t>
            </a:r>
          </a:p>
          <a:p>
            <a:pPr lvl="1"/>
            <a:r>
              <a:rPr lang="en-US" dirty="0"/>
              <a:t>Suppose that the largest number of transitions from any state, symbol pair, according to </a:t>
            </a:r>
            <a:r>
              <a:rPr lang="en-US" dirty="0">
                <a:latin typeface="Cambria Math" panose="02040503050406030204" pitchFamily="18" charset="0"/>
                <a:ea typeface="Cambria Math" panose="02040503050406030204" pitchFamily="18" charset="0"/>
              </a:rPr>
              <a:t>N</a:t>
            </a:r>
            <a:r>
              <a:rPr lang="en-US" dirty="0"/>
              <a:t>'s transition function, is </a:t>
            </a:r>
            <a:r>
              <a:rPr lang="en-US" dirty="0">
                <a:latin typeface="Cambria Math" panose="02040503050406030204" pitchFamily="18" charset="0"/>
                <a:ea typeface="Cambria Math" panose="02040503050406030204" pitchFamily="18" charset="0"/>
              </a:rPr>
              <a:t>b</a:t>
            </a:r>
          </a:p>
          <a:p>
            <a:pPr lvl="1"/>
            <a:r>
              <a:rPr lang="en-US" dirty="0"/>
              <a:t>Then the address stored on the third tape is a string of symbols, where each symbol represents a value from 1 to </a:t>
            </a:r>
            <a:r>
              <a:rPr lang="en-US" dirty="0">
                <a:latin typeface="Cambria Math" panose="02040503050406030204" pitchFamily="18" charset="0"/>
                <a:ea typeface="Cambria Math" panose="02040503050406030204" pitchFamily="18" charset="0"/>
              </a:rPr>
              <a:t>b</a:t>
            </a:r>
            <a:r>
              <a:rPr lang="en-US" dirty="0"/>
              <a:t>, indicating a choice from a node in the computation tree</a:t>
            </a:r>
          </a:p>
          <a:p>
            <a:pPr lvl="1"/>
            <a:r>
              <a:rPr lang="en-US" dirty="0"/>
              <a:t>Some of these choices will not be valid at certain nodes (since not all configurations have b valid transitions)</a:t>
            </a:r>
          </a:p>
          <a:p>
            <a:r>
              <a:rPr lang="en-US" dirty="0"/>
              <a:t>The figure on the next slide helps to explain the setup, and the slide after that provides more details about how simulation works</a:t>
            </a:r>
          </a:p>
          <a:p>
            <a:r>
              <a:rPr lang="en-US" dirty="0"/>
              <a:t>Since any multi-tape DTM can be simulated with a single-tape DTM, we know that any NTM can be simulated by a single-tape DTM</a:t>
            </a:r>
          </a:p>
          <a:p>
            <a:endParaRPr lang="en-US" dirty="0"/>
          </a:p>
        </p:txBody>
      </p:sp>
    </p:spTree>
    <p:extLst>
      <p:ext uri="{BB962C8B-B14F-4D97-AF65-F5344CB8AC3E}">
        <p14:creationId xmlns:p14="http://schemas.microsoft.com/office/powerpoint/2010/main" val="214842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F7D5-149D-4DE3-980A-44DA5FE5F36A}"/>
              </a:ext>
            </a:extLst>
          </p:cNvPr>
          <p:cNvSpPr>
            <a:spLocks noGrp="1"/>
          </p:cNvSpPr>
          <p:nvPr>
            <p:ph type="title"/>
          </p:nvPr>
        </p:nvSpPr>
        <p:spPr/>
        <p:txBody>
          <a:bodyPr/>
          <a:lstStyle/>
          <a:p>
            <a:r>
              <a:rPr lang="en-US" dirty="0"/>
              <a:t>DTM Simulating NTM Example</a:t>
            </a:r>
          </a:p>
        </p:txBody>
      </p:sp>
      <p:pic>
        <p:nvPicPr>
          <p:cNvPr id="5" name="Content Placeholder 4">
            <a:extLst>
              <a:ext uri="{FF2B5EF4-FFF2-40B4-BE49-F238E27FC236}">
                <a16:creationId xmlns:a16="http://schemas.microsoft.com/office/drawing/2014/main" id="{2C302B54-5B19-4031-AB1B-BF04FA7179D9}"/>
              </a:ext>
            </a:extLst>
          </p:cNvPr>
          <p:cNvPicPr>
            <a:picLocks noGrp="1" noChangeAspect="1"/>
          </p:cNvPicPr>
          <p:nvPr>
            <p:ph idx="1"/>
          </p:nvPr>
        </p:nvPicPr>
        <p:blipFill>
          <a:blip r:embed="rId2"/>
          <a:stretch>
            <a:fillRect/>
          </a:stretch>
        </p:blipFill>
        <p:spPr>
          <a:xfrm>
            <a:off x="2471737" y="2591594"/>
            <a:ext cx="7248525" cy="2819400"/>
          </a:xfrm>
        </p:spPr>
      </p:pic>
    </p:spTree>
    <p:extLst>
      <p:ext uri="{BB962C8B-B14F-4D97-AF65-F5344CB8AC3E}">
        <p14:creationId xmlns:p14="http://schemas.microsoft.com/office/powerpoint/2010/main" val="4199002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F1EDB-CB72-417D-B350-2C32716CF27B}"/>
              </a:ext>
            </a:extLst>
          </p:cNvPr>
          <p:cNvSpPr>
            <a:spLocks noGrp="1"/>
          </p:cNvSpPr>
          <p:nvPr>
            <p:ph type="title"/>
          </p:nvPr>
        </p:nvSpPr>
        <p:spPr/>
        <p:txBody>
          <a:bodyPr/>
          <a:lstStyle/>
          <a:p>
            <a:r>
              <a:rPr lang="en-US" dirty="0"/>
              <a:t>The Steps of D, when Simulating N</a:t>
            </a:r>
          </a:p>
        </p:txBody>
      </p:sp>
      <p:sp>
        <p:nvSpPr>
          <p:cNvPr id="3" name="Content Placeholder 2">
            <a:extLst>
              <a:ext uri="{FF2B5EF4-FFF2-40B4-BE49-F238E27FC236}">
                <a16:creationId xmlns:a16="http://schemas.microsoft.com/office/drawing/2014/main" id="{A4BC6ED8-C2C2-429B-AD40-69C2837FA905}"/>
              </a:ext>
            </a:extLst>
          </p:cNvPr>
          <p:cNvSpPr>
            <a:spLocks noGrp="1"/>
          </p:cNvSpPr>
          <p:nvPr>
            <p:ph idx="1"/>
          </p:nvPr>
        </p:nvSpPr>
        <p:spPr/>
        <p:txBody>
          <a:bodyPr>
            <a:normAutofit fontScale="85000" lnSpcReduction="10000"/>
          </a:bodyPr>
          <a:lstStyle/>
          <a:p>
            <a:r>
              <a:rPr lang="en-US" dirty="0"/>
              <a:t>The DTM, </a:t>
            </a:r>
            <a:r>
              <a:rPr lang="en-US" dirty="0">
                <a:latin typeface="Cambria Math" panose="02040503050406030204" pitchFamily="18" charset="0"/>
                <a:ea typeface="Cambria Math" panose="02040503050406030204" pitchFamily="18" charset="0"/>
              </a:rPr>
              <a:t>D</a:t>
            </a:r>
            <a:r>
              <a:rPr lang="en-US" dirty="0"/>
              <a:t>, simulating an NTM, </a:t>
            </a:r>
            <a:r>
              <a:rPr lang="en-US" dirty="0">
                <a:latin typeface="Cambria Math" panose="02040503050406030204" pitchFamily="18" charset="0"/>
                <a:ea typeface="Cambria Math" panose="02040503050406030204" pitchFamily="18" charset="0"/>
              </a:rPr>
              <a:t>N</a:t>
            </a:r>
            <a:r>
              <a:rPr lang="en-US" dirty="0"/>
              <a:t>, applied to an input, </a:t>
            </a:r>
            <a:r>
              <a:rPr lang="en-US" dirty="0">
                <a:latin typeface="Cambria Math" panose="02040503050406030204" pitchFamily="18" charset="0"/>
                <a:ea typeface="Cambria Math" panose="02040503050406030204" pitchFamily="18" charset="0"/>
              </a:rPr>
              <a:t>w</a:t>
            </a:r>
            <a:r>
              <a:rPr lang="en-US" dirty="0"/>
              <a:t>, operates as follows:</a:t>
            </a:r>
          </a:p>
          <a:p>
            <a:pPr marL="914400" lvl="1" indent="-457200">
              <a:buFont typeface="+mj-lt"/>
              <a:buAutoNum type="arabicPeriod"/>
            </a:pPr>
            <a:r>
              <a:rPr lang="en-US" dirty="0"/>
              <a:t>First, it copies the input, </a:t>
            </a:r>
            <a:r>
              <a:rPr lang="en-US" dirty="0">
                <a:latin typeface="Cambria Math" panose="02040503050406030204" pitchFamily="18" charset="0"/>
                <a:ea typeface="Cambria Math" panose="02040503050406030204" pitchFamily="18" charset="0"/>
              </a:rPr>
              <a:t>w</a:t>
            </a:r>
            <a:r>
              <a:rPr lang="en-US" dirty="0"/>
              <a:t>, to tape 1 (the input tape); the other two blanks start off blank</a:t>
            </a:r>
          </a:p>
          <a:p>
            <a:pPr marL="914400" lvl="1" indent="-457200">
              <a:buFont typeface="+mj-lt"/>
              <a:buAutoNum type="arabicPeriod"/>
            </a:pPr>
            <a:r>
              <a:rPr lang="en-US" dirty="0"/>
              <a:t>Tape 1 is copied to tape 2</a:t>
            </a:r>
          </a:p>
          <a:p>
            <a:pPr marL="914400" lvl="1" indent="-457200">
              <a:buFont typeface="+mj-lt"/>
              <a:buAutoNum type="arabicPeriod"/>
            </a:pPr>
            <a:r>
              <a:rPr lang="en-US" dirty="0"/>
              <a:t>The address on tape 3 is to process tape 2</a:t>
            </a:r>
          </a:p>
          <a:p>
            <a:pPr lvl="2"/>
            <a:r>
              <a:rPr lang="en-US" dirty="0"/>
              <a:t>Initially, tape 3 is empty, meaning that the BFS stays at the root of the computation tree (which means it will only accept at this point if the start configuration is an accepting configuration)</a:t>
            </a:r>
          </a:p>
          <a:p>
            <a:pPr lvl="2"/>
            <a:r>
              <a:rPr lang="en-US" dirty="0"/>
              <a:t>Otherwise, the values on tape 3 tell </a:t>
            </a:r>
            <a:r>
              <a:rPr lang="en-US" dirty="0">
                <a:latin typeface="Cambria Math" panose="02040503050406030204" pitchFamily="18" charset="0"/>
                <a:ea typeface="Cambria Math" panose="02040503050406030204" pitchFamily="18" charset="0"/>
              </a:rPr>
              <a:t>D</a:t>
            </a:r>
            <a:r>
              <a:rPr lang="en-US" dirty="0"/>
              <a:t> which choices to make at each node of the computation tree</a:t>
            </a:r>
          </a:p>
          <a:p>
            <a:pPr lvl="2"/>
            <a:r>
              <a:rPr lang="en-US" dirty="0"/>
              <a:t>If any values in the address are not valid, this branch is aborted, and </a:t>
            </a:r>
            <a:r>
              <a:rPr lang="en-US" dirty="0">
                <a:latin typeface="Cambria Math" panose="02040503050406030204" pitchFamily="18" charset="0"/>
                <a:ea typeface="Cambria Math" panose="02040503050406030204" pitchFamily="18" charset="0"/>
              </a:rPr>
              <a:t>D</a:t>
            </a:r>
            <a:r>
              <a:rPr lang="en-US" dirty="0"/>
              <a:t> continues with stage 4</a:t>
            </a:r>
          </a:p>
          <a:p>
            <a:pPr lvl="2"/>
            <a:r>
              <a:rPr lang="en-US" dirty="0"/>
              <a:t>If a rejecting configuration is encountered at any time, this branch rejects, and </a:t>
            </a:r>
            <a:r>
              <a:rPr lang="en-US" dirty="0">
                <a:latin typeface="Cambria Math" panose="02040503050406030204" pitchFamily="18" charset="0"/>
                <a:ea typeface="Cambria Math" panose="02040503050406030204" pitchFamily="18" charset="0"/>
              </a:rPr>
              <a:t>D</a:t>
            </a:r>
            <a:r>
              <a:rPr lang="en-US" dirty="0"/>
              <a:t> continues with stage 4</a:t>
            </a:r>
          </a:p>
          <a:p>
            <a:pPr lvl="2"/>
            <a:r>
              <a:rPr lang="en-US" dirty="0"/>
              <a:t>If an accepting configuration is encountered at any time, </a:t>
            </a:r>
            <a:r>
              <a:rPr lang="en-US" dirty="0">
                <a:latin typeface="Cambria Math" panose="02040503050406030204" pitchFamily="18" charset="0"/>
                <a:ea typeface="Cambria Math" panose="02040503050406030204" pitchFamily="18" charset="0"/>
              </a:rPr>
              <a:t>D</a:t>
            </a:r>
            <a:r>
              <a:rPr lang="en-US" dirty="0"/>
              <a:t> accepts (the simulation is complete)</a:t>
            </a:r>
          </a:p>
          <a:p>
            <a:pPr marL="914400" lvl="1" indent="-457200">
              <a:buFont typeface="+mj-lt"/>
              <a:buAutoNum type="arabicPeriod"/>
            </a:pPr>
            <a:r>
              <a:rPr lang="en-US" dirty="0"/>
              <a:t>The address on tape 3 is incremented (I'll discuss this in class), and </a:t>
            </a:r>
            <a:r>
              <a:rPr lang="en-US" dirty="0">
                <a:latin typeface="Cambria Math" panose="02040503050406030204" pitchFamily="18" charset="0"/>
                <a:ea typeface="Cambria Math" panose="02040503050406030204" pitchFamily="18" charset="0"/>
              </a:rPr>
              <a:t>D</a:t>
            </a:r>
            <a:r>
              <a:rPr lang="en-US" dirty="0"/>
              <a:t> returns to stage 2</a:t>
            </a:r>
          </a:p>
          <a:p>
            <a:r>
              <a:rPr lang="en-US" dirty="0"/>
              <a:t>As stated here so far, </a:t>
            </a:r>
            <a:r>
              <a:rPr lang="en-US" dirty="0">
                <a:latin typeface="Cambria Math" panose="02040503050406030204" pitchFamily="18" charset="0"/>
                <a:ea typeface="Cambria Math" panose="02040503050406030204" pitchFamily="18" charset="0"/>
              </a:rPr>
              <a:t>D</a:t>
            </a:r>
            <a:r>
              <a:rPr lang="en-US" dirty="0"/>
              <a:t> will never </a:t>
            </a:r>
            <a:r>
              <a:rPr lang="en-US"/>
              <a:t>halt if </a:t>
            </a:r>
            <a:r>
              <a:rPr lang="en-US">
                <a:latin typeface="Cambria Math" panose="02040503050406030204" pitchFamily="18" charset="0"/>
                <a:ea typeface="Cambria Math" panose="02040503050406030204" pitchFamily="18" charset="0"/>
              </a:rPr>
              <a:t>N</a:t>
            </a:r>
            <a:r>
              <a:rPr lang="en-US"/>
              <a:t> </a:t>
            </a:r>
            <a:r>
              <a:rPr lang="en-US" dirty="0"/>
              <a:t>does not accept, even if </a:t>
            </a:r>
            <a:r>
              <a:rPr lang="en-US" dirty="0">
                <a:latin typeface="Cambria Math" panose="02040503050406030204" pitchFamily="18" charset="0"/>
                <a:ea typeface="Cambria Math" panose="02040503050406030204" pitchFamily="18" charset="0"/>
              </a:rPr>
              <a:t>N</a:t>
            </a:r>
            <a:r>
              <a:rPr lang="en-US" dirty="0"/>
              <a:t> is a decider</a:t>
            </a:r>
          </a:p>
          <a:p>
            <a:r>
              <a:rPr lang="en-US" dirty="0"/>
              <a:t>The algorithm can be updated to reject if every branch of </a:t>
            </a:r>
            <a:r>
              <a:rPr lang="en-US" dirty="0">
                <a:latin typeface="Cambria Math" panose="02040503050406030204" pitchFamily="18" charset="0"/>
                <a:ea typeface="Cambria Math" panose="02040503050406030204" pitchFamily="18" charset="0"/>
              </a:rPr>
              <a:t>N</a:t>
            </a:r>
            <a:r>
              <a:rPr lang="en-US" dirty="0"/>
              <a:t> has rejected</a:t>
            </a:r>
          </a:p>
          <a:p>
            <a:pPr marL="914400" lvl="1" indent="-457200">
              <a:buFont typeface="+mj-lt"/>
              <a:buAutoNum type="arabicPeriod"/>
            </a:pPr>
            <a:endParaRPr lang="en-US" dirty="0"/>
          </a:p>
        </p:txBody>
      </p:sp>
    </p:spTree>
    <p:extLst>
      <p:ext uri="{BB962C8B-B14F-4D97-AF65-F5344CB8AC3E}">
        <p14:creationId xmlns:p14="http://schemas.microsoft.com/office/powerpoint/2010/main" val="1280040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A8D0C-3A12-4000-B13A-0908F5077560}"/>
              </a:ext>
            </a:extLst>
          </p:cNvPr>
          <p:cNvSpPr>
            <a:spLocks noGrp="1"/>
          </p:cNvSpPr>
          <p:nvPr>
            <p:ph type="title"/>
          </p:nvPr>
        </p:nvSpPr>
        <p:spPr/>
        <p:txBody>
          <a:bodyPr/>
          <a:lstStyle/>
          <a:p>
            <a:r>
              <a:rPr lang="en-US" dirty="0"/>
              <a:t>Enumerators</a:t>
            </a:r>
          </a:p>
        </p:txBody>
      </p:sp>
      <p:sp>
        <p:nvSpPr>
          <p:cNvPr id="3" name="Content Placeholder 2">
            <a:extLst>
              <a:ext uri="{FF2B5EF4-FFF2-40B4-BE49-F238E27FC236}">
                <a16:creationId xmlns:a16="http://schemas.microsoft.com/office/drawing/2014/main" id="{DA859004-8F31-42B6-BE93-CF9BD14AA08F}"/>
              </a:ext>
            </a:extLst>
          </p:cNvPr>
          <p:cNvSpPr>
            <a:spLocks noGrp="1"/>
          </p:cNvSpPr>
          <p:nvPr>
            <p:ph idx="1"/>
          </p:nvPr>
        </p:nvSpPr>
        <p:spPr/>
        <p:txBody>
          <a:bodyPr>
            <a:normAutofit fontScale="62500" lnSpcReduction="20000"/>
          </a:bodyPr>
          <a:lstStyle/>
          <a:p>
            <a:r>
              <a:rPr lang="en-US" dirty="0"/>
              <a:t>Our textbook also describes what they refer to as "a type of Turing machine variant called an enumerator"; an enumerator prints strings from a language; the language is the set of strings that are eventually printed</a:t>
            </a:r>
          </a:p>
          <a:p>
            <a:r>
              <a:rPr lang="en-US" dirty="0"/>
              <a:t>Strings from the language may be listed in any order, possibly with repetition, possibly running forever</a:t>
            </a:r>
          </a:p>
          <a:p>
            <a:r>
              <a:rPr lang="en-US" dirty="0"/>
              <a:t>Theorem 3.21 of the textbook states "A language is Turing-recognizable if and only if some enumerator enumerates it"</a:t>
            </a:r>
          </a:p>
          <a:p>
            <a:r>
              <a:rPr lang="en-US" dirty="0"/>
              <a:t>To prove this, we need to prove two things</a:t>
            </a:r>
          </a:p>
          <a:p>
            <a:r>
              <a:rPr lang="en-US" dirty="0"/>
              <a:t>First, if an enumerator enumerates a language, we can create a TM that recognizes the language</a:t>
            </a:r>
          </a:p>
          <a:p>
            <a:pPr lvl="1"/>
            <a:r>
              <a:rPr lang="en-US" dirty="0"/>
              <a:t>To decide if a string, </a:t>
            </a:r>
            <a:r>
              <a:rPr lang="en-US" dirty="0">
                <a:latin typeface="Cambria Math" panose="02040503050406030204" pitchFamily="18" charset="0"/>
                <a:ea typeface="Cambria Math" panose="02040503050406030204" pitchFamily="18" charset="0"/>
              </a:rPr>
              <a:t>w</a:t>
            </a:r>
            <a:r>
              <a:rPr lang="en-US" dirty="0"/>
              <a:t>, should be accepted, the TM machine can run the enumerator, comparing every string to </a:t>
            </a:r>
            <a:r>
              <a:rPr lang="en-US" dirty="0">
                <a:latin typeface="Cambria Math" panose="02040503050406030204" pitchFamily="18" charset="0"/>
                <a:ea typeface="Cambria Math" panose="02040503050406030204" pitchFamily="18" charset="0"/>
              </a:rPr>
              <a:t>w</a:t>
            </a:r>
          </a:p>
          <a:p>
            <a:pPr lvl="1"/>
            <a:r>
              <a:rPr lang="en-US" dirty="0"/>
              <a:t>If </a:t>
            </a:r>
            <a:r>
              <a:rPr lang="en-US" dirty="0">
                <a:latin typeface="Cambria Math" panose="02040503050406030204" pitchFamily="18" charset="0"/>
                <a:ea typeface="Cambria Math" panose="02040503050406030204" pitchFamily="18" charset="0"/>
              </a:rPr>
              <a:t>w</a:t>
            </a:r>
            <a:r>
              <a:rPr lang="en-US" dirty="0"/>
              <a:t> ever appears, accept it</a:t>
            </a:r>
          </a:p>
          <a:p>
            <a:r>
              <a:rPr lang="en-US" dirty="0"/>
              <a:t>Second, if a TM, </a:t>
            </a:r>
            <a:r>
              <a:rPr lang="en-US" dirty="0">
                <a:latin typeface="Cambria Math" panose="02040503050406030204" pitchFamily="18" charset="0"/>
                <a:ea typeface="Cambria Math" panose="02040503050406030204" pitchFamily="18" charset="0"/>
              </a:rPr>
              <a:t>M</a:t>
            </a:r>
            <a:r>
              <a:rPr lang="en-US" dirty="0"/>
              <a:t>, recognizes a language, we can implement an enumerator that enumerates it</a:t>
            </a:r>
          </a:p>
          <a:p>
            <a:pPr lvl="1"/>
            <a:r>
              <a:rPr lang="en-US" dirty="0"/>
              <a:t>You might think that we can loop through every possible string, check if </a:t>
            </a:r>
            <a:r>
              <a:rPr lang="en-US" dirty="0">
                <a:latin typeface="Cambria Math" panose="02040503050406030204" pitchFamily="18" charset="0"/>
                <a:ea typeface="Cambria Math" panose="02040503050406030204" pitchFamily="18" charset="0"/>
              </a:rPr>
              <a:t>M</a:t>
            </a:r>
            <a:r>
              <a:rPr lang="en-US" dirty="0"/>
              <a:t> accepts it, and if so, print it; however, this does not work, because </a:t>
            </a:r>
            <a:r>
              <a:rPr lang="en-US" dirty="0">
                <a:latin typeface="Cambria Math" panose="02040503050406030204" pitchFamily="18" charset="0"/>
                <a:ea typeface="Cambria Math" panose="02040503050406030204" pitchFamily="18" charset="0"/>
              </a:rPr>
              <a:t>M</a:t>
            </a:r>
            <a:r>
              <a:rPr lang="en-US" dirty="0"/>
              <a:t> might never halt for some inputs</a:t>
            </a:r>
          </a:p>
          <a:p>
            <a:pPr lvl="1"/>
            <a:r>
              <a:rPr lang="en-US" dirty="0"/>
              <a:t>Instead, we do the following:</a:t>
            </a:r>
          </a:p>
          <a:p>
            <a:pPr marL="1371600" lvl="2" indent="-457200">
              <a:buFont typeface="+mj-lt"/>
              <a:buAutoNum type="arabicPeriod"/>
            </a:pPr>
            <a:r>
              <a:rPr lang="en-US" sz="2400" dirty="0">
                <a:latin typeface="Courier New" panose="02070309020205020404" pitchFamily="49" charset="0"/>
                <a:cs typeface="Courier New" panose="02070309020205020404" pitchFamily="49" charset="0"/>
              </a:rPr>
              <a:t>Repeat for i = 1, 2, 3, …</a:t>
            </a:r>
          </a:p>
          <a:p>
            <a:pPr marL="1371600" lvl="2" indent="-457200">
              <a:buFont typeface="+mj-lt"/>
              <a:buAutoNum type="arabicPeriod"/>
            </a:pPr>
            <a:r>
              <a:rPr lang="en-US" sz="2400" dirty="0">
                <a:latin typeface="Courier New" panose="02070309020205020404" pitchFamily="49" charset="0"/>
                <a:cs typeface="Courier New" panose="02070309020205020404" pitchFamily="49" charset="0"/>
              </a:rPr>
              <a:t>  Run M for at most i steps for s</a:t>
            </a:r>
            <a:r>
              <a:rPr lang="en-US" sz="2400" baseline="-25000" dirty="0">
                <a:latin typeface="Courier New" panose="02070309020205020404" pitchFamily="49" charset="0"/>
                <a:cs typeface="Courier New" panose="02070309020205020404" pitchFamily="49" charset="0"/>
              </a:rPr>
              <a:t>1</a:t>
            </a:r>
            <a:r>
              <a:rPr lang="en-US" sz="2400" dirty="0">
                <a:latin typeface="Courier New" panose="02070309020205020404" pitchFamily="49" charset="0"/>
                <a:cs typeface="Courier New" panose="02070309020205020404" pitchFamily="49" charset="0"/>
              </a:rPr>
              <a:t>, s</a:t>
            </a:r>
            <a:r>
              <a:rPr lang="en-US" sz="2400" baseline="-25000" dirty="0">
                <a:latin typeface="Courier New" panose="02070309020205020404" pitchFamily="49" charset="0"/>
                <a:cs typeface="Courier New" panose="02070309020205020404" pitchFamily="49" charset="0"/>
              </a:rPr>
              <a:t>2</a:t>
            </a:r>
            <a:r>
              <a:rPr lang="en-US" sz="2400" dirty="0">
                <a:latin typeface="Courier New" panose="02070309020205020404" pitchFamily="49" charset="0"/>
                <a:cs typeface="Courier New" panose="02070309020205020404" pitchFamily="49" charset="0"/>
              </a:rPr>
              <a:t>, s</a:t>
            </a:r>
            <a:r>
              <a:rPr lang="en-US" sz="2400" baseline="-25000" dirty="0">
                <a:latin typeface="Courier New" panose="02070309020205020404" pitchFamily="49" charset="0"/>
                <a:cs typeface="Courier New" panose="02070309020205020404" pitchFamily="49" charset="0"/>
              </a:rPr>
              <a:t>3</a:t>
            </a:r>
            <a:r>
              <a:rPr lang="en-US" sz="2400" dirty="0">
                <a:latin typeface="Courier New" panose="02070309020205020404" pitchFamily="49" charset="0"/>
                <a:cs typeface="Courier New" panose="02070309020205020404" pitchFamily="49" charset="0"/>
              </a:rPr>
              <a:t>, …, s</a:t>
            </a:r>
            <a:r>
              <a:rPr lang="en-US" sz="2400" baseline="-25000" dirty="0">
                <a:latin typeface="Courier New" panose="02070309020205020404" pitchFamily="49" charset="0"/>
                <a:cs typeface="Courier New" panose="02070309020205020404" pitchFamily="49" charset="0"/>
              </a:rPr>
              <a:t>i</a:t>
            </a:r>
          </a:p>
          <a:p>
            <a:pPr marL="1371600" lvl="2" indent="-457200">
              <a:buFont typeface="+mj-lt"/>
              <a:buAutoNum type="arabicPeriod"/>
            </a:pPr>
            <a:r>
              <a:rPr lang="en-US" sz="2400" dirty="0">
                <a:latin typeface="Courier New" panose="02070309020205020404" pitchFamily="49" charset="0"/>
                <a:cs typeface="Courier New" panose="02070309020205020404" pitchFamily="49" charset="0"/>
              </a:rPr>
              <a:t>  Whenever a string is accepted, print it</a:t>
            </a:r>
          </a:p>
          <a:p>
            <a:pPr lvl="1"/>
            <a:r>
              <a:rPr lang="en-US" dirty="0">
                <a:cs typeface="Courier New" panose="02070309020205020404" pitchFamily="49" charset="0"/>
              </a:rPr>
              <a:t>Note that every string in the language will get printed an infinite number of times (which is allowed)</a:t>
            </a:r>
          </a:p>
        </p:txBody>
      </p:sp>
    </p:spTree>
    <p:extLst>
      <p:ext uri="{BB962C8B-B14F-4D97-AF65-F5344CB8AC3E}">
        <p14:creationId xmlns:p14="http://schemas.microsoft.com/office/powerpoint/2010/main" val="2166234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4731-6E64-411C-8F25-75838DBA596F}"/>
              </a:ext>
            </a:extLst>
          </p:cNvPr>
          <p:cNvSpPr>
            <a:spLocks noGrp="1"/>
          </p:cNvSpPr>
          <p:nvPr>
            <p:ph type="title"/>
          </p:nvPr>
        </p:nvSpPr>
        <p:spPr/>
        <p:txBody>
          <a:bodyPr/>
          <a:lstStyle/>
          <a:p>
            <a:r>
              <a:rPr lang="en-US" dirty="0"/>
              <a:t>Encodings</a:t>
            </a:r>
          </a:p>
        </p:txBody>
      </p:sp>
      <p:sp>
        <p:nvSpPr>
          <p:cNvPr id="3" name="Content Placeholder 2">
            <a:extLst>
              <a:ext uri="{FF2B5EF4-FFF2-40B4-BE49-F238E27FC236}">
                <a16:creationId xmlns:a16="http://schemas.microsoft.com/office/drawing/2014/main" id="{CE8CA4B4-1F37-4385-A1E3-BD3635D365D7}"/>
              </a:ext>
            </a:extLst>
          </p:cNvPr>
          <p:cNvSpPr>
            <a:spLocks noGrp="1"/>
          </p:cNvSpPr>
          <p:nvPr>
            <p:ph idx="1"/>
          </p:nvPr>
        </p:nvSpPr>
        <p:spPr/>
        <p:txBody>
          <a:bodyPr>
            <a:normAutofit fontScale="70000" lnSpcReduction="20000"/>
          </a:bodyPr>
          <a:lstStyle/>
          <a:p>
            <a:r>
              <a:rPr lang="en-US" dirty="0"/>
              <a:t>Turing machines always accept strings as input (recall that a string is any finite sequence of symbols from an alphabet)</a:t>
            </a:r>
          </a:p>
          <a:p>
            <a:r>
              <a:rPr lang="en-US" dirty="0"/>
              <a:t>Sometimes, we want to create Turing machines that perform computations related to objects of various types</a:t>
            </a:r>
          </a:p>
          <a:p>
            <a:r>
              <a:rPr lang="en-US" dirty="0"/>
              <a:t>Such objects might include graphs, polynomials, automata, etc.</a:t>
            </a:r>
          </a:p>
          <a:p>
            <a:r>
              <a:rPr lang="en-US" dirty="0"/>
              <a:t>This is fine, because all such objects can be encoded as strings.</a:t>
            </a:r>
          </a:p>
          <a:p>
            <a:r>
              <a:rPr lang="en-US" dirty="0"/>
              <a:t>The encoding, or representation, for an object, </a:t>
            </a:r>
            <a:r>
              <a:rPr lang="en-US" dirty="0">
                <a:latin typeface="Cambria Math" panose="02040503050406030204" pitchFamily="18" charset="0"/>
                <a:ea typeface="Cambria Math" panose="02040503050406030204" pitchFamily="18" charset="0"/>
              </a:rPr>
              <a:t>O</a:t>
            </a:r>
            <a:r>
              <a:rPr lang="en-US" dirty="0"/>
              <a:t>, will be denoted as </a:t>
            </a:r>
            <a:r>
              <a:rPr lang="en-US" dirty="0">
                <a:latin typeface="Cambria Math" panose="02040503050406030204" pitchFamily="18" charset="0"/>
                <a:ea typeface="Cambria Math" panose="02040503050406030204" pitchFamily="18" charset="0"/>
              </a:rPr>
              <a:t>&lt;O&gt;</a:t>
            </a:r>
          </a:p>
          <a:p>
            <a:r>
              <a:rPr lang="en-US" dirty="0"/>
              <a:t>Several objects </a:t>
            </a:r>
            <a:r>
              <a:rPr lang="en-US" dirty="0">
                <a:latin typeface="Cambria Math" panose="02040503050406030204" pitchFamily="18" charset="0"/>
                <a:ea typeface="Cambria Math" panose="02040503050406030204" pitchFamily="18" charset="0"/>
              </a:rPr>
              <a:t>O</a:t>
            </a:r>
            <a:r>
              <a:rPr lang="en-US" baseline="-25000" dirty="0">
                <a:latin typeface="Cambria Math" panose="02040503050406030204" pitchFamily="18" charset="0"/>
                <a:ea typeface="Cambria Math" panose="02040503050406030204" pitchFamily="18" charset="0"/>
              </a:rPr>
              <a:t>1</a:t>
            </a:r>
            <a:r>
              <a:rPr lang="en-US" dirty="0"/>
              <a:t>, </a:t>
            </a:r>
            <a:r>
              <a:rPr lang="en-US" dirty="0">
                <a:latin typeface="Cambria Math" panose="02040503050406030204" pitchFamily="18" charset="0"/>
                <a:ea typeface="Cambria Math" panose="02040503050406030204" pitchFamily="18" charset="0"/>
              </a:rPr>
              <a:t>O</a:t>
            </a:r>
            <a:r>
              <a:rPr lang="en-US" baseline="-25000" dirty="0">
                <a:latin typeface="Cambria Math" panose="02040503050406030204" pitchFamily="18" charset="0"/>
                <a:ea typeface="Cambria Math" panose="02040503050406030204" pitchFamily="18" charset="0"/>
              </a:rPr>
              <a:t>2</a:t>
            </a:r>
            <a:r>
              <a:rPr lang="en-US" dirty="0"/>
              <a:t>, …, </a:t>
            </a:r>
            <a:r>
              <a:rPr lang="en-US" dirty="0">
                <a:latin typeface="Cambria Math" panose="02040503050406030204" pitchFamily="18" charset="0"/>
                <a:ea typeface="Cambria Math" panose="02040503050406030204" pitchFamily="18" charset="0"/>
              </a:rPr>
              <a:t>O</a:t>
            </a:r>
            <a:r>
              <a:rPr lang="en-US" baseline="-25000" dirty="0">
                <a:latin typeface="Cambria Math" panose="02040503050406030204" pitchFamily="18" charset="0"/>
                <a:ea typeface="Cambria Math" panose="02040503050406030204" pitchFamily="18" charset="0"/>
              </a:rPr>
              <a:t>k</a:t>
            </a:r>
            <a:r>
              <a:rPr lang="en-US" dirty="0"/>
              <a:t> can be encoded as a single string </a:t>
            </a:r>
            <a:r>
              <a:rPr lang="en-US" dirty="0">
                <a:latin typeface="Cambria Math" panose="02040503050406030204" pitchFamily="18" charset="0"/>
                <a:ea typeface="Cambria Math" panose="02040503050406030204" pitchFamily="18" charset="0"/>
              </a:rPr>
              <a:t>&lt;O</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O</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O</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&gt;</a:t>
            </a:r>
          </a:p>
          <a:p>
            <a:r>
              <a:rPr lang="en-US" dirty="0"/>
              <a:t>Although the textbook does not point this out until the next chapter, Turing machines can also be encoded as strings</a:t>
            </a:r>
          </a:p>
          <a:p>
            <a:pPr lvl="1"/>
            <a:r>
              <a:rPr lang="en-US" dirty="0"/>
              <a:t>The encoding of a Turing machine, </a:t>
            </a:r>
            <a:r>
              <a:rPr lang="en-US" dirty="0">
                <a:latin typeface="Cambria Math" panose="02040503050406030204" pitchFamily="18" charset="0"/>
                <a:ea typeface="Cambria Math" panose="02040503050406030204" pitchFamily="18" charset="0"/>
              </a:rPr>
              <a:t>M</a:t>
            </a:r>
            <a:r>
              <a:rPr lang="en-US" dirty="0"/>
              <a:t>, would be denoted </a:t>
            </a:r>
            <a:r>
              <a:rPr lang="en-US" dirty="0">
                <a:latin typeface="Cambria Math" panose="02040503050406030204" pitchFamily="18" charset="0"/>
                <a:ea typeface="Cambria Math" panose="02040503050406030204" pitchFamily="18" charset="0"/>
              </a:rPr>
              <a:t>&lt;M&gt;</a:t>
            </a:r>
          </a:p>
          <a:p>
            <a:pPr lvl="1"/>
            <a:r>
              <a:rPr lang="en-US" dirty="0"/>
              <a:t>The encoding would have to specify every component of the formal definition of the TM; that is, the 7-tuple </a:t>
            </a:r>
            <a:r>
              <a:rPr lang="en-US" dirty="0">
                <a:latin typeface="Cambria Math" panose="02040503050406030204" pitchFamily="18" charset="0"/>
                <a:ea typeface="Cambria Math" panose="02040503050406030204" pitchFamily="18" charset="0"/>
              </a:rPr>
              <a:t>(Q,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reject</a:t>
            </a:r>
            <a:r>
              <a:rPr lang="en-US" dirty="0">
                <a:latin typeface="Cambria Math" panose="02040503050406030204" pitchFamily="18" charset="0"/>
                <a:ea typeface="Cambria Math" panose="02040503050406030204" pitchFamily="18" charset="0"/>
              </a:rPr>
              <a:t>)</a:t>
            </a:r>
          </a:p>
          <a:p>
            <a:pPr lvl="1"/>
            <a:r>
              <a:rPr lang="en-US" dirty="0">
                <a:ea typeface="Cambria Math" panose="02040503050406030204" pitchFamily="18" charset="0"/>
              </a:rPr>
              <a:t>The exact format chosen to encode a TM doesn't matter in terms of it being valid, as long as it provides a complete, consistent, and unambiguous representation of the Turing machine</a:t>
            </a:r>
            <a:endParaRPr lang="en-US" dirty="0"/>
          </a:p>
        </p:txBody>
      </p:sp>
    </p:spTree>
    <p:extLst>
      <p:ext uri="{BB962C8B-B14F-4D97-AF65-F5344CB8AC3E}">
        <p14:creationId xmlns:p14="http://schemas.microsoft.com/office/powerpoint/2010/main" val="2890121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6DEA-E9E7-4578-8134-EE8F60C8BC24}"/>
              </a:ext>
            </a:extLst>
          </p:cNvPr>
          <p:cNvSpPr>
            <a:spLocks noGrp="1"/>
          </p:cNvSpPr>
          <p:nvPr>
            <p:ph type="title"/>
          </p:nvPr>
        </p:nvSpPr>
        <p:spPr/>
        <p:txBody>
          <a:bodyPr/>
          <a:lstStyle/>
          <a:p>
            <a:r>
              <a:rPr lang="en-US" dirty="0"/>
              <a:t>The Universal Turing Machine</a:t>
            </a:r>
          </a:p>
        </p:txBody>
      </p:sp>
      <p:sp>
        <p:nvSpPr>
          <p:cNvPr id="3" name="Content Placeholder 2">
            <a:extLst>
              <a:ext uri="{FF2B5EF4-FFF2-40B4-BE49-F238E27FC236}">
                <a16:creationId xmlns:a16="http://schemas.microsoft.com/office/drawing/2014/main" id="{72CA8EA0-9F0B-47F8-BBEB-6ACC8C5A25F1}"/>
              </a:ext>
            </a:extLst>
          </p:cNvPr>
          <p:cNvSpPr>
            <a:spLocks noGrp="1"/>
          </p:cNvSpPr>
          <p:nvPr>
            <p:ph idx="1"/>
          </p:nvPr>
        </p:nvSpPr>
        <p:spPr/>
        <p:txBody>
          <a:bodyPr>
            <a:normAutofit fontScale="62500" lnSpcReduction="20000"/>
          </a:bodyPr>
          <a:lstStyle/>
          <a:p>
            <a:r>
              <a:rPr lang="en-US" dirty="0"/>
              <a:t>The textbook doesn't discuss the </a:t>
            </a:r>
            <a:r>
              <a:rPr lang="en-US" b="1" dirty="0"/>
              <a:t>universal Turing machine</a:t>
            </a:r>
            <a:r>
              <a:rPr lang="en-US" dirty="0"/>
              <a:t> (UTM) until Section 4.2, when it comes up as a side note in the explanation of a theorem</a:t>
            </a:r>
          </a:p>
          <a:p>
            <a:r>
              <a:rPr lang="en-US" dirty="0"/>
              <a:t>I think this is a very important concept that deserves to be mentioned as part of this topic; </a:t>
            </a:r>
            <a:r>
              <a:rPr lang="en-US" i="1" dirty="0"/>
              <a:t>the universal Turing machine is often considered to be the origin of the modern programmable computer</a:t>
            </a:r>
          </a:p>
          <a:p>
            <a:r>
              <a:rPr lang="en-US" dirty="0"/>
              <a:t>The concept of the universal Turing machine was first introduced by Alan Turing in 1936, as part of his original publication on Turing machines, in response to Hilbert's challenge</a:t>
            </a:r>
          </a:p>
          <a:p>
            <a:r>
              <a:rPr lang="en-US" dirty="0"/>
              <a:t>The universal Turing machine takes as input </a:t>
            </a:r>
            <a:r>
              <a:rPr lang="en-US" dirty="0">
                <a:latin typeface="Cambria Math" panose="02040503050406030204" pitchFamily="18" charset="0"/>
                <a:ea typeface="Cambria Math" panose="02040503050406030204" pitchFamily="18" charset="0"/>
              </a:rPr>
              <a:t>&lt;M, w&gt;</a:t>
            </a:r>
            <a:r>
              <a:rPr lang="en-US" dirty="0"/>
              <a:t>, where </a:t>
            </a:r>
            <a:r>
              <a:rPr lang="en-US" dirty="0">
                <a:latin typeface="Cambria Math" panose="02040503050406030204" pitchFamily="18" charset="0"/>
                <a:ea typeface="Cambria Math" panose="02040503050406030204" pitchFamily="18" charset="0"/>
              </a:rPr>
              <a:t>&lt;M&gt;</a:t>
            </a:r>
            <a:r>
              <a:rPr lang="en-US" dirty="0"/>
              <a:t> is the encoding of a TM, </a:t>
            </a:r>
            <a:r>
              <a:rPr lang="en-US" dirty="0">
                <a:latin typeface="Cambria Math" panose="02040503050406030204" pitchFamily="18" charset="0"/>
                <a:ea typeface="Cambria Math" panose="02040503050406030204" pitchFamily="18" charset="0"/>
              </a:rPr>
              <a:t>M</a:t>
            </a:r>
            <a:r>
              <a:rPr lang="en-US" dirty="0"/>
              <a:t>, and </a:t>
            </a:r>
            <a:r>
              <a:rPr lang="en-US" dirty="0">
                <a:latin typeface="Cambria Math" panose="02040503050406030204" pitchFamily="18" charset="0"/>
                <a:ea typeface="Cambria Math" panose="02040503050406030204" pitchFamily="18" charset="0"/>
              </a:rPr>
              <a:t>w</a:t>
            </a:r>
            <a:r>
              <a:rPr lang="en-US" dirty="0"/>
              <a:t> is the input that </a:t>
            </a:r>
            <a:r>
              <a:rPr lang="en-US" dirty="0">
                <a:latin typeface="Cambria Math" panose="02040503050406030204" pitchFamily="18" charset="0"/>
                <a:ea typeface="Cambria Math" panose="02040503050406030204" pitchFamily="18" charset="0"/>
              </a:rPr>
              <a:t>M</a:t>
            </a:r>
            <a:r>
              <a:rPr lang="en-US" dirty="0"/>
              <a:t> should be applied to</a:t>
            </a:r>
          </a:p>
          <a:p>
            <a:r>
              <a:rPr lang="en-US" dirty="0"/>
              <a:t>The UTM simulates </a:t>
            </a:r>
            <a:r>
              <a:rPr lang="en-US" dirty="0">
                <a:latin typeface="Cambria Math" panose="02040503050406030204" pitchFamily="18" charset="0"/>
                <a:ea typeface="Cambria Math" panose="02040503050406030204" pitchFamily="18" charset="0"/>
              </a:rPr>
              <a:t>M</a:t>
            </a:r>
            <a:r>
              <a:rPr lang="en-US" dirty="0"/>
              <a:t> applied to </a:t>
            </a:r>
            <a:r>
              <a:rPr lang="en-US" dirty="0">
                <a:latin typeface="Cambria Math" panose="02040503050406030204" pitchFamily="18" charset="0"/>
                <a:ea typeface="Cambria Math" panose="02040503050406030204" pitchFamily="18" charset="0"/>
              </a:rPr>
              <a:t>w</a:t>
            </a:r>
            <a:r>
              <a:rPr lang="en-US" dirty="0"/>
              <a:t>, ultimately accepting its input </a:t>
            </a:r>
            <a:r>
              <a:rPr lang="en-US" dirty="0">
                <a:latin typeface="Cambria Math" panose="02040503050406030204" pitchFamily="18" charset="0"/>
                <a:ea typeface="Cambria Math" panose="02040503050406030204" pitchFamily="18" charset="0"/>
              </a:rPr>
              <a:t>&lt;M, w&gt;</a:t>
            </a:r>
            <a:r>
              <a:rPr lang="en-US" dirty="0"/>
              <a:t> if and only if </a:t>
            </a:r>
            <a:r>
              <a:rPr lang="en-US" dirty="0">
                <a:latin typeface="Cambria Math" panose="02040503050406030204" pitchFamily="18" charset="0"/>
                <a:ea typeface="Cambria Math" panose="02040503050406030204" pitchFamily="18" charset="0"/>
              </a:rPr>
              <a:t>M</a:t>
            </a:r>
            <a:r>
              <a:rPr lang="en-US" dirty="0"/>
              <a:t> accept </a:t>
            </a:r>
            <a:r>
              <a:rPr lang="en-US" dirty="0">
                <a:latin typeface="Cambria Math" panose="02040503050406030204" pitchFamily="18" charset="0"/>
                <a:ea typeface="Cambria Math" panose="02040503050406030204" pitchFamily="18" charset="0"/>
              </a:rPr>
              <a:t>w</a:t>
            </a:r>
            <a:r>
              <a:rPr lang="en-US" dirty="0"/>
              <a:t>, and rejecting its input </a:t>
            </a:r>
            <a:r>
              <a:rPr lang="en-US" dirty="0">
                <a:latin typeface="Cambria Math" panose="02040503050406030204" pitchFamily="18" charset="0"/>
                <a:ea typeface="Cambria Math" panose="02040503050406030204" pitchFamily="18" charset="0"/>
              </a:rPr>
              <a:t>&lt;M, w&gt;</a:t>
            </a:r>
            <a:r>
              <a:rPr lang="en-US" dirty="0"/>
              <a:t> if and only </a:t>
            </a:r>
            <a:r>
              <a:rPr lang="en-US" dirty="0">
                <a:latin typeface="Cambria Math" panose="02040503050406030204" pitchFamily="18" charset="0"/>
                <a:ea typeface="Cambria Math" panose="02040503050406030204" pitchFamily="18" charset="0"/>
              </a:rPr>
              <a:t>M</a:t>
            </a:r>
            <a:r>
              <a:rPr lang="en-US" dirty="0"/>
              <a:t> rejects </a:t>
            </a:r>
            <a:r>
              <a:rPr lang="en-US" dirty="0">
                <a:latin typeface="Cambria Math" panose="02040503050406030204" pitchFamily="18" charset="0"/>
                <a:ea typeface="Cambria Math" panose="02040503050406030204" pitchFamily="18" charset="0"/>
              </a:rPr>
              <a:t>w</a:t>
            </a:r>
          </a:p>
          <a:p>
            <a:r>
              <a:rPr lang="en-US" dirty="0"/>
              <a:t>The UTM can also be constructed to ultimately output on its tape exactly what </a:t>
            </a:r>
            <a:r>
              <a:rPr lang="en-US" dirty="0">
                <a:latin typeface="Cambria Math" panose="02040503050406030204" pitchFamily="18" charset="0"/>
                <a:ea typeface="Cambria Math" panose="02040503050406030204" pitchFamily="18" charset="0"/>
              </a:rPr>
              <a:t>M</a:t>
            </a:r>
            <a:r>
              <a:rPr lang="en-US" dirty="0"/>
              <a:t> would output when applied to </a:t>
            </a:r>
            <a:r>
              <a:rPr lang="en-US" dirty="0">
                <a:latin typeface="Cambria Math" panose="02040503050406030204" pitchFamily="18" charset="0"/>
                <a:ea typeface="Cambria Math" panose="02040503050406030204" pitchFamily="18" charset="0"/>
              </a:rPr>
              <a:t>w</a:t>
            </a:r>
          </a:p>
          <a:p>
            <a:r>
              <a:rPr lang="en-US" dirty="0"/>
              <a:t>It is also worth noting that the slowdown of the simulation is not extreme</a:t>
            </a:r>
          </a:p>
          <a:p>
            <a:pPr lvl="1"/>
            <a:r>
              <a:rPr lang="en-US" dirty="0"/>
              <a:t>From the Arora and Barak book, if the simulated Turing machine, </a:t>
            </a:r>
            <a:r>
              <a:rPr lang="en-US" dirty="0">
                <a:latin typeface="Cambria Math" panose="02040503050406030204" pitchFamily="18" charset="0"/>
                <a:ea typeface="Cambria Math" panose="02040503050406030204" pitchFamily="18" charset="0"/>
              </a:rPr>
              <a:t>M</a:t>
            </a:r>
            <a:r>
              <a:rPr lang="en-US" dirty="0"/>
              <a:t>, halts in </a:t>
            </a:r>
            <a:r>
              <a:rPr lang="en-US" dirty="0">
                <a:latin typeface="Cambria Math" panose="02040503050406030204" pitchFamily="18" charset="0"/>
                <a:ea typeface="Cambria Math" panose="02040503050406030204" pitchFamily="18" charset="0"/>
              </a:rPr>
              <a:t>T</a:t>
            </a:r>
            <a:r>
              <a:rPr lang="en-US" dirty="0"/>
              <a:t> steps when applied to </a:t>
            </a:r>
            <a:r>
              <a:rPr lang="en-US" dirty="0">
                <a:latin typeface="Cambria Math" panose="02040503050406030204" pitchFamily="18" charset="0"/>
                <a:ea typeface="Cambria Math" panose="02040503050406030204" pitchFamily="18" charset="0"/>
              </a:rPr>
              <a:t>w</a:t>
            </a:r>
            <a:r>
              <a:rPr lang="en-US" dirty="0"/>
              <a:t>, a well-designed UTM will halt within </a:t>
            </a:r>
            <a:r>
              <a:rPr lang="en-US" dirty="0">
                <a:latin typeface="Cambria Math" panose="02040503050406030204" pitchFamily="18" charset="0"/>
                <a:ea typeface="Cambria Math" panose="02040503050406030204" pitchFamily="18" charset="0"/>
              </a:rPr>
              <a:t>cT log T</a:t>
            </a:r>
            <a:r>
              <a:rPr lang="en-US" dirty="0"/>
              <a:t> steps, where </a:t>
            </a:r>
            <a:r>
              <a:rPr lang="en-US" dirty="0">
                <a:latin typeface="Cambria Math" panose="02040503050406030204" pitchFamily="18" charset="0"/>
                <a:ea typeface="Cambria Math" panose="02040503050406030204" pitchFamily="18" charset="0"/>
              </a:rPr>
              <a:t>c</a:t>
            </a:r>
            <a:r>
              <a:rPr lang="en-US" dirty="0"/>
              <a:t> is a constant on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's</a:t>
            </a:r>
            <a:r>
              <a:rPr lang="en-US" dirty="0"/>
              <a:t> alphabet size, number of tapes, and number of states</a:t>
            </a:r>
          </a:p>
          <a:p>
            <a:pPr lvl="1"/>
            <a:r>
              <a:rPr lang="en-US" dirty="0"/>
              <a:t>Their analysis also involves a UTM with multiple tapes; as previously mentioned, the Arora and Barak book also shows that the simulation of a multi-tape Turing machine with a single-tape Turing machine requires a quadratic slowdown</a:t>
            </a:r>
          </a:p>
        </p:txBody>
      </p:sp>
    </p:spTree>
    <p:extLst>
      <p:ext uri="{BB962C8B-B14F-4D97-AF65-F5344CB8AC3E}">
        <p14:creationId xmlns:p14="http://schemas.microsoft.com/office/powerpoint/2010/main" val="2060833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4216</TotalTime>
  <Words>6286</Words>
  <Application>Microsoft Office PowerPoint</Application>
  <PresentationFormat>Widescreen</PresentationFormat>
  <Paragraphs>331</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MS Gothic</vt:lpstr>
      <vt:lpstr>Arial</vt:lpstr>
      <vt:lpstr>Calibri</vt:lpstr>
      <vt:lpstr>Calibri Light</vt:lpstr>
      <vt:lpstr>Cambria Math</vt:lpstr>
      <vt:lpstr>Courier New</vt:lpstr>
      <vt:lpstr>Office Theme</vt:lpstr>
      <vt:lpstr>ECE461: Theoretical CS</vt:lpstr>
      <vt:lpstr>Brief Recap</vt:lpstr>
      <vt:lpstr>Hilbert's Problems</vt:lpstr>
      <vt:lpstr>The Church-Turing Thesis</vt:lpstr>
      <vt:lpstr>What's a Turing Machine?</vt:lpstr>
      <vt:lpstr>Formal Definition of a Turing Machine</vt:lpstr>
      <vt:lpstr>Computation on a Turing Machine</vt:lpstr>
      <vt:lpstr>We Learned a Different Definition in DSA 2</vt:lpstr>
      <vt:lpstr>Configurations</vt:lpstr>
      <vt:lpstr>Computation in Terms of Configurations</vt:lpstr>
      <vt:lpstr>Turing Machines and Languages</vt:lpstr>
      <vt:lpstr>Turing-Decidable Language: Example 1</vt:lpstr>
      <vt:lpstr>Formal Description of M2</vt:lpstr>
      <vt:lpstr>State Diagram for M2</vt:lpstr>
      <vt:lpstr>Turing-Decidable Language: Example 2</vt:lpstr>
      <vt:lpstr>Marking Symbols</vt:lpstr>
      <vt:lpstr>Turing-Decidable Language: Example 3</vt:lpstr>
      <vt:lpstr>The Steps of M4</vt:lpstr>
      <vt:lpstr>Variations of Turing Machines</vt:lpstr>
      <vt:lpstr>Multi-tape Turing Machines</vt:lpstr>
      <vt:lpstr>Simulating a 3-Tape Turing Machine Example</vt:lpstr>
      <vt:lpstr>Simulating a k-Tape Turing Machine</vt:lpstr>
      <vt:lpstr>Nondeterministic Turing Machines</vt:lpstr>
      <vt:lpstr>Further Thoughts about NTMs</vt:lpstr>
      <vt:lpstr>NTMs and DTMs are Equal in Power</vt:lpstr>
      <vt:lpstr>Simulating an NTM with a DTM</vt:lpstr>
      <vt:lpstr>DTM Simulating NTM Example</vt:lpstr>
      <vt:lpstr>The Steps of D, when Simulating N</vt:lpstr>
      <vt:lpstr>Enumerators</vt:lpstr>
      <vt:lpstr>Encodings</vt:lpstr>
      <vt:lpstr>The Universal Turing Machine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35</cp:revision>
  <dcterms:created xsi:type="dcterms:W3CDTF">2022-02-13T17:43:13Z</dcterms:created>
  <dcterms:modified xsi:type="dcterms:W3CDTF">2022-03-12T20:25:09Z</dcterms:modified>
</cp:coreProperties>
</file>