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521A-12FC-452E-88AB-20FA735BA9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0B422D-0604-4F6C-8D03-BB83E053F6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1DE9A9-CD47-4D42-865E-BBD59149F492}"/>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5" name="Footer Placeholder 4">
            <a:extLst>
              <a:ext uri="{FF2B5EF4-FFF2-40B4-BE49-F238E27FC236}">
                <a16:creationId xmlns:a16="http://schemas.microsoft.com/office/drawing/2014/main" id="{D8F4412F-6721-432D-AD39-C3B4764D49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88B7D2-4553-456E-A199-377B73BF0044}"/>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159525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AF0C-17B8-4BC0-B8C8-950B4FCD20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8574C8-E498-4FA8-93CF-CE398DBF0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5FDACF-0544-432E-AE6F-06AE3F80A79B}"/>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5" name="Footer Placeholder 4">
            <a:extLst>
              <a:ext uri="{FF2B5EF4-FFF2-40B4-BE49-F238E27FC236}">
                <a16:creationId xmlns:a16="http://schemas.microsoft.com/office/drawing/2014/main" id="{5BEBDC3B-5E90-4CD7-943A-3506A36C7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04C9E3-C93A-4F0B-B617-74D46AF13245}"/>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317736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FA827-DBED-4631-B699-204B4E6B46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40E99B-F95B-4E6E-8181-CF2F2DDFF5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26C6BB-2876-49D3-BCFF-787B9F4000AB}"/>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5" name="Footer Placeholder 4">
            <a:extLst>
              <a:ext uri="{FF2B5EF4-FFF2-40B4-BE49-F238E27FC236}">
                <a16:creationId xmlns:a16="http://schemas.microsoft.com/office/drawing/2014/main" id="{1458146B-37D7-487B-AB57-839428D37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BB9194-5A43-4461-A490-6591AF4BB872}"/>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2264449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65981-F67F-4F5E-8361-4E7EC7298F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7899BA-B4DB-44D2-81EA-2610DC7075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FCD3C0-7F7D-4561-813B-869ED9A91A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2DB49A-9B38-49B0-846D-353586F49475}"/>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6" name="Footer Placeholder 5">
            <a:extLst>
              <a:ext uri="{FF2B5EF4-FFF2-40B4-BE49-F238E27FC236}">
                <a16:creationId xmlns:a16="http://schemas.microsoft.com/office/drawing/2014/main" id="{E15284E1-3CE5-4D6B-BF56-85CDEF169D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7C23C-E5F0-40A5-8130-409A93C55B19}"/>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96114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D7C4-EC48-42B3-9516-8A2B900762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8D99D8-AB5A-49F2-92B9-B547212C5C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1BD402-BDFE-4379-B478-F9A7030CD3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DE3291-2758-42D3-BE25-281B620C3A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78D2F0-7A56-4E12-9C56-E2213DB304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A5C49C-9018-435B-893F-B84ECEAE337D}"/>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8" name="Footer Placeholder 7">
            <a:extLst>
              <a:ext uri="{FF2B5EF4-FFF2-40B4-BE49-F238E27FC236}">
                <a16:creationId xmlns:a16="http://schemas.microsoft.com/office/drawing/2014/main" id="{CE7D5B0A-FA12-487F-890F-F11FF2FD66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02DD29-5892-40C2-8B7A-6823649D2173}"/>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464376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90642-F2FB-40DE-B0DA-3A8C15898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B2D327-239D-4991-933A-F2D314260E1C}"/>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4" name="Footer Placeholder 3">
            <a:extLst>
              <a:ext uri="{FF2B5EF4-FFF2-40B4-BE49-F238E27FC236}">
                <a16:creationId xmlns:a16="http://schemas.microsoft.com/office/drawing/2014/main" id="{FB23827F-4526-4B5F-B65D-A09278912A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4F6792-9A5A-4310-934C-484B672E00AD}"/>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2222198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B83782-741A-4D0A-A1A8-A2ABE9874C9C}"/>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3" name="Footer Placeholder 2">
            <a:extLst>
              <a:ext uri="{FF2B5EF4-FFF2-40B4-BE49-F238E27FC236}">
                <a16:creationId xmlns:a16="http://schemas.microsoft.com/office/drawing/2014/main" id="{F5B0B700-9FB2-4352-BEDD-D313E1E274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848EED-9D26-4314-9F0F-0504C2979ECF}"/>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2839770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E56FF-7FEF-4B69-B70B-08117185E6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8C171D-F467-4C37-B6D6-1112DD1933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774C8-577A-4DFF-A7F1-CE59A5809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E46C9B-B2E1-4638-9717-7A74204E610E}"/>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6" name="Footer Placeholder 5">
            <a:extLst>
              <a:ext uri="{FF2B5EF4-FFF2-40B4-BE49-F238E27FC236}">
                <a16:creationId xmlns:a16="http://schemas.microsoft.com/office/drawing/2014/main" id="{CF741E8F-F594-41AA-81CD-96A868F56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A41534-B63D-4ED8-AE73-64842D9B7E3D}"/>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1867803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5E9B9-5362-44CC-9496-7B3A102E30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EE3CB8-0BF7-44A5-8F9F-11F8D2036D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D94EFC-763C-4F3B-A863-B3569F611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CBFDA9-204D-4EB1-885E-9AE294AC7735}"/>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6" name="Footer Placeholder 5">
            <a:extLst>
              <a:ext uri="{FF2B5EF4-FFF2-40B4-BE49-F238E27FC236}">
                <a16:creationId xmlns:a16="http://schemas.microsoft.com/office/drawing/2014/main" id="{3D043E8F-5C42-437B-9BEC-3BFCFDC272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E5AAC6-5C2B-41EF-BE72-C25F7AF25F87}"/>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1966165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069A-CC49-4A66-97C1-0BA360C5AD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BDE69F-1B04-4904-A0CA-218F6383B0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9FB2A-6986-4883-AFC3-2E82E141875E}"/>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5" name="Footer Placeholder 4">
            <a:extLst>
              <a:ext uri="{FF2B5EF4-FFF2-40B4-BE49-F238E27FC236}">
                <a16:creationId xmlns:a16="http://schemas.microsoft.com/office/drawing/2014/main" id="{25A440D6-BB11-49CE-A134-E319C28854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517A21-9BE4-4E52-904E-085D9BA5BBD7}"/>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3250524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DC4D5B-1581-4549-8582-3D8A8BF519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98021F-B8BF-48A5-8770-152CAFA006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3C9D07-EBEA-4AA2-946D-E867F3B6FEB5}"/>
              </a:ext>
            </a:extLst>
          </p:cNvPr>
          <p:cNvSpPr>
            <a:spLocks noGrp="1"/>
          </p:cNvSpPr>
          <p:nvPr>
            <p:ph type="dt" sz="half" idx="10"/>
          </p:nvPr>
        </p:nvSpPr>
        <p:spPr/>
        <p:txBody>
          <a:bodyPr/>
          <a:lstStyle/>
          <a:p>
            <a:fld id="{EABC1D8E-3165-469D-8806-BF94BA2A15B6}" type="datetimeFigureOut">
              <a:rPr lang="en-US" smtClean="0"/>
              <a:t>4/11/2022</a:t>
            </a:fld>
            <a:endParaRPr lang="en-US"/>
          </a:p>
        </p:txBody>
      </p:sp>
      <p:sp>
        <p:nvSpPr>
          <p:cNvPr id="5" name="Footer Placeholder 4">
            <a:extLst>
              <a:ext uri="{FF2B5EF4-FFF2-40B4-BE49-F238E27FC236}">
                <a16:creationId xmlns:a16="http://schemas.microsoft.com/office/drawing/2014/main" id="{90ABFB6F-2BA0-46D3-90F6-AFC12D6B8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CB52E7-4EA1-4027-A859-7574FE5A44C9}"/>
              </a:ext>
            </a:extLst>
          </p:cNvPr>
          <p:cNvSpPr>
            <a:spLocks noGrp="1"/>
          </p:cNvSpPr>
          <p:nvPr>
            <p:ph type="sldNum" sz="quarter" idx="12"/>
          </p:nvPr>
        </p:nvSpPr>
        <p:spPr/>
        <p:txBody>
          <a:bodyPr/>
          <a:lstStyle/>
          <a:p>
            <a:fld id="{C55589F0-95F9-40FC-98BD-861CF887543C}" type="slidenum">
              <a:rPr lang="en-US" smtClean="0"/>
              <a:t>‹#›</a:t>
            </a:fld>
            <a:endParaRPr lang="en-US"/>
          </a:p>
        </p:txBody>
      </p:sp>
    </p:spTree>
    <p:extLst>
      <p:ext uri="{BB962C8B-B14F-4D97-AF65-F5344CB8AC3E}">
        <p14:creationId xmlns:p14="http://schemas.microsoft.com/office/powerpoint/2010/main" val="651874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1AFC4F-42DF-4E57-992E-7C07DECE8F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DC535C-04A9-4155-8D58-C6F4CE6614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0A8D18-8BD5-4F5B-92EA-4BAB338A8D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BC1D8E-3165-469D-8806-BF94BA2A15B6}" type="datetimeFigureOut">
              <a:rPr lang="en-US" smtClean="0"/>
              <a:t>4/11/2022</a:t>
            </a:fld>
            <a:endParaRPr lang="en-US"/>
          </a:p>
        </p:txBody>
      </p:sp>
      <p:sp>
        <p:nvSpPr>
          <p:cNvPr id="5" name="Footer Placeholder 4">
            <a:extLst>
              <a:ext uri="{FF2B5EF4-FFF2-40B4-BE49-F238E27FC236}">
                <a16:creationId xmlns:a16="http://schemas.microsoft.com/office/drawing/2014/main" id="{B50644E8-6B74-4C93-B133-8D3BA1608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65E2D2-21F7-4233-9729-CD4C9FC9BC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5589F0-95F9-40FC-98BD-861CF887543C}" type="slidenum">
              <a:rPr lang="en-US" smtClean="0"/>
              <a:t>‹#›</a:t>
            </a:fld>
            <a:endParaRPr lang="en-US"/>
          </a:p>
        </p:txBody>
      </p:sp>
    </p:spTree>
    <p:extLst>
      <p:ext uri="{BB962C8B-B14F-4D97-AF65-F5344CB8AC3E}">
        <p14:creationId xmlns:p14="http://schemas.microsoft.com/office/powerpoint/2010/main" val="1904215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Time Complexity, Big-O Notation, the Class 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0A800-BABD-4A75-84F8-A4B54764D4ED}"/>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737D9D37-6F2F-422B-8562-0E17E5068277}"/>
              </a:ext>
            </a:extLst>
          </p:cNvPr>
          <p:cNvSpPr>
            <a:spLocks noGrp="1"/>
          </p:cNvSpPr>
          <p:nvPr>
            <p:ph idx="1"/>
          </p:nvPr>
        </p:nvSpPr>
        <p:spPr/>
        <p:txBody>
          <a:bodyPr>
            <a:normAutofit fontScale="62500" lnSpcReduction="20000"/>
          </a:bodyPr>
          <a:lstStyle/>
          <a:p>
            <a:r>
              <a:rPr lang="en-US" dirty="0"/>
              <a:t>In the first part of the course, based on the first part of the textbook, we learned about formalisms for describing </a:t>
            </a:r>
            <a:r>
              <a:rPr lang="en-US" b="1" dirty="0"/>
              <a:t>regular languages</a:t>
            </a:r>
            <a:r>
              <a:rPr lang="en-US" dirty="0"/>
              <a:t> and </a:t>
            </a:r>
            <a:r>
              <a:rPr lang="en-US" b="1" dirty="0"/>
              <a:t>context-free languages</a:t>
            </a:r>
            <a:r>
              <a:rPr lang="en-US" dirty="0"/>
              <a:t>, and discussed their limitations</a:t>
            </a:r>
          </a:p>
          <a:p>
            <a:r>
              <a:rPr lang="en-US" dirty="0"/>
              <a:t>In a topic that I consider to straddle the first two parts of the course, we learned about </a:t>
            </a:r>
            <a:r>
              <a:rPr lang="en-US" b="1" dirty="0"/>
              <a:t>Turing machines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Then, in the second part of the course, based on the second part of the textbook, we learned about </a:t>
            </a:r>
            <a:r>
              <a:rPr lang="en-US" b="1" dirty="0"/>
              <a:t>computability theory</a:t>
            </a:r>
          </a:p>
          <a:p>
            <a:r>
              <a:rPr lang="en-US" dirty="0"/>
              <a:t>Here, we learned that computation is inherently limited; in particular, </a:t>
            </a:r>
            <a:r>
              <a:rPr lang="en-US" i="1" dirty="0"/>
              <a:t>some languages are undecidable</a:t>
            </a:r>
            <a:r>
              <a:rPr lang="en-US" dirty="0"/>
              <a:t>, and </a:t>
            </a:r>
            <a:r>
              <a:rPr lang="en-US" i="1" dirty="0"/>
              <a:t>some languages are not Turing-recognizable</a:t>
            </a:r>
          </a:p>
          <a:p>
            <a:r>
              <a:rPr lang="en-US" dirty="0"/>
              <a:t>Now we are moving on to the third part of the textbook and the third part of the course; the textbook calls this part "Complexity Theory", and all remaining topics will relate to this</a:t>
            </a:r>
          </a:p>
          <a:p>
            <a:r>
              <a:rPr lang="en-US" dirty="0"/>
              <a:t>For those problems that are decidable, we will learn that some are "easy" (meaning that they can be solved in polynomial time) and some are "hard" (meaning that they require exponential time)</a:t>
            </a:r>
          </a:p>
          <a:p>
            <a:r>
              <a:rPr lang="en-US" dirty="0"/>
              <a:t>In a later topic, we will learn about the </a:t>
            </a:r>
            <a:r>
              <a:rPr lang="en-US" b="1" dirty="0"/>
              <a:t>NP-complete problems</a:t>
            </a:r>
            <a:r>
              <a:rPr lang="en-US" dirty="0"/>
              <a:t>, which most computer scientists believe are hard in this sense, but that has never been proven</a:t>
            </a:r>
          </a:p>
          <a:p>
            <a:r>
              <a:rPr lang="en-US" dirty="0"/>
              <a:t>After that, we will cover various other topics, including </a:t>
            </a:r>
            <a:r>
              <a:rPr lang="en-US" i="1" dirty="0"/>
              <a:t>space complexity</a:t>
            </a:r>
            <a:r>
              <a:rPr lang="en-US" dirty="0"/>
              <a:t>, </a:t>
            </a:r>
            <a:r>
              <a:rPr lang="en-US" i="1" dirty="0"/>
              <a:t>randomized algorithms</a:t>
            </a:r>
            <a:r>
              <a:rPr lang="en-US" dirty="0"/>
              <a:t>, etc.</a:t>
            </a:r>
          </a:p>
          <a:p>
            <a:r>
              <a:rPr lang="en-US" dirty="0"/>
              <a:t>To start, however, we will initially focus on problems that do have polynomial time solutions</a:t>
            </a:r>
          </a:p>
        </p:txBody>
      </p:sp>
    </p:spTree>
    <p:extLst>
      <p:ext uri="{BB962C8B-B14F-4D97-AF65-F5344CB8AC3E}">
        <p14:creationId xmlns:p14="http://schemas.microsoft.com/office/powerpoint/2010/main" val="105211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0B3E-D0B9-432D-B862-C0F30E197D3A}"/>
              </a:ext>
            </a:extLst>
          </p:cNvPr>
          <p:cNvSpPr>
            <a:spLocks noGrp="1"/>
          </p:cNvSpPr>
          <p:nvPr>
            <p:ph type="title"/>
          </p:nvPr>
        </p:nvSpPr>
        <p:spPr/>
        <p:txBody>
          <a:bodyPr/>
          <a:lstStyle/>
          <a:p>
            <a:r>
              <a:rPr lang="en-US" dirty="0"/>
              <a:t>Time Complexity</a:t>
            </a:r>
          </a:p>
        </p:txBody>
      </p:sp>
      <p:sp>
        <p:nvSpPr>
          <p:cNvPr id="3" name="Content Placeholder 2">
            <a:extLst>
              <a:ext uri="{FF2B5EF4-FFF2-40B4-BE49-F238E27FC236}">
                <a16:creationId xmlns:a16="http://schemas.microsoft.com/office/drawing/2014/main" id="{50168C52-39F1-49E5-BBDB-AA809812087D}"/>
              </a:ext>
            </a:extLst>
          </p:cNvPr>
          <p:cNvSpPr>
            <a:spLocks noGrp="1"/>
          </p:cNvSpPr>
          <p:nvPr>
            <p:ph idx="1"/>
          </p:nvPr>
        </p:nvSpPr>
        <p:spPr/>
        <p:txBody>
          <a:bodyPr>
            <a:normAutofit fontScale="70000" lnSpcReduction="20000"/>
          </a:bodyPr>
          <a:lstStyle/>
          <a:p>
            <a:r>
              <a:rPr lang="en-US" dirty="0"/>
              <a:t>Chapter 7 of the textbook is titled "Time Complexity"</a:t>
            </a:r>
          </a:p>
          <a:p>
            <a:r>
              <a:rPr lang="en-US" dirty="0"/>
              <a:t>This topic relates to Sections 7.1 and 7.2</a:t>
            </a:r>
          </a:p>
          <a:p>
            <a:r>
              <a:rPr lang="en-US" dirty="0"/>
              <a:t>Definition 7.1 of the textbook states (I am keeping the exact wording from the book):</a:t>
            </a:r>
          </a:p>
          <a:p>
            <a:pPr marL="457200" lvl="1" indent="0">
              <a:buNone/>
            </a:pPr>
            <a:r>
              <a:rPr lang="en-US" dirty="0"/>
              <a:t>Let </a:t>
            </a:r>
            <a:r>
              <a:rPr lang="en-US" dirty="0">
                <a:latin typeface="Cambria Math" panose="02040503050406030204" pitchFamily="18" charset="0"/>
                <a:ea typeface="Cambria Math" panose="02040503050406030204" pitchFamily="18" charset="0"/>
              </a:rPr>
              <a:t>M</a:t>
            </a:r>
            <a:r>
              <a:rPr lang="en-US" dirty="0"/>
              <a:t> be a deterministic Turing machine that halts on all inputs. The </a:t>
            </a:r>
            <a:r>
              <a:rPr lang="en-US" b="1" dirty="0"/>
              <a:t>running time</a:t>
            </a:r>
            <a:r>
              <a:rPr lang="en-US" dirty="0"/>
              <a:t> or </a:t>
            </a:r>
            <a:r>
              <a:rPr lang="en-US" b="1" dirty="0"/>
              <a:t>time complexity</a:t>
            </a:r>
            <a:r>
              <a:rPr lang="en-US" dirty="0"/>
              <a:t> of </a:t>
            </a:r>
            <a:r>
              <a:rPr lang="en-US" dirty="0">
                <a:latin typeface="Cambria Math" panose="02040503050406030204" pitchFamily="18" charset="0"/>
                <a:ea typeface="Cambria Math" panose="02040503050406030204" pitchFamily="18" charset="0"/>
              </a:rPr>
              <a:t>M</a:t>
            </a:r>
            <a:r>
              <a:rPr lang="en-US" dirty="0"/>
              <a:t> is the function </a:t>
            </a:r>
            <a:r>
              <a:rPr lang="en-US" dirty="0">
                <a:latin typeface="Cambria Math" panose="02040503050406030204" pitchFamily="18" charset="0"/>
                <a:ea typeface="Cambria Math" panose="02040503050406030204" pitchFamily="18" charset="0"/>
              </a:rPr>
              <a:t>f: N </a:t>
            </a:r>
            <a:r>
              <a:rPr lang="en-US" dirty="0">
                <a:effectLst/>
                <a:latin typeface="Cambria Math" panose="02040503050406030204" pitchFamily="18" charset="0"/>
                <a:ea typeface="Cambria Math" panose="02040503050406030204" pitchFamily="18" charset="0"/>
                <a:cs typeface="Cambria Math" panose="02040503050406030204" pitchFamily="18" charset="0"/>
              </a:rPr>
              <a:t>→ </a:t>
            </a:r>
            <a:r>
              <a:rPr lang="en-US" dirty="0">
                <a:latin typeface="Cambria Math" panose="02040503050406030204" pitchFamily="18" charset="0"/>
                <a:ea typeface="Cambria Math" panose="02040503050406030204" pitchFamily="18" charset="0"/>
              </a:rPr>
              <a:t>N</a:t>
            </a:r>
            <a:r>
              <a:rPr lang="en-US" dirty="0"/>
              <a:t>, where </a:t>
            </a:r>
            <a:r>
              <a:rPr lang="en-US" dirty="0">
                <a:latin typeface="Cambria Math" panose="02040503050406030204" pitchFamily="18" charset="0"/>
                <a:ea typeface="Cambria Math" panose="02040503050406030204" pitchFamily="18" charset="0"/>
              </a:rPr>
              <a:t>f(n)</a:t>
            </a:r>
            <a:r>
              <a:rPr lang="en-US" dirty="0"/>
              <a:t> is the maximum number of steps that </a:t>
            </a:r>
            <a:r>
              <a:rPr lang="en-US" dirty="0">
                <a:latin typeface="Cambria Math" panose="02040503050406030204" pitchFamily="18" charset="0"/>
                <a:ea typeface="Cambria Math" panose="02040503050406030204" pitchFamily="18" charset="0"/>
              </a:rPr>
              <a:t>M</a:t>
            </a:r>
            <a:r>
              <a:rPr lang="en-US" dirty="0"/>
              <a:t> uses on any input of length </a:t>
            </a:r>
            <a:r>
              <a:rPr lang="en-US" dirty="0">
                <a:latin typeface="Cambria Math" panose="02040503050406030204" pitchFamily="18" charset="0"/>
                <a:ea typeface="Cambria Math" panose="02040503050406030204" pitchFamily="18" charset="0"/>
              </a:rPr>
              <a:t>n</a:t>
            </a:r>
            <a:r>
              <a:rPr lang="en-US" dirty="0"/>
              <a:t>. If </a:t>
            </a:r>
            <a:r>
              <a:rPr lang="en-US" dirty="0">
                <a:latin typeface="Cambria Math" panose="02040503050406030204" pitchFamily="18" charset="0"/>
                <a:ea typeface="Cambria Math" panose="02040503050406030204" pitchFamily="18" charset="0"/>
              </a:rPr>
              <a:t>f(n)</a:t>
            </a:r>
            <a:r>
              <a:rPr lang="en-US" dirty="0"/>
              <a:t> is the running time of </a:t>
            </a:r>
            <a:r>
              <a:rPr lang="en-US" dirty="0">
                <a:latin typeface="Cambria Math" panose="02040503050406030204" pitchFamily="18" charset="0"/>
                <a:ea typeface="Cambria Math" panose="02040503050406030204" pitchFamily="18" charset="0"/>
              </a:rPr>
              <a:t>M</a:t>
            </a:r>
            <a:r>
              <a:rPr lang="en-US" dirty="0"/>
              <a:t>, we say that </a:t>
            </a:r>
            <a:r>
              <a:rPr lang="en-US" dirty="0">
                <a:latin typeface="Cambria Math" panose="02040503050406030204" pitchFamily="18" charset="0"/>
                <a:ea typeface="Cambria Math" panose="02040503050406030204" pitchFamily="18" charset="0"/>
              </a:rPr>
              <a:t>M</a:t>
            </a:r>
            <a:r>
              <a:rPr lang="en-US" dirty="0"/>
              <a:t> runs in time </a:t>
            </a:r>
            <a:r>
              <a:rPr lang="en-US" dirty="0">
                <a:latin typeface="Cambria Math" panose="02040503050406030204" pitchFamily="18" charset="0"/>
                <a:ea typeface="Cambria Math" panose="02040503050406030204" pitchFamily="18" charset="0"/>
              </a:rPr>
              <a:t>f(n)</a:t>
            </a:r>
            <a:r>
              <a:rPr lang="en-US" dirty="0"/>
              <a:t> and that </a:t>
            </a:r>
            <a:r>
              <a:rPr lang="en-US" dirty="0">
                <a:latin typeface="Cambria Math" panose="02040503050406030204" pitchFamily="18" charset="0"/>
                <a:ea typeface="Cambria Math" panose="02040503050406030204" pitchFamily="18" charset="0"/>
              </a:rPr>
              <a:t>M</a:t>
            </a:r>
            <a:r>
              <a:rPr lang="en-US" dirty="0"/>
              <a:t> is an </a:t>
            </a:r>
            <a:r>
              <a:rPr lang="en-US" dirty="0">
                <a:latin typeface="Cambria Math" panose="02040503050406030204" pitchFamily="18" charset="0"/>
                <a:ea typeface="Cambria Math" panose="02040503050406030204" pitchFamily="18" charset="0"/>
              </a:rPr>
              <a:t>f(n)</a:t>
            </a:r>
            <a:r>
              <a:rPr lang="en-US" dirty="0"/>
              <a:t> time Turing machine. Customarily we use </a:t>
            </a:r>
            <a:r>
              <a:rPr lang="en-US" dirty="0">
                <a:latin typeface="Cambria Math" panose="02040503050406030204" pitchFamily="18" charset="0"/>
                <a:ea typeface="Cambria Math" panose="02040503050406030204" pitchFamily="18" charset="0"/>
              </a:rPr>
              <a:t>n</a:t>
            </a:r>
            <a:r>
              <a:rPr lang="en-US" dirty="0"/>
              <a:t> to represent the length of the input.</a:t>
            </a:r>
          </a:p>
          <a:p>
            <a:r>
              <a:rPr lang="en-US" dirty="0"/>
              <a:t>The book defines time complexity assuming that we are performing </a:t>
            </a:r>
            <a:r>
              <a:rPr lang="en-US" b="1" dirty="0"/>
              <a:t>worst-case analysis</a:t>
            </a:r>
          </a:p>
          <a:p>
            <a:r>
              <a:rPr lang="en-US" dirty="0"/>
              <a:t>If we were performing </a:t>
            </a:r>
            <a:r>
              <a:rPr lang="en-US" b="1" dirty="0"/>
              <a:t>average-case analysis</a:t>
            </a:r>
            <a:r>
              <a:rPr lang="en-US" dirty="0"/>
              <a:t>, we would have to average the running times of all inputs of a particular length</a:t>
            </a:r>
          </a:p>
          <a:p>
            <a:r>
              <a:rPr lang="en-US" dirty="0"/>
              <a:t>There are a few basic things I want to point out:</a:t>
            </a:r>
          </a:p>
          <a:p>
            <a:pPr lvl="1"/>
            <a:r>
              <a:rPr lang="en-US" dirty="0"/>
              <a:t>In DSA 1 and DSA 2, what we meant by </a:t>
            </a:r>
            <a:r>
              <a:rPr lang="en-US" i="1" dirty="0"/>
              <a:t>the length of the input</a:t>
            </a:r>
            <a:r>
              <a:rPr lang="en-US" dirty="0"/>
              <a:t> could vary from problem to problem</a:t>
            </a:r>
          </a:p>
          <a:p>
            <a:pPr lvl="1"/>
            <a:r>
              <a:rPr lang="en-US" dirty="0"/>
              <a:t>For example, it might refer to the number of items being sorted, or the number of nodes and/or vertices in a graph; at times, we would even be measuring time complexity with respect to the value of the input</a:t>
            </a:r>
          </a:p>
          <a:p>
            <a:pPr lvl="1"/>
            <a:r>
              <a:rPr lang="en-US" dirty="0"/>
              <a:t>In this course, we will very consistently be referring to the number of symbols that start off on a Turing machine's tape; it is literally the length of the input, measured in terms of TM cells</a:t>
            </a:r>
          </a:p>
        </p:txBody>
      </p:sp>
    </p:spTree>
    <p:extLst>
      <p:ext uri="{BB962C8B-B14F-4D97-AF65-F5344CB8AC3E}">
        <p14:creationId xmlns:p14="http://schemas.microsoft.com/office/powerpoint/2010/main" val="342295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FAD6C-466A-4C00-98F1-3FE3454EF0DD}"/>
              </a:ext>
            </a:extLst>
          </p:cNvPr>
          <p:cNvSpPr>
            <a:spLocks noGrp="1"/>
          </p:cNvSpPr>
          <p:nvPr>
            <p:ph type="title"/>
          </p:nvPr>
        </p:nvSpPr>
        <p:spPr/>
        <p:txBody>
          <a:bodyPr/>
          <a:lstStyle/>
          <a:p>
            <a:r>
              <a:rPr lang="en-US" dirty="0"/>
              <a:t>Big-O (and the rest)</a:t>
            </a:r>
          </a:p>
        </p:txBody>
      </p:sp>
      <p:sp>
        <p:nvSpPr>
          <p:cNvPr id="3" name="Content Placeholder 2">
            <a:extLst>
              <a:ext uri="{FF2B5EF4-FFF2-40B4-BE49-F238E27FC236}">
                <a16:creationId xmlns:a16="http://schemas.microsoft.com/office/drawing/2014/main" id="{8B23AD8F-C3B3-4566-AF78-54349518F6E1}"/>
              </a:ext>
            </a:extLst>
          </p:cNvPr>
          <p:cNvSpPr>
            <a:spLocks noGrp="1"/>
          </p:cNvSpPr>
          <p:nvPr>
            <p:ph idx="1"/>
          </p:nvPr>
        </p:nvSpPr>
        <p:spPr/>
        <p:txBody>
          <a:bodyPr>
            <a:normAutofit fontScale="70000" lnSpcReduction="20000"/>
          </a:bodyPr>
          <a:lstStyle/>
          <a:p>
            <a:r>
              <a:rPr lang="en-US" dirty="0"/>
              <a:t>The book defines </a:t>
            </a:r>
            <a:r>
              <a:rPr lang="en-US" b="1" dirty="0"/>
              <a:t>big-O notation</a:t>
            </a:r>
          </a:p>
          <a:p>
            <a:pPr lvl="1"/>
            <a:r>
              <a:rPr lang="en-US" dirty="0"/>
              <a:t>The definition matches what we learned in DSA 1 and used throughout DSA 1 and DSA 2</a:t>
            </a:r>
          </a:p>
          <a:p>
            <a:pPr lvl="1"/>
            <a:r>
              <a:rPr lang="en-US" dirty="0"/>
              <a:t>They explain that when we use big-O notation, we are specifying an </a:t>
            </a:r>
            <a:r>
              <a:rPr lang="en-US" b="1" dirty="0"/>
              <a:t>upper bound</a:t>
            </a:r>
            <a:r>
              <a:rPr lang="en-US" dirty="0"/>
              <a:t>, or an </a:t>
            </a:r>
            <a:r>
              <a:rPr lang="en-US" i="1" dirty="0"/>
              <a:t>asymptotic upper bound</a:t>
            </a:r>
            <a:r>
              <a:rPr lang="en-US" dirty="0"/>
              <a:t>, of a function</a:t>
            </a:r>
          </a:p>
          <a:p>
            <a:pPr lvl="1"/>
            <a:r>
              <a:rPr lang="en-US" dirty="0"/>
              <a:t>When we use this notation to analyze the running time of an algorithm, it is called </a:t>
            </a:r>
            <a:r>
              <a:rPr lang="en-US" b="1" dirty="0"/>
              <a:t>asymptotic analysis</a:t>
            </a:r>
            <a:r>
              <a:rPr lang="en-US" dirty="0"/>
              <a:t>, and "we seek to understand the running time of the algorithm when it is run on large inputs"</a:t>
            </a:r>
            <a:endParaRPr lang="en-US" b="1" dirty="0"/>
          </a:p>
          <a:p>
            <a:pPr lvl="1"/>
            <a:r>
              <a:rPr lang="en-US" dirty="0"/>
              <a:t>They explain that when we express big-O notation, we ignore multiplicative constants and lower-order terms</a:t>
            </a:r>
          </a:p>
          <a:p>
            <a:r>
              <a:rPr lang="en-US" dirty="0"/>
              <a:t>A bit later, the book defines </a:t>
            </a:r>
            <a:r>
              <a:rPr lang="en-US" b="1" dirty="0"/>
              <a:t>small-o notation</a:t>
            </a:r>
            <a:r>
              <a:rPr lang="en-US" dirty="0"/>
              <a:t> (I call it </a:t>
            </a:r>
            <a:r>
              <a:rPr lang="en-US" b="1" dirty="0"/>
              <a:t>little-o notation</a:t>
            </a:r>
            <a:r>
              <a:rPr lang="en-US" dirty="0"/>
              <a:t>)</a:t>
            </a:r>
          </a:p>
          <a:p>
            <a:pPr lvl="1"/>
            <a:r>
              <a:rPr lang="en-US" dirty="0"/>
              <a:t>Their original definition is not the same as what we learned in DSA 1</a:t>
            </a:r>
          </a:p>
          <a:p>
            <a:pPr lvl="1"/>
            <a:r>
              <a:rPr lang="en-US" dirty="0"/>
              <a:t>However, they then state that it is equivalent to the definition we learned in DSA 1</a:t>
            </a:r>
          </a:p>
          <a:p>
            <a:r>
              <a:rPr lang="en-US" dirty="0"/>
              <a:t>The textbook does not define, or use, </a:t>
            </a:r>
            <a:r>
              <a:rPr lang="en-US" b="1" dirty="0"/>
              <a:t>big-Omega notation</a:t>
            </a:r>
            <a:r>
              <a:rPr lang="en-US" dirty="0"/>
              <a:t> or </a:t>
            </a:r>
            <a:r>
              <a:rPr lang="en-US" b="1" dirty="0"/>
              <a:t>big-Theta notation</a:t>
            </a:r>
          </a:p>
          <a:p>
            <a:pPr lvl="1"/>
            <a:r>
              <a:rPr lang="en-US" dirty="0"/>
              <a:t>I don't think big-Omega is particularly relevant to the topics discussed in the textbook</a:t>
            </a:r>
          </a:p>
          <a:p>
            <a:pPr lvl="1"/>
            <a:r>
              <a:rPr lang="en-US" dirty="0"/>
              <a:t>Big-Theta notation, on the other hand, is relevant at times</a:t>
            </a:r>
          </a:p>
          <a:p>
            <a:pPr lvl="1"/>
            <a:r>
              <a:rPr lang="en-US" dirty="0"/>
              <a:t>In some locations, the book gets around the lack of big-Theta notation by specifying that some function is </a:t>
            </a:r>
            <a:r>
              <a:rPr lang="en-US" dirty="0">
                <a:latin typeface="Cambria Math" panose="02040503050406030204" pitchFamily="18" charset="0"/>
                <a:ea typeface="Cambria Math" panose="02040503050406030204" pitchFamily="18" charset="0"/>
              </a:rPr>
              <a:t>O(f(N))</a:t>
            </a:r>
            <a:r>
              <a:rPr lang="en-US" dirty="0"/>
              <a:t> but not </a:t>
            </a:r>
            <a:r>
              <a:rPr lang="en-US" dirty="0">
                <a:latin typeface="Cambria Math" panose="02040503050406030204" pitchFamily="18" charset="0"/>
                <a:ea typeface="Cambria Math" panose="02040503050406030204" pitchFamily="18" charset="0"/>
              </a:rPr>
              <a:t>o(f(N))</a:t>
            </a:r>
            <a:r>
              <a:rPr lang="en-US" dirty="0">
                <a:ea typeface="Cambria Math" panose="02040503050406030204" pitchFamily="18" charset="0"/>
              </a:rPr>
              <a:t>, when they could be expressing that the function is </a:t>
            </a:r>
            <a:r>
              <a:rPr lang="el-GR" dirty="0">
                <a:latin typeface="Cambria Math" panose="02040503050406030204" pitchFamily="18" charset="0"/>
                <a:ea typeface="Cambria Math" panose="02040503050406030204" pitchFamily="18" charset="0"/>
              </a:rPr>
              <a:t>Θ</a:t>
            </a:r>
            <a:r>
              <a:rPr lang="en-US" dirty="0">
                <a:latin typeface="Cambria Math" panose="02040503050406030204" pitchFamily="18" charset="0"/>
                <a:ea typeface="Cambria Math" panose="02040503050406030204" pitchFamily="18" charset="0"/>
              </a:rPr>
              <a:t>(f(N))</a:t>
            </a:r>
          </a:p>
          <a:p>
            <a:pPr lvl="1"/>
            <a:r>
              <a:rPr lang="en-US" dirty="0"/>
              <a:t>In other locations, the book only uses big-O notation when they really could be using big-Theta notation</a:t>
            </a:r>
          </a:p>
          <a:p>
            <a:r>
              <a:rPr lang="en-US" dirty="0"/>
              <a:t>I will feel free throughout the rest of the course to use any of the four notations that I see fit</a:t>
            </a:r>
          </a:p>
        </p:txBody>
      </p:sp>
    </p:spTree>
    <p:extLst>
      <p:ext uri="{BB962C8B-B14F-4D97-AF65-F5344CB8AC3E}">
        <p14:creationId xmlns:p14="http://schemas.microsoft.com/office/powerpoint/2010/main" val="2645544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B30C-8812-4E8A-82FE-D2E8ABB0FF8A}"/>
              </a:ext>
            </a:extLst>
          </p:cNvPr>
          <p:cNvSpPr>
            <a:spLocks noGrp="1"/>
          </p:cNvSpPr>
          <p:nvPr>
            <p:ph type="title"/>
          </p:nvPr>
        </p:nvSpPr>
        <p:spPr/>
        <p:txBody>
          <a:bodyPr/>
          <a:lstStyle/>
          <a:p>
            <a:r>
              <a:rPr lang="en-US" dirty="0"/>
              <a:t>Time Complexity Classes</a:t>
            </a:r>
          </a:p>
        </p:txBody>
      </p:sp>
      <p:sp>
        <p:nvSpPr>
          <p:cNvPr id="3" name="Content Placeholder 2">
            <a:extLst>
              <a:ext uri="{FF2B5EF4-FFF2-40B4-BE49-F238E27FC236}">
                <a16:creationId xmlns:a16="http://schemas.microsoft.com/office/drawing/2014/main" id="{0F1CA060-0E50-4814-869C-EACBB6E0DF7B}"/>
              </a:ext>
            </a:extLst>
          </p:cNvPr>
          <p:cNvSpPr>
            <a:spLocks noGrp="1"/>
          </p:cNvSpPr>
          <p:nvPr>
            <p:ph idx="1"/>
          </p:nvPr>
        </p:nvSpPr>
        <p:spPr/>
        <p:txBody>
          <a:bodyPr>
            <a:normAutofit fontScale="62500" lnSpcReduction="20000"/>
          </a:bodyPr>
          <a:lstStyle/>
          <a:p>
            <a:r>
              <a:rPr lang="en-US" dirty="0"/>
              <a:t>Definition 7.7 of the textbook states (I am keeping the exact wording from the book):</a:t>
            </a:r>
          </a:p>
          <a:p>
            <a:pPr marL="457200" lvl="1" indent="0">
              <a:buNone/>
            </a:pPr>
            <a:r>
              <a:rPr lang="en-US" dirty="0"/>
              <a:t>Let</a:t>
            </a:r>
            <a:r>
              <a:rPr lang="en-US" dirty="0">
                <a:latin typeface="Cambria Math" panose="02040503050406030204" pitchFamily="18" charset="0"/>
                <a:ea typeface="Cambria Math" panose="02040503050406030204" pitchFamily="18" charset="0"/>
              </a:rPr>
              <a:t> t: N </a:t>
            </a:r>
            <a:r>
              <a:rPr lang="en-US" dirty="0">
                <a:effectLst/>
                <a:latin typeface="Cambria Math" panose="02040503050406030204" pitchFamily="18" charset="0"/>
                <a:ea typeface="Cambria Math" panose="02040503050406030204" pitchFamily="18" charset="0"/>
                <a:cs typeface="Cambria Math" panose="02040503050406030204" pitchFamily="18" charset="0"/>
              </a:rPr>
              <a:t>→ R</a:t>
            </a:r>
            <a:r>
              <a:rPr lang="en-US" baseline="30000" dirty="0">
                <a:latin typeface="Cambria Math" panose="02040503050406030204" pitchFamily="18" charset="0"/>
                <a:ea typeface="Cambria Math" panose="02040503050406030204" pitchFamily="18" charset="0"/>
              </a:rPr>
              <a:t>+</a:t>
            </a:r>
            <a:r>
              <a:rPr lang="en-US" dirty="0"/>
              <a:t> be a function. Define the </a:t>
            </a:r>
            <a:r>
              <a:rPr lang="en-US" b="1" dirty="0"/>
              <a:t>time complexity class</a:t>
            </a:r>
            <a:r>
              <a:rPr lang="en-US" dirty="0"/>
              <a:t>, </a:t>
            </a:r>
            <a:r>
              <a:rPr lang="en-US" dirty="0">
                <a:latin typeface="Cambria Math" panose="02040503050406030204" pitchFamily="18" charset="0"/>
                <a:ea typeface="Cambria Math" panose="02040503050406030204" pitchFamily="18" charset="0"/>
              </a:rPr>
              <a:t>TIME(t(n))</a:t>
            </a:r>
            <a:r>
              <a:rPr lang="en-US" dirty="0"/>
              <a:t>, to be the collection of all languages that are decidable by an </a:t>
            </a:r>
            <a:r>
              <a:rPr lang="en-US" dirty="0">
                <a:latin typeface="Cambria Math" panose="02040503050406030204" pitchFamily="18" charset="0"/>
                <a:ea typeface="Cambria Math" panose="02040503050406030204" pitchFamily="18" charset="0"/>
              </a:rPr>
              <a:t>O(t(n))</a:t>
            </a:r>
            <a:r>
              <a:rPr lang="en-US" dirty="0"/>
              <a:t> time Turing machine.</a:t>
            </a:r>
          </a:p>
          <a:p>
            <a:r>
              <a:rPr lang="en-US" dirty="0"/>
              <a:t>Note that the book defines </a:t>
            </a:r>
            <a:r>
              <a:rPr lang="en-US" dirty="0">
                <a:latin typeface="Cambria Math" panose="02040503050406030204" pitchFamily="18" charset="0"/>
                <a:ea typeface="Cambria Math" panose="02040503050406030204" pitchFamily="18" charset="0"/>
              </a:rPr>
              <a:t>R</a:t>
            </a:r>
            <a:r>
              <a:rPr lang="en-US" baseline="30000" dirty="0">
                <a:latin typeface="Cambria Math" panose="02040503050406030204" pitchFamily="18" charset="0"/>
                <a:ea typeface="Cambria Math" panose="02040503050406030204" pitchFamily="18" charset="0"/>
              </a:rPr>
              <a:t>+</a:t>
            </a:r>
            <a:r>
              <a:rPr lang="en-US" dirty="0"/>
              <a:t> here to represent "the set of nonnegative real numbers"</a:t>
            </a:r>
          </a:p>
          <a:p>
            <a:r>
              <a:rPr lang="en-US" dirty="0"/>
              <a:t>Example: </a:t>
            </a:r>
            <a:r>
              <a:rPr lang="en-US" dirty="0">
                <a:latin typeface="Cambria Math" panose="02040503050406030204" pitchFamily="18" charset="0"/>
                <a:ea typeface="Cambria Math" panose="02040503050406030204" pitchFamily="18" charset="0"/>
              </a:rPr>
              <a:t>TIME(n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contains all languages that can be decided in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time</a:t>
            </a:r>
          </a:p>
          <a:p>
            <a:r>
              <a:rPr lang="en-US" dirty="0"/>
              <a:t>Note that any language that can be decided in better than quadratic time (e.g., linear time) would also be a member of </a:t>
            </a:r>
            <a:r>
              <a:rPr lang="en-US" dirty="0">
                <a:latin typeface="Cambria Math" panose="02040503050406030204" pitchFamily="18" charset="0"/>
                <a:ea typeface="Cambria Math" panose="02040503050406030204" pitchFamily="18" charset="0"/>
              </a:rPr>
              <a:t>TIME(n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t>Some observations I would like to add:</a:t>
            </a:r>
          </a:p>
          <a:p>
            <a:pPr lvl="1"/>
            <a:r>
              <a:rPr lang="en-US" dirty="0"/>
              <a:t>Two types of </a:t>
            </a:r>
            <a:r>
              <a:rPr lang="en-US" b="1" dirty="0"/>
              <a:t>complexity classes</a:t>
            </a:r>
            <a:r>
              <a:rPr lang="en-US" dirty="0"/>
              <a:t> are time complexity classes, which we are discussing in this topic, and </a:t>
            </a:r>
            <a:r>
              <a:rPr lang="en-US" i="1" dirty="0"/>
              <a:t>space complexity classes</a:t>
            </a:r>
            <a:r>
              <a:rPr lang="en-US" dirty="0"/>
              <a:t>, which we will discuss in a future topic</a:t>
            </a:r>
          </a:p>
          <a:p>
            <a:pPr lvl="1"/>
            <a:r>
              <a:rPr lang="en-US" dirty="0"/>
              <a:t>We talked about the notion of a complexity class in DSA 2 as well (e.g., P and NP are complexity classes)</a:t>
            </a:r>
          </a:p>
          <a:p>
            <a:pPr lvl="1"/>
            <a:r>
              <a:rPr lang="en-US" dirty="0"/>
              <a:t>In DSA 2, we casually defined a complexity class to be a set of computational problems with similar big-O time or memory bounds for deterministic or nondeterministic Turing machines</a:t>
            </a:r>
          </a:p>
          <a:p>
            <a:pPr lvl="1"/>
            <a:r>
              <a:rPr lang="en-US" dirty="0"/>
              <a:t>The complexity classes we saw in DSA 2 were all defined in terms of </a:t>
            </a:r>
            <a:r>
              <a:rPr lang="en-US" i="1" dirty="0"/>
              <a:t>decision problems</a:t>
            </a:r>
            <a:r>
              <a:rPr lang="en-US" dirty="0"/>
              <a:t> (i.e., problems that ask yes/no questions); our textbook does not introduce the term "decision problem" until Chapter 10</a:t>
            </a:r>
          </a:p>
          <a:p>
            <a:pPr lvl="1"/>
            <a:r>
              <a:rPr lang="en-US" dirty="0"/>
              <a:t>Our textbook defines complexity classes in terms of </a:t>
            </a:r>
            <a:r>
              <a:rPr lang="en-US" i="1" dirty="0"/>
              <a:t>languages</a:t>
            </a:r>
            <a:r>
              <a:rPr lang="en-US" dirty="0"/>
              <a:t>; it is easy to convert any decision problem into a language (i.e., the language consisting of all problem instances for which the answer is yes)</a:t>
            </a:r>
          </a:p>
          <a:p>
            <a:pPr lvl="1"/>
            <a:r>
              <a:rPr lang="en-US" dirty="0"/>
              <a:t>In practice, most complexity classes are defined in terms of decision problems (or, alternatively, languages)</a:t>
            </a:r>
          </a:p>
        </p:txBody>
      </p:sp>
    </p:spTree>
    <p:extLst>
      <p:ext uri="{BB962C8B-B14F-4D97-AF65-F5344CB8AC3E}">
        <p14:creationId xmlns:p14="http://schemas.microsoft.com/office/powerpoint/2010/main" val="4177675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4394-4AEC-4593-8185-8CD0A784977A}"/>
              </a:ext>
            </a:extLst>
          </p:cNvPr>
          <p:cNvSpPr>
            <a:spLocks noGrp="1"/>
          </p:cNvSpPr>
          <p:nvPr>
            <p:ph type="title"/>
          </p:nvPr>
        </p:nvSpPr>
        <p:spPr/>
        <p:txBody>
          <a:bodyPr/>
          <a:lstStyle/>
          <a:p>
            <a:r>
              <a:rPr lang="en-US" dirty="0"/>
              <a:t>Example Language: {0</a:t>
            </a:r>
            <a:r>
              <a:rPr lang="en-US" baseline="30000" dirty="0"/>
              <a:t>k</a:t>
            </a:r>
            <a:r>
              <a:rPr lang="en-US" dirty="0"/>
              <a:t>1</a:t>
            </a:r>
            <a:r>
              <a:rPr lang="en-US" baseline="30000" dirty="0"/>
              <a:t>k</a:t>
            </a:r>
            <a:r>
              <a:rPr lang="en-US" dirty="0"/>
              <a:t> | k ≥ 0} (part 1)</a:t>
            </a:r>
          </a:p>
        </p:txBody>
      </p:sp>
      <p:sp>
        <p:nvSpPr>
          <p:cNvPr id="3" name="Content Placeholder 2">
            <a:extLst>
              <a:ext uri="{FF2B5EF4-FFF2-40B4-BE49-F238E27FC236}">
                <a16:creationId xmlns:a16="http://schemas.microsoft.com/office/drawing/2014/main" id="{44CDC014-066D-431E-83AF-BB2111A97847}"/>
              </a:ext>
            </a:extLst>
          </p:cNvPr>
          <p:cNvSpPr>
            <a:spLocks noGrp="1"/>
          </p:cNvSpPr>
          <p:nvPr>
            <p:ph idx="1"/>
          </p:nvPr>
        </p:nvSpPr>
        <p:spPr/>
        <p:txBody>
          <a:bodyPr>
            <a:normAutofit fontScale="62500" lnSpcReduction="20000"/>
          </a:bodyPr>
          <a:lstStyle/>
          <a:p>
            <a:r>
              <a:rPr lang="en-US" dirty="0"/>
              <a:t>Consider the following language: </a:t>
            </a:r>
            <a:r>
              <a:rPr lang="en-US" dirty="0">
                <a:latin typeface="Cambria Math" panose="02040503050406030204" pitchFamily="18" charset="0"/>
                <a:ea typeface="Cambria Math" panose="02040503050406030204" pitchFamily="18" charset="0"/>
              </a:rPr>
              <a:t>A = {0</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k ≥ 0}</a:t>
            </a:r>
          </a:p>
          <a:p>
            <a:r>
              <a:rPr lang="en-US" dirty="0"/>
              <a:t>In previous topics, we have seen that this is a </a:t>
            </a:r>
            <a:r>
              <a:rPr lang="en-US" i="1" dirty="0"/>
              <a:t>non-regular language</a:t>
            </a:r>
            <a:r>
              <a:rPr lang="en-US" dirty="0"/>
              <a:t>, but it is a </a:t>
            </a:r>
            <a:r>
              <a:rPr lang="en-US" i="1" dirty="0"/>
              <a:t>context-free language</a:t>
            </a:r>
            <a:r>
              <a:rPr lang="en-US" dirty="0"/>
              <a:t>; of course, it is also </a:t>
            </a:r>
            <a:r>
              <a:rPr lang="en-US" i="1" dirty="0"/>
              <a:t>decidable</a:t>
            </a:r>
          </a:p>
          <a:p>
            <a:r>
              <a:rPr lang="en-US" dirty="0"/>
              <a:t>What we are concerned with here is how fast we can decide it; for now, we will consider how fast it can be decided using a single-tape Turing machine</a:t>
            </a:r>
          </a:p>
          <a:p>
            <a:r>
              <a:rPr lang="en-US" dirty="0"/>
              <a:t>One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for deciding </a:t>
            </a:r>
            <a:r>
              <a:rPr lang="en-US" dirty="0">
                <a:latin typeface="Cambria Math" panose="02040503050406030204" pitchFamily="18" charset="0"/>
                <a:ea typeface="Cambria Math" panose="02040503050406030204" pitchFamily="18" charset="0"/>
              </a:rPr>
              <a:t>A</a:t>
            </a:r>
            <a:r>
              <a:rPr lang="en-US" dirty="0"/>
              <a:t>, can process an input, </a:t>
            </a:r>
            <a:r>
              <a:rPr lang="en-US" dirty="0">
                <a:latin typeface="Cambria Math" panose="02040503050406030204" pitchFamily="18" charset="0"/>
                <a:ea typeface="Cambria Math" panose="02040503050406030204" pitchFamily="18" charset="0"/>
              </a:rPr>
              <a:t>w</a:t>
            </a:r>
            <a:r>
              <a:rPr lang="en-US" dirty="0"/>
              <a:t>, as follows:</a:t>
            </a:r>
          </a:p>
          <a:p>
            <a:pPr lvl="1"/>
            <a:r>
              <a:rPr lang="en-US" sz="2600" dirty="0"/>
              <a:t>First, it checks if any 0 is found to the right of any 1; if so, reject</a:t>
            </a:r>
          </a:p>
          <a:p>
            <a:pPr lvl="1"/>
            <a:r>
              <a:rPr lang="en-US" sz="2600" dirty="0"/>
              <a:t>Otherwise, as long as both 0s and 1s remain on the tape, </a:t>
            </a:r>
            <a:r>
              <a:rPr lang="en-US" sz="2600" dirty="0">
                <a:latin typeface="Cambria Math" panose="02040503050406030204" pitchFamily="18" charset="0"/>
                <a:ea typeface="Cambria Math" panose="02040503050406030204" pitchFamily="18" charset="0"/>
              </a:rPr>
              <a:t>M</a:t>
            </a:r>
            <a:r>
              <a:rPr lang="en-US" sz="2600" baseline="-25000" dirty="0">
                <a:latin typeface="Cambria Math" panose="02040503050406030204" pitchFamily="18" charset="0"/>
                <a:ea typeface="Cambria Math" panose="02040503050406030204" pitchFamily="18" charset="0"/>
              </a:rPr>
              <a:t>1</a:t>
            </a:r>
            <a:r>
              <a:rPr lang="en-US" sz="2600" dirty="0"/>
              <a:t> repeatedly scans its input, crossing off a single 0 and a single 1 (like marking)</a:t>
            </a:r>
          </a:p>
          <a:p>
            <a:pPr lvl="1"/>
            <a:r>
              <a:rPr lang="en-US" sz="2600" dirty="0"/>
              <a:t>If at any point, there are remaining 0s but not 1s, or remaining 1s and not 0s, reject</a:t>
            </a:r>
          </a:p>
          <a:p>
            <a:pPr lvl="1"/>
            <a:r>
              <a:rPr lang="en-US" sz="2600" dirty="0"/>
              <a:t>If at any point, all 0s and 1s and crossed out, accept</a:t>
            </a:r>
          </a:p>
          <a:p>
            <a:r>
              <a:rPr lang="en-US" dirty="0"/>
              <a:t>The book discusses the analysis of the algorithm in a casual way, concluding that this is a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algorithm; I think this is obvious enough such that we don't need to go through all the details</a:t>
            </a:r>
          </a:p>
          <a:p>
            <a:r>
              <a:rPr lang="en-US" dirty="0"/>
              <a:t>Therefore, </a:t>
            </a:r>
            <a:r>
              <a:rPr lang="en-US" dirty="0">
                <a:latin typeface="Cambria Math" panose="02040503050406030204" pitchFamily="18" charset="0"/>
                <a:ea typeface="Cambria Math" panose="02040503050406030204" pitchFamily="18" charset="0"/>
              </a:rPr>
              <a:t>A ∈ TIME(n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t>Note: We could further conclude that this is a </a:t>
            </a:r>
            <a:r>
              <a:rPr lang="el-GR" dirty="0">
                <a:latin typeface="Cambria Math" panose="02040503050406030204" pitchFamily="18" charset="0"/>
                <a:ea typeface="Cambria Math" panose="02040503050406030204" pitchFamily="18" charset="0"/>
              </a:rPr>
              <a:t>Θ</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algorithm, but as previously discussed, the book does not introduce this notation, and this fact is not relevant to us here</a:t>
            </a:r>
          </a:p>
        </p:txBody>
      </p:sp>
    </p:spTree>
    <p:extLst>
      <p:ext uri="{BB962C8B-B14F-4D97-AF65-F5344CB8AC3E}">
        <p14:creationId xmlns:p14="http://schemas.microsoft.com/office/powerpoint/2010/main" val="2375253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91288-812E-4AE8-B3A1-0F4538F781DD}"/>
              </a:ext>
            </a:extLst>
          </p:cNvPr>
          <p:cNvSpPr>
            <a:spLocks noGrp="1"/>
          </p:cNvSpPr>
          <p:nvPr>
            <p:ph type="title"/>
          </p:nvPr>
        </p:nvSpPr>
        <p:spPr/>
        <p:txBody>
          <a:bodyPr/>
          <a:lstStyle/>
          <a:p>
            <a:r>
              <a:rPr lang="en-US" dirty="0"/>
              <a:t>Example Language: {0</a:t>
            </a:r>
            <a:r>
              <a:rPr lang="en-US" baseline="30000" dirty="0"/>
              <a:t>k</a:t>
            </a:r>
            <a:r>
              <a:rPr lang="en-US" dirty="0"/>
              <a:t>1</a:t>
            </a:r>
            <a:r>
              <a:rPr lang="en-US" baseline="30000" dirty="0"/>
              <a:t>k</a:t>
            </a:r>
            <a:r>
              <a:rPr lang="en-US" dirty="0"/>
              <a:t> | k ≥ 0} (part 2)</a:t>
            </a:r>
          </a:p>
        </p:txBody>
      </p:sp>
      <p:sp>
        <p:nvSpPr>
          <p:cNvPr id="3" name="Content Placeholder 2">
            <a:extLst>
              <a:ext uri="{FF2B5EF4-FFF2-40B4-BE49-F238E27FC236}">
                <a16:creationId xmlns:a16="http://schemas.microsoft.com/office/drawing/2014/main" id="{C2CBF6D4-6E2E-483D-9FCF-FEA54B08066A}"/>
              </a:ext>
            </a:extLst>
          </p:cNvPr>
          <p:cNvSpPr>
            <a:spLocks noGrp="1"/>
          </p:cNvSpPr>
          <p:nvPr>
            <p:ph idx="1"/>
          </p:nvPr>
        </p:nvSpPr>
        <p:spPr/>
        <p:txBody>
          <a:bodyPr>
            <a:normAutofit fontScale="85000" lnSpcReduction="20000"/>
          </a:bodyPr>
          <a:lstStyle/>
          <a:p>
            <a:r>
              <a:rPr lang="en-US" dirty="0"/>
              <a:t>Just because </a:t>
            </a:r>
            <a:r>
              <a:rPr lang="en-US" dirty="0">
                <a:latin typeface="Cambria Math" panose="02040503050406030204" pitchFamily="18" charset="0"/>
                <a:ea typeface="Cambria Math" panose="02040503050406030204" pitchFamily="18" charset="0"/>
              </a:rPr>
              <a:t>A ∈ TIME(n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this does not preclude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from being in a smaller complexity class</a:t>
            </a:r>
          </a:p>
          <a:p>
            <a:r>
              <a:rPr lang="en-US" dirty="0">
                <a:ea typeface="Cambria Math" panose="02040503050406030204" pitchFamily="18" charset="0"/>
              </a:rPr>
              <a:t>That is,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may still be in </a:t>
            </a:r>
            <a:r>
              <a:rPr lang="en-US" dirty="0">
                <a:latin typeface="Cambria Math" panose="02040503050406030204" pitchFamily="18" charset="0"/>
                <a:ea typeface="Cambria Math" panose="02040503050406030204" pitchFamily="18" charset="0"/>
              </a:rPr>
              <a:t>TIME(t(n))</a:t>
            </a:r>
            <a:r>
              <a:rPr lang="en-US" dirty="0">
                <a:ea typeface="Cambria Math" panose="02040503050406030204" pitchFamily="18" charset="0"/>
              </a:rPr>
              <a:t> for some </a:t>
            </a:r>
            <a:r>
              <a:rPr lang="en-US" dirty="0">
                <a:latin typeface="Cambria Math" panose="02040503050406030204" pitchFamily="18" charset="0"/>
                <a:ea typeface="Cambria Math" panose="02040503050406030204" pitchFamily="18" charset="0"/>
              </a:rPr>
              <a:t>t(n) = o(n</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In fact, there is a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that decides this language in </a:t>
            </a:r>
            <a:r>
              <a:rPr lang="en-US" dirty="0">
                <a:latin typeface="Cambria Math" panose="02040503050406030204" pitchFamily="18" charset="0"/>
                <a:ea typeface="Cambria Math" panose="02040503050406030204" pitchFamily="18" charset="0"/>
              </a:rPr>
              <a:t>O(n log n</a:t>
            </a:r>
            <a:r>
              <a:rPr lang="en-US" dirty="0">
                <a:ea typeface="Cambria Math" panose="02040503050406030204" pitchFamily="18" charset="0"/>
              </a:rPr>
              <a:t>) time</a:t>
            </a:r>
          </a:p>
          <a:p>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processes its input,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and proceeds as follows:</a:t>
            </a:r>
          </a:p>
          <a:p>
            <a:pPr lvl="1"/>
            <a:r>
              <a:rPr lang="en-US" sz="2400" dirty="0"/>
              <a:t>First, it checks if any 0 is found to the right of any 1; if so, reject</a:t>
            </a:r>
          </a:p>
          <a:p>
            <a:pPr lvl="1"/>
            <a:r>
              <a:rPr lang="en-US" sz="2400" dirty="0"/>
              <a:t>Otherwise, as long as both 0s and 1s remain on the tape, </a:t>
            </a:r>
            <a:r>
              <a:rPr lang="en-US" sz="2400"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sz="2400" dirty="0"/>
              <a:t> repeatedly does the following:</a:t>
            </a:r>
          </a:p>
          <a:p>
            <a:pPr lvl="2"/>
            <a:r>
              <a:rPr lang="en-US" dirty="0"/>
              <a:t>If the total number of 0s and 1s is odd, reject</a:t>
            </a:r>
          </a:p>
          <a:p>
            <a:pPr lvl="2"/>
            <a:r>
              <a:rPr lang="en-US" dirty="0"/>
              <a:t>Otherwise, scan the tape, cross off every other 0, starting with the first 0, and cross off every other 1, starting with the first 1</a:t>
            </a:r>
          </a:p>
          <a:p>
            <a:pPr lvl="1"/>
            <a:r>
              <a:rPr lang="en-US" dirty="0"/>
              <a:t>Ultimately, if all 0s and 1s are crossed off, accept; otherwise, reject</a:t>
            </a:r>
          </a:p>
          <a:p>
            <a:r>
              <a:rPr lang="en-US" dirty="0"/>
              <a:t>An analysis shows that this algorithm performs a logarithmic number of linear passes; hence, it is a </a:t>
            </a:r>
            <a:r>
              <a:rPr lang="en-US" dirty="0">
                <a:latin typeface="Cambria Math" panose="02040503050406030204" pitchFamily="18" charset="0"/>
                <a:ea typeface="Cambria Math" panose="02040503050406030204" pitchFamily="18" charset="0"/>
              </a:rPr>
              <a:t>O(n log n)</a:t>
            </a:r>
            <a:r>
              <a:rPr lang="en-US" dirty="0">
                <a:ea typeface="Cambria Math" panose="02040503050406030204" pitchFamily="18" charset="0"/>
              </a:rPr>
              <a:t> time algorithm</a:t>
            </a:r>
          </a:p>
          <a:p>
            <a:r>
              <a:rPr lang="en-US" dirty="0"/>
              <a:t>Therefore, </a:t>
            </a:r>
            <a:r>
              <a:rPr lang="en-US" dirty="0">
                <a:latin typeface="Cambria Math" panose="02040503050406030204" pitchFamily="18" charset="0"/>
                <a:ea typeface="Cambria Math" panose="02040503050406030204" pitchFamily="18" charset="0"/>
              </a:rPr>
              <a:t>A ∈ TIME(n log n)</a:t>
            </a:r>
          </a:p>
          <a:p>
            <a:endParaRPr lang="en-US" dirty="0"/>
          </a:p>
        </p:txBody>
      </p:sp>
    </p:spTree>
    <p:extLst>
      <p:ext uri="{BB962C8B-B14F-4D97-AF65-F5344CB8AC3E}">
        <p14:creationId xmlns:p14="http://schemas.microsoft.com/office/powerpoint/2010/main" val="4023882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F6E2-3593-4281-86DE-0BE2612C44DE}"/>
              </a:ext>
            </a:extLst>
          </p:cNvPr>
          <p:cNvSpPr>
            <a:spLocks noGrp="1"/>
          </p:cNvSpPr>
          <p:nvPr>
            <p:ph type="title"/>
          </p:nvPr>
        </p:nvSpPr>
        <p:spPr/>
        <p:txBody>
          <a:bodyPr/>
          <a:lstStyle/>
          <a:p>
            <a:r>
              <a:rPr lang="en-US" dirty="0"/>
              <a:t>Example Language: {0</a:t>
            </a:r>
            <a:r>
              <a:rPr lang="en-US" baseline="30000" dirty="0"/>
              <a:t>k</a:t>
            </a:r>
            <a:r>
              <a:rPr lang="en-US" dirty="0"/>
              <a:t>1</a:t>
            </a:r>
            <a:r>
              <a:rPr lang="en-US" baseline="30000" dirty="0"/>
              <a:t>k</a:t>
            </a:r>
            <a:r>
              <a:rPr lang="en-US" dirty="0"/>
              <a:t> | k ≥ 0} (part 3)</a:t>
            </a:r>
          </a:p>
        </p:txBody>
      </p:sp>
      <p:sp>
        <p:nvSpPr>
          <p:cNvPr id="3" name="Content Placeholder 2">
            <a:extLst>
              <a:ext uri="{FF2B5EF4-FFF2-40B4-BE49-F238E27FC236}">
                <a16:creationId xmlns:a16="http://schemas.microsoft.com/office/drawing/2014/main" id="{89EF8592-302A-4B0B-B793-5083D6ED7DC6}"/>
              </a:ext>
            </a:extLst>
          </p:cNvPr>
          <p:cNvSpPr>
            <a:spLocks noGrp="1"/>
          </p:cNvSpPr>
          <p:nvPr>
            <p:ph idx="1"/>
          </p:nvPr>
        </p:nvSpPr>
        <p:spPr/>
        <p:txBody>
          <a:bodyPr>
            <a:normAutofit fontScale="77500" lnSpcReduction="20000"/>
          </a:bodyPr>
          <a:lstStyle/>
          <a:p>
            <a:r>
              <a:rPr lang="en-US" dirty="0"/>
              <a:t>The book states without proof that the language, </a:t>
            </a:r>
            <a:r>
              <a:rPr lang="en-US" dirty="0">
                <a:latin typeface="Cambria Math" panose="02040503050406030204" pitchFamily="18" charset="0"/>
                <a:ea typeface="Cambria Math" panose="02040503050406030204" pitchFamily="18" charset="0"/>
              </a:rPr>
              <a:t>A</a:t>
            </a:r>
            <a:r>
              <a:rPr lang="en-US" dirty="0"/>
              <a:t>, cannot be decided in </a:t>
            </a:r>
            <a:r>
              <a:rPr lang="en-US" dirty="0">
                <a:latin typeface="Cambria Math" panose="02040503050406030204" pitchFamily="18" charset="0"/>
                <a:ea typeface="Cambria Math" panose="02040503050406030204" pitchFamily="18" charset="0"/>
              </a:rPr>
              <a:t>o(n log n)</a:t>
            </a:r>
            <a:r>
              <a:rPr lang="en-US" dirty="0"/>
              <a:t> time using a single-tape TM</a:t>
            </a:r>
          </a:p>
          <a:p>
            <a:r>
              <a:rPr lang="en-US" dirty="0"/>
              <a:t>They reference Problem 7.49, which asks you to prove that </a:t>
            </a:r>
            <a:r>
              <a:rPr lang="en-US" dirty="0">
                <a:latin typeface="Cambria Math" panose="02040503050406030204" pitchFamily="18" charset="0"/>
                <a:ea typeface="Cambria Math" panose="02040503050406030204" pitchFamily="18" charset="0"/>
              </a:rPr>
              <a:t>TIME(f(n))</a:t>
            </a:r>
            <a:r>
              <a:rPr lang="en-US" dirty="0"/>
              <a:t> where </a:t>
            </a:r>
            <a:r>
              <a:rPr lang="en-US" dirty="0">
                <a:latin typeface="Cambria Math" panose="02040503050406030204" pitchFamily="18" charset="0"/>
                <a:ea typeface="Cambria Math" panose="02040503050406030204" pitchFamily="18" charset="0"/>
              </a:rPr>
              <a:t>f(n) = o(n log n)</a:t>
            </a:r>
            <a:r>
              <a:rPr lang="en-US" dirty="0"/>
              <a:t> can only contain regular languages!</a:t>
            </a:r>
          </a:p>
          <a:p>
            <a:r>
              <a:rPr lang="en-US" dirty="0"/>
              <a:t>However, the book goes on to show that a two-tape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t>, can recognize </a:t>
            </a:r>
            <a:r>
              <a:rPr lang="en-US" dirty="0">
                <a:latin typeface="Cambria Math" panose="02040503050406030204" pitchFamily="18" charset="0"/>
                <a:ea typeface="Cambria Math" panose="02040503050406030204" pitchFamily="18" charset="0"/>
              </a:rPr>
              <a:t>A</a:t>
            </a:r>
            <a:r>
              <a:rPr lang="en-US" dirty="0"/>
              <a:t> in linear time</a:t>
            </a:r>
          </a:p>
          <a:p>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ea typeface="Cambria Math" panose="02040503050406030204" pitchFamily="18" charset="0"/>
              </a:rPr>
              <a:t> processes its input,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and proceeds as follows:</a:t>
            </a:r>
          </a:p>
          <a:p>
            <a:pPr lvl="1"/>
            <a:r>
              <a:rPr lang="en-US" sz="2400" dirty="0"/>
              <a:t>First, it checks if any 0 is found to the right of any 1; if so, reject</a:t>
            </a:r>
          </a:p>
          <a:p>
            <a:pPr lvl="1"/>
            <a:r>
              <a:rPr lang="en-US" dirty="0"/>
              <a:t>Otherwise, with a linear scan,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t> copies all the 0s from the input tape to the other tape</a:t>
            </a:r>
          </a:p>
          <a:p>
            <a:pPr lvl="1"/>
            <a:r>
              <a:rPr lang="en-US" dirty="0"/>
              <a:t>Next,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3</a:t>
            </a:r>
            <a:r>
              <a:rPr lang="en-US" dirty="0"/>
              <a:t> scans the 1s on the input tape, and for each one, it crosses off a 0 from the other tape</a:t>
            </a:r>
          </a:p>
          <a:p>
            <a:pPr lvl="1"/>
            <a:r>
              <a:rPr lang="en-US" dirty="0"/>
              <a:t>If there are remaining 1s when all the 0s are crossed off, reject</a:t>
            </a:r>
          </a:p>
          <a:p>
            <a:pPr lvl="1"/>
            <a:r>
              <a:rPr lang="en-US" dirty="0"/>
              <a:t>When all the 1s are crossed off, if there are any 0s left, reject; otherwise, accept</a:t>
            </a:r>
          </a:p>
          <a:p>
            <a:r>
              <a:rPr lang="en-US" dirty="0"/>
              <a:t>I add: We can clearly recognize </a:t>
            </a:r>
            <a:r>
              <a:rPr lang="en-US" dirty="0">
                <a:latin typeface="Cambria Math" panose="02040503050406030204" pitchFamily="18" charset="0"/>
                <a:ea typeface="Cambria Math" panose="02040503050406030204" pitchFamily="18" charset="0"/>
              </a:rPr>
              <a:t>A</a:t>
            </a:r>
            <a:r>
              <a:rPr lang="en-US" dirty="0"/>
              <a:t> in linear time using a modern computer (assuming the input fits in memory, with a bit of memory left over)</a:t>
            </a:r>
          </a:p>
        </p:txBody>
      </p:sp>
    </p:spTree>
    <p:extLst>
      <p:ext uri="{BB962C8B-B14F-4D97-AF65-F5344CB8AC3E}">
        <p14:creationId xmlns:p14="http://schemas.microsoft.com/office/powerpoint/2010/main" val="1683195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E452-C9A4-4D6E-8FBF-C970E589AC19}"/>
              </a:ext>
            </a:extLst>
          </p:cNvPr>
          <p:cNvSpPr>
            <a:spLocks noGrp="1"/>
          </p:cNvSpPr>
          <p:nvPr>
            <p:ph type="title"/>
          </p:nvPr>
        </p:nvSpPr>
        <p:spPr/>
        <p:txBody>
          <a:bodyPr/>
          <a:lstStyle/>
          <a:p>
            <a:r>
              <a:rPr lang="en-US" dirty="0"/>
              <a:t>Important Point about Time Complexity</a:t>
            </a:r>
          </a:p>
        </p:txBody>
      </p:sp>
      <p:sp>
        <p:nvSpPr>
          <p:cNvPr id="3" name="Content Placeholder 2">
            <a:extLst>
              <a:ext uri="{FF2B5EF4-FFF2-40B4-BE49-F238E27FC236}">
                <a16:creationId xmlns:a16="http://schemas.microsoft.com/office/drawing/2014/main" id="{E25CF628-CD7F-411C-8727-3C44F0D87BC6}"/>
              </a:ext>
            </a:extLst>
          </p:cNvPr>
          <p:cNvSpPr>
            <a:spLocks noGrp="1"/>
          </p:cNvSpPr>
          <p:nvPr>
            <p:ph idx="1"/>
          </p:nvPr>
        </p:nvSpPr>
        <p:spPr/>
        <p:txBody>
          <a:bodyPr>
            <a:normAutofit fontScale="70000" lnSpcReduction="20000"/>
          </a:bodyPr>
          <a:lstStyle/>
          <a:p>
            <a:r>
              <a:rPr lang="en-US" dirty="0"/>
              <a:t>The textbook makes an important point:</a:t>
            </a:r>
          </a:p>
          <a:p>
            <a:pPr marL="457200" lvl="1" indent="0">
              <a:buNone/>
            </a:pPr>
            <a:r>
              <a:rPr lang="en-US" dirty="0"/>
              <a:t>"This discussion highlights an important difference between complexity theory and computability theory. In computability theory, the Church–Turing thesis implies that all reasonable models of computation are equivalent—that is, they all decide the same class of languages. In complexity theory, the choice of model affects the time complexity of languages."</a:t>
            </a:r>
          </a:p>
          <a:p>
            <a:r>
              <a:rPr lang="en-US" dirty="0"/>
              <a:t>Some observations I would like to add:</a:t>
            </a:r>
          </a:p>
          <a:p>
            <a:pPr lvl="1"/>
            <a:r>
              <a:rPr lang="en-US" dirty="0"/>
              <a:t>I don't particularly like the book's definitions of time complexity or time complexity classes, because they do not make it clear that the model matters</a:t>
            </a:r>
          </a:p>
          <a:p>
            <a:pPr lvl="1"/>
            <a:r>
              <a:rPr lang="en-US" dirty="0"/>
              <a:t>For example, one might ask whether A, the language we've been discussing, is a member of TIME(O(n)); we can't answer that without specifying our model of computation</a:t>
            </a:r>
          </a:p>
          <a:p>
            <a:pPr lvl="1"/>
            <a:r>
              <a:rPr lang="en-US" dirty="0"/>
              <a:t>The book generally assumes the model of computation is a single-tape TM; in that case, the answer is no, but with a different model of a TM, the answer could be yes</a:t>
            </a:r>
          </a:p>
          <a:p>
            <a:pPr lvl="1"/>
            <a:r>
              <a:rPr lang="en-US" dirty="0"/>
              <a:t>Additionally, the book's definition of a time complexity class does not allow us to define time complexity classes related to </a:t>
            </a:r>
            <a:r>
              <a:rPr lang="en-US" i="1" dirty="0"/>
              <a:t>optimization problems</a:t>
            </a:r>
            <a:endParaRPr lang="en-US" dirty="0"/>
          </a:p>
          <a:p>
            <a:pPr lvl="1"/>
            <a:r>
              <a:rPr lang="en-US" dirty="0"/>
              <a:t>Recall that we discussed optimization problems briefly at the end of DSA 2 in the context of </a:t>
            </a:r>
            <a:r>
              <a:rPr lang="en-US" i="1" dirty="0"/>
              <a:t>approximation algorithms</a:t>
            </a:r>
            <a:r>
              <a:rPr lang="en-US" dirty="0"/>
              <a:t> for optimization versions of complete problems </a:t>
            </a:r>
          </a:p>
          <a:p>
            <a:pPr lvl="1"/>
            <a:r>
              <a:rPr lang="en-US" dirty="0"/>
              <a:t>The book discusses approximation algorithms in Section 10.1 (I expect to cover near the end of the course)</a:t>
            </a:r>
          </a:p>
          <a:p>
            <a:pPr lvl="1"/>
            <a:r>
              <a:rPr lang="en-US" dirty="0"/>
              <a:t>In theoretical computer science, it is less common to define complexity classes in terms of optimization problems, but it is still valid to do so</a:t>
            </a:r>
          </a:p>
        </p:txBody>
      </p:sp>
    </p:spTree>
    <p:extLst>
      <p:ext uri="{BB962C8B-B14F-4D97-AF65-F5344CB8AC3E}">
        <p14:creationId xmlns:p14="http://schemas.microsoft.com/office/powerpoint/2010/main" val="2784983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B53B-AD98-439E-93D7-61E24E97F703}"/>
              </a:ext>
            </a:extLst>
          </p:cNvPr>
          <p:cNvSpPr>
            <a:spLocks noGrp="1"/>
          </p:cNvSpPr>
          <p:nvPr>
            <p:ph type="title"/>
          </p:nvPr>
        </p:nvSpPr>
        <p:spPr/>
        <p:txBody>
          <a:bodyPr/>
          <a:lstStyle/>
          <a:p>
            <a:r>
              <a:rPr lang="en-US" dirty="0"/>
              <a:t>The Model Only Matters Somewhat</a:t>
            </a:r>
          </a:p>
        </p:txBody>
      </p:sp>
      <p:sp>
        <p:nvSpPr>
          <p:cNvPr id="3" name="Content Placeholder 2">
            <a:extLst>
              <a:ext uri="{FF2B5EF4-FFF2-40B4-BE49-F238E27FC236}">
                <a16:creationId xmlns:a16="http://schemas.microsoft.com/office/drawing/2014/main" id="{5A561847-4278-428D-ABB7-75477DCFDF2D}"/>
              </a:ext>
            </a:extLst>
          </p:cNvPr>
          <p:cNvSpPr>
            <a:spLocks noGrp="1"/>
          </p:cNvSpPr>
          <p:nvPr>
            <p:ph idx="1"/>
          </p:nvPr>
        </p:nvSpPr>
        <p:spPr/>
        <p:txBody>
          <a:bodyPr>
            <a:normAutofit fontScale="70000" lnSpcReduction="20000"/>
          </a:bodyPr>
          <a:lstStyle/>
          <a:p>
            <a:r>
              <a:rPr lang="en-US" dirty="0"/>
              <a:t>We have seen that the time complexity of a language depends on the model of computation we are using</a:t>
            </a:r>
          </a:p>
          <a:p>
            <a:r>
              <a:rPr lang="en-US" dirty="0"/>
              <a:t>However, "time requirements don't differ greatly for typical deterministic models"</a:t>
            </a:r>
          </a:p>
          <a:p>
            <a:r>
              <a:rPr lang="en-US" dirty="0"/>
              <a:t>Theorem 7.8 states: "Let </a:t>
            </a:r>
            <a:r>
              <a:rPr lang="en-US" dirty="0">
                <a:latin typeface="Cambria Math" panose="02040503050406030204" pitchFamily="18" charset="0"/>
                <a:ea typeface="Cambria Math" panose="02040503050406030204" pitchFamily="18" charset="0"/>
              </a:rPr>
              <a:t>t(n)</a:t>
            </a:r>
            <a:r>
              <a:rPr lang="en-US" dirty="0"/>
              <a:t> be a function, where </a:t>
            </a:r>
            <a:r>
              <a:rPr lang="en-US" dirty="0">
                <a:latin typeface="Cambria Math" panose="02040503050406030204" pitchFamily="18" charset="0"/>
                <a:ea typeface="Cambria Math" panose="02040503050406030204" pitchFamily="18" charset="0"/>
              </a:rPr>
              <a:t>t(n) ≥ n</a:t>
            </a:r>
            <a:r>
              <a:rPr lang="en-US" dirty="0"/>
              <a:t>. Then every </a:t>
            </a:r>
            <a:r>
              <a:rPr lang="en-US" dirty="0">
                <a:latin typeface="Cambria Math" panose="02040503050406030204" pitchFamily="18" charset="0"/>
                <a:ea typeface="Cambria Math" panose="02040503050406030204" pitchFamily="18" charset="0"/>
              </a:rPr>
              <a:t>t(n)</a:t>
            </a:r>
            <a:r>
              <a:rPr lang="en-US" dirty="0"/>
              <a:t> time </a:t>
            </a:r>
            <a:r>
              <a:rPr lang="en-US" dirty="0" err="1"/>
              <a:t>multitape</a:t>
            </a:r>
            <a:r>
              <a:rPr lang="en-US" dirty="0"/>
              <a:t> Turing machine has an equivalent </a:t>
            </a:r>
            <a:r>
              <a:rPr lang="en-US" dirty="0">
                <a:latin typeface="Cambria Math" panose="02040503050406030204" pitchFamily="18" charset="0"/>
                <a:ea typeface="Cambria Math" panose="02040503050406030204" pitchFamily="18" charset="0"/>
              </a:rPr>
              <a:t>O(t</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(n))</a:t>
            </a:r>
            <a:r>
              <a:rPr lang="en-US" dirty="0"/>
              <a:t> time single-tape Turing machine."</a:t>
            </a:r>
          </a:p>
          <a:p>
            <a:r>
              <a:rPr lang="en-US" dirty="0"/>
              <a:t>The proof is relatively simple</a:t>
            </a:r>
          </a:p>
          <a:p>
            <a:pPr lvl="1"/>
            <a:r>
              <a:rPr lang="en-US" dirty="0"/>
              <a:t>They refer back to Theorem 3.13, which stated that every multi-tape TM has an equivalent single-tape TM</a:t>
            </a:r>
          </a:p>
          <a:p>
            <a:pPr lvl="1"/>
            <a:r>
              <a:rPr lang="en-US" dirty="0"/>
              <a:t>To prove this, we showed that a single-tape TM can simulate a multi-tape TM</a:t>
            </a:r>
          </a:p>
          <a:p>
            <a:pPr lvl="1"/>
            <a:r>
              <a:rPr lang="en-US" dirty="0"/>
              <a:t>Briefly, the single tape TM can concatenate all the tapes from the multi-tape TM, with a delimiter in between, and mark the position of each read-write head</a:t>
            </a:r>
          </a:p>
          <a:p>
            <a:pPr lvl="1"/>
            <a:r>
              <a:rPr lang="en-US" dirty="0"/>
              <a:t>The simulation of each single step of the multi-tape TM requires at most </a:t>
            </a:r>
            <a:r>
              <a:rPr lang="en-US" dirty="0">
                <a:latin typeface="Cambria Math" panose="02040503050406030204" pitchFamily="18" charset="0"/>
                <a:ea typeface="Cambria Math" panose="02040503050406030204" pitchFamily="18" charset="0"/>
              </a:rPr>
              <a:t>O(t(n))</a:t>
            </a:r>
            <a:r>
              <a:rPr lang="en-US" dirty="0"/>
              <a:t> time, so the total time is </a:t>
            </a:r>
            <a:r>
              <a:rPr lang="en-US" dirty="0">
                <a:latin typeface="Cambria Math" panose="02040503050406030204" pitchFamily="18" charset="0"/>
                <a:ea typeface="Cambria Math" panose="02040503050406030204" pitchFamily="18" charset="0"/>
              </a:rPr>
              <a:t>O(t</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(n))</a:t>
            </a:r>
            <a:r>
              <a:rPr lang="en-US" dirty="0"/>
              <a:t>; the book provides some additional detail about this, but I think it is fairly obvious</a:t>
            </a:r>
          </a:p>
          <a:p>
            <a:r>
              <a:rPr lang="en-US" dirty="0"/>
              <a:t>When we discussed Theorem 3.13, I mentioned that the Arora and Barak book gives a more detailed analysis</a:t>
            </a:r>
          </a:p>
          <a:p>
            <a:pPr lvl="1"/>
            <a:r>
              <a:rPr lang="en-US" dirty="0"/>
              <a:t>They show that if a T</a:t>
            </a:r>
            <a:r>
              <a:rPr lang="en-US" dirty="0">
                <a:ea typeface="Cambria Math" panose="02040503050406030204" pitchFamily="18" charset="0"/>
              </a:rPr>
              <a:t>M</a:t>
            </a:r>
            <a:r>
              <a:rPr lang="en-US" dirty="0"/>
              <a:t> with </a:t>
            </a:r>
            <a:r>
              <a:rPr lang="en-US" dirty="0">
                <a:latin typeface="Cambria Math" panose="02040503050406030204" pitchFamily="18" charset="0"/>
                <a:ea typeface="Cambria Math" panose="02040503050406030204" pitchFamily="18" charset="0"/>
              </a:rPr>
              <a:t>k</a:t>
            </a:r>
            <a:r>
              <a:rPr lang="en-US" dirty="0"/>
              <a:t> tapes requires </a:t>
            </a:r>
            <a:r>
              <a:rPr lang="en-US" dirty="0">
                <a:latin typeface="Cambria Math" panose="02040503050406030204" pitchFamily="18" charset="0"/>
                <a:ea typeface="Cambria Math" panose="02040503050406030204" pitchFamily="18" charset="0"/>
              </a:rPr>
              <a:t>T(N)</a:t>
            </a:r>
            <a:r>
              <a:rPr lang="en-US" dirty="0"/>
              <a:t> steps, the simulation requires at most </a:t>
            </a:r>
            <a:r>
              <a:rPr lang="en-US" dirty="0">
                <a:latin typeface="Cambria Math" panose="02040503050406030204" pitchFamily="18" charset="0"/>
                <a:ea typeface="Cambria Math" panose="02040503050406030204" pitchFamily="18" charset="0"/>
              </a:rPr>
              <a:t>5kT(N)</a:t>
            </a:r>
            <a:r>
              <a:rPr lang="en-US" baseline="30000" dirty="0">
                <a:latin typeface="Cambria Math" panose="02040503050406030204" pitchFamily="18" charset="0"/>
                <a:ea typeface="Cambria Math" panose="02040503050406030204" pitchFamily="18" charset="0"/>
              </a:rPr>
              <a:t>2</a:t>
            </a:r>
            <a:r>
              <a:rPr lang="en-US" dirty="0"/>
              <a:t> steps</a:t>
            </a:r>
          </a:p>
          <a:p>
            <a:pPr lvl="1"/>
            <a:r>
              <a:rPr lang="en-US" dirty="0"/>
              <a:t>However, their simulation was not exactly the same as the one described in our textbook, so it is unclear if this would hold precisely; either way, the simulation requires only a quadratic slowdown</a:t>
            </a:r>
          </a:p>
        </p:txBody>
      </p:sp>
    </p:spTree>
    <p:extLst>
      <p:ext uri="{BB962C8B-B14F-4D97-AF65-F5344CB8AC3E}">
        <p14:creationId xmlns:p14="http://schemas.microsoft.com/office/powerpoint/2010/main" val="439216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E8D1-35F6-4A65-9ECC-5AB01262662D}"/>
              </a:ext>
            </a:extLst>
          </p:cNvPr>
          <p:cNvSpPr>
            <a:spLocks noGrp="1"/>
          </p:cNvSpPr>
          <p:nvPr>
            <p:ph type="title"/>
          </p:nvPr>
        </p:nvSpPr>
        <p:spPr/>
        <p:txBody>
          <a:bodyPr/>
          <a:lstStyle/>
          <a:p>
            <a:r>
              <a:rPr lang="en-US" dirty="0"/>
              <a:t>Time Complexity of Nondeterministic TMs</a:t>
            </a:r>
          </a:p>
        </p:txBody>
      </p:sp>
      <p:sp>
        <p:nvSpPr>
          <p:cNvPr id="3" name="Content Placeholder 2">
            <a:extLst>
              <a:ext uri="{FF2B5EF4-FFF2-40B4-BE49-F238E27FC236}">
                <a16:creationId xmlns:a16="http://schemas.microsoft.com/office/drawing/2014/main" id="{F3A71870-759B-45F2-8C68-A1F94E405E1C}"/>
              </a:ext>
            </a:extLst>
          </p:cNvPr>
          <p:cNvSpPr>
            <a:spLocks noGrp="1"/>
          </p:cNvSpPr>
          <p:nvPr>
            <p:ph idx="1"/>
          </p:nvPr>
        </p:nvSpPr>
        <p:spPr/>
        <p:txBody>
          <a:bodyPr>
            <a:normAutofit fontScale="70000" lnSpcReduction="20000"/>
          </a:bodyPr>
          <a:lstStyle/>
          <a:p>
            <a:r>
              <a:rPr lang="en-US" dirty="0"/>
              <a:t>In an earlier topic, we saw that deterministic Turing machines (DTMs) are equal in power to nondeterministic Turing machines (NTMs)</a:t>
            </a:r>
          </a:p>
          <a:p>
            <a:r>
              <a:rPr lang="en-US" dirty="0"/>
              <a:t>Now that we are interested in time complexity, we need to define what this means for NTMs</a:t>
            </a:r>
          </a:p>
          <a:p>
            <a:r>
              <a:rPr lang="en-US" dirty="0"/>
              <a:t>Definition 7.9 states (I am keeping the book's exact wording; the figure is on the next slide):</a:t>
            </a:r>
          </a:p>
          <a:p>
            <a:pPr marL="457200" lvl="1" indent="0">
              <a:buNone/>
            </a:pPr>
            <a:r>
              <a:rPr lang="en-US" dirty="0"/>
              <a:t>Let </a:t>
            </a:r>
            <a:r>
              <a:rPr lang="en-US" dirty="0">
                <a:latin typeface="Cambria Math" panose="02040503050406030204" pitchFamily="18" charset="0"/>
                <a:ea typeface="Cambria Math" panose="02040503050406030204" pitchFamily="18" charset="0"/>
              </a:rPr>
              <a:t>N</a:t>
            </a:r>
            <a:r>
              <a:rPr lang="en-US" dirty="0"/>
              <a:t> be a nondeterministic Turing machine that is a decider. The </a:t>
            </a:r>
            <a:r>
              <a:rPr lang="en-US" b="1" dirty="0"/>
              <a:t>running time</a:t>
            </a:r>
            <a:r>
              <a:rPr lang="en-US" dirty="0"/>
              <a:t> of </a:t>
            </a:r>
            <a:r>
              <a:rPr lang="en-US" dirty="0">
                <a:latin typeface="Cambria Math" panose="02040503050406030204" pitchFamily="18" charset="0"/>
                <a:ea typeface="Cambria Math" panose="02040503050406030204" pitchFamily="18" charset="0"/>
              </a:rPr>
              <a:t>N</a:t>
            </a:r>
            <a:r>
              <a:rPr lang="en-US" dirty="0"/>
              <a:t> is the function </a:t>
            </a:r>
            <a:r>
              <a:rPr lang="en-US" dirty="0">
                <a:latin typeface="Cambria Math" panose="02040503050406030204" pitchFamily="18" charset="0"/>
                <a:ea typeface="Cambria Math" panose="02040503050406030204" pitchFamily="18" charset="0"/>
              </a:rPr>
              <a:t>f: N</a:t>
            </a:r>
            <a:r>
              <a:rPr lang="en-US" dirty="0">
                <a:effectLst/>
                <a:latin typeface="Cambria Math" panose="02040503050406030204" pitchFamily="18" charset="0"/>
                <a:ea typeface="Cambria Math" panose="02040503050406030204" pitchFamily="18" charset="0"/>
                <a:cs typeface="Cambria Math" panose="02040503050406030204" pitchFamily="18" charset="0"/>
              </a:rPr>
              <a:t> → </a:t>
            </a:r>
            <a:r>
              <a:rPr lang="en-US" dirty="0">
                <a:latin typeface="Cambria Math" panose="02040503050406030204" pitchFamily="18" charset="0"/>
                <a:ea typeface="Cambria Math" panose="02040503050406030204" pitchFamily="18" charset="0"/>
              </a:rPr>
              <a:t>N</a:t>
            </a:r>
            <a:r>
              <a:rPr lang="en-US" dirty="0"/>
              <a:t>, where </a:t>
            </a:r>
            <a:r>
              <a:rPr lang="en-US" dirty="0">
                <a:latin typeface="Cambria Math" panose="02040503050406030204" pitchFamily="18" charset="0"/>
                <a:ea typeface="Cambria Math" panose="02040503050406030204" pitchFamily="18" charset="0"/>
              </a:rPr>
              <a:t>f(n)</a:t>
            </a:r>
            <a:r>
              <a:rPr lang="en-US" dirty="0"/>
              <a:t> is the maximum number of steps that </a:t>
            </a:r>
            <a:r>
              <a:rPr lang="en-US" dirty="0">
                <a:latin typeface="Cambria Math" panose="02040503050406030204" pitchFamily="18" charset="0"/>
                <a:ea typeface="Cambria Math" panose="02040503050406030204" pitchFamily="18" charset="0"/>
              </a:rPr>
              <a:t>N</a:t>
            </a:r>
            <a:r>
              <a:rPr lang="en-US" dirty="0"/>
              <a:t> uses on any branch of its computation on any input of length </a:t>
            </a:r>
            <a:r>
              <a:rPr lang="en-US" dirty="0">
                <a:latin typeface="Cambria Math" panose="02040503050406030204" pitchFamily="18" charset="0"/>
                <a:ea typeface="Cambria Math" panose="02040503050406030204" pitchFamily="18" charset="0"/>
              </a:rPr>
              <a:t>n</a:t>
            </a:r>
            <a:r>
              <a:rPr lang="en-US" dirty="0"/>
              <a:t>, as shown in the following figure.</a:t>
            </a:r>
          </a:p>
          <a:p>
            <a:r>
              <a:rPr lang="en-US" dirty="0"/>
              <a:t>There are some important points to make here:</a:t>
            </a:r>
          </a:p>
          <a:p>
            <a:pPr lvl="1"/>
            <a:r>
              <a:rPr lang="en-US" dirty="0"/>
              <a:t>As with DTMs, running time is synonymous with time complexity in this context</a:t>
            </a:r>
          </a:p>
          <a:p>
            <a:pPr lvl="1"/>
            <a:r>
              <a:rPr lang="en-US" dirty="0"/>
              <a:t>Not all sources define the running time for NTMs this way (although the Arora and Barak book and the Papadimitriou book both define it this way)</a:t>
            </a:r>
          </a:p>
          <a:p>
            <a:pPr lvl="1"/>
            <a:r>
              <a:rPr lang="en-US" dirty="0"/>
              <a:t>In particular, several sources define the time complexity for NTMs when they accept the input as the smallest depth of any path leading to an accept state</a:t>
            </a:r>
          </a:p>
          <a:p>
            <a:pPr lvl="1"/>
            <a:r>
              <a:rPr lang="en-US" dirty="0"/>
              <a:t>Recall from an earlier topic, our textbook states that a NTM is a decider iff every path halts on all inputs</a:t>
            </a:r>
          </a:p>
          <a:p>
            <a:pPr lvl="1"/>
            <a:r>
              <a:rPr lang="en-US" dirty="0"/>
              <a:t>Other sources state that this is only necessary when the NTM rejects</a:t>
            </a:r>
          </a:p>
          <a:p>
            <a:pPr lvl="1"/>
            <a:r>
              <a:rPr lang="en-US" dirty="0"/>
              <a:t>I think that both differences depend on whether we consider an NTM to stop as soon as any path accepts</a:t>
            </a:r>
          </a:p>
          <a:p>
            <a:pPr lvl="1"/>
            <a:r>
              <a:rPr lang="en-US" dirty="0"/>
              <a:t>Either way, the power of the formalism is the same, and time complexities shouldn't vary significantly</a:t>
            </a:r>
          </a:p>
        </p:txBody>
      </p:sp>
    </p:spTree>
    <p:extLst>
      <p:ext uri="{BB962C8B-B14F-4D97-AF65-F5344CB8AC3E}">
        <p14:creationId xmlns:p14="http://schemas.microsoft.com/office/powerpoint/2010/main" val="2427969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BC7-A30E-41CD-9F64-D251451FBE31}"/>
              </a:ext>
            </a:extLst>
          </p:cNvPr>
          <p:cNvSpPr>
            <a:spLocks noGrp="1"/>
          </p:cNvSpPr>
          <p:nvPr>
            <p:ph type="title"/>
          </p:nvPr>
        </p:nvSpPr>
        <p:spPr/>
        <p:txBody>
          <a:bodyPr/>
          <a:lstStyle/>
          <a:p>
            <a:r>
              <a:rPr lang="en-US" dirty="0"/>
              <a:t>Deterministic versus Nondeterministic Time</a:t>
            </a:r>
          </a:p>
        </p:txBody>
      </p:sp>
      <p:pic>
        <p:nvPicPr>
          <p:cNvPr id="5" name="Content Placeholder 4">
            <a:extLst>
              <a:ext uri="{FF2B5EF4-FFF2-40B4-BE49-F238E27FC236}">
                <a16:creationId xmlns:a16="http://schemas.microsoft.com/office/drawing/2014/main" id="{1FC4FD66-95C7-4D6B-9183-0249E0A20C08}"/>
              </a:ext>
            </a:extLst>
          </p:cNvPr>
          <p:cNvPicPr>
            <a:picLocks noGrp="1" noChangeAspect="1"/>
          </p:cNvPicPr>
          <p:nvPr>
            <p:ph idx="1"/>
          </p:nvPr>
        </p:nvPicPr>
        <p:blipFill>
          <a:blip r:embed="rId2"/>
          <a:stretch>
            <a:fillRect/>
          </a:stretch>
        </p:blipFill>
        <p:spPr>
          <a:xfrm>
            <a:off x="3097441" y="1831721"/>
            <a:ext cx="5997117" cy="3746942"/>
          </a:xfrm>
        </p:spPr>
      </p:pic>
    </p:spTree>
    <p:extLst>
      <p:ext uri="{BB962C8B-B14F-4D97-AF65-F5344CB8AC3E}">
        <p14:creationId xmlns:p14="http://schemas.microsoft.com/office/powerpoint/2010/main" val="952297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A9A9-A61C-422F-8288-EB5A730C9637}"/>
              </a:ext>
            </a:extLst>
          </p:cNvPr>
          <p:cNvSpPr>
            <a:spLocks noGrp="1"/>
          </p:cNvSpPr>
          <p:nvPr>
            <p:ph type="title"/>
          </p:nvPr>
        </p:nvSpPr>
        <p:spPr/>
        <p:txBody>
          <a:bodyPr/>
          <a:lstStyle/>
          <a:p>
            <a:r>
              <a:rPr lang="en-US" dirty="0"/>
              <a:t>Simulating an NTM</a:t>
            </a:r>
          </a:p>
        </p:txBody>
      </p:sp>
      <p:sp>
        <p:nvSpPr>
          <p:cNvPr id="3" name="Content Placeholder 2">
            <a:extLst>
              <a:ext uri="{FF2B5EF4-FFF2-40B4-BE49-F238E27FC236}">
                <a16:creationId xmlns:a16="http://schemas.microsoft.com/office/drawing/2014/main" id="{BC389265-E456-4C4E-BB3E-19BB02959ADB}"/>
              </a:ext>
            </a:extLst>
          </p:cNvPr>
          <p:cNvSpPr>
            <a:spLocks noGrp="1"/>
          </p:cNvSpPr>
          <p:nvPr>
            <p:ph idx="1"/>
          </p:nvPr>
        </p:nvSpPr>
        <p:spPr/>
        <p:txBody>
          <a:bodyPr>
            <a:normAutofit fontScale="70000" lnSpcReduction="20000"/>
          </a:bodyPr>
          <a:lstStyle/>
          <a:p>
            <a:r>
              <a:rPr lang="en-US" dirty="0"/>
              <a:t>Theorem 7.11 states (I am keeping the exact wording from the book):</a:t>
            </a:r>
          </a:p>
          <a:p>
            <a:pPr marL="457200" lvl="1" indent="0">
              <a:buNone/>
            </a:pPr>
            <a:r>
              <a:rPr lang="en-US" dirty="0"/>
              <a:t>Let t(n) be a function, where t(n) ≥ n. Then every t(n) time nondeterministic single-tape Turing machine has an equivalent 2</a:t>
            </a:r>
            <a:r>
              <a:rPr lang="en-US" baseline="30000" dirty="0"/>
              <a:t>O(t(n))</a:t>
            </a:r>
            <a:r>
              <a:rPr lang="en-US" dirty="0"/>
              <a:t> time deterministic single-tape Turing machine.</a:t>
            </a:r>
          </a:p>
          <a:p>
            <a:r>
              <a:rPr lang="en-US" dirty="0"/>
              <a:t>The proof is somewhat simple</a:t>
            </a:r>
          </a:p>
          <a:p>
            <a:pPr lvl="1"/>
            <a:r>
              <a:rPr lang="en-US" dirty="0"/>
              <a:t>They refer back to Theorem 3.16, which states that every NTM has an equivalent DTM</a:t>
            </a:r>
          </a:p>
          <a:p>
            <a:pPr lvl="1"/>
            <a:r>
              <a:rPr lang="en-US" dirty="0"/>
              <a:t>To prove this, we showed that a multi-tape TM can simulate an NTM by performing a breadth-first search that travels down to each node in the tree</a:t>
            </a:r>
          </a:p>
          <a:p>
            <a:pPr lvl="1"/>
            <a:r>
              <a:rPr lang="en-US" dirty="0"/>
              <a:t>The current proof explains that the number of total leaves in the tree is at most b</a:t>
            </a:r>
            <a:r>
              <a:rPr lang="en-US" baseline="30000" dirty="0"/>
              <a:t>t(n)</a:t>
            </a:r>
            <a:r>
              <a:rPr lang="en-US" dirty="0"/>
              <a:t>, and the total number of nodes is less than twice that, so it is bound by O(b</a:t>
            </a:r>
            <a:r>
              <a:rPr lang="en-US" baseline="30000" dirty="0"/>
              <a:t>t(n)</a:t>
            </a:r>
            <a:r>
              <a:rPr lang="en-US" dirty="0"/>
              <a:t>)</a:t>
            </a:r>
          </a:p>
          <a:p>
            <a:pPr lvl="1"/>
            <a:r>
              <a:rPr lang="en-US" dirty="0"/>
              <a:t>The time it takes to simulate each path from the root to a particular node is O(t(n))</a:t>
            </a:r>
          </a:p>
          <a:p>
            <a:pPr lvl="1"/>
            <a:r>
              <a:rPr lang="en-US" dirty="0"/>
              <a:t>Book: "Therefore, the running time of D is O(t(n)b</a:t>
            </a:r>
            <a:r>
              <a:rPr lang="en-US" baseline="30000" dirty="0"/>
              <a:t>t(n)</a:t>
            </a:r>
            <a:r>
              <a:rPr lang="en-US" dirty="0"/>
              <a:t>) = 2</a:t>
            </a:r>
            <a:r>
              <a:rPr lang="en-US" baseline="30000" dirty="0"/>
              <a:t>O(t(n))</a:t>
            </a:r>
          </a:p>
          <a:p>
            <a:pPr lvl="1"/>
            <a:r>
              <a:rPr lang="en-US" dirty="0"/>
              <a:t>The book does not explain the last simplification, but it is not too hard to show algebraically; we can discuss it in class</a:t>
            </a:r>
          </a:p>
          <a:p>
            <a:pPr lvl="1"/>
            <a:r>
              <a:rPr lang="en-US" dirty="0"/>
              <a:t>We previously showed that a single-tape TM can simulate a multi-tape TM in quadratic time; so, we can simulate the NTM in time (2</a:t>
            </a:r>
            <a:r>
              <a:rPr lang="en-US" baseline="30000" dirty="0"/>
              <a:t>O(t(n))</a:t>
            </a:r>
            <a:r>
              <a:rPr lang="en-US" dirty="0"/>
              <a:t>)</a:t>
            </a:r>
            <a:r>
              <a:rPr lang="en-US" baseline="30000" dirty="0"/>
              <a:t>2</a:t>
            </a:r>
            <a:r>
              <a:rPr lang="en-US" dirty="0"/>
              <a:t> = 2</a:t>
            </a:r>
            <a:r>
              <a:rPr lang="en-US" baseline="30000" dirty="0"/>
              <a:t>O(2t(n))</a:t>
            </a:r>
            <a:r>
              <a:rPr lang="en-US" dirty="0"/>
              <a:t> = 2</a:t>
            </a:r>
            <a:r>
              <a:rPr lang="en-US" baseline="30000" dirty="0"/>
              <a:t>O(t(n))</a:t>
            </a:r>
          </a:p>
          <a:p>
            <a:r>
              <a:rPr lang="en-US" dirty="0"/>
              <a:t>Note that this does not prove that an exponential slowdown is necessary when we use a DTM to solve the same problem as an NTM; it is the slowdown for this particular type of simulation</a:t>
            </a:r>
          </a:p>
        </p:txBody>
      </p:sp>
    </p:spTree>
    <p:extLst>
      <p:ext uri="{BB962C8B-B14F-4D97-AF65-F5344CB8AC3E}">
        <p14:creationId xmlns:p14="http://schemas.microsoft.com/office/powerpoint/2010/main" val="2927180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53058-FB54-44BD-926B-3369B462F780}"/>
              </a:ext>
            </a:extLst>
          </p:cNvPr>
          <p:cNvSpPr>
            <a:spLocks noGrp="1"/>
          </p:cNvSpPr>
          <p:nvPr>
            <p:ph type="title"/>
          </p:nvPr>
        </p:nvSpPr>
        <p:spPr/>
        <p:txBody>
          <a:bodyPr/>
          <a:lstStyle/>
          <a:p>
            <a:r>
              <a:rPr lang="en-US" dirty="0"/>
              <a:t>Polynomial versus Exponential Running Time</a:t>
            </a:r>
          </a:p>
        </p:txBody>
      </p:sp>
      <p:sp>
        <p:nvSpPr>
          <p:cNvPr id="3" name="Content Placeholder 2">
            <a:extLst>
              <a:ext uri="{FF2B5EF4-FFF2-40B4-BE49-F238E27FC236}">
                <a16:creationId xmlns:a16="http://schemas.microsoft.com/office/drawing/2014/main" id="{FF28E3A7-0E0B-40AC-B452-9CE15693D8DE}"/>
              </a:ext>
            </a:extLst>
          </p:cNvPr>
          <p:cNvSpPr>
            <a:spLocks noGrp="1"/>
          </p:cNvSpPr>
          <p:nvPr>
            <p:ph idx="1"/>
          </p:nvPr>
        </p:nvSpPr>
        <p:spPr/>
        <p:txBody>
          <a:bodyPr>
            <a:normAutofit fontScale="70000" lnSpcReduction="20000"/>
          </a:bodyPr>
          <a:lstStyle/>
          <a:p>
            <a:r>
              <a:rPr lang="en-US" dirty="0"/>
              <a:t>Book: "For our purposes, polynomial differences in running time are considered to be small, whereas exponential differences are considered to be large."</a:t>
            </a:r>
          </a:p>
          <a:p>
            <a:r>
              <a:rPr lang="en-US" dirty="0"/>
              <a:t>Later: "Polynomial time algorithms are fast enough for many purposes, but exponential time algorithms are rarely useful"</a:t>
            </a:r>
          </a:p>
          <a:p>
            <a:r>
              <a:rPr lang="en-US" dirty="0"/>
              <a:t>Exponential algorithms sometimes arise when we are forced to execute a brute-force search over an exponentially big search space</a:t>
            </a:r>
          </a:p>
          <a:p>
            <a:r>
              <a:rPr lang="en-US" dirty="0"/>
              <a:t>Book: "All reasonable deterministic computational models are polynomially equivalent."</a:t>
            </a:r>
          </a:p>
          <a:p>
            <a:pPr lvl="1"/>
            <a:r>
              <a:rPr lang="en-US" dirty="0"/>
              <a:t>This means that we can choose any reasonable TM model, and although the choice affects time complexity,  it doesn't change what can or cannot be implemented in polynomial time</a:t>
            </a:r>
          </a:p>
          <a:p>
            <a:pPr lvl="1"/>
            <a:r>
              <a:rPr lang="en-US" dirty="0"/>
              <a:t>This is important; it explains a pragmatic benefit of using polynomial versus exponential running time as the means of classifying a problem as easy or hard</a:t>
            </a:r>
          </a:p>
          <a:p>
            <a:r>
              <a:rPr lang="en-US" dirty="0"/>
              <a:t>The textbook points out that "real programmers certainly care about such differences"</a:t>
            </a:r>
          </a:p>
          <a:p>
            <a:r>
              <a:rPr lang="en-US" dirty="0"/>
              <a:t>However, just as we previously disregarded constants and lower order terms, when using asymptotic notation, we are not disregarding "much greater polynomial differences"</a:t>
            </a:r>
          </a:p>
          <a:p>
            <a:r>
              <a:rPr lang="en-US" dirty="0"/>
              <a:t>This doesn't mean we don't care about such differences in general, but it will allow us to focus on some very important questions</a:t>
            </a:r>
          </a:p>
        </p:txBody>
      </p:sp>
    </p:spTree>
    <p:extLst>
      <p:ext uri="{BB962C8B-B14F-4D97-AF65-F5344CB8AC3E}">
        <p14:creationId xmlns:p14="http://schemas.microsoft.com/office/powerpoint/2010/main" val="2764377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A2F7-CDFD-437E-B71E-0FC90952DDCE}"/>
              </a:ext>
            </a:extLst>
          </p:cNvPr>
          <p:cNvSpPr>
            <a:spLocks noGrp="1"/>
          </p:cNvSpPr>
          <p:nvPr>
            <p:ph type="title"/>
          </p:nvPr>
        </p:nvSpPr>
        <p:spPr/>
        <p:txBody>
          <a:bodyPr/>
          <a:lstStyle/>
          <a:p>
            <a:r>
              <a:rPr lang="en-US" dirty="0"/>
              <a:t>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4C5E59-375B-4647-807E-A8E9865CF6DA}"/>
                  </a:ext>
                </a:extLst>
              </p:cNvPr>
              <p:cNvSpPr>
                <a:spLocks noGrp="1"/>
              </p:cNvSpPr>
              <p:nvPr>
                <p:ph idx="1"/>
              </p:nvPr>
            </p:nvSpPr>
            <p:spPr/>
            <p:txBody>
              <a:bodyPr>
                <a:normAutofit fontScale="85000" lnSpcReduction="20000"/>
              </a:bodyPr>
              <a:lstStyle/>
              <a:p>
                <a:r>
                  <a:rPr lang="en-US" dirty="0"/>
                  <a:t>Definition 7.12, which the book describes as an "important definition in complexity theory", states (I am keeping the book's exact wording):</a:t>
                </a:r>
              </a:p>
              <a:p>
                <a:pPr marL="457200" lvl="1" indent="0">
                  <a:buNone/>
                </a:pPr>
                <a:r>
                  <a:rPr lang="en-US" b="1" dirty="0">
                    <a:latin typeface="Cambria Math" panose="02040503050406030204" pitchFamily="18" charset="0"/>
                    <a:ea typeface="Cambria Math" panose="02040503050406030204" pitchFamily="18" charset="0"/>
                  </a:rPr>
                  <a:t>P</a:t>
                </a:r>
                <a:r>
                  <a:rPr lang="en-US" dirty="0"/>
                  <a:t> is the class of languages that are decidable in polynomial time on a deterministic single-tape Turing machine. In other words, </a:t>
                </a:r>
                <a14:m>
                  <m:oMath xmlns:m="http://schemas.openxmlformats.org/officeDocument/2006/math">
                    <m:r>
                      <m:rPr>
                        <m:sty m:val="p"/>
                      </m:rPr>
                      <a:rPr lang="en-US" b="0" i="0" smtClean="0">
                        <a:latin typeface="Cambria Math" panose="02040503050406030204" pitchFamily="18" charset="0"/>
                      </a:rPr>
                      <m:t>P</m:t>
                    </m:r>
                    <m:r>
                      <a:rPr lang="en-US" b="0" i="0"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sty m:val="p"/>
                            <m:brk m:alnAt="7"/>
                          </m:rPr>
                          <a:rPr lang="en-US" b="0" i="0" smtClean="0">
                            <a:latin typeface="Cambria Math" panose="02040503050406030204" pitchFamily="18" charset="0"/>
                          </a:rPr>
                          <m:t>k</m:t>
                        </m:r>
                      </m:sub>
                      <m:sup/>
                      <m:e>
                        <m:r>
                          <m:rPr>
                            <m:sty m:val="p"/>
                          </m:rPr>
                          <a:rPr lang="en-US" b="0" i="0" smtClean="0">
                            <a:latin typeface="Cambria Math" panose="02040503050406030204" pitchFamily="18" charset="0"/>
                          </a:rPr>
                          <m:t>TIME</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n</m:t>
                                </m:r>
                              </m:e>
                              <m:sup>
                                <m:r>
                                  <m:rPr>
                                    <m:sty m:val="p"/>
                                  </m:rPr>
                                  <a:rPr lang="en-US" b="0" i="0" smtClean="0">
                                    <a:latin typeface="Cambria Math" panose="02040503050406030204" pitchFamily="18" charset="0"/>
                                  </a:rPr>
                                  <m:t>k</m:t>
                                </m:r>
                              </m:sup>
                            </m:sSup>
                          </m:e>
                        </m:d>
                      </m:e>
                    </m:nary>
                  </m:oMath>
                </a14:m>
                <a:r>
                  <a:rPr lang="en-US" dirty="0"/>
                  <a:t>.</a:t>
                </a:r>
              </a:p>
              <a:p>
                <a:r>
                  <a:rPr lang="en-US" dirty="0">
                    <a:latin typeface="Cambria Math" panose="02040503050406030204" pitchFamily="18" charset="0"/>
                    <a:ea typeface="Cambria Math" panose="02040503050406030204" pitchFamily="18" charset="0"/>
                  </a:rPr>
                  <a:t>P</a:t>
                </a:r>
                <a:r>
                  <a:rPr lang="en-US" dirty="0"/>
                  <a:t> is a time complexity class, but it is broader than the previous complexity classes that we have mentioned</a:t>
                </a:r>
              </a:p>
              <a:p>
                <a:r>
                  <a:rPr lang="en-US" dirty="0"/>
                  <a:t>Although </a:t>
                </a:r>
                <a:r>
                  <a:rPr lang="en-US" dirty="0">
                    <a:latin typeface="Cambria Math" panose="02040503050406030204" pitchFamily="18" charset="0"/>
                    <a:ea typeface="Cambria Math" panose="02040503050406030204" pitchFamily="18" charset="0"/>
                  </a:rPr>
                  <a:t>P</a:t>
                </a:r>
                <a:r>
                  <a:rPr lang="en-US" dirty="0"/>
                  <a:t> is defined here in terms of single-tape TMs, the membership would not change if we changed to any reasonable deterministic TM model</a:t>
                </a:r>
              </a:p>
              <a:p>
                <a:r>
                  <a:rPr lang="en-US" dirty="0"/>
                  <a:t>The book also says that </a:t>
                </a:r>
                <a:r>
                  <a:rPr lang="en-US" dirty="0">
                    <a:latin typeface="Cambria Math" panose="02040503050406030204" pitchFamily="18" charset="0"/>
                    <a:ea typeface="Cambria Math" panose="02040503050406030204" pitchFamily="18" charset="0"/>
                  </a:rPr>
                  <a:t>P</a:t>
                </a:r>
                <a:r>
                  <a:rPr lang="en-US" dirty="0"/>
                  <a:t> "roughly corresponds to the class of problems that are realistically solvable on a computer"</a:t>
                </a:r>
              </a:p>
              <a:p>
                <a:pPr lvl="1"/>
                <a:r>
                  <a:rPr lang="en-US" dirty="0"/>
                  <a:t>I like to say in DSA 1 that "exponential algorithms are bad"</a:t>
                </a:r>
              </a:p>
              <a:p>
                <a:pPr lvl="1"/>
                <a:r>
                  <a:rPr lang="en-US" dirty="0"/>
                  <a:t>Here, our textbook is roughly insinuating that "polynomial-time algorithms are good", although we have to take this with a grain of salt!</a:t>
                </a:r>
              </a:p>
              <a:p>
                <a:pPr lvl="1"/>
                <a:r>
                  <a:rPr lang="en-US" dirty="0"/>
                  <a:t>The book points out that realistically, an algorithm with a running time of n</a:t>
                </a:r>
                <a:r>
                  <a:rPr lang="en-US" baseline="30000" dirty="0"/>
                  <a:t>100</a:t>
                </a:r>
                <a:r>
                  <a:rPr lang="en-US" dirty="0"/>
                  <a:t> is "unlikely to be of any practical use"</a:t>
                </a:r>
              </a:p>
            </p:txBody>
          </p:sp>
        </mc:Choice>
        <mc:Fallback xmlns="">
          <p:sp>
            <p:nvSpPr>
              <p:cNvPr id="3" name="Content Placeholder 2">
                <a:extLst>
                  <a:ext uri="{FF2B5EF4-FFF2-40B4-BE49-F238E27FC236}">
                    <a16:creationId xmlns:a16="http://schemas.microsoft.com/office/drawing/2014/main" id="{254C5E59-375B-4647-807E-A8E9865CF6DA}"/>
                  </a:ext>
                </a:extLst>
              </p:cNvPr>
              <p:cNvSpPr>
                <a:spLocks noGrp="1" noRot="1" noChangeAspect="1" noMove="1" noResize="1" noEditPoints="1" noAdjustHandles="1" noChangeArrowheads="1" noChangeShapeType="1" noTextEdit="1"/>
              </p:cNvSpPr>
              <p:nvPr>
                <p:ph idx="1"/>
              </p:nvPr>
            </p:nvSpPr>
            <p:spPr>
              <a:blipFill>
                <a:blip r:embed="rId2"/>
                <a:stretch>
                  <a:fillRect l="-812" t="-3221" r="-1101" b="-1541"/>
                </a:stretch>
              </a:blipFill>
            </p:spPr>
            <p:txBody>
              <a:bodyPr/>
              <a:lstStyle/>
              <a:p>
                <a:r>
                  <a:rPr lang="en-US">
                    <a:noFill/>
                  </a:rPr>
                  <a:t> </a:t>
                </a:r>
              </a:p>
            </p:txBody>
          </p:sp>
        </mc:Fallback>
      </mc:AlternateContent>
    </p:spTree>
    <p:extLst>
      <p:ext uri="{BB962C8B-B14F-4D97-AF65-F5344CB8AC3E}">
        <p14:creationId xmlns:p14="http://schemas.microsoft.com/office/powerpoint/2010/main" val="4183967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ECF9D-E937-4F6D-B3BD-A42B64F629F3}"/>
              </a:ext>
            </a:extLst>
          </p:cNvPr>
          <p:cNvSpPr>
            <a:spLocks noGrp="1"/>
          </p:cNvSpPr>
          <p:nvPr>
            <p:ph type="title"/>
          </p:nvPr>
        </p:nvSpPr>
        <p:spPr/>
        <p:txBody>
          <a:bodyPr/>
          <a:lstStyle/>
          <a:p>
            <a:r>
              <a:rPr lang="en-US" dirty="0"/>
              <a:t>PATH</a:t>
            </a:r>
          </a:p>
        </p:txBody>
      </p:sp>
      <p:sp>
        <p:nvSpPr>
          <p:cNvPr id="3" name="Content Placeholder 2">
            <a:extLst>
              <a:ext uri="{FF2B5EF4-FFF2-40B4-BE49-F238E27FC236}">
                <a16:creationId xmlns:a16="http://schemas.microsoft.com/office/drawing/2014/main" id="{45D5304C-27FE-4722-9EC7-044B2CCCCBDB}"/>
              </a:ext>
            </a:extLst>
          </p:cNvPr>
          <p:cNvSpPr>
            <a:spLocks noGrp="1"/>
          </p:cNvSpPr>
          <p:nvPr>
            <p:ph idx="1"/>
          </p:nvPr>
        </p:nvSpPr>
        <p:spPr/>
        <p:txBody>
          <a:bodyPr>
            <a:normAutofit fontScale="70000" lnSpcReduction="20000"/>
          </a:bodyPr>
          <a:lstStyle/>
          <a:p>
            <a:r>
              <a:rPr lang="en-US" dirty="0"/>
              <a:t>The book discusses </a:t>
            </a:r>
            <a:r>
              <a:rPr lang="en-US" i="1" dirty="0"/>
              <a:t>graphs</a:t>
            </a:r>
            <a:r>
              <a:rPr lang="en-US" dirty="0"/>
              <a:t>, and in particular, the </a:t>
            </a:r>
            <a:r>
              <a:rPr lang="en-US" dirty="0">
                <a:latin typeface="Cambria Math" panose="02040503050406030204" pitchFamily="18" charset="0"/>
                <a:ea typeface="Cambria Math" panose="02040503050406030204" pitchFamily="18" charset="0"/>
              </a:rPr>
              <a:t>PATH</a:t>
            </a:r>
            <a:r>
              <a:rPr lang="en-US" dirty="0"/>
              <a:t> problem, which asks if there is a path from vertex </a:t>
            </a:r>
            <a:r>
              <a:rPr lang="en-US" dirty="0">
                <a:latin typeface="Cambria Math" panose="02040503050406030204" pitchFamily="18" charset="0"/>
                <a:ea typeface="Cambria Math" panose="02040503050406030204" pitchFamily="18" charset="0"/>
              </a:rPr>
              <a:t>s</a:t>
            </a:r>
            <a:r>
              <a:rPr lang="en-US" dirty="0"/>
              <a:t> to vertex </a:t>
            </a:r>
            <a:r>
              <a:rPr lang="en-US" dirty="0">
                <a:latin typeface="Cambria Math" panose="02040503050406030204" pitchFamily="18" charset="0"/>
                <a:ea typeface="Cambria Math" panose="02040503050406030204" pitchFamily="18" charset="0"/>
              </a:rPr>
              <a:t>t</a:t>
            </a:r>
            <a:r>
              <a:rPr lang="en-US" dirty="0"/>
              <a:t> in a directed graph, </a:t>
            </a:r>
            <a:r>
              <a:rPr lang="en-US" dirty="0">
                <a:latin typeface="Cambria Math" panose="02040503050406030204" pitchFamily="18" charset="0"/>
                <a:ea typeface="Cambria Math" panose="02040503050406030204" pitchFamily="18" charset="0"/>
              </a:rPr>
              <a:t>G</a:t>
            </a:r>
          </a:p>
          <a:p>
            <a:r>
              <a:rPr lang="en-US" dirty="0"/>
              <a:t>They define the notion of an </a:t>
            </a:r>
            <a:r>
              <a:rPr lang="en-US" i="1" dirty="0"/>
              <a:t>adjacency matrix</a:t>
            </a:r>
          </a:p>
          <a:p>
            <a:r>
              <a:rPr lang="en-US" dirty="0"/>
              <a:t>Note that they don't mention </a:t>
            </a:r>
            <a:r>
              <a:rPr lang="en-US" i="1" dirty="0"/>
              <a:t>adjacency lists</a:t>
            </a:r>
            <a:r>
              <a:rPr lang="en-US" dirty="0"/>
              <a:t>; the purpose here is not to develop the most efficient algorithm possible, but just to show that the problem is solvable in polynomial time</a:t>
            </a:r>
          </a:p>
          <a:p>
            <a:r>
              <a:rPr lang="en-US" dirty="0"/>
              <a:t>Setting this up as a language, they define: </a:t>
            </a:r>
            <a:r>
              <a:rPr lang="en-US" dirty="0">
                <a:latin typeface="Cambria Math" panose="02040503050406030204" pitchFamily="18" charset="0"/>
                <a:ea typeface="Cambria Math" panose="02040503050406030204" pitchFamily="18" charset="0"/>
              </a:rPr>
              <a:t>PATH = {&lt;G, s, t&gt; | G</a:t>
            </a:r>
            <a:r>
              <a:rPr lang="en-US" dirty="0"/>
              <a:t> is a directed graph that has a directed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a:p>
            <a:r>
              <a:rPr lang="en-US" dirty="0"/>
              <a:t>Theorem 7.14 states, "</a:t>
            </a:r>
            <a:r>
              <a:rPr lang="en-US" dirty="0">
                <a:latin typeface="Cambria Math" panose="02040503050406030204" pitchFamily="18" charset="0"/>
                <a:ea typeface="Cambria Math" panose="02040503050406030204" pitchFamily="18" charset="0"/>
              </a:rPr>
              <a:t>PATH ∈ P</a:t>
            </a:r>
            <a:r>
              <a:rPr lang="en-US" dirty="0"/>
              <a:t>"</a:t>
            </a:r>
          </a:p>
          <a:p>
            <a:r>
              <a:rPr lang="en-US" dirty="0"/>
              <a:t>The algorithm to decide this language works as follows:</a:t>
            </a:r>
          </a:p>
          <a:p>
            <a:pPr lvl="1"/>
            <a:r>
              <a:rPr lang="en-US" dirty="0"/>
              <a:t>First, node </a:t>
            </a:r>
            <a:r>
              <a:rPr lang="en-US" dirty="0">
                <a:latin typeface="Cambria Math" panose="02040503050406030204" pitchFamily="18" charset="0"/>
                <a:ea typeface="Cambria Math" panose="02040503050406030204" pitchFamily="18" charset="0"/>
              </a:rPr>
              <a:t>s</a:t>
            </a:r>
            <a:r>
              <a:rPr lang="en-US" dirty="0"/>
              <a:t> is marked</a:t>
            </a:r>
          </a:p>
          <a:p>
            <a:pPr lvl="1"/>
            <a:r>
              <a:rPr lang="en-US" dirty="0"/>
              <a:t>Then the following step is repeated until no new node is marked:</a:t>
            </a:r>
          </a:p>
          <a:p>
            <a:pPr lvl="2"/>
            <a:r>
              <a:rPr lang="en-US" sz="2300" dirty="0"/>
              <a:t>All edges are examined</a:t>
            </a:r>
          </a:p>
          <a:p>
            <a:pPr lvl="2"/>
            <a:r>
              <a:rPr lang="en-US" sz="2300" dirty="0"/>
              <a:t>If any edge leads from a marked source to an unmarked destination, the destination is marked</a:t>
            </a:r>
          </a:p>
          <a:p>
            <a:pPr lvl="1"/>
            <a:r>
              <a:rPr lang="en-US" dirty="0"/>
              <a:t>At the end, if </a:t>
            </a:r>
            <a:r>
              <a:rPr lang="en-US" dirty="0">
                <a:latin typeface="Cambria Math" panose="02040503050406030204" pitchFamily="18" charset="0"/>
                <a:ea typeface="Cambria Math" panose="02040503050406030204" pitchFamily="18" charset="0"/>
              </a:rPr>
              <a:t>t</a:t>
            </a:r>
            <a:r>
              <a:rPr lang="en-US" dirty="0"/>
              <a:t> is marked, accept; otherwise, reject</a:t>
            </a:r>
          </a:p>
          <a:p>
            <a:r>
              <a:rPr lang="en-US" dirty="0"/>
              <a:t>This algorithm is clearly a polynomial-time algorithm, proving the theorem</a:t>
            </a:r>
          </a:p>
        </p:txBody>
      </p:sp>
    </p:spTree>
    <p:extLst>
      <p:ext uri="{BB962C8B-B14F-4D97-AF65-F5344CB8AC3E}">
        <p14:creationId xmlns:p14="http://schemas.microsoft.com/office/powerpoint/2010/main" val="452911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B69B-A715-44BF-B158-3512ED83244D}"/>
              </a:ext>
            </a:extLst>
          </p:cNvPr>
          <p:cNvSpPr>
            <a:spLocks noGrp="1"/>
          </p:cNvSpPr>
          <p:nvPr>
            <p:ph type="title"/>
          </p:nvPr>
        </p:nvSpPr>
        <p:spPr/>
        <p:txBody>
          <a:bodyPr/>
          <a:lstStyle/>
          <a:p>
            <a:r>
              <a:rPr lang="en-US" dirty="0"/>
              <a:t>RELPRIME</a:t>
            </a:r>
          </a:p>
        </p:txBody>
      </p:sp>
      <p:sp>
        <p:nvSpPr>
          <p:cNvPr id="3" name="Content Placeholder 2">
            <a:extLst>
              <a:ext uri="{FF2B5EF4-FFF2-40B4-BE49-F238E27FC236}">
                <a16:creationId xmlns:a16="http://schemas.microsoft.com/office/drawing/2014/main" id="{FE2D063D-BB18-403A-844D-E309F04C6EA9}"/>
              </a:ext>
            </a:extLst>
          </p:cNvPr>
          <p:cNvSpPr>
            <a:spLocks noGrp="1"/>
          </p:cNvSpPr>
          <p:nvPr>
            <p:ph idx="1"/>
          </p:nvPr>
        </p:nvSpPr>
        <p:spPr/>
        <p:txBody>
          <a:bodyPr>
            <a:normAutofit fontScale="70000" lnSpcReduction="20000"/>
          </a:bodyPr>
          <a:lstStyle/>
          <a:p>
            <a:r>
              <a:rPr lang="en-US" dirty="0"/>
              <a:t>The RELPRIME problem asks us to determine if two positive integers are relatively prime (meaning that the largest integer that evenly divides both is 1)</a:t>
            </a:r>
          </a:p>
          <a:p>
            <a:r>
              <a:rPr lang="en-US" dirty="0"/>
              <a:t>This can be set up as a language as follows: RELPRIME = {&lt;x, y&gt; | x and y are relatively prime}</a:t>
            </a:r>
          </a:p>
          <a:p>
            <a:r>
              <a:rPr lang="en-US" dirty="0"/>
              <a:t>Theorem 7.15 states, "</a:t>
            </a:r>
            <a:r>
              <a:rPr lang="en-US" dirty="0">
                <a:latin typeface="Cambria Math" panose="02040503050406030204" pitchFamily="18" charset="0"/>
                <a:ea typeface="Cambria Math" panose="02040503050406030204" pitchFamily="18" charset="0"/>
              </a:rPr>
              <a:t>RELPRIME ∈ P</a:t>
            </a:r>
            <a:r>
              <a:rPr lang="en-US" dirty="0">
                <a:ea typeface="Cambria Math" panose="02040503050406030204" pitchFamily="18" charset="0"/>
              </a:rPr>
              <a:t>"</a:t>
            </a:r>
            <a:endParaRPr lang="en-US" dirty="0"/>
          </a:p>
          <a:p>
            <a:r>
              <a:rPr lang="en-US" dirty="0"/>
              <a:t>Note that to solve this in polynomial time, we can not simply loop through all the values from 1 to </a:t>
            </a:r>
            <a:r>
              <a:rPr lang="en-US" dirty="0">
                <a:latin typeface="Cambria Math" panose="02040503050406030204" pitchFamily="18" charset="0"/>
                <a:ea typeface="Cambria Math" panose="02040503050406030204" pitchFamily="18" charset="0"/>
              </a:rPr>
              <a:t>min(x, y)</a:t>
            </a:r>
          </a:p>
          <a:p>
            <a:pPr lvl="1"/>
            <a:r>
              <a:rPr lang="en-US" dirty="0"/>
              <a:t>This is because for any reasonable encoding of each integer value (e.g., binary), the magnitude of the value is exponential in the length of the encoding</a:t>
            </a:r>
          </a:p>
          <a:p>
            <a:pPr lvl="1"/>
            <a:r>
              <a:rPr lang="en-US" dirty="0"/>
              <a:t>This might be different than such a problem would be analyzed in a class such as DSA 1 or 2, but it is consistent with our current definition of time complexity</a:t>
            </a:r>
          </a:p>
          <a:p>
            <a:r>
              <a:rPr lang="en-US" dirty="0"/>
              <a:t>Instead, the book describes the </a:t>
            </a:r>
            <a:r>
              <a:rPr lang="en-US" i="1" dirty="0"/>
              <a:t>Euclidean algorithm</a:t>
            </a:r>
            <a:r>
              <a:rPr lang="en-US" dirty="0"/>
              <a:t> (I learned it as </a:t>
            </a:r>
            <a:r>
              <a:rPr lang="en-US" i="1" dirty="0"/>
              <a:t>Euclid's algorithm</a:t>
            </a:r>
            <a:r>
              <a:rPr lang="en-US" dirty="0"/>
              <a:t>) for finding the greatest common divisor (GCD) of two integers</a:t>
            </a:r>
          </a:p>
          <a:p>
            <a:r>
              <a:rPr lang="en-US" dirty="0"/>
              <a:t>Clearly, two numbers are relatively prime iff the GCD is 1</a:t>
            </a:r>
          </a:p>
          <a:p>
            <a:r>
              <a:rPr lang="en-US" dirty="0"/>
              <a:t>They show that this algorithm can be implemented in polynomial time by a TM, thus proving the theorem</a:t>
            </a:r>
          </a:p>
        </p:txBody>
      </p:sp>
    </p:spTree>
    <p:extLst>
      <p:ext uri="{BB962C8B-B14F-4D97-AF65-F5344CB8AC3E}">
        <p14:creationId xmlns:p14="http://schemas.microsoft.com/office/powerpoint/2010/main" val="2224048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88BFD-343D-468B-ADB5-53D80AE198DB}"/>
              </a:ext>
            </a:extLst>
          </p:cNvPr>
          <p:cNvSpPr>
            <a:spLocks noGrp="1"/>
          </p:cNvSpPr>
          <p:nvPr>
            <p:ph type="title"/>
          </p:nvPr>
        </p:nvSpPr>
        <p:spPr/>
        <p:txBody>
          <a:bodyPr/>
          <a:lstStyle/>
          <a:p>
            <a:r>
              <a:rPr lang="en-US" dirty="0"/>
              <a:t>Context-Free Languages (revisited)</a:t>
            </a:r>
          </a:p>
        </p:txBody>
      </p:sp>
      <p:sp>
        <p:nvSpPr>
          <p:cNvPr id="3" name="Content Placeholder 2">
            <a:extLst>
              <a:ext uri="{FF2B5EF4-FFF2-40B4-BE49-F238E27FC236}">
                <a16:creationId xmlns:a16="http://schemas.microsoft.com/office/drawing/2014/main" id="{3DEE879A-EDC2-4D99-8ECF-00987F051E73}"/>
              </a:ext>
            </a:extLst>
          </p:cNvPr>
          <p:cNvSpPr>
            <a:spLocks noGrp="1"/>
          </p:cNvSpPr>
          <p:nvPr>
            <p:ph idx="1"/>
          </p:nvPr>
        </p:nvSpPr>
        <p:spPr/>
        <p:txBody>
          <a:bodyPr>
            <a:normAutofit fontScale="85000" lnSpcReduction="20000"/>
          </a:bodyPr>
          <a:lstStyle/>
          <a:p>
            <a:r>
              <a:rPr lang="en-US" dirty="0"/>
              <a:t>Earlier in the course, we proved Theorem 4.9, which states that "every context-free language is decidable"</a:t>
            </a:r>
          </a:p>
          <a:p>
            <a:r>
              <a:rPr lang="en-US" dirty="0"/>
              <a:t>That proof relied on Theorem 4.7, which sates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CFG</a:t>
            </a:r>
            <a:r>
              <a:rPr lang="en-US" dirty="0"/>
              <a:t> is a decidable language"</a:t>
            </a:r>
          </a:p>
          <a:p>
            <a:r>
              <a:rPr lang="en-US" dirty="0"/>
              <a:t>The proof of Theorem 4.7, however, involves an exponential algorithm to decide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CFG</a:t>
            </a:r>
            <a:endParaRPr lang="en-US" dirty="0">
              <a:latin typeface="Cambria Math" panose="02040503050406030204" pitchFamily="18" charset="0"/>
              <a:ea typeface="Cambria Math" panose="02040503050406030204" pitchFamily="18" charset="0"/>
            </a:endParaRPr>
          </a:p>
          <a:p>
            <a:pPr lvl="1"/>
            <a:r>
              <a:rPr lang="en-US" dirty="0"/>
              <a:t>That algorithm first converts the CFG to Chomsky normal form</a:t>
            </a:r>
          </a:p>
          <a:p>
            <a:pPr lvl="2"/>
            <a:r>
              <a:rPr lang="en-US" dirty="0"/>
              <a:t>Recall that in Chomsky normal form, every rule is of the form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BC</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dirty="0">
                <a:sym typeface="Wingdings" panose="05000000000000000000" pitchFamily="2" charset="2"/>
              </a:rPr>
              <a:t>,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and </a:t>
            </a:r>
            <a:r>
              <a:rPr lang="en-US" dirty="0">
                <a:latin typeface="Cambria Math" panose="02040503050406030204" pitchFamily="18" charset="0"/>
                <a:ea typeface="Cambria Math" panose="02040503050406030204" pitchFamily="18" charset="0"/>
                <a:sym typeface="Wingdings" panose="05000000000000000000" pitchFamily="2" charset="2"/>
              </a:rPr>
              <a:t>C</a:t>
            </a:r>
            <a:r>
              <a:rPr lang="en-US" dirty="0">
                <a:sym typeface="Wingdings" panose="05000000000000000000" pitchFamily="2" charset="2"/>
              </a:rPr>
              <a:t> are nonterminals), or </a:t>
            </a:r>
            <a:r>
              <a:rPr lang="en-US" dirty="0">
                <a:latin typeface="Cambria Math" panose="02040503050406030204" pitchFamily="18" charset="0"/>
                <a:ea typeface="Cambria Math" panose="02040503050406030204" pitchFamily="18" charset="0"/>
                <a:sym typeface="Wingdings" panose="05000000000000000000" pitchFamily="2" charset="2"/>
              </a:rPr>
              <a:t>A  b</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dirty="0">
                <a:sym typeface="Wingdings" panose="05000000000000000000" pitchFamily="2" charset="2"/>
              </a:rPr>
              <a:t> is a nonterminal and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is a terminal)</a:t>
            </a:r>
          </a:p>
          <a:p>
            <a:pPr lvl="2"/>
            <a:r>
              <a:rPr lang="en-US" dirty="0">
                <a:sym typeface="Wingdings" panose="05000000000000000000" pitchFamily="2" charset="2"/>
              </a:rPr>
              <a:t>Optionally, there can be one more rule of the form </a:t>
            </a:r>
            <a:r>
              <a:rPr lang="en-US" dirty="0">
                <a:latin typeface="Cambria Math" panose="02040503050406030204" pitchFamily="18" charset="0"/>
                <a:ea typeface="Cambria Math" panose="02040503050406030204" pitchFamily="18" charset="0"/>
                <a:sym typeface="Wingdings" panose="05000000000000000000" pitchFamily="2" charset="2"/>
              </a:rPr>
              <a:t>S  </a:t>
            </a:r>
            <a:r>
              <a:rPr lang="el-GR" dirty="0">
                <a:latin typeface="Cambria Math" panose="02040503050406030204" pitchFamily="18" charset="0"/>
                <a:ea typeface="Cambria Math" panose="02040503050406030204" pitchFamily="18" charset="0"/>
                <a:sym typeface="Wingdings" panose="05000000000000000000" pitchFamily="2" charset="2"/>
              </a:rPr>
              <a:t>ε</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S</a:t>
            </a:r>
            <a:r>
              <a:rPr lang="en-US" dirty="0">
                <a:sym typeface="Wingdings" panose="05000000000000000000" pitchFamily="2" charset="2"/>
              </a:rPr>
              <a:t> is the start symbol</a:t>
            </a:r>
            <a:endParaRPr lang="en-US" dirty="0"/>
          </a:p>
          <a:p>
            <a:pPr lvl="1"/>
            <a:r>
              <a:rPr lang="en-US" dirty="0"/>
              <a:t>Then it explores all paths with length </a:t>
            </a:r>
            <a:r>
              <a:rPr lang="en-US" dirty="0">
                <a:latin typeface="Cambria Math" panose="02040503050406030204" pitchFamily="18" charset="0"/>
                <a:ea typeface="Cambria Math" panose="02040503050406030204" pitchFamily="18" charset="0"/>
              </a:rPr>
              <a:t>2n-1</a:t>
            </a:r>
            <a:r>
              <a:rPr lang="en-US" dirty="0"/>
              <a:t>; we proved that all paths leading to a string with </a:t>
            </a:r>
            <a:r>
              <a:rPr lang="en-US" dirty="0">
                <a:latin typeface="Cambria Math" panose="02040503050406030204" pitchFamily="18" charset="0"/>
                <a:ea typeface="Cambria Math" panose="02040503050406030204" pitchFamily="18" charset="0"/>
              </a:rPr>
              <a:t>n</a:t>
            </a:r>
            <a:r>
              <a:rPr lang="en-US" dirty="0"/>
              <a:t> symbols would take this many steps if the grammar is in Chomsky normal form</a:t>
            </a:r>
          </a:p>
          <a:p>
            <a:pPr lvl="1"/>
            <a:r>
              <a:rPr lang="en-US" dirty="0"/>
              <a:t>If any path is found that generates the given string </a:t>
            </a:r>
            <a:r>
              <a:rPr lang="en-US" dirty="0">
                <a:latin typeface="Cambria Math" panose="02040503050406030204" pitchFamily="18" charset="0"/>
                <a:ea typeface="Cambria Math" panose="02040503050406030204" pitchFamily="18" charset="0"/>
              </a:rPr>
              <a:t>w</a:t>
            </a:r>
            <a:r>
              <a:rPr lang="en-US" dirty="0"/>
              <a:t>, the TM accepts</a:t>
            </a:r>
          </a:p>
          <a:p>
            <a:pPr lvl="1"/>
            <a:r>
              <a:rPr lang="en-US" dirty="0"/>
              <a:t>If no path is found that generates the given string </a:t>
            </a:r>
            <a:r>
              <a:rPr lang="en-US" dirty="0">
                <a:latin typeface="Cambria Math" panose="02040503050406030204" pitchFamily="18" charset="0"/>
                <a:ea typeface="Cambria Math" panose="02040503050406030204" pitchFamily="18" charset="0"/>
              </a:rPr>
              <a:t>w</a:t>
            </a:r>
            <a:r>
              <a:rPr lang="en-US" dirty="0"/>
              <a:t>, the TM rejects</a:t>
            </a:r>
          </a:p>
          <a:p>
            <a:r>
              <a:rPr lang="en-US" dirty="0"/>
              <a:t>At the time, we stated that we would see a more efficient algorithm later in the course; now we will keep that promise</a:t>
            </a:r>
          </a:p>
        </p:txBody>
      </p:sp>
    </p:spTree>
    <p:extLst>
      <p:ext uri="{BB962C8B-B14F-4D97-AF65-F5344CB8AC3E}">
        <p14:creationId xmlns:p14="http://schemas.microsoft.com/office/powerpoint/2010/main" val="2312834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62C2-E3D9-4E22-91B7-A86DA0B4E57E}"/>
              </a:ext>
            </a:extLst>
          </p:cNvPr>
          <p:cNvSpPr>
            <a:spLocks noGrp="1"/>
          </p:cNvSpPr>
          <p:nvPr>
            <p:ph type="title"/>
          </p:nvPr>
        </p:nvSpPr>
        <p:spPr/>
        <p:txBody>
          <a:bodyPr/>
          <a:lstStyle/>
          <a:p>
            <a:r>
              <a:rPr lang="en-US" dirty="0"/>
              <a:t>Dynamic Programming</a:t>
            </a:r>
          </a:p>
        </p:txBody>
      </p:sp>
      <p:sp>
        <p:nvSpPr>
          <p:cNvPr id="3" name="Content Placeholder 2">
            <a:extLst>
              <a:ext uri="{FF2B5EF4-FFF2-40B4-BE49-F238E27FC236}">
                <a16:creationId xmlns:a16="http://schemas.microsoft.com/office/drawing/2014/main" id="{21119773-D5C8-455E-8CCA-47E8F37C2B44}"/>
              </a:ext>
            </a:extLst>
          </p:cNvPr>
          <p:cNvSpPr>
            <a:spLocks noGrp="1"/>
          </p:cNvSpPr>
          <p:nvPr>
            <p:ph idx="1"/>
          </p:nvPr>
        </p:nvSpPr>
        <p:spPr/>
        <p:txBody>
          <a:bodyPr>
            <a:normAutofit fontScale="62500" lnSpcReduction="20000"/>
          </a:bodyPr>
          <a:lstStyle/>
          <a:p>
            <a:r>
              <a:rPr lang="en-US" dirty="0"/>
              <a:t>Theorem 7.16 states: "Every context-free language is a member of </a:t>
            </a:r>
            <a:r>
              <a:rPr lang="en-US" dirty="0">
                <a:latin typeface="Cambria Math" panose="02040503050406030204" pitchFamily="18" charset="0"/>
                <a:ea typeface="Cambria Math" panose="02040503050406030204" pitchFamily="18" charset="0"/>
              </a:rPr>
              <a:t>P</a:t>
            </a:r>
            <a:r>
              <a:rPr lang="en-US" dirty="0"/>
              <a:t>"</a:t>
            </a:r>
          </a:p>
          <a:p>
            <a:r>
              <a:rPr lang="en-US" dirty="0"/>
              <a:t>The book explains how </a:t>
            </a:r>
            <a:r>
              <a:rPr lang="en-US" b="1" dirty="0"/>
              <a:t>dynamic programming</a:t>
            </a:r>
            <a:r>
              <a:rPr lang="en-US" dirty="0"/>
              <a:t> can be used to solve the problem in polynomial time</a:t>
            </a:r>
          </a:p>
          <a:p>
            <a:r>
              <a:rPr lang="en-US" dirty="0"/>
              <a:t>As with the previous (exponential) algorithm, they assume the CFG is in Chomsky normal form</a:t>
            </a:r>
          </a:p>
          <a:p>
            <a:r>
              <a:rPr lang="en-US" dirty="0"/>
              <a:t>Given an input string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ea typeface="Cambria Math" panose="02040503050406030204" pitchFamily="18" charset="0"/>
              </a:rPr>
              <a:t>, t</a:t>
            </a:r>
            <a:r>
              <a:rPr lang="en-US" dirty="0"/>
              <a:t>he algorithm fills in an </a:t>
            </a:r>
            <a:r>
              <a:rPr lang="en-US" dirty="0">
                <a:latin typeface="Cambria Math" panose="02040503050406030204" pitchFamily="18" charset="0"/>
                <a:ea typeface="Cambria Math" panose="02040503050406030204" pitchFamily="18" charset="0"/>
              </a:rPr>
              <a:t>n x n</a:t>
            </a:r>
            <a:r>
              <a:rPr lang="en-US" dirty="0"/>
              <a:t> table, called "table"</a:t>
            </a:r>
          </a:p>
          <a:p>
            <a:pPr lvl="1"/>
            <a:r>
              <a:rPr lang="en-US" dirty="0"/>
              <a:t>Only the main diagonal and slots above the main diagonal get filled</a:t>
            </a:r>
          </a:p>
          <a:p>
            <a:pPr lvl="1"/>
            <a:r>
              <a:rPr lang="en-US" dirty="0"/>
              <a:t>The cell </a:t>
            </a:r>
            <a:r>
              <a:rPr lang="en-US" dirty="0">
                <a:latin typeface="Cambria Math" panose="02040503050406030204" pitchFamily="18" charset="0"/>
                <a:ea typeface="Cambria Math" panose="02040503050406030204" pitchFamily="18" charset="0"/>
              </a:rPr>
              <a:t>table[i][j]</a:t>
            </a:r>
            <a:r>
              <a:rPr lang="en-US" dirty="0"/>
              <a:t>, where </a:t>
            </a:r>
            <a:r>
              <a:rPr lang="en-US" dirty="0">
                <a:latin typeface="Cambria Math" panose="02040503050406030204" pitchFamily="18" charset="0"/>
                <a:ea typeface="Cambria Math" panose="02040503050406030204" pitchFamily="18" charset="0"/>
              </a:rPr>
              <a:t>i ≤ j</a:t>
            </a:r>
            <a:r>
              <a:rPr lang="en-US" dirty="0"/>
              <a:t>, contains the collections of variables (nonterminals) that can generate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j</a:t>
            </a:r>
          </a:p>
          <a:p>
            <a:r>
              <a:rPr lang="en-US" dirty="0"/>
              <a:t>The two key insights to fill in the table are as follows:</a:t>
            </a:r>
          </a:p>
          <a:p>
            <a:pPr lvl="1"/>
            <a:r>
              <a:rPr lang="en-US" dirty="0"/>
              <a:t>For all slots </a:t>
            </a:r>
            <a:r>
              <a:rPr lang="en-US" dirty="0">
                <a:latin typeface="Cambria Math" panose="02040503050406030204" pitchFamily="18" charset="0"/>
                <a:ea typeface="Cambria Math" panose="02040503050406030204" pitchFamily="18" charset="0"/>
              </a:rPr>
              <a:t>table[i][i]</a:t>
            </a:r>
            <a:r>
              <a:rPr lang="en-US" dirty="0"/>
              <a:t> (the slots on the main diagonal), a nonterminal, </a:t>
            </a:r>
            <a:r>
              <a:rPr lang="en-US" dirty="0">
                <a:latin typeface="Cambria Math" panose="02040503050406030204" pitchFamily="18" charset="0"/>
                <a:ea typeface="Cambria Math" panose="02040503050406030204" pitchFamily="18" charset="0"/>
              </a:rPr>
              <a:t>A</a:t>
            </a:r>
            <a:r>
              <a:rPr lang="en-US" dirty="0"/>
              <a:t>, can fill the slot iff there is a rule of the form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b</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matches the </a:t>
            </a:r>
            <a:r>
              <a:rPr lang="en-US" dirty="0">
                <a:latin typeface="Cambria Math" panose="02040503050406030204" pitchFamily="18" charset="0"/>
                <a:ea typeface="Cambria Math" panose="02040503050406030204" pitchFamily="18" charset="0"/>
                <a:sym typeface="Wingdings" panose="05000000000000000000" pitchFamily="2" charset="2"/>
              </a:rPr>
              <a:t>i</a:t>
            </a:r>
            <a:r>
              <a:rPr lang="en-US" baseline="30000" dirty="0">
                <a:latin typeface="Cambria Math" panose="02040503050406030204" pitchFamily="18" charset="0"/>
                <a:ea typeface="Cambria Math" panose="02040503050406030204" pitchFamily="18" charset="0"/>
                <a:sym typeface="Wingdings" panose="05000000000000000000" pitchFamily="2" charset="2"/>
              </a:rPr>
              <a:t>th</a:t>
            </a:r>
            <a:r>
              <a:rPr lang="en-US" dirty="0">
                <a:sym typeface="Wingdings" panose="05000000000000000000" pitchFamily="2" charset="2"/>
              </a:rPr>
              <a:t> input symbol</a:t>
            </a:r>
            <a:endParaRPr lang="en-US" dirty="0"/>
          </a:p>
          <a:p>
            <a:pPr lvl="1"/>
            <a:r>
              <a:rPr lang="en-US" dirty="0"/>
              <a:t>For all slots </a:t>
            </a:r>
            <a:r>
              <a:rPr lang="en-US" dirty="0">
                <a:latin typeface="Cambria Math" panose="02040503050406030204" pitchFamily="18" charset="0"/>
                <a:ea typeface="Cambria Math" panose="02040503050406030204" pitchFamily="18" charset="0"/>
              </a:rPr>
              <a:t>table[i][j]</a:t>
            </a:r>
            <a:r>
              <a:rPr lang="en-US" dirty="0"/>
              <a:t> where </a:t>
            </a:r>
            <a:r>
              <a:rPr lang="en-US" dirty="0">
                <a:latin typeface="Cambria Math" panose="02040503050406030204" pitchFamily="18" charset="0"/>
                <a:ea typeface="Cambria Math" panose="02040503050406030204" pitchFamily="18" charset="0"/>
              </a:rPr>
              <a:t>i &lt; j</a:t>
            </a:r>
            <a:r>
              <a:rPr lang="en-US" dirty="0"/>
              <a:t> (above the main diagonal), a nonterminal, </a:t>
            </a:r>
            <a:r>
              <a:rPr lang="en-US" dirty="0">
                <a:latin typeface="Cambria Math" panose="02040503050406030204" pitchFamily="18" charset="0"/>
                <a:ea typeface="Cambria Math" panose="02040503050406030204" pitchFamily="18" charset="0"/>
              </a:rPr>
              <a:t>A</a:t>
            </a:r>
            <a:r>
              <a:rPr lang="en-US" dirty="0"/>
              <a:t>, can fill the slot iff there is a rule of the form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BC</a:t>
            </a:r>
            <a:r>
              <a:rPr lang="en-US" dirty="0">
                <a:sym typeface="Wingdings" panose="05000000000000000000" pitchFamily="2" charset="2"/>
              </a:rPr>
              <a:t>, and there is a </a:t>
            </a:r>
            <a:r>
              <a:rPr lang="en-US" dirty="0">
                <a:latin typeface="Cambria Math" panose="02040503050406030204" pitchFamily="18" charset="0"/>
                <a:ea typeface="Cambria Math" panose="02040503050406030204" pitchFamily="18" charset="0"/>
                <a:sym typeface="Wingdings" panose="05000000000000000000" pitchFamily="2" charset="2"/>
              </a:rPr>
              <a:t>k</a:t>
            </a:r>
            <a:r>
              <a:rPr lang="en-US" dirty="0">
                <a:sym typeface="Wingdings" panose="05000000000000000000" pitchFamily="2" charset="2"/>
              </a:rPr>
              <a:t> with </a:t>
            </a:r>
            <a:r>
              <a:rPr lang="en-US" dirty="0">
                <a:latin typeface="Cambria Math" panose="02040503050406030204" pitchFamily="18" charset="0"/>
                <a:ea typeface="Cambria Math" panose="02040503050406030204" pitchFamily="18" charset="0"/>
                <a:sym typeface="Wingdings" panose="05000000000000000000" pitchFamily="2" charset="2"/>
              </a:rPr>
              <a:t>i ≤ k &lt; j</a:t>
            </a:r>
            <a:r>
              <a:rPr lang="en-US" dirty="0">
                <a:sym typeface="Wingdings" panose="05000000000000000000" pitchFamily="2" charset="2"/>
              </a:rPr>
              <a:t> such that </a:t>
            </a:r>
            <a:r>
              <a:rPr lang="en-US" dirty="0">
                <a:latin typeface="Cambria Math" panose="02040503050406030204" pitchFamily="18" charset="0"/>
                <a:ea typeface="Cambria Math" panose="02040503050406030204" pitchFamily="18" charset="0"/>
                <a:sym typeface="Wingdings" panose="05000000000000000000" pitchFamily="2" charset="2"/>
              </a:rPr>
              <a:t>table[i][k]</a:t>
            </a:r>
            <a:r>
              <a:rPr lang="en-US" dirty="0">
                <a:sym typeface="Wingdings" panose="05000000000000000000" pitchFamily="2" charset="2"/>
              </a:rPr>
              <a:t> contains </a:t>
            </a:r>
            <a:r>
              <a:rPr lang="en-US" dirty="0">
                <a:latin typeface="Cambria Math" panose="02040503050406030204" pitchFamily="18" charset="0"/>
                <a:ea typeface="Cambria Math" panose="02040503050406030204" pitchFamily="18" charset="0"/>
                <a:sym typeface="Wingdings" panose="05000000000000000000" pitchFamily="2" charset="2"/>
              </a:rPr>
              <a:t>B</a:t>
            </a:r>
            <a:r>
              <a:rPr lang="en-US" dirty="0">
                <a:sym typeface="Wingdings" panose="05000000000000000000" pitchFamily="2" charset="2"/>
              </a:rPr>
              <a:t> and </a:t>
            </a:r>
            <a:r>
              <a:rPr lang="en-US" dirty="0">
                <a:latin typeface="Cambria Math" panose="02040503050406030204" pitchFamily="18" charset="0"/>
                <a:ea typeface="Cambria Math" panose="02040503050406030204" pitchFamily="18" charset="0"/>
                <a:sym typeface="Wingdings" panose="05000000000000000000" pitchFamily="2" charset="2"/>
              </a:rPr>
              <a:t>table[k+1][j]</a:t>
            </a:r>
            <a:r>
              <a:rPr lang="en-US" dirty="0">
                <a:sym typeface="Wingdings" panose="05000000000000000000" pitchFamily="2" charset="2"/>
              </a:rPr>
              <a:t> contains </a:t>
            </a:r>
            <a:r>
              <a:rPr lang="en-US" dirty="0">
                <a:latin typeface="Cambria Math" panose="02040503050406030204" pitchFamily="18" charset="0"/>
                <a:ea typeface="Cambria Math" panose="02040503050406030204" pitchFamily="18" charset="0"/>
                <a:sym typeface="Wingdings" panose="05000000000000000000" pitchFamily="2" charset="2"/>
              </a:rPr>
              <a:t>C</a:t>
            </a:r>
          </a:p>
          <a:p>
            <a:r>
              <a:rPr lang="en-US" dirty="0">
                <a:sym typeface="Wingdings" panose="05000000000000000000" pitchFamily="2" charset="2"/>
              </a:rPr>
              <a:t>The pseudo-code shown on the next slide (a snapshot from the textbook) shows how the algorithm can be implemented</a:t>
            </a:r>
          </a:p>
          <a:p>
            <a:pPr lvl="1"/>
            <a:r>
              <a:rPr lang="en-US" dirty="0">
                <a:sym typeface="Wingdings" panose="05000000000000000000" pitchFamily="2" charset="2"/>
              </a:rPr>
              <a:t>This pseudo-code fills in the table one diagonal at a time (which is different than the order I had learned, but valid)</a:t>
            </a:r>
          </a:p>
          <a:p>
            <a:pPr lvl="1"/>
            <a:r>
              <a:rPr lang="en-US" dirty="0">
                <a:sym typeface="Wingdings" panose="05000000000000000000" pitchFamily="2" charset="2"/>
              </a:rPr>
              <a:t>When each slot is filled in, the slots it depends on have already been filled in; so, this is bottom-up dynamic programming</a:t>
            </a:r>
          </a:p>
          <a:p>
            <a:pPr lvl="1"/>
            <a:r>
              <a:rPr lang="en-US" dirty="0">
                <a:sym typeface="Wingdings" panose="05000000000000000000" pitchFamily="2" charset="2"/>
              </a:rPr>
              <a:t>The book mentions that the algorithm has a time complexity </a:t>
            </a:r>
            <a:r>
              <a:rPr lang="en-US" dirty="0">
                <a:latin typeface="Cambria Math" panose="02040503050406030204" pitchFamily="18" charset="0"/>
                <a:ea typeface="Cambria Math" panose="02040503050406030204" pitchFamily="18" charset="0"/>
                <a:sym typeface="Wingdings" panose="05000000000000000000" pitchFamily="2" charset="2"/>
              </a:rPr>
              <a:t>O(n</a:t>
            </a:r>
            <a:r>
              <a:rPr lang="en-US" baseline="30000" dirty="0">
                <a:latin typeface="Cambria Math" panose="02040503050406030204" pitchFamily="18" charset="0"/>
                <a:ea typeface="Cambria Math" panose="02040503050406030204" pitchFamily="18" charset="0"/>
                <a:sym typeface="Wingdings" panose="05000000000000000000" pitchFamily="2" charset="2"/>
              </a:rPr>
              <a:t>3</a:t>
            </a:r>
            <a:r>
              <a:rPr lang="en-US" dirty="0">
                <a:latin typeface="Cambria Math" panose="02040503050406030204" pitchFamily="18" charset="0"/>
                <a:ea typeface="Cambria Math" panose="02040503050406030204" pitchFamily="18" charset="0"/>
                <a:sym typeface="Wingdings" panose="05000000000000000000" pitchFamily="2" charset="2"/>
              </a:rPr>
              <a:t>)</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n</a:t>
            </a:r>
            <a:r>
              <a:rPr lang="en-US" dirty="0">
                <a:sym typeface="Wingdings" panose="05000000000000000000" pitchFamily="2" charset="2"/>
              </a:rPr>
              <a:t> is the number of input symbols</a:t>
            </a:r>
          </a:p>
          <a:p>
            <a:pPr lvl="1"/>
            <a:r>
              <a:rPr lang="en-US" dirty="0">
                <a:sym typeface="Wingdings" panose="05000000000000000000" pitchFamily="2" charset="2"/>
              </a:rPr>
              <a:t>I add: We can also say that the time complexity is </a:t>
            </a:r>
            <a:r>
              <a:rPr lang="en-US" dirty="0">
                <a:latin typeface="Cambria Math" panose="02040503050406030204" pitchFamily="18" charset="0"/>
                <a:ea typeface="Cambria Math" panose="02040503050406030204" pitchFamily="18" charset="0"/>
                <a:sym typeface="Wingdings" panose="05000000000000000000" pitchFamily="2" charset="2"/>
              </a:rPr>
              <a:t>O(n</a:t>
            </a:r>
            <a:r>
              <a:rPr lang="en-US" baseline="30000" dirty="0">
                <a:latin typeface="Cambria Math" panose="02040503050406030204" pitchFamily="18" charset="0"/>
                <a:ea typeface="Cambria Math" panose="02040503050406030204" pitchFamily="18" charset="0"/>
                <a:sym typeface="Wingdings" panose="05000000000000000000" pitchFamily="2" charset="2"/>
              </a:rPr>
              <a:t>3</a:t>
            </a:r>
            <a:r>
              <a:rPr lang="en-US" dirty="0">
                <a:latin typeface="Cambria Math" panose="02040503050406030204" pitchFamily="18" charset="0"/>
                <a:ea typeface="Cambria Math" panose="02040503050406030204" pitchFamily="18" charset="0"/>
                <a:sym typeface="Wingdings" panose="05000000000000000000" pitchFamily="2" charset="2"/>
              </a:rPr>
              <a:t>m)</a:t>
            </a:r>
            <a:r>
              <a:rPr lang="en-US" dirty="0">
                <a:sym typeface="Wingdings" panose="05000000000000000000" pitchFamily="2" charset="2"/>
              </a:rPr>
              <a:t>, where </a:t>
            </a:r>
            <a:r>
              <a:rPr lang="en-US" dirty="0">
                <a:latin typeface="Cambria Math" panose="02040503050406030204" pitchFamily="18" charset="0"/>
                <a:ea typeface="Cambria Math" panose="02040503050406030204" pitchFamily="18" charset="0"/>
                <a:sym typeface="Wingdings" panose="05000000000000000000" pitchFamily="2" charset="2"/>
              </a:rPr>
              <a:t>m</a:t>
            </a:r>
            <a:r>
              <a:rPr lang="en-US" dirty="0">
                <a:sym typeface="Wingdings" panose="05000000000000000000" pitchFamily="2" charset="2"/>
              </a:rPr>
              <a:t> is the number of rules in the CFG; however, we can treat </a:t>
            </a:r>
            <a:r>
              <a:rPr lang="en-US" dirty="0">
                <a:latin typeface="Cambria Math" panose="02040503050406030204" pitchFamily="18" charset="0"/>
                <a:ea typeface="Cambria Math" panose="02040503050406030204" pitchFamily="18" charset="0"/>
                <a:sym typeface="Wingdings" panose="05000000000000000000" pitchFamily="2" charset="2"/>
              </a:rPr>
              <a:t>m</a:t>
            </a:r>
            <a:r>
              <a:rPr lang="en-US" dirty="0">
                <a:sym typeface="Wingdings" panose="05000000000000000000" pitchFamily="2" charset="2"/>
              </a:rPr>
              <a:t> as a constant, so the book is not wrong</a:t>
            </a:r>
          </a:p>
        </p:txBody>
      </p:sp>
    </p:spTree>
    <p:extLst>
      <p:ext uri="{BB962C8B-B14F-4D97-AF65-F5344CB8AC3E}">
        <p14:creationId xmlns:p14="http://schemas.microsoft.com/office/powerpoint/2010/main" val="2936728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6A9F-C380-4231-9755-59FDD4A3F601}"/>
              </a:ext>
            </a:extLst>
          </p:cNvPr>
          <p:cNvSpPr>
            <a:spLocks noGrp="1"/>
          </p:cNvSpPr>
          <p:nvPr>
            <p:ph type="title"/>
          </p:nvPr>
        </p:nvSpPr>
        <p:spPr/>
        <p:txBody>
          <a:bodyPr/>
          <a:lstStyle/>
          <a:p>
            <a:r>
              <a:rPr lang="en-US" dirty="0"/>
              <a:t>Dynamic Programming Example Pseudo-Code</a:t>
            </a:r>
          </a:p>
        </p:txBody>
      </p:sp>
      <p:pic>
        <p:nvPicPr>
          <p:cNvPr id="5" name="Content Placeholder 4">
            <a:extLst>
              <a:ext uri="{FF2B5EF4-FFF2-40B4-BE49-F238E27FC236}">
                <a16:creationId xmlns:a16="http://schemas.microsoft.com/office/drawing/2014/main" id="{7E50B85D-814D-4108-BDC3-8464C4EE4D68}"/>
              </a:ext>
            </a:extLst>
          </p:cNvPr>
          <p:cNvPicPr>
            <a:picLocks noGrp="1" noChangeAspect="1"/>
          </p:cNvPicPr>
          <p:nvPr>
            <p:ph idx="1"/>
          </p:nvPr>
        </p:nvPicPr>
        <p:blipFill>
          <a:blip r:embed="rId2"/>
          <a:stretch>
            <a:fillRect/>
          </a:stretch>
        </p:blipFill>
        <p:spPr>
          <a:xfrm>
            <a:off x="3171417" y="2319897"/>
            <a:ext cx="5849166" cy="3362794"/>
          </a:xfrm>
        </p:spPr>
      </p:pic>
    </p:spTree>
    <p:extLst>
      <p:ext uri="{BB962C8B-B14F-4D97-AF65-F5344CB8AC3E}">
        <p14:creationId xmlns:p14="http://schemas.microsoft.com/office/powerpoint/2010/main" val="1654125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59C5-C96A-419D-BCF5-540835320842}"/>
              </a:ext>
            </a:extLst>
          </p:cNvPr>
          <p:cNvSpPr>
            <a:spLocks noGrp="1"/>
          </p:cNvSpPr>
          <p:nvPr>
            <p:ph type="title"/>
          </p:nvPr>
        </p:nvSpPr>
        <p:spPr/>
        <p:txBody>
          <a:bodyPr/>
          <a:lstStyle/>
          <a:p>
            <a:r>
              <a:rPr lang="en-US" dirty="0"/>
              <a:t>Thoughts about Dynamic Programming</a:t>
            </a:r>
          </a:p>
        </p:txBody>
      </p:sp>
      <p:sp>
        <p:nvSpPr>
          <p:cNvPr id="3" name="Content Placeholder 2">
            <a:extLst>
              <a:ext uri="{FF2B5EF4-FFF2-40B4-BE49-F238E27FC236}">
                <a16:creationId xmlns:a16="http://schemas.microsoft.com/office/drawing/2014/main" id="{489A15A9-71FB-42C5-8934-7C92C0C7F3D5}"/>
              </a:ext>
            </a:extLst>
          </p:cNvPr>
          <p:cNvSpPr>
            <a:spLocks noGrp="1"/>
          </p:cNvSpPr>
          <p:nvPr>
            <p:ph idx="1"/>
          </p:nvPr>
        </p:nvSpPr>
        <p:spPr/>
        <p:txBody>
          <a:bodyPr>
            <a:normAutofit fontScale="70000" lnSpcReduction="20000"/>
          </a:bodyPr>
          <a:lstStyle/>
          <a:p>
            <a:r>
              <a:rPr lang="en-US" dirty="0">
                <a:sym typeface="Wingdings" panose="05000000000000000000" pitchFamily="2" charset="2"/>
              </a:rPr>
              <a:t>Here is an interesting point to make about the algorithm we just covered:</a:t>
            </a:r>
          </a:p>
          <a:p>
            <a:pPr lvl="1"/>
            <a:r>
              <a:rPr lang="en-US" dirty="0">
                <a:sym typeface="Wingdings" panose="05000000000000000000" pitchFamily="2" charset="2"/>
              </a:rPr>
              <a:t>Astute students who have taken NLP might recognize that the algorithm we just covered is identical to the CKY algorithm (not mentioned in our textbook), named after its inventors, Cocke, Kasami, and Younger</a:t>
            </a:r>
          </a:p>
          <a:p>
            <a:pPr lvl="1"/>
            <a:r>
              <a:rPr lang="en-US" dirty="0">
                <a:sym typeface="Wingdings" panose="05000000000000000000" pitchFamily="2" charset="2"/>
              </a:rPr>
              <a:t>This is an example of a chart parsing algorithm; chart parsers, in general, provide algorithms for parsing natural language text, given a grammar expressed as a CFG, efficiently</a:t>
            </a:r>
          </a:p>
          <a:p>
            <a:r>
              <a:rPr lang="en-US" dirty="0"/>
              <a:t>When we learn about dynamic programming in DSA 2, it is one of several </a:t>
            </a:r>
            <a:r>
              <a:rPr lang="en-US" i="1" dirty="0"/>
              <a:t>algorithm strategies</a:t>
            </a:r>
            <a:r>
              <a:rPr lang="en-US" dirty="0"/>
              <a:t> that can be used to tackle certain problems</a:t>
            </a:r>
          </a:p>
          <a:p>
            <a:r>
              <a:rPr lang="en-US" dirty="0"/>
              <a:t>Other strategies included greedy algorithms, divide-and-conquer, randomized algorithms, and exhaustive search</a:t>
            </a:r>
          </a:p>
          <a:p>
            <a:r>
              <a:rPr lang="en-US" dirty="0"/>
              <a:t>While these strategies are all important, dynamic programming seems to me to have special significance for our current course, for the following reason:</a:t>
            </a:r>
          </a:p>
          <a:p>
            <a:pPr lvl="1"/>
            <a:r>
              <a:rPr lang="en-US" dirty="0"/>
              <a:t>We will soon start investigating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which was also discussed in DSA 2</a:t>
            </a:r>
          </a:p>
          <a:p>
            <a:pPr lvl="1"/>
            <a:r>
              <a:rPr lang="en-US" dirty="0"/>
              <a:t>We will soon discuss the class </a:t>
            </a:r>
            <a:r>
              <a:rPr lang="en-US" dirty="0">
                <a:latin typeface="Cambria Math" panose="02040503050406030204" pitchFamily="18" charset="0"/>
                <a:ea typeface="Cambria Math" panose="02040503050406030204" pitchFamily="18" charset="0"/>
              </a:rPr>
              <a:t>NP</a:t>
            </a:r>
            <a:r>
              <a:rPr lang="en-US" dirty="0"/>
              <a:t> in this course, and we'll discuss the </a:t>
            </a:r>
            <a:r>
              <a:rPr lang="en-US" dirty="0">
                <a:latin typeface="Cambria Math" panose="02040503050406030204" pitchFamily="18" charset="0"/>
                <a:ea typeface="Cambria Math" panose="02040503050406030204" pitchFamily="18" charset="0"/>
              </a:rPr>
              <a:t>P</a:t>
            </a:r>
            <a:r>
              <a:rPr lang="en-US" dirty="0"/>
              <a:t> versus </a:t>
            </a:r>
            <a:r>
              <a:rPr lang="en-US" dirty="0">
                <a:latin typeface="Cambria Math" panose="02040503050406030204" pitchFamily="18" charset="0"/>
                <a:ea typeface="Cambria Math" panose="02040503050406030204" pitchFamily="18" charset="0"/>
              </a:rPr>
              <a:t>NP</a:t>
            </a:r>
            <a:r>
              <a:rPr lang="en-US" dirty="0"/>
              <a:t> question shortly after that</a:t>
            </a:r>
          </a:p>
          <a:p>
            <a:pPr lvl="1"/>
            <a:r>
              <a:rPr lang="en-US" dirty="0"/>
              <a:t>Most computer scientists believe that </a:t>
            </a:r>
            <a:r>
              <a:rPr lang="en-US" dirty="0">
                <a:latin typeface="Cambria Math" panose="02040503050406030204" pitchFamily="18" charset="0"/>
                <a:ea typeface="Cambria Math" panose="02040503050406030204" pitchFamily="18" charset="0"/>
              </a:rPr>
              <a:t>P ≠ NP</a:t>
            </a:r>
            <a:r>
              <a:rPr lang="en-US" dirty="0"/>
              <a:t>, and there is a lot of intuition behind this</a:t>
            </a:r>
          </a:p>
          <a:p>
            <a:pPr lvl="1"/>
            <a:r>
              <a:rPr lang="en-US" dirty="0"/>
              <a:t>However, one might argue that dynamic programming algorithms provide evidence in the opposite direction</a:t>
            </a:r>
          </a:p>
          <a:p>
            <a:pPr lvl="1"/>
            <a:r>
              <a:rPr lang="en-US" dirty="0"/>
              <a:t>That is, some problems which, at first, might seem to require exponential time, actually do not!</a:t>
            </a:r>
          </a:p>
          <a:p>
            <a:pPr lvl="1"/>
            <a:r>
              <a:rPr lang="en-US" dirty="0"/>
              <a:t>For the record, however, I believe </a:t>
            </a:r>
            <a:r>
              <a:rPr lang="en-US" dirty="0">
                <a:latin typeface="Cambria Math" panose="02040503050406030204" pitchFamily="18" charset="0"/>
                <a:ea typeface="Cambria Math" panose="02040503050406030204" pitchFamily="18" charset="0"/>
              </a:rPr>
              <a:t>P ≠ NP</a:t>
            </a:r>
            <a:r>
              <a:rPr lang="en-US" dirty="0"/>
              <a:t>, and I would be quite surprised if the opposite turns out to be true</a:t>
            </a:r>
          </a:p>
        </p:txBody>
      </p:sp>
    </p:spTree>
    <p:extLst>
      <p:ext uri="{BB962C8B-B14F-4D97-AF65-F5344CB8AC3E}">
        <p14:creationId xmlns:p14="http://schemas.microsoft.com/office/powerpoint/2010/main" val="37417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3704</TotalTime>
  <Words>4749</Words>
  <Application>Microsoft Office PowerPoint</Application>
  <PresentationFormat>Widescreen</PresentationFormat>
  <Paragraphs>218</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Cambria Math</vt:lpstr>
      <vt:lpstr>Office Theme</vt:lpstr>
      <vt:lpstr>ECE461: Theoretical CS</vt:lpstr>
      <vt:lpstr>Brief Recap</vt:lpstr>
      <vt:lpstr>Time Complexity</vt:lpstr>
      <vt:lpstr>Big-O (and the rest)</vt:lpstr>
      <vt:lpstr>Time Complexity Classes</vt:lpstr>
      <vt:lpstr>Example Language: {0k1k | k ≥ 0} (part 1)</vt:lpstr>
      <vt:lpstr>Example Language: {0k1k | k ≥ 0} (part 2)</vt:lpstr>
      <vt:lpstr>Example Language: {0k1k | k ≥ 0} (part 3)</vt:lpstr>
      <vt:lpstr>Important Point about Time Complexity</vt:lpstr>
      <vt:lpstr>The Model Only Matters Somewhat</vt:lpstr>
      <vt:lpstr>Time Complexity of Nondeterministic TMs</vt:lpstr>
      <vt:lpstr>Deterministic versus Nondeterministic Time</vt:lpstr>
      <vt:lpstr>Simulating an NTM</vt:lpstr>
      <vt:lpstr>Polynomial versus Exponential Running Time</vt:lpstr>
      <vt:lpstr>P</vt:lpstr>
      <vt:lpstr>PATH</vt:lpstr>
      <vt:lpstr>RELPRIME</vt:lpstr>
      <vt:lpstr>Context-Free Languages (revisited)</vt:lpstr>
      <vt:lpstr>Dynamic Programming</vt:lpstr>
      <vt:lpstr>Dynamic Programming Example Pseudo-Code</vt:lpstr>
      <vt:lpstr>Thoughts about Dynamic Programming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38</cp:revision>
  <dcterms:created xsi:type="dcterms:W3CDTF">2022-03-22T02:30:11Z</dcterms:created>
  <dcterms:modified xsi:type="dcterms:W3CDTF">2022-04-11T13:46:25Z</dcterms:modified>
</cp:coreProperties>
</file>